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jpg" ContentType="image/jp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Lst>
  <p:sldSz cx="7556500" cy="10693400"/>
  <p:notesSz cx="7556500" cy="10693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78142" y="2459482"/>
            <a:ext cx="3289839" cy="70576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3894867" y="2459482"/>
            <a:ext cx="3289839" cy="70576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hyperlink" Target="http://www.freeditoria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17840" y="1569604"/>
            <a:ext cx="4124325" cy="2019300"/>
          </a:xfrm>
          <a:prstGeom prst="rect">
            <a:avLst/>
          </a:prstGeom>
        </p:spPr>
        <p:txBody>
          <a:bodyPr wrap="square" lIns="0" tIns="16510" rIns="0" bIns="0" rtlCol="0" vert="horz">
            <a:spAutoFit/>
          </a:bodyPr>
          <a:lstStyle/>
          <a:p>
            <a:pPr algn="ctr">
              <a:lnSpc>
                <a:spcPct val="100000"/>
              </a:lnSpc>
              <a:spcBef>
                <a:spcPts val="130"/>
              </a:spcBef>
            </a:pPr>
            <a:r>
              <a:rPr dirty="0" sz="2850" spc="10" b="1">
                <a:latin typeface="Times New Roman"/>
                <a:cs typeface="Times New Roman"/>
              </a:rPr>
              <a:t>The Bet </a:t>
            </a:r>
            <a:r>
              <a:rPr dirty="0" sz="2850" spc="15" b="1">
                <a:latin typeface="Times New Roman"/>
                <a:cs typeface="Times New Roman"/>
              </a:rPr>
              <a:t>and </a:t>
            </a:r>
            <a:r>
              <a:rPr dirty="0" sz="2850" spc="10" b="1">
                <a:latin typeface="Times New Roman"/>
                <a:cs typeface="Times New Roman"/>
              </a:rPr>
              <a:t>Other</a:t>
            </a:r>
            <a:r>
              <a:rPr dirty="0" sz="2850" spc="-105" b="1">
                <a:latin typeface="Times New Roman"/>
                <a:cs typeface="Times New Roman"/>
              </a:rPr>
              <a:t> </a:t>
            </a:r>
            <a:r>
              <a:rPr dirty="0" sz="2850" spc="5" b="1">
                <a:latin typeface="Times New Roman"/>
                <a:cs typeface="Times New Roman"/>
              </a:rPr>
              <a:t>Stories</a:t>
            </a:r>
            <a:endParaRPr sz="2850">
              <a:latin typeface="Times New Roman"/>
              <a:cs typeface="Times New Roman"/>
            </a:endParaRPr>
          </a:p>
          <a:p>
            <a:pPr algn="ctr">
              <a:lnSpc>
                <a:spcPct val="100000"/>
              </a:lnSpc>
              <a:spcBef>
                <a:spcPts val="2700"/>
              </a:spcBef>
            </a:pPr>
            <a:r>
              <a:rPr dirty="0" sz="2850" spc="15" b="1">
                <a:latin typeface="Times New Roman"/>
                <a:cs typeface="Times New Roman"/>
              </a:rPr>
              <a:t>By</a:t>
            </a:r>
            <a:endParaRPr sz="2850">
              <a:latin typeface="Times New Roman"/>
              <a:cs typeface="Times New Roman"/>
            </a:endParaRPr>
          </a:p>
          <a:p>
            <a:pPr algn="ctr">
              <a:lnSpc>
                <a:spcPct val="100000"/>
              </a:lnSpc>
              <a:spcBef>
                <a:spcPts val="2700"/>
              </a:spcBef>
            </a:pPr>
            <a:r>
              <a:rPr dirty="0" sz="2850" spc="10" b="1">
                <a:latin typeface="Times New Roman"/>
                <a:cs typeface="Times New Roman"/>
              </a:rPr>
              <a:t>Anton Pavlovich</a:t>
            </a:r>
            <a:r>
              <a:rPr dirty="0" sz="2850" spc="-35" b="1">
                <a:latin typeface="Times New Roman"/>
                <a:cs typeface="Times New Roman"/>
              </a:rPr>
              <a:t> </a:t>
            </a:r>
            <a:r>
              <a:rPr dirty="0" sz="2850" spc="10" b="1">
                <a:latin typeface="Times New Roman"/>
                <a:cs typeface="Times New Roman"/>
              </a:rPr>
              <a:t>Chekhov</a:t>
            </a:r>
            <a:endParaRPr sz="2850">
              <a:latin typeface="Times New Roman"/>
              <a:cs typeface="Times New Roman"/>
            </a:endParaRPr>
          </a:p>
        </p:txBody>
      </p:sp>
      <p:sp>
        <p:nvSpPr>
          <p:cNvPr id="3" name="object 3"/>
          <p:cNvSpPr/>
          <p:nvPr/>
        </p:nvSpPr>
        <p:spPr>
          <a:xfrm>
            <a:off x="2618111" y="4435942"/>
            <a:ext cx="2323779" cy="513316"/>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350" indent="255904">
              <a:lnSpc>
                <a:spcPts val="1730"/>
              </a:lnSpc>
              <a:spcBef>
                <a:spcPts val="155"/>
              </a:spcBef>
            </a:pPr>
            <a:r>
              <a:rPr dirty="0" sz="1450" spc="-10">
                <a:latin typeface="Times New Roman"/>
                <a:cs typeface="Times New Roman"/>
              </a:rPr>
              <a:t>"Of course it is hard </a:t>
            </a:r>
            <a:r>
              <a:rPr dirty="0" sz="1450" spc="-5">
                <a:latin typeface="Times New Roman"/>
                <a:cs typeface="Times New Roman"/>
              </a:rPr>
              <a:t>on us," </a:t>
            </a:r>
            <a:r>
              <a:rPr dirty="0" sz="1450" spc="-10">
                <a:latin typeface="Times New Roman"/>
                <a:cs typeface="Times New Roman"/>
              </a:rPr>
              <a:t>my wife sighs. "But until </a:t>
            </a:r>
            <a:r>
              <a:rPr dirty="0" sz="1450" spc="-5">
                <a:latin typeface="Times New Roman"/>
                <a:cs typeface="Times New Roman"/>
              </a:rPr>
              <a:t>he </a:t>
            </a:r>
            <a:r>
              <a:rPr dirty="0" sz="1450" spc="-10">
                <a:latin typeface="Times New Roman"/>
                <a:cs typeface="Times New Roman"/>
              </a:rPr>
              <a:t>is finally settled  we are obliged to help him. The </a:t>
            </a:r>
            <a:r>
              <a:rPr dirty="0" sz="1450" spc="-5">
                <a:latin typeface="Times New Roman"/>
                <a:cs typeface="Times New Roman"/>
              </a:rPr>
              <a:t>boy </a:t>
            </a:r>
            <a:r>
              <a:rPr dirty="0" sz="1450" spc="-10">
                <a:latin typeface="Times New Roman"/>
                <a:cs typeface="Times New Roman"/>
              </a:rPr>
              <a:t>is among strangers; the pay is small. But  if </a:t>
            </a:r>
            <a:r>
              <a:rPr dirty="0" sz="1450" spc="-5">
                <a:latin typeface="Times New Roman"/>
                <a:cs typeface="Times New Roman"/>
              </a:rPr>
              <a:t>you </a:t>
            </a:r>
            <a:r>
              <a:rPr dirty="0" sz="1450" spc="-10">
                <a:latin typeface="Times New Roman"/>
                <a:cs typeface="Times New Roman"/>
              </a:rPr>
              <a:t>like, next month we'll send him forty roubles instead </a:t>
            </a:r>
            <a:r>
              <a:rPr dirty="0" sz="1450" spc="-5">
                <a:latin typeface="Times New Roman"/>
                <a:cs typeface="Times New Roman"/>
              </a:rPr>
              <a:t>of </a:t>
            </a:r>
            <a:r>
              <a:rPr dirty="0" sz="1450" spc="-25">
                <a:latin typeface="Times New Roman"/>
                <a:cs typeface="Times New Roman"/>
              </a:rPr>
              <a:t>fifty. </a:t>
            </a:r>
            <a:r>
              <a:rPr dirty="0" sz="1450" spc="-10">
                <a:latin typeface="Times New Roman"/>
                <a:cs typeface="Times New Roman"/>
              </a:rPr>
              <a:t>What </a:t>
            </a:r>
            <a:r>
              <a:rPr dirty="0" sz="1450" spc="-5">
                <a:latin typeface="Times New Roman"/>
                <a:cs typeface="Times New Roman"/>
              </a:rPr>
              <a:t>do  you</a:t>
            </a:r>
            <a:r>
              <a:rPr dirty="0" sz="1450" spc="-10">
                <a:latin typeface="Times New Roman"/>
                <a:cs typeface="Times New Roman"/>
              </a:rPr>
              <a:t> think?"</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Daily experience might have convinced my wife that expenses </a:t>
            </a:r>
            <a:r>
              <a:rPr dirty="0" sz="1450" spc="-5">
                <a:latin typeface="Times New Roman"/>
                <a:cs typeface="Times New Roman"/>
              </a:rPr>
              <a:t>do not </a:t>
            </a:r>
            <a:r>
              <a:rPr dirty="0" sz="1450" spc="-10">
                <a:latin typeface="Times New Roman"/>
                <a:cs typeface="Times New Roman"/>
              </a:rPr>
              <a:t>grow  less </a:t>
            </a:r>
            <a:r>
              <a:rPr dirty="0" sz="1450" spc="-5">
                <a:latin typeface="Times New Roman"/>
                <a:cs typeface="Times New Roman"/>
              </a:rPr>
              <a:t>by </a:t>
            </a:r>
            <a:r>
              <a:rPr dirty="0" sz="1450" spc="-10">
                <a:latin typeface="Times New Roman"/>
                <a:cs typeface="Times New Roman"/>
              </a:rPr>
              <a:t>talking </a:t>
            </a:r>
            <a:r>
              <a:rPr dirty="0" sz="1450" spc="-5">
                <a:latin typeface="Times New Roman"/>
                <a:cs typeface="Times New Roman"/>
              </a:rPr>
              <a:t>of </a:t>
            </a:r>
            <a:r>
              <a:rPr dirty="0" sz="1450" spc="-10">
                <a:latin typeface="Times New Roman"/>
                <a:cs typeface="Times New Roman"/>
              </a:rPr>
              <a:t>them. But my wife does </a:t>
            </a:r>
            <a:r>
              <a:rPr dirty="0" sz="1450" spc="-5">
                <a:latin typeface="Times New Roman"/>
                <a:cs typeface="Times New Roman"/>
              </a:rPr>
              <a:t>not </a:t>
            </a:r>
            <a:r>
              <a:rPr dirty="0" sz="1450" spc="-10">
                <a:latin typeface="Times New Roman"/>
                <a:cs typeface="Times New Roman"/>
              </a:rPr>
              <a:t>acknowledge experience and  speaks about </a:t>
            </a:r>
            <a:r>
              <a:rPr dirty="0" sz="1450" spc="-5">
                <a:latin typeface="Times New Roman"/>
                <a:cs typeface="Times New Roman"/>
              </a:rPr>
              <a:t>our </a:t>
            </a:r>
            <a:r>
              <a:rPr dirty="0" sz="1450" spc="-15">
                <a:latin typeface="Times New Roman"/>
                <a:cs typeface="Times New Roman"/>
              </a:rPr>
              <a:t>officer </a:t>
            </a:r>
            <a:r>
              <a:rPr dirty="0" sz="1450" spc="-10">
                <a:latin typeface="Times New Roman"/>
                <a:cs typeface="Times New Roman"/>
              </a:rPr>
              <a:t>punctually every </a:t>
            </a:r>
            <a:r>
              <a:rPr dirty="0" sz="1450" spc="-30">
                <a:latin typeface="Times New Roman"/>
                <a:cs typeface="Times New Roman"/>
              </a:rPr>
              <a:t>day, </a:t>
            </a:r>
            <a:r>
              <a:rPr dirty="0" sz="1450" spc="-10">
                <a:latin typeface="Times New Roman"/>
                <a:cs typeface="Times New Roman"/>
              </a:rPr>
              <a:t>about bread, thank Heaven,  being cheaper and sugar </a:t>
            </a:r>
            <a:r>
              <a:rPr dirty="0" sz="1450" spc="-5">
                <a:latin typeface="Times New Roman"/>
                <a:cs typeface="Times New Roman"/>
              </a:rPr>
              <a:t>a </a:t>
            </a:r>
            <a:r>
              <a:rPr dirty="0" sz="1450" spc="-10">
                <a:latin typeface="Times New Roman"/>
                <a:cs typeface="Times New Roman"/>
              </a:rPr>
              <a:t>half-penny dearer—and all this in </a:t>
            </a:r>
            <a:r>
              <a:rPr dirty="0" sz="1450" spc="-5">
                <a:latin typeface="Times New Roman"/>
                <a:cs typeface="Times New Roman"/>
              </a:rPr>
              <a:t>a </a:t>
            </a:r>
            <a:r>
              <a:rPr dirty="0" sz="1450" spc="-10">
                <a:latin typeface="Times New Roman"/>
                <a:cs typeface="Times New Roman"/>
              </a:rPr>
              <a:t>tone as though  it were news to</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715" indent="255904">
              <a:lnSpc>
                <a:spcPts val="1730"/>
              </a:lnSpc>
              <a:spcBef>
                <a:spcPts val="715"/>
              </a:spcBef>
            </a:pPr>
            <a:r>
              <a:rPr dirty="0" sz="1450" spc="-5">
                <a:latin typeface="Times New Roman"/>
                <a:cs typeface="Times New Roman"/>
              </a:rPr>
              <a:t>I </a:t>
            </a:r>
            <a:r>
              <a:rPr dirty="0" sz="1450" spc="-10">
                <a:latin typeface="Times New Roman"/>
                <a:cs typeface="Times New Roman"/>
              </a:rPr>
              <a:t>listen and agree </a:t>
            </a:r>
            <a:r>
              <a:rPr dirty="0" sz="1450" spc="-15">
                <a:latin typeface="Times New Roman"/>
                <a:cs typeface="Times New Roman"/>
              </a:rPr>
              <a:t>mechanically. </a:t>
            </a:r>
            <a:r>
              <a:rPr dirty="0" sz="1450" spc="-10">
                <a:latin typeface="Times New Roman"/>
                <a:cs typeface="Times New Roman"/>
              </a:rPr>
              <a:t>Probably because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slept during  the </a:t>
            </a:r>
            <a:r>
              <a:rPr dirty="0" sz="1450" spc="-5">
                <a:latin typeface="Times New Roman"/>
                <a:cs typeface="Times New Roman"/>
              </a:rPr>
              <a:t>night </a:t>
            </a:r>
            <a:r>
              <a:rPr dirty="0" sz="1450" spc="-10">
                <a:latin typeface="Times New Roman"/>
                <a:cs typeface="Times New Roman"/>
              </a:rPr>
              <a:t>strange idle thoughts take hold </a:t>
            </a:r>
            <a:r>
              <a:rPr dirty="0" sz="1450" spc="-5">
                <a:latin typeface="Times New Roman"/>
                <a:cs typeface="Times New Roman"/>
              </a:rPr>
              <a:t>of </a:t>
            </a:r>
            <a:r>
              <a:rPr dirty="0" sz="1450" spc="-10">
                <a:latin typeface="Times New Roman"/>
                <a:cs typeface="Times New Roman"/>
              </a:rPr>
              <a:t>me. </a:t>
            </a:r>
            <a:r>
              <a:rPr dirty="0" sz="1450" spc="-5">
                <a:latin typeface="Times New Roman"/>
                <a:cs typeface="Times New Roman"/>
              </a:rPr>
              <a:t>I </a:t>
            </a:r>
            <a:r>
              <a:rPr dirty="0" sz="1450" spc="-10">
                <a:latin typeface="Times New Roman"/>
                <a:cs typeface="Times New Roman"/>
              </a:rPr>
              <a:t>look at my wife and wonder  like </a:t>
            </a:r>
            <a:r>
              <a:rPr dirty="0" sz="1450" spc="-5">
                <a:latin typeface="Times New Roman"/>
                <a:cs typeface="Times New Roman"/>
              </a:rPr>
              <a:t>a </a:t>
            </a:r>
            <a:r>
              <a:rPr dirty="0" sz="1450" spc="-10">
                <a:latin typeface="Times New Roman"/>
                <a:cs typeface="Times New Roman"/>
              </a:rPr>
              <a:t>child. In perplexity </a:t>
            </a:r>
            <a:r>
              <a:rPr dirty="0" sz="1450" spc="-5">
                <a:latin typeface="Times New Roman"/>
                <a:cs typeface="Times New Roman"/>
              </a:rPr>
              <a:t>I </a:t>
            </a:r>
            <a:r>
              <a:rPr dirty="0" sz="1450" spc="-10">
                <a:latin typeface="Times New Roman"/>
                <a:cs typeface="Times New Roman"/>
              </a:rPr>
              <a:t>ask myself: This </a:t>
            </a:r>
            <a:r>
              <a:rPr dirty="0" sz="1450" spc="-5">
                <a:latin typeface="Times New Roman"/>
                <a:cs typeface="Times New Roman"/>
              </a:rPr>
              <a:t>old, </a:t>
            </a:r>
            <a:r>
              <a:rPr dirty="0" sz="1450" spc="-10">
                <a:latin typeface="Times New Roman"/>
                <a:cs typeface="Times New Roman"/>
              </a:rPr>
              <a:t>stout, clumsy woman, with  sordid cares and anxiety about bread and butter written in the </a:t>
            </a:r>
            <a:r>
              <a:rPr dirty="0" sz="1450" spc="-5">
                <a:latin typeface="Times New Roman"/>
                <a:cs typeface="Times New Roman"/>
              </a:rPr>
              <a:t>dull </a:t>
            </a:r>
            <a:r>
              <a:rPr dirty="0" sz="1450" spc="-10">
                <a:latin typeface="Times New Roman"/>
                <a:cs typeface="Times New Roman"/>
              </a:rPr>
              <a:t>expression  </a:t>
            </a:r>
            <a:r>
              <a:rPr dirty="0" sz="1450" spc="-5">
                <a:latin typeface="Times New Roman"/>
                <a:cs typeface="Times New Roman"/>
              </a:rPr>
              <a:t>of </a:t>
            </a:r>
            <a:r>
              <a:rPr dirty="0" sz="1450" spc="-10">
                <a:latin typeface="Times New Roman"/>
                <a:cs typeface="Times New Roman"/>
              </a:rPr>
              <a:t>her face, her eyes tired with eternal thoughts </a:t>
            </a:r>
            <a:r>
              <a:rPr dirty="0" sz="1450" spc="-5">
                <a:latin typeface="Times New Roman"/>
                <a:cs typeface="Times New Roman"/>
              </a:rPr>
              <a:t>of </a:t>
            </a:r>
            <a:r>
              <a:rPr dirty="0" sz="1450" spc="-10">
                <a:latin typeface="Times New Roman"/>
                <a:cs typeface="Times New Roman"/>
              </a:rPr>
              <a:t>debts and </a:t>
            </a:r>
            <a:r>
              <a:rPr dirty="0" sz="1450" spc="-20">
                <a:latin typeface="Times New Roman"/>
                <a:cs typeface="Times New Roman"/>
              </a:rPr>
              <a:t>poverty, </a:t>
            </a:r>
            <a:r>
              <a:rPr dirty="0" sz="1450" spc="-10">
                <a:latin typeface="Times New Roman"/>
                <a:cs typeface="Times New Roman"/>
              </a:rPr>
              <a:t>who can  talk only </a:t>
            </a:r>
            <a:r>
              <a:rPr dirty="0" sz="1450" spc="-5">
                <a:latin typeface="Times New Roman"/>
                <a:cs typeface="Times New Roman"/>
              </a:rPr>
              <a:t>of </a:t>
            </a:r>
            <a:r>
              <a:rPr dirty="0" sz="1450" spc="-10">
                <a:latin typeface="Times New Roman"/>
                <a:cs typeface="Times New Roman"/>
              </a:rPr>
              <a:t>expenses and smile only when things are cheap—was this once  the slim </a:t>
            </a:r>
            <a:r>
              <a:rPr dirty="0" sz="1450" spc="-40">
                <a:latin typeface="Times New Roman"/>
                <a:cs typeface="Times New Roman"/>
              </a:rPr>
              <a:t>Varya </a:t>
            </a:r>
            <a:r>
              <a:rPr dirty="0" sz="1450" spc="-10">
                <a:latin typeface="Times New Roman"/>
                <a:cs typeface="Times New Roman"/>
              </a:rPr>
              <a:t>whom </a:t>
            </a:r>
            <a:r>
              <a:rPr dirty="0" sz="1450" spc="-5">
                <a:latin typeface="Times New Roman"/>
                <a:cs typeface="Times New Roman"/>
              </a:rPr>
              <a:t>I </a:t>
            </a:r>
            <a:r>
              <a:rPr dirty="0" sz="1450" spc="-10">
                <a:latin typeface="Times New Roman"/>
                <a:cs typeface="Times New Roman"/>
              </a:rPr>
              <a:t>loved passionately for her fine clear mind, her pure  soul, her </a:t>
            </a:r>
            <a:r>
              <a:rPr dirty="0" sz="1450" spc="-20">
                <a:latin typeface="Times New Roman"/>
                <a:cs typeface="Times New Roman"/>
              </a:rPr>
              <a:t>beauty, </a:t>
            </a:r>
            <a:r>
              <a:rPr dirty="0" sz="1450" spc="-10">
                <a:latin typeface="Times New Roman"/>
                <a:cs typeface="Times New Roman"/>
              </a:rPr>
              <a:t>and as Othello loved Desdemona, for her "compassion" </a:t>
            </a:r>
            <a:r>
              <a:rPr dirty="0" sz="1450" spc="-5">
                <a:latin typeface="Times New Roman"/>
                <a:cs typeface="Times New Roman"/>
              </a:rPr>
              <a:t>of </a:t>
            </a:r>
            <a:r>
              <a:rPr dirty="0" sz="1450" spc="-10">
                <a:latin typeface="Times New Roman"/>
                <a:cs typeface="Times New Roman"/>
              </a:rPr>
              <a:t>my  science? Is she really the same, my wife </a:t>
            </a:r>
            <a:r>
              <a:rPr dirty="0" sz="1450" spc="-35">
                <a:latin typeface="Times New Roman"/>
                <a:cs typeface="Times New Roman"/>
              </a:rPr>
              <a:t>Varya, </a:t>
            </a:r>
            <a:r>
              <a:rPr dirty="0" sz="1450" spc="-10">
                <a:latin typeface="Times New Roman"/>
                <a:cs typeface="Times New Roman"/>
              </a:rPr>
              <a:t>who bore me </a:t>
            </a:r>
            <a:r>
              <a:rPr dirty="0" sz="1450" spc="-5">
                <a:latin typeface="Times New Roman"/>
                <a:cs typeface="Times New Roman"/>
              </a:rPr>
              <a:t>a</a:t>
            </a:r>
            <a:r>
              <a:rPr dirty="0" sz="1450" spc="95">
                <a:latin typeface="Times New Roman"/>
                <a:cs typeface="Times New Roman"/>
              </a:rPr>
              <a:t> </a:t>
            </a:r>
            <a:r>
              <a:rPr dirty="0" sz="1450" spc="-10">
                <a:latin typeface="Times New Roman"/>
                <a:cs typeface="Times New Roman"/>
              </a:rPr>
              <a:t>son?</a:t>
            </a:r>
            <a:endParaRPr sz="1450">
              <a:latin typeface="Times New Roman"/>
              <a:cs typeface="Times New Roman"/>
            </a:endParaRPr>
          </a:p>
          <a:p>
            <a:pPr algn="just" marL="12700" marR="6350" indent="255904">
              <a:lnSpc>
                <a:spcPts val="1730"/>
              </a:lnSpc>
              <a:spcBef>
                <a:spcPts val="775"/>
              </a:spcBef>
            </a:pPr>
            <a:r>
              <a:rPr dirty="0" sz="1450" spc="-5">
                <a:latin typeface="Times New Roman"/>
                <a:cs typeface="Times New Roman"/>
              </a:rPr>
              <a:t>I </a:t>
            </a:r>
            <a:r>
              <a:rPr dirty="0" sz="1450" spc="-10">
                <a:latin typeface="Times New Roman"/>
                <a:cs typeface="Times New Roman"/>
              </a:rPr>
              <a:t>gaze intently into the fat, clumsy old woman's face. </a:t>
            </a:r>
            <a:r>
              <a:rPr dirty="0" sz="1450" spc="-5">
                <a:latin typeface="Times New Roman"/>
                <a:cs typeface="Times New Roman"/>
              </a:rPr>
              <a:t>I </a:t>
            </a:r>
            <a:r>
              <a:rPr dirty="0" sz="1450" spc="-10">
                <a:latin typeface="Times New Roman"/>
                <a:cs typeface="Times New Roman"/>
              </a:rPr>
              <a:t>seek in her my  </a:t>
            </a:r>
            <a:r>
              <a:rPr dirty="0" sz="1450" spc="-35">
                <a:latin typeface="Times New Roman"/>
                <a:cs typeface="Times New Roman"/>
              </a:rPr>
              <a:t>Varya; </a:t>
            </a:r>
            <a:r>
              <a:rPr dirty="0" sz="1450" spc="-5">
                <a:latin typeface="Times New Roman"/>
                <a:cs typeface="Times New Roman"/>
              </a:rPr>
              <a:t>but </a:t>
            </a:r>
            <a:r>
              <a:rPr dirty="0" sz="1450" spc="-10">
                <a:latin typeface="Times New Roman"/>
                <a:cs typeface="Times New Roman"/>
              </a:rPr>
              <a:t>from the past nothing remains </a:t>
            </a:r>
            <a:r>
              <a:rPr dirty="0" sz="1450" spc="-5">
                <a:latin typeface="Times New Roman"/>
                <a:cs typeface="Times New Roman"/>
              </a:rPr>
              <a:t>but </a:t>
            </a:r>
            <a:r>
              <a:rPr dirty="0" sz="1450" spc="-10">
                <a:latin typeface="Times New Roman"/>
                <a:cs typeface="Times New Roman"/>
              </a:rPr>
              <a:t>her fear for my health and her  way </a:t>
            </a:r>
            <a:r>
              <a:rPr dirty="0" sz="1450" spc="-5">
                <a:latin typeface="Times New Roman"/>
                <a:cs typeface="Times New Roman"/>
              </a:rPr>
              <a:t>of </a:t>
            </a:r>
            <a:r>
              <a:rPr dirty="0" sz="1450" spc="-10">
                <a:latin typeface="Times New Roman"/>
                <a:cs typeface="Times New Roman"/>
              </a:rPr>
              <a:t>calling my salary "our" salary and my hat "our" hat. It pains me to look  at </a:t>
            </a:r>
            <a:r>
              <a:rPr dirty="0" sz="1450" spc="-20">
                <a:latin typeface="Times New Roman"/>
                <a:cs typeface="Times New Roman"/>
              </a:rPr>
              <a:t>her, </a:t>
            </a:r>
            <a:r>
              <a:rPr dirty="0" sz="1450" spc="-10">
                <a:latin typeface="Times New Roman"/>
                <a:cs typeface="Times New Roman"/>
              </a:rPr>
              <a:t>and to console </a:t>
            </a:r>
            <a:r>
              <a:rPr dirty="0" sz="1450" spc="-20">
                <a:latin typeface="Times New Roman"/>
                <a:cs typeface="Times New Roman"/>
              </a:rPr>
              <a:t>her, </a:t>
            </a:r>
            <a:r>
              <a:rPr dirty="0" sz="1450" spc="-10">
                <a:latin typeface="Times New Roman"/>
                <a:cs typeface="Times New Roman"/>
              </a:rPr>
              <a:t>if only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I </a:t>
            </a:r>
            <a:r>
              <a:rPr dirty="0" sz="1450" spc="-10">
                <a:latin typeface="Times New Roman"/>
                <a:cs typeface="Times New Roman"/>
              </a:rPr>
              <a:t>let her talk as she pleases, and </a:t>
            </a:r>
            <a:r>
              <a:rPr dirty="0" sz="1450" spc="-5">
                <a:latin typeface="Times New Roman"/>
                <a:cs typeface="Times New Roman"/>
              </a:rPr>
              <a:t>I </a:t>
            </a:r>
            <a:r>
              <a:rPr dirty="0" sz="1450" spc="-10">
                <a:latin typeface="Times New Roman"/>
                <a:cs typeface="Times New Roman"/>
              </a:rPr>
              <a:t>am  silent even when she judges people </a:t>
            </a:r>
            <a:r>
              <a:rPr dirty="0" sz="1450" spc="-20">
                <a:latin typeface="Times New Roman"/>
                <a:cs typeface="Times New Roman"/>
              </a:rPr>
              <a:t>unjustly, </a:t>
            </a:r>
            <a:r>
              <a:rPr dirty="0" sz="1450" spc="-5">
                <a:latin typeface="Times New Roman"/>
                <a:cs typeface="Times New Roman"/>
              </a:rPr>
              <a:t>or </a:t>
            </a:r>
            <a:r>
              <a:rPr dirty="0" sz="1450" spc="-10">
                <a:latin typeface="Times New Roman"/>
                <a:cs typeface="Times New Roman"/>
              </a:rPr>
              <a:t>scolds me because </a:t>
            </a:r>
            <a:r>
              <a:rPr dirty="0" sz="1450" spc="-5">
                <a:latin typeface="Times New Roman"/>
                <a:cs typeface="Times New Roman"/>
              </a:rPr>
              <a:t>I do not  </a:t>
            </a:r>
            <a:r>
              <a:rPr dirty="0" sz="1450" spc="-10">
                <a:latin typeface="Times New Roman"/>
                <a:cs typeface="Times New Roman"/>
              </a:rPr>
              <a:t>practise and </a:t>
            </a:r>
            <a:r>
              <a:rPr dirty="0" sz="1450" spc="-5">
                <a:latin typeface="Times New Roman"/>
                <a:cs typeface="Times New Roman"/>
              </a:rPr>
              <a:t>do not </a:t>
            </a:r>
            <a:r>
              <a:rPr dirty="0" sz="1450" spc="-10">
                <a:latin typeface="Times New Roman"/>
                <a:cs typeface="Times New Roman"/>
              </a:rPr>
              <a:t>publish</a:t>
            </a:r>
            <a:r>
              <a:rPr dirty="0" sz="1450" spc="5">
                <a:latin typeface="Times New Roman"/>
                <a:cs typeface="Times New Roman"/>
              </a:rPr>
              <a:t> </a:t>
            </a:r>
            <a:r>
              <a:rPr dirty="0" sz="1450" spc="-10">
                <a:latin typeface="Times New Roman"/>
                <a:cs typeface="Times New Roman"/>
              </a:rPr>
              <a:t>text-books.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Our conversation always ends in the same </a:t>
            </a:r>
            <a:r>
              <a:rPr dirty="0" sz="1450" spc="-35">
                <a:latin typeface="Times New Roman"/>
                <a:cs typeface="Times New Roman"/>
              </a:rPr>
              <a:t>way. </a:t>
            </a:r>
            <a:r>
              <a:rPr dirty="0" sz="1450" spc="-10">
                <a:latin typeface="Times New Roman"/>
                <a:cs typeface="Times New Roman"/>
              </a:rPr>
              <a:t>My wife suddenly  remembers that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yet had tea, and gives </a:t>
            </a:r>
            <a:r>
              <a:rPr dirty="0" sz="1450" spc="-5">
                <a:latin typeface="Times New Roman"/>
                <a:cs typeface="Times New Roman"/>
              </a:rPr>
              <a:t>a</a:t>
            </a:r>
            <a:r>
              <a:rPr dirty="0" sz="1450" spc="40">
                <a:latin typeface="Times New Roman"/>
                <a:cs typeface="Times New Roman"/>
              </a:rPr>
              <a:t> </a:t>
            </a:r>
            <a:r>
              <a:rPr dirty="0" sz="1450" spc="-10">
                <a:latin typeface="Times New Roman"/>
                <a:cs typeface="Times New Roman"/>
              </a:rPr>
              <a:t>start:</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"Why am </a:t>
            </a:r>
            <a:r>
              <a:rPr dirty="0" sz="1450" spc="-5">
                <a:latin typeface="Times New Roman"/>
                <a:cs typeface="Times New Roman"/>
              </a:rPr>
              <a:t>I </a:t>
            </a:r>
            <a:r>
              <a:rPr dirty="0" sz="1450" spc="-10">
                <a:latin typeface="Times New Roman"/>
                <a:cs typeface="Times New Roman"/>
              </a:rPr>
              <a:t>sitting down?" she says, getting </a:t>
            </a:r>
            <a:r>
              <a:rPr dirty="0" sz="1450" spc="-5">
                <a:latin typeface="Times New Roman"/>
                <a:cs typeface="Times New Roman"/>
              </a:rPr>
              <a:t>up. </a:t>
            </a:r>
            <a:r>
              <a:rPr dirty="0" sz="1450" spc="-10">
                <a:latin typeface="Times New Roman"/>
                <a:cs typeface="Times New Roman"/>
              </a:rPr>
              <a:t>"The samovar has been </a:t>
            </a:r>
            <a:r>
              <a:rPr dirty="0" sz="1450" spc="-5">
                <a:latin typeface="Times New Roman"/>
                <a:cs typeface="Times New Roman"/>
              </a:rPr>
              <a:t>on  </a:t>
            </a:r>
            <a:r>
              <a:rPr dirty="0" sz="1450" spc="-10">
                <a:latin typeface="Times New Roman"/>
                <a:cs typeface="Times New Roman"/>
              </a:rPr>
              <a:t>the table </a:t>
            </a:r>
            <a:r>
              <a:rPr dirty="0" sz="1450" spc="-5">
                <a:latin typeface="Times New Roman"/>
                <a:cs typeface="Times New Roman"/>
              </a:rPr>
              <a:t>a </a:t>
            </a:r>
            <a:r>
              <a:rPr dirty="0" sz="1450" spc="-10">
                <a:latin typeface="Times New Roman"/>
                <a:cs typeface="Times New Roman"/>
              </a:rPr>
              <a:t>long while, and </a:t>
            </a:r>
            <a:r>
              <a:rPr dirty="0" sz="1450" spc="-5">
                <a:latin typeface="Times New Roman"/>
                <a:cs typeface="Times New Roman"/>
              </a:rPr>
              <a:t>I </a:t>
            </a:r>
            <a:r>
              <a:rPr dirty="0" sz="1450" spc="-10">
                <a:latin typeface="Times New Roman"/>
                <a:cs typeface="Times New Roman"/>
              </a:rPr>
              <a:t>sit chatting. How forgetful </a:t>
            </a:r>
            <a:r>
              <a:rPr dirty="0" sz="1450" spc="-5">
                <a:latin typeface="Times New Roman"/>
                <a:cs typeface="Times New Roman"/>
              </a:rPr>
              <a:t>I </a:t>
            </a:r>
            <a:r>
              <a:rPr dirty="0" sz="1450" spc="-10">
                <a:latin typeface="Times New Roman"/>
                <a:cs typeface="Times New Roman"/>
              </a:rPr>
              <a:t>am? Good</a:t>
            </a:r>
            <a:r>
              <a:rPr dirty="0" sz="1450" spc="125">
                <a:latin typeface="Times New Roman"/>
                <a:cs typeface="Times New Roman"/>
              </a:rPr>
              <a:t> </a:t>
            </a:r>
            <a:r>
              <a:rPr dirty="0" sz="1450" spc="-10">
                <a:latin typeface="Times New Roman"/>
                <a:cs typeface="Times New Roman"/>
              </a:rPr>
              <a:t>gracious!"</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She hurries </a:t>
            </a:r>
            <a:r>
              <a:rPr dirty="0" sz="1450" spc="-30">
                <a:latin typeface="Times New Roman"/>
                <a:cs typeface="Times New Roman"/>
              </a:rPr>
              <a:t>away, </a:t>
            </a:r>
            <a:r>
              <a:rPr dirty="0" sz="1450" spc="-5">
                <a:latin typeface="Times New Roman"/>
                <a:cs typeface="Times New Roman"/>
              </a:rPr>
              <a:t>but </a:t>
            </a:r>
            <a:r>
              <a:rPr dirty="0" sz="1450" spc="-10">
                <a:latin typeface="Times New Roman"/>
                <a:cs typeface="Times New Roman"/>
              </a:rPr>
              <a:t>stops at the </a:t>
            </a:r>
            <a:r>
              <a:rPr dirty="0" sz="1450" spc="-5">
                <a:latin typeface="Times New Roman"/>
                <a:cs typeface="Times New Roman"/>
              </a:rPr>
              <a:t>door </a:t>
            </a:r>
            <a:r>
              <a:rPr dirty="0" sz="1450" spc="-10">
                <a:latin typeface="Times New Roman"/>
                <a:cs typeface="Times New Roman"/>
              </a:rPr>
              <a:t>to</a:t>
            </a:r>
            <a:r>
              <a:rPr dirty="0" sz="1450" spc="45">
                <a:latin typeface="Times New Roman"/>
                <a:cs typeface="Times New Roman"/>
              </a:rPr>
              <a:t> </a:t>
            </a:r>
            <a:r>
              <a:rPr dirty="0" sz="1450" spc="-10">
                <a:latin typeface="Times New Roman"/>
                <a:cs typeface="Times New Roman"/>
              </a:rPr>
              <a:t>say:</a:t>
            </a:r>
            <a:endParaRPr sz="1450">
              <a:latin typeface="Times New Roman"/>
              <a:cs typeface="Times New Roman"/>
            </a:endParaRPr>
          </a:p>
          <a:p>
            <a:pPr algn="just" marL="12700" marR="6350" indent="255904">
              <a:lnSpc>
                <a:spcPts val="1730"/>
              </a:lnSpc>
              <a:spcBef>
                <a:spcPts val="844"/>
              </a:spcBef>
            </a:pPr>
            <a:r>
              <a:rPr dirty="0" sz="1450" spc="-50">
                <a:latin typeface="Times New Roman"/>
                <a:cs typeface="Times New Roman"/>
              </a:rPr>
              <a:t>"We </a:t>
            </a:r>
            <a:r>
              <a:rPr dirty="0" sz="1450" spc="-10">
                <a:latin typeface="Times New Roman"/>
                <a:cs typeface="Times New Roman"/>
              </a:rPr>
              <a:t>owe </a:t>
            </a:r>
            <a:r>
              <a:rPr dirty="0" sz="1450" spc="-40">
                <a:latin typeface="Times New Roman"/>
                <a:cs typeface="Times New Roman"/>
              </a:rPr>
              <a:t>Yegor </a:t>
            </a:r>
            <a:r>
              <a:rPr dirty="0" sz="1450" spc="-10">
                <a:latin typeface="Times New Roman"/>
                <a:cs typeface="Times New Roman"/>
              </a:rPr>
              <a:t>five months' wages. Do </a:t>
            </a:r>
            <a:r>
              <a:rPr dirty="0" sz="1450" spc="-5">
                <a:latin typeface="Times New Roman"/>
                <a:cs typeface="Times New Roman"/>
              </a:rPr>
              <a:t>you </a:t>
            </a:r>
            <a:r>
              <a:rPr dirty="0" sz="1450" spc="-10">
                <a:latin typeface="Times New Roman"/>
                <a:cs typeface="Times New Roman"/>
              </a:rPr>
              <a:t>realise it? It's </a:t>
            </a:r>
            <a:r>
              <a:rPr dirty="0" sz="1450" spc="-5">
                <a:latin typeface="Times New Roman"/>
                <a:cs typeface="Times New Roman"/>
              </a:rPr>
              <a:t>a </a:t>
            </a:r>
            <a:r>
              <a:rPr dirty="0" sz="1450" spc="-10">
                <a:latin typeface="Times New Roman"/>
                <a:cs typeface="Times New Roman"/>
              </a:rPr>
              <a:t>bad thing to let  the servants' wages run </a:t>
            </a:r>
            <a:r>
              <a:rPr dirty="0" sz="1450" spc="-5">
                <a:latin typeface="Times New Roman"/>
                <a:cs typeface="Times New Roman"/>
              </a:rPr>
              <a:t>on. </a:t>
            </a:r>
            <a:r>
              <a:rPr dirty="0" sz="1450" spc="-10">
                <a:latin typeface="Times New Roman"/>
                <a:cs typeface="Times New Roman"/>
              </a:rPr>
              <a:t>I've said so often. It's much easier to pay ten  roubles every month than fifty for</a:t>
            </a:r>
            <a:r>
              <a:rPr dirty="0" sz="1450" spc="20">
                <a:latin typeface="Times New Roman"/>
                <a:cs typeface="Times New Roman"/>
              </a:rPr>
              <a:t> </a:t>
            </a:r>
            <a:r>
              <a:rPr dirty="0" sz="1450" spc="-10">
                <a:latin typeface="Times New Roman"/>
                <a:cs typeface="Times New Roman"/>
              </a:rPr>
              <a:t>five!"</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Outside the </a:t>
            </a:r>
            <a:r>
              <a:rPr dirty="0" sz="1450" spc="-5">
                <a:latin typeface="Times New Roman"/>
                <a:cs typeface="Times New Roman"/>
              </a:rPr>
              <a:t>door </a:t>
            </a:r>
            <a:r>
              <a:rPr dirty="0" sz="1450" spc="-10">
                <a:latin typeface="Times New Roman"/>
                <a:cs typeface="Times New Roman"/>
              </a:rPr>
              <a:t>she stops</a:t>
            </a:r>
            <a:r>
              <a:rPr dirty="0" sz="1450" spc="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"I pity </a:t>
            </a:r>
            <a:r>
              <a:rPr dirty="0" sz="1450" spc="-5">
                <a:latin typeface="Times New Roman"/>
                <a:cs typeface="Times New Roman"/>
              </a:rPr>
              <a:t>our poor </a:t>
            </a:r>
            <a:r>
              <a:rPr dirty="0" sz="1450" spc="-10">
                <a:latin typeface="Times New Roman"/>
                <a:cs typeface="Times New Roman"/>
              </a:rPr>
              <a:t>Liza more than </a:t>
            </a:r>
            <a:r>
              <a:rPr dirty="0" sz="1450" spc="-20">
                <a:latin typeface="Times New Roman"/>
                <a:cs typeface="Times New Roman"/>
              </a:rPr>
              <a:t>anybody.</a:t>
            </a:r>
            <a:r>
              <a:rPr dirty="0" sz="1450" spc="320">
                <a:latin typeface="Times New Roman"/>
                <a:cs typeface="Times New Roman"/>
              </a:rPr>
              <a:t> </a:t>
            </a:r>
            <a:r>
              <a:rPr dirty="0" sz="1450" spc="-10">
                <a:latin typeface="Times New Roman"/>
                <a:cs typeface="Times New Roman"/>
              </a:rPr>
              <a:t>The girl studies at the  Conservatoire. She's always in </a:t>
            </a:r>
            <a:r>
              <a:rPr dirty="0" sz="1450" spc="-5">
                <a:latin typeface="Times New Roman"/>
                <a:cs typeface="Times New Roman"/>
              </a:rPr>
              <a:t>good </a:t>
            </a:r>
            <a:r>
              <a:rPr dirty="0" sz="1450" spc="-20">
                <a:latin typeface="Times New Roman"/>
                <a:cs typeface="Times New Roman"/>
              </a:rPr>
              <a:t>society, </a:t>
            </a:r>
            <a:r>
              <a:rPr dirty="0" sz="1450" spc="-10">
                <a:latin typeface="Times New Roman"/>
                <a:cs typeface="Times New Roman"/>
              </a:rPr>
              <a:t>and the Lord only knows how  she's dressed. That fur-coat </a:t>
            </a:r>
            <a:r>
              <a:rPr dirty="0" sz="1450" spc="-5">
                <a:latin typeface="Times New Roman"/>
                <a:cs typeface="Times New Roman"/>
              </a:rPr>
              <a:t>of </a:t>
            </a:r>
            <a:r>
              <a:rPr dirty="0" sz="1450" spc="-10">
                <a:latin typeface="Times New Roman"/>
                <a:cs typeface="Times New Roman"/>
              </a:rPr>
              <a:t>hers! It's </a:t>
            </a:r>
            <a:r>
              <a:rPr dirty="0" sz="1450" spc="-5">
                <a:latin typeface="Times New Roman"/>
                <a:cs typeface="Times New Roman"/>
              </a:rPr>
              <a:t>a </a:t>
            </a:r>
            <a:r>
              <a:rPr dirty="0" sz="1450" spc="-10">
                <a:latin typeface="Times New Roman"/>
                <a:cs typeface="Times New Roman"/>
              </a:rPr>
              <a:t>sin to show yourself in the street in  it. If she had </a:t>
            </a:r>
            <a:r>
              <a:rPr dirty="0" sz="1450" spc="-5">
                <a:latin typeface="Times New Roman"/>
                <a:cs typeface="Times New Roman"/>
              </a:rPr>
              <a:t>a </a:t>
            </a:r>
            <a:r>
              <a:rPr dirty="0" sz="1450" spc="-10">
                <a:latin typeface="Times New Roman"/>
                <a:cs typeface="Times New Roman"/>
              </a:rPr>
              <a:t>different </a:t>
            </a:r>
            <a:r>
              <a:rPr dirty="0" sz="1450" spc="-15">
                <a:latin typeface="Times New Roman"/>
                <a:cs typeface="Times New Roman"/>
              </a:rPr>
              <a:t>father, </a:t>
            </a:r>
            <a:r>
              <a:rPr dirty="0" sz="1450" spc="-10">
                <a:latin typeface="Times New Roman"/>
                <a:cs typeface="Times New Roman"/>
              </a:rPr>
              <a:t>it would </a:t>
            </a:r>
            <a:r>
              <a:rPr dirty="0" sz="1450" spc="-5">
                <a:latin typeface="Times New Roman"/>
                <a:cs typeface="Times New Roman"/>
              </a:rPr>
              <a:t>do, but </a:t>
            </a:r>
            <a:r>
              <a:rPr dirty="0" sz="1450" spc="-10">
                <a:latin typeface="Times New Roman"/>
                <a:cs typeface="Times New Roman"/>
              </a:rPr>
              <a:t>everyone knows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famous  </a:t>
            </a:r>
            <a:r>
              <a:rPr dirty="0" sz="1450" spc="-15">
                <a:latin typeface="Times New Roman"/>
                <a:cs typeface="Times New Roman"/>
              </a:rPr>
              <a:t>professor, </a:t>
            </a:r>
            <a:r>
              <a:rPr dirty="0" sz="1450" spc="-5">
                <a:latin typeface="Times New Roman"/>
                <a:cs typeface="Times New Roman"/>
              </a:rPr>
              <a:t>a </a:t>
            </a:r>
            <a:r>
              <a:rPr dirty="0" sz="1450" spc="-10">
                <a:latin typeface="Times New Roman"/>
                <a:cs typeface="Times New Roman"/>
              </a:rPr>
              <a:t>privy</a:t>
            </a:r>
            <a:r>
              <a:rPr dirty="0" sz="1450">
                <a:latin typeface="Times New Roman"/>
                <a:cs typeface="Times New Roman"/>
              </a:rPr>
              <a:t> </a:t>
            </a:r>
            <a:r>
              <a:rPr dirty="0" sz="1450" spc="-15">
                <a:latin typeface="Times New Roman"/>
                <a:cs typeface="Times New Roman"/>
              </a:rPr>
              <a:t>councillor."</a:t>
            </a:r>
            <a:endParaRPr sz="1450">
              <a:latin typeface="Times New Roman"/>
              <a:cs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6440" cy="9393555"/>
          </a:xfrm>
          <a:prstGeom prst="rect">
            <a:avLst/>
          </a:prstGeom>
        </p:spPr>
        <p:txBody>
          <a:bodyPr wrap="square" lIns="0" tIns="12700" rIns="0" bIns="0" rtlCol="0" vert="horz">
            <a:spAutoFit/>
          </a:bodyPr>
          <a:lstStyle/>
          <a:p>
            <a:pPr algn="just" marL="12700" marR="5080">
              <a:lnSpc>
                <a:spcPct val="99500"/>
              </a:lnSpc>
              <a:spcBef>
                <a:spcPts val="100"/>
              </a:spcBef>
            </a:pPr>
            <a:r>
              <a:rPr dirty="0" sz="1450" spc="-10">
                <a:latin typeface="Times New Roman"/>
                <a:cs typeface="Times New Roman"/>
              </a:rPr>
              <a:t>and apparently imitating an acrobat whom </a:t>
            </a:r>
            <a:r>
              <a:rPr dirty="0" sz="1450" spc="-5">
                <a:latin typeface="Times New Roman"/>
                <a:cs typeface="Times New Roman"/>
              </a:rPr>
              <a:t>he </a:t>
            </a:r>
            <a:r>
              <a:rPr dirty="0" sz="1450" spc="-10">
                <a:latin typeface="Times New Roman"/>
                <a:cs typeface="Times New Roman"/>
              </a:rPr>
              <a:t>had lately seen in the circus,  lifted </a:t>
            </a:r>
            <a:r>
              <a:rPr dirty="0" sz="1450" spc="-5">
                <a:latin typeface="Times New Roman"/>
                <a:cs typeface="Times New Roman"/>
              </a:rPr>
              <a:t>up </a:t>
            </a:r>
            <a:r>
              <a:rPr dirty="0" sz="1450" spc="-10">
                <a:latin typeface="Times New Roman"/>
                <a:cs typeface="Times New Roman"/>
              </a:rPr>
              <a:t>first </a:t>
            </a:r>
            <a:r>
              <a:rPr dirty="0" sz="1450" spc="-5">
                <a:latin typeface="Times New Roman"/>
                <a:cs typeface="Times New Roman"/>
              </a:rPr>
              <a:t>one </a:t>
            </a:r>
            <a:r>
              <a:rPr dirty="0" sz="1450" spc="-10">
                <a:latin typeface="Times New Roman"/>
                <a:cs typeface="Times New Roman"/>
              </a:rPr>
              <a:t>leg then the </a:t>
            </a:r>
            <a:r>
              <a:rPr dirty="0" sz="1450" spc="-20">
                <a:latin typeface="Times New Roman"/>
                <a:cs typeface="Times New Roman"/>
              </a:rPr>
              <a:t>other. </a:t>
            </a:r>
            <a:r>
              <a:rPr dirty="0" sz="1450" spc="-10">
                <a:latin typeface="Times New Roman"/>
                <a:cs typeface="Times New Roman"/>
              </a:rPr>
              <a:t>When his elegant legs began to </a:t>
            </a:r>
            <a:r>
              <a:rPr dirty="0" sz="1450" spc="-5">
                <a:latin typeface="Times New Roman"/>
                <a:cs typeface="Times New Roman"/>
              </a:rPr>
              <a:t>be </a:t>
            </a:r>
            <a:r>
              <a:rPr dirty="0" sz="1450" spc="-10">
                <a:latin typeface="Times New Roman"/>
                <a:cs typeface="Times New Roman"/>
              </a:rPr>
              <a:t>tired,  </a:t>
            </a:r>
            <a:r>
              <a:rPr dirty="0" sz="1450" spc="-5">
                <a:latin typeface="Times New Roman"/>
                <a:cs typeface="Times New Roman"/>
              </a:rPr>
              <a:t>he </a:t>
            </a:r>
            <a:r>
              <a:rPr dirty="0" sz="1450" spc="-10">
                <a:latin typeface="Times New Roman"/>
                <a:cs typeface="Times New Roman"/>
              </a:rPr>
              <a:t>moved his hands, </a:t>
            </a:r>
            <a:r>
              <a:rPr dirty="0" sz="1450" spc="-5">
                <a:latin typeface="Times New Roman"/>
                <a:cs typeface="Times New Roman"/>
              </a:rPr>
              <a:t>or he </a:t>
            </a:r>
            <a:r>
              <a:rPr dirty="0" sz="1450" spc="-10">
                <a:latin typeface="Times New Roman"/>
                <a:cs typeface="Times New Roman"/>
              </a:rPr>
              <a:t>jumped </a:t>
            </a:r>
            <a:r>
              <a:rPr dirty="0" sz="1450" spc="-5">
                <a:latin typeface="Times New Roman"/>
                <a:cs typeface="Times New Roman"/>
              </a:rPr>
              <a:t>up </a:t>
            </a:r>
            <a:r>
              <a:rPr dirty="0" sz="1450" spc="-10">
                <a:latin typeface="Times New Roman"/>
                <a:cs typeface="Times New Roman"/>
              </a:rPr>
              <a:t>impetuously and then went </a:t>
            </a:r>
            <a:r>
              <a:rPr dirty="0" sz="1450" spc="-5">
                <a:latin typeface="Times New Roman"/>
                <a:cs typeface="Times New Roman"/>
              </a:rPr>
              <a:t>on </a:t>
            </a:r>
            <a:r>
              <a:rPr dirty="0" sz="1450" spc="-10">
                <a:latin typeface="Times New Roman"/>
                <a:cs typeface="Times New Roman"/>
              </a:rPr>
              <a:t>all fours,  trying to stand with his legs in the </a:t>
            </a:r>
            <a:r>
              <a:rPr dirty="0" sz="1450" spc="-30">
                <a:latin typeface="Times New Roman"/>
                <a:cs typeface="Times New Roman"/>
              </a:rPr>
              <a:t>air. </a:t>
            </a:r>
            <a:r>
              <a:rPr dirty="0" sz="1450" spc="-10">
                <a:latin typeface="Times New Roman"/>
                <a:cs typeface="Times New Roman"/>
              </a:rPr>
              <a:t>All this </a:t>
            </a:r>
            <a:r>
              <a:rPr dirty="0" sz="1450" spc="-5">
                <a:latin typeface="Times New Roman"/>
                <a:cs typeface="Times New Roman"/>
              </a:rPr>
              <a:t>he </a:t>
            </a:r>
            <a:r>
              <a:rPr dirty="0" sz="1450" spc="-10">
                <a:latin typeface="Times New Roman"/>
                <a:cs typeface="Times New Roman"/>
              </a:rPr>
              <a:t>did with </a:t>
            </a:r>
            <a:r>
              <a:rPr dirty="0" sz="1450" spc="-5">
                <a:latin typeface="Times New Roman"/>
                <a:cs typeface="Times New Roman"/>
              </a:rPr>
              <a:t>a </a:t>
            </a:r>
            <a:r>
              <a:rPr dirty="0" sz="1450" spc="-10">
                <a:latin typeface="Times New Roman"/>
                <a:cs typeface="Times New Roman"/>
              </a:rPr>
              <a:t>most serious face,  breathing </a:t>
            </a:r>
            <a:r>
              <a:rPr dirty="0" sz="1450" spc="-20">
                <a:latin typeface="Times New Roman"/>
                <a:cs typeface="Times New Roman"/>
              </a:rPr>
              <a:t>heavily, </a:t>
            </a:r>
            <a:r>
              <a:rPr dirty="0" sz="1450" spc="-10">
                <a:latin typeface="Times New Roman"/>
                <a:cs typeface="Times New Roman"/>
              </a:rPr>
              <a:t>as if </a:t>
            </a:r>
            <a:r>
              <a:rPr dirty="0" sz="1450" spc="-5">
                <a:latin typeface="Times New Roman"/>
                <a:cs typeface="Times New Roman"/>
              </a:rPr>
              <a:t>he </a:t>
            </a:r>
            <a:r>
              <a:rPr dirty="0" sz="1450" spc="-10">
                <a:latin typeface="Times New Roman"/>
                <a:cs typeface="Times New Roman"/>
              </a:rPr>
              <a:t>himself found </a:t>
            </a:r>
            <a:r>
              <a:rPr dirty="0" sz="1450" spc="-5">
                <a:latin typeface="Times New Roman"/>
                <a:cs typeface="Times New Roman"/>
              </a:rPr>
              <a:t>no </a:t>
            </a:r>
            <a:r>
              <a:rPr dirty="0" sz="1450" spc="-10">
                <a:latin typeface="Times New Roman"/>
                <a:cs typeface="Times New Roman"/>
              </a:rPr>
              <a:t>happiness in God's gift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restless </a:t>
            </a:r>
            <a:r>
              <a:rPr dirty="0" sz="1450" spc="-25">
                <a:latin typeface="Times New Roman"/>
                <a:cs typeface="Times New Roman"/>
              </a:rPr>
              <a:t>body.</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"Ah, how </a:t>
            </a:r>
            <a:r>
              <a:rPr dirty="0" sz="1450" spc="-5">
                <a:latin typeface="Times New Roman"/>
                <a:cs typeface="Times New Roman"/>
              </a:rPr>
              <a:t>do you do, </a:t>
            </a:r>
            <a:r>
              <a:rPr dirty="0" sz="1450" spc="-10">
                <a:latin typeface="Times New Roman"/>
                <a:cs typeface="Times New Roman"/>
              </a:rPr>
              <a:t>my friend?" said </a:t>
            </a:r>
            <a:r>
              <a:rPr dirty="0" sz="1450" spc="-20">
                <a:latin typeface="Times New Roman"/>
                <a:cs typeface="Times New Roman"/>
              </a:rPr>
              <a:t>Byelyaev. </a:t>
            </a:r>
            <a:r>
              <a:rPr dirty="0" sz="1450" spc="-10">
                <a:latin typeface="Times New Roman"/>
                <a:cs typeface="Times New Roman"/>
              </a:rPr>
              <a:t>"Is it </a:t>
            </a:r>
            <a:r>
              <a:rPr dirty="0" sz="1450" spc="-5">
                <a:latin typeface="Times New Roman"/>
                <a:cs typeface="Times New Roman"/>
              </a:rPr>
              <a:t>you? I </a:t>
            </a:r>
            <a:r>
              <a:rPr dirty="0" sz="1450" spc="-10">
                <a:latin typeface="Times New Roman"/>
                <a:cs typeface="Times New Roman"/>
              </a:rPr>
              <a:t>didn't notice  </a:t>
            </a:r>
            <a:r>
              <a:rPr dirty="0" sz="1450" spc="-5">
                <a:latin typeface="Times New Roman"/>
                <a:cs typeface="Times New Roman"/>
              </a:rPr>
              <a:t>you. </a:t>
            </a:r>
            <a:r>
              <a:rPr dirty="0" sz="1450" spc="-10">
                <a:latin typeface="Times New Roman"/>
                <a:cs typeface="Times New Roman"/>
              </a:rPr>
              <a:t>Is </a:t>
            </a:r>
            <a:r>
              <a:rPr dirty="0" sz="1450" spc="-5">
                <a:latin typeface="Times New Roman"/>
                <a:cs typeface="Times New Roman"/>
              </a:rPr>
              <a:t>your </a:t>
            </a:r>
            <a:r>
              <a:rPr dirty="0" sz="1450" spc="-10">
                <a:latin typeface="Times New Roman"/>
                <a:cs typeface="Times New Roman"/>
              </a:rPr>
              <a:t>mother</a:t>
            </a:r>
            <a:r>
              <a:rPr dirty="0" sz="1450" spc="-5">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At the moment Alyosha had just taken hold </a:t>
            </a:r>
            <a:r>
              <a:rPr dirty="0" sz="1450" spc="-5">
                <a:latin typeface="Times New Roman"/>
                <a:cs typeface="Times New Roman"/>
              </a:rPr>
              <a:t>of </a:t>
            </a:r>
            <a:r>
              <a:rPr dirty="0" sz="1450" spc="-10">
                <a:latin typeface="Times New Roman"/>
                <a:cs typeface="Times New Roman"/>
              </a:rPr>
              <a:t>the toe </a:t>
            </a:r>
            <a:r>
              <a:rPr dirty="0" sz="1450" spc="-5">
                <a:latin typeface="Times New Roman"/>
                <a:cs typeface="Times New Roman"/>
              </a:rPr>
              <a:t>of </a:t>
            </a:r>
            <a:r>
              <a:rPr dirty="0" sz="1450" spc="-10">
                <a:latin typeface="Times New Roman"/>
                <a:cs typeface="Times New Roman"/>
              </a:rPr>
              <a:t>his left </a:t>
            </a:r>
            <a:r>
              <a:rPr dirty="0" sz="1450" spc="-5">
                <a:latin typeface="Times New Roman"/>
                <a:cs typeface="Times New Roman"/>
              </a:rPr>
              <a:t>foot </a:t>
            </a:r>
            <a:r>
              <a:rPr dirty="0" sz="1450" spc="-10">
                <a:latin typeface="Times New Roman"/>
                <a:cs typeface="Times New Roman"/>
              </a:rPr>
              <a:t>in his  right hand and </a:t>
            </a:r>
            <a:r>
              <a:rPr dirty="0" sz="1450" spc="-5">
                <a:latin typeface="Times New Roman"/>
                <a:cs typeface="Times New Roman"/>
              </a:rPr>
              <a:t>got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most awkward pose. He turned head over heels,  jumped </a:t>
            </a:r>
            <a:r>
              <a:rPr dirty="0" sz="1450" spc="-5">
                <a:latin typeface="Times New Roman"/>
                <a:cs typeface="Times New Roman"/>
              </a:rPr>
              <a:t>up, </a:t>
            </a:r>
            <a:r>
              <a:rPr dirty="0" sz="1450" spc="-10">
                <a:latin typeface="Times New Roman"/>
                <a:cs typeface="Times New Roman"/>
              </a:rPr>
              <a:t>and glanced from under the </a:t>
            </a:r>
            <a:r>
              <a:rPr dirty="0" sz="1450" spc="-5">
                <a:latin typeface="Times New Roman"/>
                <a:cs typeface="Times New Roman"/>
              </a:rPr>
              <a:t>big, </a:t>
            </a:r>
            <a:r>
              <a:rPr dirty="0" sz="1450" spc="-15">
                <a:latin typeface="Times New Roman"/>
                <a:cs typeface="Times New Roman"/>
              </a:rPr>
              <a:t>fluffy </a:t>
            </a:r>
            <a:r>
              <a:rPr dirty="0" sz="1450" spc="-10">
                <a:latin typeface="Times New Roman"/>
                <a:cs typeface="Times New Roman"/>
              </a:rPr>
              <a:t>lampshade at</a:t>
            </a:r>
            <a:r>
              <a:rPr dirty="0" sz="1450" spc="85">
                <a:latin typeface="Times New Roman"/>
                <a:cs typeface="Times New Roman"/>
              </a:rPr>
              <a:t> </a:t>
            </a:r>
            <a:r>
              <a:rPr dirty="0" sz="1450" spc="-20">
                <a:latin typeface="Times New Roman"/>
                <a:cs typeface="Times New Roman"/>
              </a:rPr>
              <a:t>Byelyaev.</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"How can </a:t>
            </a:r>
            <a:r>
              <a:rPr dirty="0" sz="1450" spc="-5">
                <a:latin typeface="Times New Roman"/>
                <a:cs typeface="Times New Roman"/>
              </a:rPr>
              <a:t>I put </a:t>
            </a:r>
            <a:r>
              <a:rPr dirty="0" sz="1450" spc="-10">
                <a:latin typeface="Times New Roman"/>
                <a:cs typeface="Times New Roman"/>
              </a:rPr>
              <a:t>it?" </a:t>
            </a:r>
            <a:r>
              <a:rPr dirty="0" sz="1450" spc="-5">
                <a:latin typeface="Times New Roman"/>
                <a:cs typeface="Times New Roman"/>
              </a:rPr>
              <a:t>he </a:t>
            </a:r>
            <a:r>
              <a:rPr dirty="0" sz="1450" spc="-10">
                <a:latin typeface="Times New Roman"/>
                <a:cs typeface="Times New Roman"/>
              </a:rPr>
              <a:t>said, shrugging his shoulders. "As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plain  fact mother is never well. </a:t>
            </a:r>
            <a:r>
              <a:rPr dirty="0" sz="1450" spc="-60">
                <a:latin typeface="Times New Roman"/>
                <a:cs typeface="Times New Roman"/>
              </a:rPr>
              <a:t>You </a:t>
            </a:r>
            <a:r>
              <a:rPr dirty="0" sz="1450" spc="-10">
                <a:latin typeface="Times New Roman"/>
                <a:cs typeface="Times New Roman"/>
              </a:rPr>
              <a:t>see she's </a:t>
            </a:r>
            <a:r>
              <a:rPr dirty="0" sz="1450" spc="-5">
                <a:latin typeface="Times New Roman"/>
                <a:cs typeface="Times New Roman"/>
              </a:rPr>
              <a:t>a </a:t>
            </a:r>
            <a:r>
              <a:rPr dirty="0" sz="1450" spc="-10">
                <a:latin typeface="Times New Roman"/>
                <a:cs typeface="Times New Roman"/>
              </a:rPr>
              <a:t>woman, and women, Nicolai Ilyich,  have always some pain </a:t>
            </a:r>
            <a:r>
              <a:rPr dirty="0" sz="1450" spc="-5">
                <a:latin typeface="Times New Roman"/>
                <a:cs typeface="Times New Roman"/>
              </a:rPr>
              <a:t>or</a:t>
            </a:r>
            <a:r>
              <a:rPr dirty="0" sz="1450" spc="10">
                <a:latin typeface="Times New Roman"/>
                <a:cs typeface="Times New Roman"/>
              </a:rPr>
              <a:t> </a:t>
            </a:r>
            <a:r>
              <a:rPr dirty="0" sz="1450" spc="-15">
                <a:latin typeface="Times New Roman"/>
                <a:cs typeface="Times New Roman"/>
              </a:rPr>
              <a:t>another."</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For something to </a:t>
            </a:r>
            <a:r>
              <a:rPr dirty="0" sz="1450" spc="-5">
                <a:latin typeface="Times New Roman"/>
                <a:cs typeface="Times New Roman"/>
              </a:rPr>
              <a:t>do, </a:t>
            </a:r>
            <a:r>
              <a:rPr dirty="0" sz="1450" spc="-10">
                <a:latin typeface="Times New Roman"/>
                <a:cs typeface="Times New Roman"/>
              </a:rPr>
              <a:t>Byelyaev began to examine Alyosha's face. All the  time </a:t>
            </a:r>
            <a:r>
              <a:rPr dirty="0" sz="1450" spc="-5">
                <a:latin typeface="Times New Roman"/>
                <a:cs typeface="Times New Roman"/>
              </a:rPr>
              <a:t>he </a:t>
            </a:r>
            <a:r>
              <a:rPr dirty="0" sz="1450" spc="-10">
                <a:latin typeface="Times New Roman"/>
                <a:cs typeface="Times New Roman"/>
              </a:rPr>
              <a:t>had been acquainted with Olga Ivanovna </a:t>
            </a:r>
            <a:r>
              <a:rPr dirty="0" sz="1450" spc="-5">
                <a:latin typeface="Times New Roman"/>
                <a:cs typeface="Times New Roman"/>
              </a:rPr>
              <a:t>he </a:t>
            </a:r>
            <a:r>
              <a:rPr dirty="0" sz="1450" spc="-10">
                <a:latin typeface="Times New Roman"/>
                <a:cs typeface="Times New Roman"/>
              </a:rPr>
              <a:t>had never once turned his  attention to the </a:t>
            </a:r>
            <a:r>
              <a:rPr dirty="0" sz="1450" spc="-5">
                <a:latin typeface="Times New Roman"/>
                <a:cs typeface="Times New Roman"/>
              </a:rPr>
              <a:t>boy </a:t>
            </a:r>
            <a:r>
              <a:rPr dirty="0" sz="1450" spc="-10">
                <a:latin typeface="Times New Roman"/>
                <a:cs typeface="Times New Roman"/>
              </a:rPr>
              <a:t>and had completely ignored his existence. A </a:t>
            </a:r>
            <a:r>
              <a:rPr dirty="0" sz="1450" spc="-5">
                <a:latin typeface="Times New Roman"/>
                <a:cs typeface="Times New Roman"/>
              </a:rPr>
              <a:t>boy </a:t>
            </a:r>
            <a:r>
              <a:rPr dirty="0" sz="1450" spc="-10">
                <a:latin typeface="Times New Roman"/>
                <a:cs typeface="Times New Roman"/>
              </a:rPr>
              <a:t>is stuck  in front </a:t>
            </a:r>
            <a:r>
              <a:rPr dirty="0" sz="1450" spc="-5">
                <a:latin typeface="Times New Roman"/>
                <a:cs typeface="Times New Roman"/>
              </a:rPr>
              <a:t>of your </a:t>
            </a:r>
            <a:r>
              <a:rPr dirty="0" sz="1450" spc="-10">
                <a:latin typeface="Times New Roman"/>
                <a:cs typeface="Times New Roman"/>
              </a:rPr>
              <a:t>eyes, </a:t>
            </a:r>
            <a:r>
              <a:rPr dirty="0" sz="1450" spc="-5">
                <a:latin typeface="Times New Roman"/>
                <a:cs typeface="Times New Roman"/>
              </a:rPr>
              <a:t>but </a:t>
            </a:r>
            <a:r>
              <a:rPr dirty="0" sz="1450" spc="-10">
                <a:latin typeface="Times New Roman"/>
                <a:cs typeface="Times New Roman"/>
              </a:rPr>
              <a:t>what is </a:t>
            </a:r>
            <a:r>
              <a:rPr dirty="0" sz="1450" spc="-5">
                <a:latin typeface="Times New Roman"/>
                <a:cs typeface="Times New Roman"/>
              </a:rPr>
              <a:t>he </a:t>
            </a:r>
            <a:r>
              <a:rPr dirty="0" sz="1450" spc="-10">
                <a:latin typeface="Times New Roman"/>
                <a:cs typeface="Times New Roman"/>
              </a:rPr>
              <a:t>doing here, what is his rôle?—you </a:t>
            </a:r>
            <a:r>
              <a:rPr dirty="0" sz="1450" spc="-5">
                <a:latin typeface="Times New Roman"/>
                <a:cs typeface="Times New Roman"/>
              </a:rPr>
              <a:t>don't  </a:t>
            </a:r>
            <a:r>
              <a:rPr dirty="0" sz="1450" spc="-10">
                <a:latin typeface="Times New Roman"/>
                <a:cs typeface="Times New Roman"/>
              </a:rPr>
              <a:t>want to give </a:t>
            </a:r>
            <a:r>
              <a:rPr dirty="0" sz="1450" spc="-5">
                <a:latin typeface="Times New Roman"/>
                <a:cs typeface="Times New Roman"/>
              </a:rPr>
              <a:t>a </a:t>
            </a:r>
            <a:r>
              <a:rPr dirty="0" sz="1450" spc="-10">
                <a:latin typeface="Times New Roman"/>
                <a:cs typeface="Times New Roman"/>
              </a:rPr>
              <a:t>single </a:t>
            </a:r>
            <a:r>
              <a:rPr dirty="0" sz="1450" spc="-5">
                <a:latin typeface="Times New Roman"/>
                <a:cs typeface="Times New Roman"/>
              </a:rPr>
              <a:t>thought </a:t>
            </a:r>
            <a:r>
              <a:rPr dirty="0" sz="1450" spc="-10">
                <a:latin typeface="Times New Roman"/>
                <a:cs typeface="Times New Roman"/>
              </a:rPr>
              <a:t>to the</a:t>
            </a:r>
            <a:r>
              <a:rPr dirty="0" sz="1450" spc="20">
                <a:latin typeface="Times New Roman"/>
                <a:cs typeface="Times New Roman"/>
              </a:rPr>
              <a:t> </a:t>
            </a:r>
            <a:r>
              <a:rPr dirty="0" sz="1450" spc="-10">
                <a:latin typeface="Times New Roman"/>
                <a:cs typeface="Times New Roman"/>
              </a:rPr>
              <a:t>question.</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In the evening dusk Alyosha's face with </a:t>
            </a:r>
            <a:r>
              <a:rPr dirty="0" sz="1450" spc="-5">
                <a:latin typeface="Times New Roman"/>
                <a:cs typeface="Times New Roman"/>
              </a:rPr>
              <a:t>a </a:t>
            </a:r>
            <a:r>
              <a:rPr dirty="0" sz="1450" spc="-10">
                <a:latin typeface="Times New Roman"/>
                <a:cs typeface="Times New Roman"/>
              </a:rPr>
              <a:t>pale forehead and steady black  eyes unexpectedly reminded Byelyaev </a:t>
            </a:r>
            <a:r>
              <a:rPr dirty="0" sz="1450" spc="-5">
                <a:latin typeface="Times New Roman"/>
                <a:cs typeface="Times New Roman"/>
              </a:rPr>
              <a:t>of </a:t>
            </a:r>
            <a:r>
              <a:rPr dirty="0" sz="1450" spc="-10">
                <a:latin typeface="Times New Roman"/>
                <a:cs typeface="Times New Roman"/>
              </a:rPr>
              <a:t>Olga </a:t>
            </a:r>
            <a:r>
              <a:rPr dirty="0" sz="1450" spc="-25">
                <a:latin typeface="Times New Roman"/>
                <a:cs typeface="Times New Roman"/>
              </a:rPr>
              <a:t>Vassilievna </a:t>
            </a:r>
            <a:r>
              <a:rPr dirty="0" sz="1450" spc="-10">
                <a:latin typeface="Times New Roman"/>
                <a:cs typeface="Times New Roman"/>
              </a:rPr>
              <a:t>as she was in the  first pages </a:t>
            </a:r>
            <a:r>
              <a:rPr dirty="0" sz="1450" spc="-5">
                <a:latin typeface="Times New Roman"/>
                <a:cs typeface="Times New Roman"/>
              </a:rPr>
              <a:t>of </a:t>
            </a:r>
            <a:r>
              <a:rPr dirty="0" sz="1450" spc="-10">
                <a:latin typeface="Times New Roman"/>
                <a:cs typeface="Times New Roman"/>
              </a:rPr>
              <a:t>the romance. He had the desire to </a:t>
            </a:r>
            <a:r>
              <a:rPr dirty="0" sz="1450" spc="-5">
                <a:latin typeface="Times New Roman"/>
                <a:cs typeface="Times New Roman"/>
              </a:rPr>
              <a:t>be </a:t>
            </a:r>
            <a:r>
              <a:rPr dirty="0" sz="1450" spc="-10">
                <a:latin typeface="Times New Roman"/>
                <a:cs typeface="Times New Roman"/>
              </a:rPr>
              <a:t>affectionate to the</a:t>
            </a:r>
            <a:r>
              <a:rPr dirty="0" sz="1450" spc="85">
                <a:latin typeface="Times New Roman"/>
                <a:cs typeface="Times New Roman"/>
              </a:rPr>
              <a:t> </a:t>
            </a:r>
            <a:r>
              <a:rPr dirty="0" sz="1450" spc="-30">
                <a:latin typeface="Times New Roman"/>
                <a:cs typeface="Times New Roman"/>
              </a:rPr>
              <a:t>boy.</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"Come here, </a:t>
            </a:r>
            <a:r>
              <a:rPr dirty="0" sz="1450" spc="-15">
                <a:latin typeface="Times New Roman"/>
                <a:cs typeface="Times New Roman"/>
              </a:rPr>
              <a:t>whipper-snapper," </a:t>
            </a:r>
            <a:r>
              <a:rPr dirty="0" sz="1450" spc="-5">
                <a:latin typeface="Times New Roman"/>
                <a:cs typeface="Times New Roman"/>
              </a:rPr>
              <a:t>he </a:t>
            </a:r>
            <a:r>
              <a:rPr dirty="0" sz="1450" spc="-10">
                <a:latin typeface="Times New Roman"/>
                <a:cs typeface="Times New Roman"/>
              </a:rPr>
              <a:t>said. "Come and let me have </a:t>
            </a:r>
            <a:r>
              <a:rPr dirty="0" sz="1450" spc="-5">
                <a:latin typeface="Times New Roman"/>
                <a:cs typeface="Times New Roman"/>
              </a:rPr>
              <a:t>a good  </a:t>
            </a:r>
            <a:r>
              <a:rPr dirty="0" sz="1450" spc="-10">
                <a:latin typeface="Times New Roman"/>
                <a:cs typeface="Times New Roman"/>
              </a:rPr>
              <a:t>look at </a:t>
            </a:r>
            <a:r>
              <a:rPr dirty="0" sz="1450" spc="-5">
                <a:latin typeface="Times New Roman"/>
                <a:cs typeface="Times New Roman"/>
              </a:rPr>
              <a:t>you, </a:t>
            </a:r>
            <a:r>
              <a:rPr dirty="0" sz="1450" spc="-10">
                <a:latin typeface="Times New Roman"/>
                <a:cs typeface="Times New Roman"/>
              </a:rPr>
              <a:t>quite</a:t>
            </a:r>
            <a:r>
              <a:rPr dirty="0" sz="1450">
                <a:latin typeface="Times New Roman"/>
                <a:cs typeface="Times New Roman"/>
              </a:rPr>
              <a:t> </a:t>
            </a:r>
            <a:r>
              <a:rPr dirty="0" sz="1450" spc="-10">
                <a:latin typeface="Times New Roman"/>
                <a:cs typeface="Times New Roman"/>
              </a:rPr>
              <a:t>close."</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The </a:t>
            </a:r>
            <a:r>
              <a:rPr dirty="0" sz="1450" spc="-5">
                <a:latin typeface="Times New Roman"/>
                <a:cs typeface="Times New Roman"/>
              </a:rPr>
              <a:t>boy </a:t>
            </a:r>
            <a:r>
              <a:rPr dirty="0" sz="1450" spc="-10">
                <a:latin typeface="Times New Roman"/>
                <a:cs typeface="Times New Roman"/>
              </a:rPr>
              <a:t>jumped </a:t>
            </a:r>
            <a:r>
              <a:rPr dirty="0" sz="1450" spc="-15">
                <a:latin typeface="Times New Roman"/>
                <a:cs typeface="Times New Roman"/>
              </a:rPr>
              <a:t>off </a:t>
            </a:r>
            <a:r>
              <a:rPr dirty="0" sz="1450" spc="-10">
                <a:latin typeface="Times New Roman"/>
                <a:cs typeface="Times New Roman"/>
              </a:rPr>
              <a:t>the sofa and ran to</a:t>
            </a:r>
            <a:r>
              <a:rPr dirty="0" sz="1450" spc="35">
                <a:latin typeface="Times New Roman"/>
                <a:cs typeface="Times New Roman"/>
              </a:rPr>
              <a:t> </a:t>
            </a:r>
            <a:r>
              <a:rPr dirty="0" sz="1450" spc="-20">
                <a:latin typeface="Times New Roman"/>
                <a:cs typeface="Times New Roman"/>
              </a:rPr>
              <a:t>Byelyaev.</a:t>
            </a:r>
            <a:endParaRPr sz="1450">
              <a:latin typeface="Times New Roman"/>
              <a:cs typeface="Times New Roman"/>
            </a:endParaRPr>
          </a:p>
          <a:p>
            <a:pPr algn="just" marL="12700" marR="10795" indent="255904">
              <a:lnSpc>
                <a:spcPts val="1730"/>
              </a:lnSpc>
              <a:spcBef>
                <a:spcPts val="775"/>
              </a:spcBef>
            </a:pPr>
            <a:r>
              <a:rPr dirty="0" sz="1450" spc="-25">
                <a:latin typeface="Times New Roman"/>
                <a:cs typeface="Times New Roman"/>
              </a:rPr>
              <a:t>"Well?" </a:t>
            </a:r>
            <a:r>
              <a:rPr dirty="0" sz="1450" spc="-10">
                <a:latin typeface="Times New Roman"/>
                <a:cs typeface="Times New Roman"/>
              </a:rPr>
              <a:t>Nicolai Ilyich began, putting his hand </a:t>
            </a:r>
            <a:r>
              <a:rPr dirty="0" sz="1450" spc="-5">
                <a:latin typeface="Times New Roman"/>
                <a:cs typeface="Times New Roman"/>
              </a:rPr>
              <a:t>on </a:t>
            </a:r>
            <a:r>
              <a:rPr dirty="0" sz="1450" spc="-10">
                <a:latin typeface="Times New Roman"/>
                <a:cs typeface="Times New Roman"/>
              </a:rPr>
              <a:t>the thin shoulders. "And  how are things with</a:t>
            </a:r>
            <a:r>
              <a:rPr dirty="0" sz="1450" spc="5">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268605" marR="1199515">
              <a:lnSpc>
                <a:spcPts val="2520"/>
              </a:lnSpc>
              <a:spcBef>
                <a:spcPts val="155"/>
              </a:spcBef>
            </a:pPr>
            <a:r>
              <a:rPr dirty="0" sz="1450" spc="-10">
                <a:latin typeface="Times New Roman"/>
                <a:cs typeface="Times New Roman"/>
              </a:rPr>
              <a:t>"How shall </a:t>
            </a:r>
            <a:r>
              <a:rPr dirty="0" sz="1450" spc="-5">
                <a:latin typeface="Times New Roman"/>
                <a:cs typeface="Times New Roman"/>
              </a:rPr>
              <a:t>I put </a:t>
            </a:r>
            <a:r>
              <a:rPr dirty="0" sz="1450" spc="-10">
                <a:latin typeface="Times New Roman"/>
                <a:cs typeface="Times New Roman"/>
              </a:rPr>
              <a:t>it?... They used to </a:t>
            </a:r>
            <a:r>
              <a:rPr dirty="0" sz="1450" spc="-5">
                <a:latin typeface="Times New Roman"/>
                <a:cs typeface="Times New Roman"/>
              </a:rPr>
              <a:t>be </a:t>
            </a:r>
            <a:r>
              <a:rPr dirty="0" sz="1450" spc="-10">
                <a:latin typeface="Times New Roman"/>
                <a:cs typeface="Times New Roman"/>
              </a:rPr>
              <a:t>much better before."  "How?"</a:t>
            </a:r>
            <a:endParaRPr sz="1450">
              <a:latin typeface="Times New Roman"/>
              <a:cs typeface="Times New Roman"/>
            </a:endParaRPr>
          </a:p>
          <a:p>
            <a:pPr marL="12700" marR="10795" indent="255904">
              <a:lnSpc>
                <a:spcPts val="1730"/>
              </a:lnSpc>
              <a:spcBef>
                <a:spcPts val="560"/>
              </a:spcBef>
            </a:pPr>
            <a:r>
              <a:rPr dirty="0" sz="1450" spc="-10">
                <a:latin typeface="Times New Roman"/>
                <a:cs typeface="Times New Roman"/>
              </a:rPr>
              <a:t>"Quite simple. Before, Sonya and </a:t>
            </a:r>
            <a:r>
              <a:rPr dirty="0" sz="1450" spc="-5">
                <a:latin typeface="Times New Roman"/>
                <a:cs typeface="Times New Roman"/>
              </a:rPr>
              <a:t>I </a:t>
            </a:r>
            <a:r>
              <a:rPr dirty="0" sz="1450" spc="-10">
                <a:latin typeface="Times New Roman"/>
                <a:cs typeface="Times New Roman"/>
              </a:rPr>
              <a:t>only had to </a:t>
            </a:r>
            <a:r>
              <a:rPr dirty="0" sz="1450" spc="-5">
                <a:latin typeface="Times New Roman"/>
                <a:cs typeface="Times New Roman"/>
              </a:rPr>
              <a:t>do </a:t>
            </a:r>
            <a:r>
              <a:rPr dirty="0" sz="1450" spc="-10">
                <a:latin typeface="Times New Roman"/>
                <a:cs typeface="Times New Roman"/>
              </a:rPr>
              <a:t>music and reading, and  now we're given French verses to learn. </a:t>
            </a:r>
            <a:r>
              <a:rPr dirty="0" sz="1450" spc="-35">
                <a:latin typeface="Times New Roman"/>
                <a:cs typeface="Times New Roman"/>
              </a:rPr>
              <a:t>You've </a:t>
            </a:r>
            <a:r>
              <a:rPr dirty="0" sz="1450" spc="-10">
                <a:latin typeface="Times New Roman"/>
                <a:cs typeface="Times New Roman"/>
              </a:rPr>
              <a:t>had </a:t>
            </a:r>
            <a:r>
              <a:rPr dirty="0" sz="1450" spc="-5">
                <a:latin typeface="Times New Roman"/>
                <a:cs typeface="Times New Roman"/>
              </a:rPr>
              <a:t>your </a:t>
            </a:r>
            <a:r>
              <a:rPr dirty="0" sz="1450" spc="-10">
                <a:latin typeface="Times New Roman"/>
                <a:cs typeface="Times New Roman"/>
              </a:rPr>
              <a:t>hair cut</a:t>
            </a:r>
            <a:r>
              <a:rPr dirty="0" sz="1450" spc="120">
                <a:latin typeface="Times New Roman"/>
                <a:cs typeface="Times New Roman"/>
              </a:rPr>
              <a:t> </a:t>
            </a:r>
            <a:r>
              <a:rPr dirty="0" sz="1450" spc="-10">
                <a:latin typeface="Times New Roman"/>
                <a:cs typeface="Times New Roman"/>
              </a:rPr>
              <a:t>lately?"</a:t>
            </a:r>
            <a:endParaRPr sz="1450">
              <a:latin typeface="Times New Roman"/>
              <a:cs typeface="Times New Roman"/>
            </a:endParaRPr>
          </a:p>
          <a:p>
            <a:pPr marL="268605">
              <a:lnSpc>
                <a:spcPct val="100000"/>
              </a:lnSpc>
              <a:spcBef>
                <a:spcPts val="725"/>
              </a:spcBef>
            </a:pPr>
            <a:r>
              <a:rPr dirty="0" sz="1450" spc="-40">
                <a:latin typeface="Times New Roman"/>
                <a:cs typeface="Times New Roman"/>
              </a:rPr>
              <a:t>"Yes, </a:t>
            </a:r>
            <a:r>
              <a:rPr dirty="0" sz="1450" spc="-10">
                <a:latin typeface="Times New Roman"/>
                <a:cs typeface="Times New Roman"/>
              </a:rPr>
              <a:t>just</a:t>
            </a:r>
            <a:r>
              <a:rPr dirty="0" sz="1450" spc="25">
                <a:latin typeface="Times New Roman"/>
                <a:cs typeface="Times New Roman"/>
              </a:rPr>
              <a:t> </a:t>
            </a:r>
            <a:r>
              <a:rPr dirty="0" sz="1450" spc="-20">
                <a:latin typeface="Times New Roman"/>
                <a:cs typeface="Times New Roman"/>
              </a:rPr>
              <a:t>lately."</a:t>
            </a:r>
            <a:endParaRPr sz="1450">
              <a:latin typeface="Times New Roman"/>
              <a:cs typeface="Times New Roman"/>
            </a:endParaRPr>
          </a:p>
          <a:p>
            <a:pPr marL="12700" marR="10795" indent="255904">
              <a:lnSpc>
                <a:spcPts val="1730"/>
              </a:lnSpc>
              <a:spcBef>
                <a:spcPts val="844"/>
              </a:spcBef>
            </a:pPr>
            <a:r>
              <a:rPr dirty="0" sz="1450" spc="-10">
                <a:latin typeface="Times New Roman"/>
                <a:cs typeface="Times New Roman"/>
              </a:rPr>
              <a:t>"That's why </a:t>
            </a:r>
            <a:r>
              <a:rPr dirty="0" sz="1450" spc="-5">
                <a:latin typeface="Times New Roman"/>
                <a:cs typeface="Times New Roman"/>
              </a:rPr>
              <a:t>I </a:t>
            </a:r>
            <a:r>
              <a:rPr dirty="0" sz="1450" spc="-10">
                <a:latin typeface="Times New Roman"/>
                <a:cs typeface="Times New Roman"/>
              </a:rPr>
              <a:t>noticed it. </a:t>
            </a:r>
            <a:r>
              <a:rPr dirty="0" sz="1450" spc="-45">
                <a:latin typeface="Times New Roman"/>
                <a:cs typeface="Times New Roman"/>
              </a:rPr>
              <a:t>Your </a:t>
            </a:r>
            <a:r>
              <a:rPr dirty="0" sz="1450" spc="-10">
                <a:latin typeface="Times New Roman"/>
                <a:cs typeface="Times New Roman"/>
              </a:rPr>
              <a:t>beard's </a:t>
            </a:r>
            <a:r>
              <a:rPr dirty="0" sz="1450" spc="-20">
                <a:latin typeface="Times New Roman"/>
                <a:cs typeface="Times New Roman"/>
              </a:rPr>
              <a:t>shorter. </a:t>
            </a:r>
            <a:r>
              <a:rPr dirty="0" sz="1450" spc="-10">
                <a:latin typeface="Times New Roman"/>
                <a:cs typeface="Times New Roman"/>
              </a:rPr>
              <a:t>May </a:t>
            </a:r>
            <a:r>
              <a:rPr dirty="0" sz="1450" spc="-5">
                <a:latin typeface="Times New Roman"/>
                <a:cs typeface="Times New Roman"/>
              </a:rPr>
              <a:t>I </a:t>
            </a:r>
            <a:r>
              <a:rPr dirty="0" sz="1450" spc="-10">
                <a:latin typeface="Times New Roman"/>
                <a:cs typeface="Times New Roman"/>
              </a:rPr>
              <a:t>touch it </a:t>
            </a:r>
            <a:r>
              <a:rPr dirty="0" sz="1450" spc="-5">
                <a:latin typeface="Times New Roman"/>
                <a:cs typeface="Times New Roman"/>
              </a:rPr>
              <a:t>... </a:t>
            </a:r>
            <a:r>
              <a:rPr dirty="0" sz="1450" spc="-10">
                <a:latin typeface="Times New Roman"/>
                <a:cs typeface="Times New Roman"/>
              </a:rPr>
              <a:t>doesn't it  hurt?"</a:t>
            </a:r>
            <a:endParaRPr sz="1450">
              <a:latin typeface="Times New Roman"/>
              <a:cs typeface="Times New Roman"/>
            </a:endParaRPr>
          </a:p>
          <a:p>
            <a:pPr marL="268605">
              <a:lnSpc>
                <a:spcPct val="100000"/>
              </a:lnSpc>
              <a:spcBef>
                <a:spcPts val="655"/>
              </a:spcBef>
            </a:pPr>
            <a:r>
              <a:rPr dirty="0" sz="1450" spc="-10">
                <a:latin typeface="Times New Roman"/>
                <a:cs typeface="Times New Roman"/>
              </a:rPr>
              <a:t>"No, </a:t>
            </a:r>
            <a:r>
              <a:rPr dirty="0" sz="1450" spc="-5">
                <a:latin typeface="Times New Roman"/>
                <a:cs typeface="Times New Roman"/>
              </a:rPr>
              <a:t>not a </a:t>
            </a:r>
            <a:r>
              <a:rPr dirty="0" sz="1450" spc="-10">
                <a:latin typeface="Times New Roman"/>
                <a:cs typeface="Times New Roman"/>
              </a:rPr>
              <a:t>bit."</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"Why</a:t>
            </a:r>
            <a:r>
              <a:rPr dirty="0" sz="1450" spc="40">
                <a:latin typeface="Times New Roman"/>
                <a:cs typeface="Times New Roman"/>
              </a:rPr>
              <a:t> </a:t>
            </a:r>
            <a:r>
              <a:rPr dirty="0" sz="1450" spc="-10">
                <a:latin typeface="Times New Roman"/>
                <a:cs typeface="Times New Roman"/>
              </a:rPr>
              <a:t>is</a:t>
            </a:r>
            <a:r>
              <a:rPr dirty="0" sz="1450" spc="45">
                <a:latin typeface="Times New Roman"/>
                <a:cs typeface="Times New Roman"/>
              </a:rPr>
              <a:t> </a:t>
            </a:r>
            <a:r>
              <a:rPr dirty="0" sz="1450" spc="-10">
                <a:latin typeface="Times New Roman"/>
                <a:cs typeface="Times New Roman"/>
              </a:rPr>
              <a:t>it</a:t>
            </a:r>
            <a:r>
              <a:rPr dirty="0" sz="1450" spc="45">
                <a:latin typeface="Times New Roman"/>
                <a:cs typeface="Times New Roman"/>
              </a:rPr>
              <a:t> </a:t>
            </a:r>
            <a:r>
              <a:rPr dirty="0" sz="1450" spc="-10">
                <a:latin typeface="Times New Roman"/>
                <a:cs typeface="Times New Roman"/>
              </a:rPr>
              <a:t>that</a:t>
            </a:r>
            <a:r>
              <a:rPr dirty="0" sz="1450" spc="40">
                <a:latin typeface="Times New Roman"/>
                <a:cs typeface="Times New Roman"/>
              </a:rPr>
              <a:t> </a:t>
            </a:r>
            <a:r>
              <a:rPr dirty="0" sz="1450" spc="-10">
                <a:latin typeface="Times New Roman"/>
                <a:cs typeface="Times New Roman"/>
              </a:rPr>
              <a:t>it</a:t>
            </a:r>
            <a:r>
              <a:rPr dirty="0" sz="1450" spc="45">
                <a:latin typeface="Times New Roman"/>
                <a:cs typeface="Times New Roman"/>
              </a:rPr>
              <a:t> </a:t>
            </a:r>
            <a:r>
              <a:rPr dirty="0" sz="1450" spc="-10">
                <a:latin typeface="Times New Roman"/>
                <a:cs typeface="Times New Roman"/>
              </a:rPr>
              <a:t>hurts</a:t>
            </a:r>
            <a:r>
              <a:rPr dirty="0" sz="1450" spc="45">
                <a:latin typeface="Times New Roman"/>
                <a:cs typeface="Times New Roman"/>
              </a:rPr>
              <a:t> </a:t>
            </a:r>
            <a:r>
              <a:rPr dirty="0" sz="1450" spc="-10">
                <a:latin typeface="Times New Roman"/>
                <a:cs typeface="Times New Roman"/>
              </a:rPr>
              <a:t>if</a:t>
            </a:r>
            <a:r>
              <a:rPr dirty="0" sz="1450" spc="40">
                <a:latin typeface="Times New Roman"/>
                <a:cs typeface="Times New Roman"/>
              </a:rPr>
              <a:t> </a:t>
            </a:r>
            <a:r>
              <a:rPr dirty="0" sz="1450" spc="-5">
                <a:latin typeface="Times New Roman"/>
                <a:cs typeface="Times New Roman"/>
              </a:rPr>
              <a:t>you</a:t>
            </a:r>
            <a:r>
              <a:rPr dirty="0" sz="1450" spc="50">
                <a:latin typeface="Times New Roman"/>
                <a:cs typeface="Times New Roman"/>
              </a:rPr>
              <a:t> </a:t>
            </a:r>
            <a:r>
              <a:rPr dirty="0" sz="1450" spc="-5">
                <a:latin typeface="Times New Roman"/>
                <a:cs typeface="Times New Roman"/>
              </a:rPr>
              <a:t>pull</a:t>
            </a:r>
            <a:r>
              <a:rPr dirty="0" sz="1450" spc="45">
                <a:latin typeface="Times New Roman"/>
                <a:cs typeface="Times New Roman"/>
              </a:rPr>
              <a:t> </a:t>
            </a:r>
            <a:r>
              <a:rPr dirty="0" sz="1450" spc="-5">
                <a:latin typeface="Times New Roman"/>
                <a:cs typeface="Times New Roman"/>
              </a:rPr>
              <a:t>one</a:t>
            </a:r>
            <a:r>
              <a:rPr dirty="0" sz="1450" spc="40">
                <a:latin typeface="Times New Roman"/>
                <a:cs typeface="Times New Roman"/>
              </a:rPr>
              <a:t> </a:t>
            </a:r>
            <a:r>
              <a:rPr dirty="0" sz="1450" spc="-20">
                <a:latin typeface="Times New Roman"/>
                <a:cs typeface="Times New Roman"/>
              </a:rPr>
              <a:t>hair,</a:t>
            </a:r>
            <a:r>
              <a:rPr dirty="0" sz="1450" spc="45">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10">
                <a:latin typeface="Times New Roman"/>
                <a:cs typeface="Times New Roman"/>
              </a:rPr>
              <a:t>when</a:t>
            </a:r>
            <a:r>
              <a:rPr dirty="0" sz="1450" spc="45">
                <a:latin typeface="Times New Roman"/>
                <a:cs typeface="Times New Roman"/>
              </a:rPr>
              <a:t> </a:t>
            </a:r>
            <a:r>
              <a:rPr dirty="0" sz="1450" spc="-5">
                <a:latin typeface="Times New Roman"/>
                <a:cs typeface="Times New Roman"/>
              </a:rPr>
              <a:t>you</a:t>
            </a:r>
            <a:r>
              <a:rPr dirty="0" sz="1450" spc="45">
                <a:latin typeface="Times New Roman"/>
                <a:cs typeface="Times New Roman"/>
              </a:rPr>
              <a:t> </a:t>
            </a:r>
            <a:r>
              <a:rPr dirty="0" sz="1450" spc="-5">
                <a:latin typeface="Times New Roman"/>
                <a:cs typeface="Times New Roman"/>
              </a:rPr>
              <a:t>pull</a:t>
            </a:r>
            <a:r>
              <a:rPr dirty="0" sz="1450" spc="45">
                <a:latin typeface="Times New Roman"/>
                <a:cs typeface="Times New Roman"/>
              </a:rPr>
              <a:t> </a:t>
            </a:r>
            <a:r>
              <a:rPr dirty="0" sz="1450" spc="-5">
                <a:latin typeface="Times New Roman"/>
                <a:cs typeface="Times New Roman"/>
              </a:rPr>
              <a:t>a</a:t>
            </a:r>
            <a:r>
              <a:rPr dirty="0" sz="1450" spc="40">
                <a:latin typeface="Times New Roman"/>
                <a:cs typeface="Times New Roman"/>
              </a:rPr>
              <a:t> </a:t>
            </a:r>
            <a:r>
              <a:rPr dirty="0" sz="1450" spc="-10">
                <a:latin typeface="Times New Roman"/>
                <a:cs typeface="Times New Roman"/>
              </a:rPr>
              <a:t>whole</a:t>
            </a:r>
            <a:r>
              <a:rPr dirty="0" sz="1450" spc="45">
                <a:latin typeface="Times New Roman"/>
                <a:cs typeface="Times New Roman"/>
              </a:rPr>
              <a:t> </a:t>
            </a:r>
            <a:r>
              <a:rPr dirty="0" sz="1450" spc="-10">
                <a:latin typeface="Times New Roman"/>
                <a:cs typeface="Times New Roman"/>
              </a:rPr>
              <a:t>lot,</a:t>
            </a:r>
            <a:endParaRPr sz="1450">
              <a:latin typeface="Times New Roman"/>
              <a:cs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528"/>
            <a:ext cx="5807075" cy="9143365"/>
          </a:xfrm>
          <a:prstGeom prst="rect">
            <a:avLst/>
          </a:prstGeom>
        </p:spPr>
        <p:txBody>
          <a:bodyPr wrap="square" lIns="0" tIns="13335" rIns="0" bIns="0" rtlCol="0" vert="horz">
            <a:spAutoFit/>
          </a:bodyPr>
          <a:lstStyle/>
          <a:p>
            <a:pPr algn="just" marL="12700" marR="5080">
              <a:lnSpc>
                <a:spcPct val="99000"/>
              </a:lnSpc>
              <a:spcBef>
                <a:spcPts val="105"/>
              </a:spcBef>
            </a:pPr>
            <a:r>
              <a:rPr dirty="0" sz="1450" spc="-10">
                <a:latin typeface="Times New Roman"/>
                <a:cs typeface="Times New Roman"/>
              </a:rPr>
              <a:t>it doesn't </a:t>
            </a:r>
            <a:r>
              <a:rPr dirty="0" sz="1450" spc="-5">
                <a:latin typeface="Times New Roman"/>
                <a:cs typeface="Times New Roman"/>
              </a:rPr>
              <a:t>hurt a </a:t>
            </a:r>
            <a:r>
              <a:rPr dirty="0" sz="1450" spc="-10">
                <a:latin typeface="Times New Roman"/>
                <a:cs typeface="Times New Roman"/>
              </a:rPr>
              <a:t>bit? Ah, ah </a:t>
            </a:r>
            <a:r>
              <a:rPr dirty="0" sz="1450" spc="-5">
                <a:latin typeface="Times New Roman"/>
                <a:cs typeface="Times New Roman"/>
              </a:rPr>
              <a:t>I </a:t>
            </a:r>
            <a:r>
              <a:rPr dirty="0" sz="1450" spc="-60">
                <a:latin typeface="Times New Roman"/>
                <a:cs typeface="Times New Roman"/>
              </a:rPr>
              <a:t>You </a:t>
            </a:r>
            <a:r>
              <a:rPr dirty="0" sz="1450" spc="-10">
                <a:latin typeface="Times New Roman"/>
                <a:cs typeface="Times New Roman"/>
              </a:rPr>
              <a:t>know it's </a:t>
            </a:r>
            <a:r>
              <a:rPr dirty="0" sz="1450" spc="-5">
                <a:latin typeface="Times New Roman"/>
                <a:cs typeface="Times New Roman"/>
              </a:rPr>
              <a:t>a </a:t>
            </a:r>
            <a:r>
              <a:rPr dirty="0" sz="1450" spc="-10">
                <a:latin typeface="Times New Roman"/>
                <a:cs typeface="Times New Roman"/>
              </a:rPr>
              <a:t>pity </a:t>
            </a:r>
            <a:r>
              <a:rPr dirty="0" sz="1450" spc="-5">
                <a:latin typeface="Times New Roman"/>
                <a:cs typeface="Times New Roman"/>
              </a:rPr>
              <a:t>you don't </a:t>
            </a:r>
            <a:r>
              <a:rPr dirty="0" sz="1450" spc="-10">
                <a:latin typeface="Times New Roman"/>
                <a:cs typeface="Times New Roman"/>
              </a:rPr>
              <a:t>have side-  whiskers. </a:t>
            </a:r>
            <a:r>
              <a:rPr dirty="0" sz="1450" spc="-60">
                <a:latin typeface="Times New Roman"/>
                <a:cs typeface="Times New Roman"/>
              </a:rPr>
              <a:t>You </a:t>
            </a:r>
            <a:r>
              <a:rPr dirty="0" sz="1450" spc="-10">
                <a:latin typeface="Times New Roman"/>
                <a:cs typeface="Times New Roman"/>
              </a:rPr>
              <a:t>should shave here, and at the sides </a:t>
            </a:r>
            <a:r>
              <a:rPr dirty="0" sz="1450" spc="-5">
                <a:latin typeface="Times New Roman"/>
                <a:cs typeface="Times New Roman"/>
              </a:rPr>
              <a:t>... </a:t>
            </a:r>
            <a:r>
              <a:rPr dirty="0" sz="1450" spc="-10">
                <a:latin typeface="Times New Roman"/>
                <a:cs typeface="Times New Roman"/>
              </a:rPr>
              <a:t>and leave the hair just  here."</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The </a:t>
            </a:r>
            <a:r>
              <a:rPr dirty="0" sz="1450" spc="-5">
                <a:latin typeface="Times New Roman"/>
                <a:cs typeface="Times New Roman"/>
              </a:rPr>
              <a:t>boy </a:t>
            </a:r>
            <a:r>
              <a:rPr dirty="0" sz="1450" spc="-10">
                <a:latin typeface="Times New Roman"/>
                <a:cs typeface="Times New Roman"/>
              </a:rPr>
              <a:t>pressed close to Byelyaev and began to play with his</a:t>
            </a:r>
            <a:r>
              <a:rPr dirty="0" sz="1450" spc="114">
                <a:latin typeface="Times New Roman"/>
                <a:cs typeface="Times New Roman"/>
              </a:rPr>
              <a:t> </a:t>
            </a:r>
            <a:r>
              <a:rPr dirty="0" sz="1450" spc="-10">
                <a:latin typeface="Times New Roman"/>
                <a:cs typeface="Times New Roman"/>
              </a:rPr>
              <a:t>watch-chain.</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"When </a:t>
            </a:r>
            <a:r>
              <a:rPr dirty="0" sz="1450" spc="-5">
                <a:latin typeface="Times New Roman"/>
                <a:cs typeface="Times New Roman"/>
              </a:rPr>
              <a:t>I go </a:t>
            </a:r>
            <a:r>
              <a:rPr dirty="0" sz="1450" spc="-10">
                <a:latin typeface="Times New Roman"/>
                <a:cs typeface="Times New Roman"/>
              </a:rPr>
              <a:t>to the gymnasium," </a:t>
            </a:r>
            <a:r>
              <a:rPr dirty="0" sz="1450" spc="-5">
                <a:latin typeface="Times New Roman"/>
                <a:cs typeface="Times New Roman"/>
              </a:rPr>
              <a:t>he </a:t>
            </a:r>
            <a:r>
              <a:rPr dirty="0" sz="1450" spc="-10">
                <a:latin typeface="Times New Roman"/>
                <a:cs typeface="Times New Roman"/>
              </a:rPr>
              <a:t>said, "Mother is going to </a:t>
            </a:r>
            <a:r>
              <a:rPr dirty="0" sz="1450" spc="-5">
                <a:latin typeface="Times New Roman"/>
                <a:cs typeface="Times New Roman"/>
              </a:rPr>
              <a:t>buy </a:t>
            </a:r>
            <a:r>
              <a:rPr dirty="0" sz="1450" spc="-10">
                <a:latin typeface="Times New Roman"/>
                <a:cs typeface="Times New Roman"/>
              </a:rPr>
              <a:t>me </a:t>
            </a:r>
            <a:r>
              <a:rPr dirty="0" sz="1450" spc="-5">
                <a:latin typeface="Times New Roman"/>
                <a:cs typeface="Times New Roman"/>
              </a:rPr>
              <a:t>a  </a:t>
            </a:r>
            <a:r>
              <a:rPr dirty="0" sz="1450" spc="-10">
                <a:latin typeface="Times New Roman"/>
                <a:cs typeface="Times New Roman"/>
              </a:rPr>
              <a:t>watch. I'll ask her to </a:t>
            </a:r>
            <a:r>
              <a:rPr dirty="0" sz="1450" spc="-5">
                <a:latin typeface="Times New Roman"/>
                <a:cs typeface="Times New Roman"/>
              </a:rPr>
              <a:t>buy </a:t>
            </a:r>
            <a:r>
              <a:rPr dirty="0" sz="1450" spc="-10">
                <a:latin typeface="Times New Roman"/>
                <a:cs typeface="Times New Roman"/>
              </a:rPr>
              <a:t>me </a:t>
            </a:r>
            <a:r>
              <a:rPr dirty="0" sz="1450" spc="-5">
                <a:latin typeface="Times New Roman"/>
                <a:cs typeface="Times New Roman"/>
              </a:rPr>
              <a:t>a </a:t>
            </a:r>
            <a:r>
              <a:rPr dirty="0" sz="1450" spc="-10">
                <a:latin typeface="Times New Roman"/>
                <a:cs typeface="Times New Roman"/>
              </a:rPr>
              <a:t>chain just like this. What </a:t>
            </a:r>
            <a:r>
              <a:rPr dirty="0" sz="1450" spc="-5">
                <a:latin typeface="Times New Roman"/>
                <a:cs typeface="Times New Roman"/>
              </a:rPr>
              <a:t>a </a:t>
            </a:r>
            <a:r>
              <a:rPr dirty="0" sz="1450" spc="-10">
                <a:latin typeface="Times New Roman"/>
                <a:cs typeface="Times New Roman"/>
              </a:rPr>
              <a:t>fine locket </a:t>
            </a:r>
            <a:r>
              <a:rPr dirty="0" sz="1450" spc="-5">
                <a:latin typeface="Times New Roman"/>
                <a:cs typeface="Times New Roman"/>
              </a:rPr>
              <a:t>I </a:t>
            </a:r>
            <a:r>
              <a:rPr dirty="0" sz="1450" spc="-10">
                <a:latin typeface="Times New Roman"/>
                <a:cs typeface="Times New Roman"/>
              </a:rPr>
              <a:t>Father  has </a:t>
            </a:r>
            <a:r>
              <a:rPr dirty="0" sz="1450" spc="-5">
                <a:latin typeface="Times New Roman"/>
                <a:cs typeface="Times New Roman"/>
              </a:rPr>
              <a:t>one </a:t>
            </a:r>
            <a:r>
              <a:rPr dirty="0" sz="1450" spc="-10">
                <a:latin typeface="Times New Roman"/>
                <a:cs typeface="Times New Roman"/>
              </a:rPr>
              <a:t>just the same, </a:t>
            </a:r>
            <a:r>
              <a:rPr dirty="0" sz="1450" spc="-5">
                <a:latin typeface="Times New Roman"/>
                <a:cs typeface="Times New Roman"/>
              </a:rPr>
              <a:t>but </a:t>
            </a:r>
            <a:r>
              <a:rPr dirty="0" sz="1450" spc="-10">
                <a:latin typeface="Times New Roman"/>
                <a:cs typeface="Times New Roman"/>
              </a:rPr>
              <a:t>yours has stripes, here, and his has </a:t>
            </a:r>
            <a:r>
              <a:rPr dirty="0" sz="1450" spc="-5">
                <a:latin typeface="Times New Roman"/>
                <a:cs typeface="Times New Roman"/>
              </a:rPr>
              <a:t>got </a:t>
            </a:r>
            <a:r>
              <a:rPr dirty="0" sz="1450" spc="-10">
                <a:latin typeface="Times New Roman"/>
                <a:cs typeface="Times New Roman"/>
              </a:rPr>
              <a:t>letters....  Inside it's mother's picture. Father has another chain </a:t>
            </a:r>
            <a:r>
              <a:rPr dirty="0" sz="1450" spc="-30">
                <a:latin typeface="Times New Roman"/>
                <a:cs typeface="Times New Roman"/>
              </a:rPr>
              <a:t>now, </a:t>
            </a:r>
            <a:r>
              <a:rPr dirty="0" sz="1450" spc="-5">
                <a:latin typeface="Times New Roman"/>
                <a:cs typeface="Times New Roman"/>
              </a:rPr>
              <a:t>not </a:t>
            </a:r>
            <a:r>
              <a:rPr dirty="0" sz="1450" spc="-10">
                <a:latin typeface="Times New Roman"/>
                <a:cs typeface="Times New Roman"/>
              </a:rPr>
              <a:t>in links, </a:t>
            </a:r>
            <a:r>
              <a:rPr dirty="0" sz="1450" spc="-5">
                <a:latin typeface="Times New Roman"/>
                <a:cs typeface="Times New Roman"/>
              </a:rPr>
              <a:t>but </a:t>
            </a:r>
            <a:r>
              <a:rPr dirty="0" sz="1450" spc="-10">
                <a:latin typeface="Times New Roman"/>
                <a:cs typeface="Times New Roman"/>
              </a:rPr>
              <a:t>like  </a:t>
            </a:r>
            <a:r>
              <a:rPr dirty="0" sz="1450" spc="-5">
                <a:latin typeface="Times New Roman"/>
                <a:cs typeface="Times New Roman"/>
              </a:rPr>
              <a:t>a</a:t>
            </a:r>
            <a:r>
              <a:rPr dirty="0" sz="1450" spc="-10">
                <a:latin typeface="Times New Roman"/>
                <a:cs typeface="Times New Roman"/>
              </a:rPr>
              <a:t> </a:t>
            </a:r>
            <a:r>
              <a:rPr dirty="0" sz="1450" spc="-5">
                <a:latin typeface="Times New Roman"/>
                <a:cs typeface="Times New Roman"/>
              </a:rPr>
              <a:t>ribbon...."</a:t>
            </a:r>
            <a:endParaRPr sz="1450">
              <a:latin typeface="Times New Roman"/>
              <a:cs typeface="Times New Roman"/>
            </a:endParaRPr>
          </a:p>
          <a:p>
            <a:pPr algn="just" marL="268605" marR="2139315">
              <a:lnSpc>
                <a:spcPts val="2520"/>
              </a:lnSpc>
              <a:spcBef>
                <a:spcPts val="155"/>
              </a:spcBef>
            </a:pPr>
            <a:r>
              <a:rPr dirty="0" sz="1450" spc="-10">
                <a:latin typeface="Times New Roman"/>
                <a:cs typeface="Times New Roman"/>
              </a:rPr>
              <a:t>"How </a:t>
            </a:r>
            <a:r>
              <a:rPr dirty="0" sz="1450" spc="-5">
                <a:latin typeface="Times New Roman"/>
                <a:cs typeface="Times New Roman"/>
              </a:rPr>
              <a:t>do you </a:t>
            </a:r>
            <a:r>
              <a:rPr dirty="0" sz="1450" spc="-10">
                <a:latin typeface="Times New Roman"/>
                <a:cs typeface="Times New Roman"/>
              </a:rPr>
              <a:t>know? Do </a:t>
            </a:r>
            <a:r>
              <a:rPr dirty="0" sz="1450" spc="-5">
                <a:latin typeface="Times New Roman"/>
                <a:cs typeface="Times New Roman"/>
              </a:rPr>
              <a:t>you </a:t>
            </a:r>
            <a:r>
              <a:rPr dirty="0" sz="1450" spc="-10">
                <a:latin typeface="Times New Roman"/>
                <a:cs typeface="Times New Roman"/>
              </a:rPr>
              <a:t>see </a:t>
            </a:r>
            <a:r>
              <a:rPr dirty="0" sz="1450" spc="-5">
                <a:latin typeface="Times New Roman"/>
                <a:cs typeface="Times New Roman"/>
              </a:rPr>
              <a:t>your </a:t>
            </a:r>
            <a:r>
              <a:rPr dirty="0" sz="1450" spc="-10">
                <a:latin typeface="Times New Roman"/>
                <a:cs typeface="Times New Roman"/>
              </a:rPr>
              <a:t>father?"  "I? </a:t>
            </a:r>
            <a:r>
              <a:rPr dirty="0" sz="1450" spc="-15">
                <a:latin typeface="Times New Roman"/>
                <a:cs typeface="Times New Roman"/>
              </a:rPr>
              <a:t>Mm </a:t>
            </a:r>
            <a:r>
              <a:rPr dirty="0" sz="1450" spc="-5">
                <a:latin typeface="Times New Roman"/>
                <a:cs typeface="Times New Roman"/>
              </a:rPr>
              <a:t>... no ... I</a:t>
            </a:r>
            <a:r>
              <a:rPr dirty="0" sz="1450">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marR="6350" indent="255904">
              <a:lnSpc>
                <a:spcPts val="1730"/>
              </a:lnSpc>
              <a:spcBef>
                <a:spcPts val="560"/>
              </a:spcBef>
            </a:pPr>
            <a:r>
              <a:rPr dirty="0" sz="1450" spc="-10">
                <a:latin typeface="Times New Roman"/>
                <a:cs typeface="Times New Roman"/>
              </a:rPr>
              <a:t>Alyosha blushed and in the violent confusion </a:t>
            </a:r>
            <a:r>
              <a:rPr dirty="0" sz="1450" spc="-5">
                <a:latin typeface="Times New Roman"/>
                <a:cs typeface="Times New Roman"/>
              </a:rPr>
              <a:t>of </a:t>
            </a:r>
            <a:r>
              <a:rPr dirty="0" sz="1450" spc="-10">
                <a:latin typeface="Times New Roman"/>
                <a:cs typeface="Times New Roman"/>
              </a:rPr>
              <a:t>being detected in </a:t>
            </a:r>
            <a:r>
              <a:rPr dirty="0" sz="1450" spc="-5">
                <a:latin typeface="Times New Roman"/>
                <a:cs typeface="Times New Roman"/>
              </a:rPr>
              <a:t>a </a:t>
            </a:r>
            <a:r>
              <a:rPr dirty="0" sz="1450" spc="-10">
                <a:latin typeface="Times New Roman"/>
                <a:cs typeface="Times New Roman"/>
              </a:rPr>
              <a:t>lie  began to scratch the locket busily with his finger-nail. Byelyaev looked  steadily at his face and</a:t>
            </a:r>
            <a:r>
              <a:rPr dirty="0" sz="1450" spc="1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268605" marR="3623310">
              <a:lnSpc>
                <a:spcPts val="2520"/>
              </a:lnSpc>
              <a:spcBef>
                <a:spcPts val="155"/>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see </a:t>
            </a:r>
            <a:r>
              <a:rPr dirty="0" sz="1450" spc="-5">
                <a:latin typeface="Times New Roman"/>
                <a:cs typeface="Times New Roman"/>
              </a:rPr>
              <a:t>your </a:t>
            </a:r>
            <a:r>
              <a:rPr dirty="0" sz="1450" spc="-10">
                <a:latin typeface="Times New Roman"/>
                <a:cs typeface="Times New Roman"/>
              </a:rPr>
              <a:t>father?"  "No </a:t>
            </a:r>
            <a:r>
              <a:rPr dirty="0" sz="1450" spc="-5">
                <a:latin typeface="Times New Roman"/>
                <a:cs typeface="Times New Roman"/>
              </a:rPr>
              <a:t>...</a:t>
            </a:r>
            <a:r>
              <a:rPr dirty="0" sz="1450" spc="-10">
                <a:latin typeface="Times New Roman"/>
                <a:cs typeface="Times New Roman"/>
              </a:rPr>
              <a:t> no!"</a:t>
            </a:r>
            <a:endParaRPr sz="1450">
              <a:latin typeface="Times New Roman"/>
              <a:cs typeface="Times New Roman"/>
            </a:endParaRPr>
          </a:p>
          <a:p>
            <a:pPr algn="just" marL="12700" marR="8255" indent="255904">
              <a:lnSpc>
                <a:spcPts val="1730"/>
              </a:lnSpc>
              <a:spcBef>
                <a:spcPts val="560"/>
              </a:spcBef>
            </a:pPr>
            <a:r>
              <a:rPr dirty="0" sz="1450" spc="-10">
                <a:latin typeface="Times New Roman"/>
                <a:cs typeface="Times New Roman"/>
              </a:rPr>
              <a:t>"But, </a:t>
            </a:r>
            <a:r>
              <a:rPr dirty="0" sz="1450" spc="-5">
                <a:latin typeface="Times New Roman"/>
                <a:cs typeface="Times New Roman"/>
              </a:rPr>
              <a:t>be </a:t>
            </a:r>
            <a:r>
              <a:rPr dirty="0" sz="1450" spc="-10">
                <a:latin typeface="Times New Roman"/>
                <a:cs typeface="Times New Roman"/>
              </a:rPr>
              <a:t>honest—on </a:t>
            </a:r>
            <a:r>
              <a:rPr dirty="0" sz="1450" spc="-5">
                <a:latin typeface="Times New Roman"/>
                <a:cs typeface="Times New Roman"/>
              </a:rPr>
              <a:t>your </a:t>
            </a:r>
            <a:r>
              <a:rPr dirty="0" sz="1450" spc="-20">
                <a:latin typeface="Times New Roman"/>
                <a:cs typeface="Times New Roman"/>
              </a:rPr>
              <a:t>honour. </a:t>
            </a:r>
            <a:r>
              <a:rPr dirty="0" sz="1450" spc="-10">
                <a:latin typeface="Times New Roman"/>
                <a:cs typeface="Times New Roman"/>
              </a:rPr>
              <a:t>By </a:t>
            </a:r>
            <a:r>
              <a:rPr dirty="0" sz="1450" spc="-5">
                <a:latin typeface="Times New Roman"/>
                <a:cs typeface="Times New Roman"/>
              </a:rPr>
              <a:t>your </a:t>
            </a:r>
            <a:r>
              <a:rPr dirty="0" sz="1450" spc="-10">
                <a:latin typeface="Times New Roman"/>
                <a:cs typeface="Times New Roman"/>
              </a:rPr>
              <a:t>face </a:t>
            </a:r>
            <a:r>
              <a:rPr dirty="0" sz="1450" spc="-5">
                <a:latin typeface="Times New Roman"/>
                <a:cs typeface="Times New Roman"/>
              </a:rPr>
              <a:t>I </a:t>
            </a:r>
            <a:r>
              <a:rPr dirty="0" sz="1450" spc="-10">
                <a:latin typeface="Times New Roman"/>
                <a:cs typeface="Times New Roman"/>
              </a:rPr>
              <a:t>can see you're </a:t>
            </a:r>
            <a:r>
              <a:rPr dirty="0" sz="1450" spc="-5">
                <a:latin typeface="Times New Roman"/>
                <a:cs typeface="Times New Roman"/>
              </a:rPr>
              <a:t>not </a:t>
            </a:r>
            <a:r>
              <a:rPr dirty="0" sz="1450" spc="-10">
                <a:latin typeface="Times New Roman"/>
                <a:cs typeface="Times New Roman"/>
              </a:rPr>
              <a:t>telling  me the truth. If </a:t>
            </a:r>
            <a:r>
              <a:rPr dirty="0" sz="1450" spc="-5">
                <a:latin typeface="Times New Roman"/>
                <a:cs typeface="Times New Roman"/>
              </a:rPr>
              <a:t>you </a:t>
            </a:r>
            <a:r>
              <a:rPr dirty="0" sz="1450" spc="-10">
                <a:latin typeface="Times New Roman"/>
                <a:cs typeface="Times New Roman"/>
              </a:rPr>
              <a:t>made </a:t>
            </a:r>
            <a:r>
              <a:rPr dirty="0" sz="1450" spc="-5">
                <a:latin typeface="Times New Roman"/>
                <a:cs typeface="Times New Roman"/>
              </a:rPr>
              <a:t>a </a:t>
            </a:r>
            <a:r>
              <a:rPr dirty="0" sz="1450" spc="-10">
                <a:latin typeface="Times New Roman"/>
                <a:cs typeface="Times New Roman"/>
              </a:rPr>
              <a:t>slip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tongue by </a:t>
            </a:r>
            <a:r>
              <a:rPr dirty="0" sz="1450" spc="-10">
                <a:latin typeface="Times New Roman"/>
                <a:cs typeface="Times New Roman"/>
              </a:rPr>
              <a:t>mistake, what's the use </a:t>
            </a:r>
            <a:r>
              <a:rPr dirty="0" sz="1450" spc="-5">
                <a:latin typeface="Times New Roman"/>
                <a:cs typeface="Times New Roman"/>
              </a:rPr>
              <a:t>of  </a:t>
            </a:r>
            <a:r>
              <a:rPr dirty="0" sz="1450" spc="-10">
                <a:latin typeface="Times New Roman"/>
                <a:cs typeface="Times New Roman"/>
              </a:rPr>
              <a:t>shuffling. </a:t>
            </a:r>
            <a:r>
              <a:rPr dirty="0" sz="1450" spc="-35">
                <a:latin typeface="Times New Roman"/>
                <a:cs typeface="Times New Roman"/>
              </a:rPr>
              <a:t>Tell </a:t>
            </a:r>
            <a:r>
              <a:rPr dirty="0" sz="1450" spc="-10">
                <a:latin typeface="Times New Roman"/>
                <a:cs typeface="Times New Roman"/>
              </a:rPr>
              <a:t>me, </a:t>
            </a:r>
            <a:r>
              <a:rPr dirty="0" sz="1450" spc="-5">
                <a:latin typeface="Times New Roman"/>
                <a:cs typeface="Times New Roman"/>
              </a:rPr>
              <a:t>do you </a:t>
            </a:r>
            <a:r>
              <a:rPr dirty="0" sz="1450" spc="-10">
                <a:latin typeface="Times New Roman"/>
                <a:cs typeface="Times New Roman"/>
              </a:rPr>
              <a:t>see him? As </a:t>
            </a:r>
            <a:r>
              <a:rPr dirty="0" sz="1450" spc="-5">
                <a:latin typeface="Times New Roman"/>
                <a:cs typeface="Times New Roman"/>
              </a:rPr>
              <a:t>one </a:t>
            </a:r>
            <a:r>
              <a:rPr dirty="0" sz="1450" spc="-10">
                <a:latin typeface="Times New Roman"/>
                <a:cs typeface="Times New Roman"/>
              </a:rPr>
              <a:t>friend to</a:t>
            </a:r>
            <a:r>
              <a:rPr dirty="0" sz="1450" spc="50">
                <a:latin typeface="Times New Roman"/>
                <a:cs typeface="Times New Roman"/>
              </a:rPr>
              <a:t> </a:t>
            </a:r>
            <a:r>
              <a:rPr dirty="0" sz="1450" spc="-15">
                <a:latin typeface="Times New Roman"/>
                <a:cs typeface="Times New Roman"/>
              </a:rPr>
              <a:t>another."</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Alyosha mused.</a:t>
            </a:r>
            <a:endParaRPr sz="1450">
              <a:latin typeface="Times New Roman"/>
              <a:cs typeface="Times New Roman"/>
            </a:endParaRPr>
          </a:p>
          <a:p>
            <a:pPr marL="268605" marR="2630170">
              <a:lnSpc>
                <a:spcPct val="140700"/>
              </a:lnSpc>
              <a:spcBef>
                <a:spcPts val="70"/>
              </a:spcBef>
            </a:pP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won't tell Mother?" </a:t>
            </a:r>
            <a:r>
              <a:rPr dirty="0" sz="1450" spc="-5">
                <a:latin typeface="Times New Roman"/>
                <a:cs typeface="Times New Roman"/>
              </a:rPr>
              <a:t>he </a:t>
            </a:r>
            <a:r>
              <a:rPr dirty="0" sz="1450" spc="-10">
                <a:latin typeface="Times New Roman"/>
                <a:cs typeface="Times New Roman"/>
              </a:rPr>
              <a:t>asked.  "What next."</a:t>
            </a:r>
            <a:endParaRPr sz="1450">
              <a:latin typeface="Times New Roman"/>
              <a:cs typeface="Times New Roman"/>
            </a:endParaRPr>
          </a:p>
          <a:p>
            <a:pPr marL="268605" marR="3556635">
              <a:lnSpc>
                <a:spcPct val="142800"/>
              </a:lnSpc>
              <a:spcBef>
                <a:spcPts val="35"/>
              </a:spcBef>
            </a:pPr>
            <a:r>
              <a:rPr dirty="0" sz="1450" spc="-10">
                <a:latin typeface="Times New Roman"/>
                <a:cs typeface="Times New Roman"/>
              </a:rPr>
              <a:t>"On </a:t>
            </a:r>
            <a:r>
              <a:rPr dirty="0" sz="1450" spc="-5">
                <a:latin typeface="Times New Roman"/>
                <a:cs typeface="Times New Roman"/>
              </a:rPr>
              <a:t>your </a:t>
            </a:r>
            <a:r>
              <a:rPr dirty="0" sz="1450" spc="-10">
                <a:latin typeface="Times New Roman"/>
                <a:cs typeface="Times New Roman"/>
              </a:rPr>
              <a:t>word </a:t>
            </a:r>
            <a:r>
              <a:rPr dirty="0" sz="1450" spc="-5">
                <a:latin typeface="Times New Roman"/>
                <a:cs typeface="Times New Roman"/>
              </a:rPr>
              <a:t>of</a:t>
            </a:r>
            <a:r>
              <a:rPr dirty="0" sz="1450" spc="-70">
                <a:latin typeface="Times New Roman"/>
                <a:cs typeface="Times New Roman"/>
              </a:rPr>
              <a:t> </a:t>
            </a:r>
            <a:r>
              <a:rPr dirty="0" sz="1450" spc="-15">
                <a:latin typeface="Times New Roman"/>
                <a:cs typeface="Times New Roman"/>
              </a:rPr>
              <a:t>honour."  </a:t>
            </a:r>
            <a:r>
              <a:rPr dirty="0" sz="1450" spc="-10">
                <a:latin typeface="Times New Roman"/>
                <a:cs typeface="Times New Roman"/>
              </a:rPr>
              <a:t>"My word </a:t>
            </a:r>
            <a:r>
              <a:rPr dirty="0" sz="1450" spc="-5">
                <a:latin typeface="Times New Roman"/>
                <a:cs typeface="Times New Roman"/>
              </a:rPr>
              <a:t>of </a:t>
            </a:r>
            <a:r>
              <a:rPr dirty="0" sz="1450" spc="-15">
                <a:latin typeface="Times New Roman"/>
                <a:cs typeface="Times New Roman"/>
              </a:rPr>
              <a:t>honour."  </a:t>
            </a:r>
            <a:r>
              <a:rPr dirty="0" sz="1450" spc="-10">
                <a:latin typeface="Times New Roman"/>
                <a:cs typeface="Times New Roman"/>
              </a:rPr>
              <a:t>"Swear an oath."</a:t>
            </a:r>
            <a:endParaRPr sz="1450">
              <a:latin typeface="Times New Roman"/>
              <a:cs typeface="Times New Roman"/>
            </a:endParaRPr>
          </a:p>
          <a:p>
            <a:pPr marL="268605" marR="1125220">
              <a:lnSpc>
                <a:spcPct val="144900"/>
              </a:lnSpc>
            </a:pP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nuisance </a:t>
            </a:r>
            <a:r>
              <a:rPr dirty="0" sz="1450" spc="-5">
                <a:latin typeface="Times New Roman"/>
                <a:cs typeface="Times New Roman"/>
              </a:rPr>
              <a:t>you </a:t>
            </a:r>
            <a:r>
              <a:rPr dirty="0" sz="1450" spc="-10">
                <a:latin typeface="Times New Roman"/>
                <a:cs typeface="Times New Roman"/>
              </a:rPr>
              <a:t>are! What </a:t>
            </a:r>
            <a:r>
              <a:rPr dirty="0" sz="1450" spc="-5">
                <a:latin typeface="Times New Roman"/>
                <a:cs typeface="Times New Roman"/>
              </a:rPr>
              <a:t>do you </a:t>
            </a:r>
            <a:r>
              <a:rPr dirty="0" sz="1450" spc="-10">
                <a:latin typeface="Times New Roman"/>
                <a:cs typeface="Times New Roman"/>
              </a:rPr>
              <a:t>take me for?"  Alyosha looked </a:t>
            </a:r>
            <a:r>
              <a:rPr dirty="0" sz="1450" spc="-5">
                <a:latin typeface="Times New Roman"/>
                <a:cs typeface="Times New Roman"/>
              </a:rPr>
              <a:t>round, </a:t>
            </a:r>
            <a:r>
              <a:rPr dirty="0" sz="1450" spc="-10">
                <a:latin typeface="Times New Roman"/>
                <a:cs typeface="Times New Roman"/>
              </a:rPr>
              <a:t>made big eyes and began to</a:t>
            </a:r>
            <a:r>
              <a:rPr dirty="0" sz="1450" spc="75">
                <a:latin typeface="Times New Roman"/>
                <a:cs typeface="Times New Roman"/>
              </a:rPr>
              <a:t> </a:t>
            </a:r>
            <a:r>
              <a:rPr dirty="0" sz="1450" spc="-20">
                <a:latin typeface="Times New Roman"/>
                <a:cs typeface="Times New Roman"/>
              </a:rPr>
              <a:t>whisper.</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"Only for God's sake </a:t>
            </a:r>
            <a:r>
              <a:rPr dirty="0" sz="1450" spc="-5">
                <a:latin typeface="Times New Roman"/>
                <a:cs typeface="Times New Roman"/>
              </a:rPr>
              <a:t>don't </a:t>
            </a:r>
            <a:r>
              <a:rPr dirty="0" sz="1450" spc="-10">
                <a:latin typeface="Times New Roman"/>
                <a:cs typeface="Times New Roman"/>
              </a:rPr>
              <a:t>tell Mother! Never tell it to anyone at all,  because it's </a:t>
            </a:r>
            <a:r>
              <a:rPr dirty="0" sz="1450" spc="-5">
                <a:latin typeface="Times New Roman"/>
                <a:cs typeface="Times New Roman"/>
              </a:rPr>
              <a:t>a </a:t>
            </a:r>
            <a:r>
              <a:rPr dirty="0" sz="1450" spc="-10">
                <a:latin typeface="Times New Roman"/>
                <a:cs typeface="Times New Roman"/>
              </a:rPr>
              <a:t>secret. God forbid that Mother should ever get to know; then </a:t>
            </a:r>
            <a:r>
              <a:rPr dirty="0" sz="1450" spc="-5">
                <a:latin typeface="Times New Roman"/>
                <a:cs typeface="Times New Roman"/>
              </a:rPr>
              <a:t>I  </a:t>
            </a:r>
            <a:r>
              <a:rPr dirty="0" sz="1450" spc="-10">
                <a:latin typeface="Times New Roman"/>
                <a:cs typeface="Times New Roman"/>
              </a:rPr>
              <a:t>and Sonya and Pelagueia will pay for </a:t>
            </a:r>
            <a:r>
              <a:rPr dirty="0" sz="1450" spc="-5">
                <a:latin typeface="Times New Roman"/>
                <a:cs typeface="Times New Roman"/>
              </a:rPr>
              <a:t>it.... </a:t>
            </a:r>
            <a:r>
              <a:rPr dirty="0" sz="1450" spc="-10">
                <a:latin typeface="Times New Roman"/>
                <a:cs typeface="Times New Roman"/>
              </a:rPr>
              <a:t>Listen. Sonya and </a:t>
            </a:r>
            <a:r>
              <a:rPr dirty="0" sz="1450" spc="-5">
                <a:latin typeface="Times New Roman"/>
                <a:cs typeface="Times New Roman"/>
              </a:rPr>
              <a:t>I </a:t>
            </a:r>
            <a:r>
              <a:rPr dirty="0" sz="1450" spc="-10">
                <a:latin typeface="Times New Roman"/>
                <a:cs typeface="Times New Roman"/>
              </a:rPr>
              <a:t>meet Father  every </a:t>
            </a:r>
            <a:r>
              <a:rPr dirty="0" sz="1450" spc="-15">
                <a:latin typeface="Times New Roman"/>
                <a:cs typeface="Times New Roman"/>
              </a:rPr>
              <a:t>Tuesday </a:t>
            </a:r>
            <a:r>
              <a:rPr dirty="0" sz="1450" spc="-10">
                <a:latin typeface="Times New Roman"/>
                <a:cs typeface="Times New Roman"/>
              </a:rPr>
              <a:t>and </a:t>
            </a:r>
            <a:r>
              <a:rPr dirty="0" sz="1450" spc="-25">
                <a:latin typeface="Times New Roman"/>
                <a:cs typeface="Times New Roman"/>
              </a:rPr>
              <a:t>Friday. </a:t>
            </a:r>
            <a:r>
              <a:rPr dirty="0" sz="1450" spc="-10">
                <a:latin typeface="Times New Roman"/>
                <a:cs typeface="Times New Roman"/>
              </a:rPr>
              <a:t>When Pelagueia takes </a:t>
            </a:r>
            <a:r>
              <a:rPr dirty="0" sz="1450" spc="-5">
                <a:latin typeface="Times New Roman"/>
                <a:cs typeface="Times New Roman"/>
              </a:rPr>
              <a:t>us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walk before </a:t>
            </a:r>
            <a:r>
              <a:rPr dirty="0" sz="1450" spc="-15">
                <a:latin typeface="Times New Roman"/>
                <a:cs typeface="Times New Roman"/>
              </a:rPr>
              <a:t>dinner,  </a:t>
            </a:r>
            <a:r>
              <a:rPr dirty="0" sz="1450" spc="-10">
                <a:latin typeface="Times New Roman"/>
                <a:cs typeface="Times New Roman"/>
              </a:rPr>
              <a:t>we </a:t>
            </a:r>
            <a:r>
              <a:rPr dirty="0" sz="1450" spc="-5">
                <a:latin typeface="Times New Roman"/>
                <a:cs typeface="Times New Roman"/>
              </a:rPr>
              <a:t>go </a:t>
            </a:r>
            <a:r>
              <a:rPr dirty="0" sz="1450" spc="-10">
                <a:latin typeface="Times New Roman"/>
                <a:cs typeface="Times New Roman"/>
              </a:rPr>
              <a:t>into Apfel's sweet-shop and Father's waiting for us. He always sits in </a:t>
            </a:r>
            <a:r>
              <a:rPr dirty="0" sz="1450" spc="-5">
                <a:latin typeface="Times New Roman"/>
                <a:cs typeface="Times New Roman"/>
              </a:rPr>
              <a:t>a  </a:t>
            </a:r>
            <a:r>
              <a:rPr dirty="0" sz="1450" spc="-10">
                <a:latin typeface="Times New Roman"/>
                <a:cs typeface="Times New Roman"/>
              </a:rPr>
              <a:t>separate room,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where there's </a:t>
            </a:r>
            <a:r>
              <a:rPr dirty="0" sz="1450" spc="-5">
                <a:latin typeface="Times New Roman"/>
                <a:cs typeface="Times New Roman"/>
              </a:rPr>
              <a:t>a </a:t>
            </a:r>
            <a:r>
              <a:rPr dirty="0" sz="1450" spc="-10">
                <a:latin typeface="Times New Roman"/>
                <a:cs typeface="Times New Roman"/>
              </a:rPr>
              <a:t>splendid marble table and an ash-  tray shaped like </a:t>
            </a:r>
            <a:r>
              <a:rPr dirty="0" sz="1450" spc="-5">
                <a:latin typeface="Times New Roman"/>
                <a:cs typeface="Times New Roman"/>
              </a:rPr>
              <a:t>a </a:t>
            </a:r>
            <a:r>
              <a:rPr dirty="0" sz="1450" spc="-10">
                <a:latin typeface="Times New Roman"/>
                <a:cs typeface="Times New Roman"/>
              </a:rPr>
              <a:t>goose without </a:t>
            </a:r>
            <a:r>
              <a:rPr dirty="0" sz="1450" spc="-5">
                <a:latin typeface="Times New Roman"/>
                <a:cs typeface="Times New Roman"/>
              </a:rPr>
              <a:t>a</a:t>
            </a:r>
            <a:r>
              <a:rPr dirty="0" sz="1450" spc="20">
                <a:latin typeface="Times New Roman"/>
                <a:cs typeface="Times New Roman"/>
              </a:rPr>
              <a:t> </a:t>
            </a:r>
            <a:r>
              <a:rPr dirty="0" sz="1450" spc="-5">
                <a:latin typeface="Times New Roman"/>
                <a:cs typeface="Times New Roman"/>
              </a:rPr>
              <a:t>back...."</a:t>
            </a:r>
            <a:endParaRPr sz="1450">
              <a:latin typeface="Times New Roman"/>
              <a:cs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519285"/>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"And what </a:t>
            </a:r>
            <a:r>
              <a:rPr dirty="0" sz="1450" spc="-5">
                <a:latin typeface="Times New Roman"/>
                <a:cs typeface="Times New Roman"/>
              </a:rPr>
              <a:t>do you do</a:t>
            </a:r>
            <a:r>
              <a:rPr dirty="0" sz="1450">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"Nothing!—First, we welcome </a:t>
            </a:r>
            <a:r>
              <a:rPr dirty="0" sz="1450" spc="-5">
                <a:latin typeface="Times New Roman"/>
                <a:cs typeface="Times New Roman"/>
              </a:rPr>
              <a:t>one </a:t>
            </a:r>
            <a:r>
              <a:rPr dirty="0" sz="1450" spc="-15">
                <a:latin typeface="Times New Roman"/>
                <a:cs typeface="Times New Roman"/>
              </a:rPr>
              <a:t>another, </a:t>
            </a:r>
            <a:r>
              <a:rPr dirty="0" sz="1450" spc="-10">
                <a:latin typeface="Times New Roman"/>
                <a:cs typeface="Times New Roman"/>
              </a:rPr>
              <a:t>then we sit down at </a:t>
            </a:r>
            <a:r>
              <a:rPr dirty="0" sz="1450" spc="-5">
                <a:latin typeface="Times New Roman"/>
                <a:cs typeface="Times New Roman"/>
              </a:rPr>
              <a:t>a </a:t>
            </a:r>
            <a:r>
              <a:rPr dirty="0" sz="1450" spc="-10">
                <a:latin typeface="Times New Roman"/>
                <a:cs typeface="Times New Roman"/>
              </a:rPr>
              <a:t>little  table and Father begins to treat </a:t>
            </a:r>
            <a:r>
              <a:rPr dirty="0" sz="1450" spc="-5">
                <a:latin typeface="Times New Roman"/>
                <a:cs typeface="Times New Roman"/>
              </a:rPr>
              <a:t>us </a:t>
            </a:r>
            <a:r>
              <a:rPr dirty="0" sz="1450" spc="-10">
                <a:latin typeface="Times New Roman"/>
                <a:cs typeface="Times New Roman"/>
              </a:rPr>
              <a:t>to </a:t>
            </a:r>
            <a:r>
              <a:rPr dirty="0" sz="1450" spc="-15">
                <a:latin typeface="Times New Roman"/>
                <a:cs typeface="Times New Roman"/>
              </a:rPr>
              <a:t>coffee </a:t>
            </a:r>
            <a:r>
              <a:rPr dirty="0" sz="1450" spc="-10">
                <a:latin typeface="Times New Roman"/>
                <a:cs typeface="Times New Roman"/>
              </a:rPr>
              <a:t>and cakes. </a:t>
            </a:r>
            <a:r>
              <a:rPr dirty="0" sz="1450" spc="-60">
                <a:latin typeface="Times New Roman"/>
                <a:cs typeface="Times New Roman"/>
              </a:rPr>
              <a:t>You </a:t>
            </a:r>
            <a:r>
              <a:rPr dirty="0" sz="1450" spc="-25">
                <a:latin typeface="Times New Roman"/>
                <a:cs typeface="Times New Roman"/>
              </a:rPr>
              <a:t>know, </a:t>
            </a:r>
            <a:r>
              <a:rPr dirty="0" sz="1450" spc="-10">
                <a:latin typeface="Times New Roman"/>
                <a:cs typeface="Times New Roman"/>
              </a:rPr>
              <a:t>Sonya eats  meat-pies, and </a:t>
            </a:r>
            <a:r>
              <a:rPr dirty="0" sz="1450" spc="-5">
                <a:latin typeface="Times New Roman"/>
                <a:cs typeface="Times New Roman"/>
              </a:rPr>
              <a:t>I </a:t>
            </a:r>
            <a:r>
              <a:rPr dirty="0" sz="1450" spc="-10">
                <a:latin typeface="Times New Roman"/>
                <a:cs typeface="Times New Roman"/>
              </a:rPr>
              <a:t>can't bear pies with meat in them! </a:t>
            </a:r>
            <a:r>
              <a:rPr dirty="0" sz="1450" spc="-5">
                <a:latin typeface="Times New Roman"/>
                <a:cs typeface="Times New Roman"/>
              </a:rPr>
              <a:t>I </a:t>
            </a:r>
            <a:r>
              <a:rPr dirty="0" sz="1450" spc="-10">
                <a:latin typeface="Times New Roman"/>
                <a:cs typeface="Times New Roman"/>
              </a:rPr>
              <a:t>like them made </a:t>
            </a:r>
            <a:r>
              <a:rPr dirty="0" sz="1450" spc="-5">
                <a:latin typeface="Times New Roman"/>
                <a:cs typeface="Times New Roman"/>
              </a:rPr>
              <a:t>of  </a:t>
            </a:r>
            <a:r>
              <a:rPr dirty="0" sz="1450" spc="-10">
                <a:latin typeface="Times New Roman"/>
                <a:cs typeface="Times New Roman"/>
              </a:rPr>
              <a:t>cabbage and eggs. </a:t>
            </a:r>
            <a:r>
              <a:rPr dirty="0" sz="1450" spc="-70">
                <a:latin typeface="Times New Roman"/>
                <a:cs typeface="Times New Roman"/>
              </a:rPr>
              <a:t>We </a:t>
            </a:r>
            <a:r>
              <a:rPr dirty="0" sz="1450" spc="-10">
                <a:latin typeface="Times New Roman"/>
                <a:cs typeface="Times New Roman"/>
              </a:rPr>
              <a:t>eat so much that afterwards at dinner we try to eat as  much as we possibly can so that Mother shan't</a:t>
            </a:r>
            <a:r>
              <a:rPr dirty="0" sz="1450" spc="40">
                <a:latin typeface="Times New Roman"/>
                <a:cs typeface="Times New Roman"/>
              </a:rPr>
              <a:t> </a:t>
            </a:r>
            <a:r>
              <a:rPr dirty="0" sz="1450" spc="-10">
                <a:latin typeface="Times New Roman"/>
                <a:cs typeface="Times New Roman"/>
              </a:rPr>
              <a:t>notice."</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"What </a:t>
            </a:r>
            <a:r>
              <a:rPr dirty="0" sz="1450" spc="-5">
                <a:latin typeface="Times New Roman"/>
                <a:cs typeface="Times New Roman"/>
              </a:rPr>
              <a:t>do you </a:t>
            </a:r>
            <a:r>
              <a:rPr dirty="0" sz="1450" spc="-10">
                <a:latin typeface="Times New Roman"/>
                <a:cs typeface="Times New Roman"/>
              </a:rPr>
              <a:t>talk about</a:t>
            </a:r>
            <a:r>
              <a:rPr dirty="0" sz="1450">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gn="just" marL="12700" marR="5080" indent="255904">
              <a:lnSpc>
                <a:spcPts val="1730"/>
              </a:lnSpc>
              <a:spcBef>
                <a:spcPts val="844"/>
              </a:spcBef>
            </a:pPr>
            <a:r>
              <a:rPr dirty="0" sz="1450" spc="-45">
                <a:latin typeface="Times New Roman"/>
                <a:cs typeface="Times New Roman"/>
              </a:rPr>
              <a:t>"To </a:t>
            </a:r>
            <a:r>
              <a:rPr dirty="0" sz="1450" spc="-10">
                <a:latin typeface="Times New Roman"/>
                <a:cs typeface="Times New Roman"/>
              </a:rPr>
              <a:t>Father? About anything. He kisses </a:t>
            </a:r>
            <a:r>
              <a:rPr dirty="0" sz="1450" spc="-5">
                <a:latin typeface="Times New Roman"/>
                <a:cs typeface="Times New Roman"/>
              </a:rPr>
              <a:t>us </a:t>
            </a:r>
            <a:r>
              <a:rPr dirty="0" sz="1450" spc="-10">
                <a:latin typeface="Times New Roman"/>
                <a:cs typeface="Times New Roman"/>
              </a:rPr>
              <a:t>and cuddles us, tells </a:t>
            </a:r>
            <a:r>
              <a:rPr dirty="0" sz="1450" spc="-5">
                <a:latin typeface="Times New Roman"/>
                <a:cs typeface="Times New Roman"/>
              </a:rPr>
              <a:t>us </a:t>
            </a:r>
            <a:r>
              <a:rPr dirty="0" sz="1450" spc="-10">
                <a:latin typeface="Times New Roman"/>
                <a:cs typeface="Times New Roman"/>
              </a:rPr>
              <a:t>all </a:t>
            </a:r>
            <a:r>
              <a:rPr dirty="0" sz="1450" spc="-5">
                <a:latin typeface="Times New Roman"/>
                <a:cs typeface="Times New Roman"/>
              </a:rPr>
              <a:t>kinds  of </a:t>
            </a:r>
            <a:r>
              <a:rPr dirty="0" sz="1450" spc="-10">
                <a:latin typeface="Times New Roman"/>
                <a:cs typeface="Times New Roman"/>
              </a:rPr>
              <a:t>funny stories. </a:t>
            </a:r>
            <a:r>
              <a:rPr dirty="0" sz="1450" spc="-60">
                <a:latin typeface="Times New Roman"/>
                <a:cs typeface="Times New Roman"/>
              </a:rPr>
              <a:t>You </a:t>
            </a:r>
            <a:r>
              <a:rPr dirty="0" sz="1450" spc="-25">
                <a:latin typeface="Times New Roman"/>
                <a:cs typeface="Times New Roman"/>
              </a:rPr>
              <a:t>know, </a:t>
            </a:r>
            <a:r>
              <a:rPr dirty="0" sz="1450" spc="-5">
                <a:latin typeface="Times New Roman"/>
                <a:cs typeface="Times New Roman"/>
              </a:rPr>
              <a:t>he </a:t>
            </a:r>
            <a:r>
              <a:rPr dirty="0" sz="1450" spc="-10">
                <a:latin typeface="Times New Roman"/>
                <a:cs typeface="Times New Roman"/>
              </a:rPr>
              <a:t>says that </a:t>
            </a:r>
            <a:r>
              <a:rPr dirty="0" sz="1450" spc="-5">
                <a:latin typeface="Times New Roman"/>
                <a:cs typeface="Times New Roman"/>
              </a:rPr>
              <a:t>he </a:t>
            </a:r>
            <a:r>
              <a:rPr dirty="0" sz="1450" spc="-10">
                <a:latin typeface="Times New Roman"/>
                <a:cs typeface="Times New Roman"/>
              </a:rPr>
              <a:t>will take </a:t>
            </a:r>
            <a:r>
              <a:rPr dirty="0" sz="1450" spc="-5">
                <a:latin typeface="Times New Roman"/>
                <a:cs typeface="Times New Roman"/>
              </a:rPr>
              <a:t>us </a:t>
            </a:r>
            <a:r>
              <a:rPr dirty="0" sz="1450" spc="-10">
                <a:latin typeface="Times New Roman"/>
                <a:cs typeface="Times New Roman"/>
              </a:rPr>
              <a:t>to live with him when  we are grown </a:t>
            </a:r>
            <a:r>
              <a:rPr dirty="0" sz="1450" spc="-5">
                <a:latin typeface="Times New Roman"/>
                <a:cs typeface="Times New Roman"/>
              </a:rPr>
              <a:t>up. </a:t>
            </a:r>
            <a:r>
              <a:rPr dirty="0" sz="1450" spc="-10">
                <a:latin typeface="Times New Roman"/>
                <a:cs typeface="Times New Roman"/>
              </a:rPr>
              <a:t>Sonya doesn't want to </a:t>
            </a:r>
            <a:r>
              <a:rPr dirty="0" sz="1450" spc="-5">
                <a:latin typeface="Times New Roman"/>
                <a:cs typeface="Times New Roman"/>
              </a:rPr>
              <a:t>go, but I </a:t>
            </a:r>
            <a:r>
              <a:rPr dirty="0" sz="1450" spc="-10">
                <a:latin typeface="Times New Roman"/>
                <a:cs typeface="Times New Roman"/>
              </a:rPr>
              <a:t>say </a:t>
            </a:r>
            <a:r>
              <a:rPr dirty="0" sz="1450" spc="-35">
                <a:latin typeface="Times New Roman"/>
                <a:cs typeface="Times New Roman"/>
              </a:rPr>
              <a:t>'Yes.' </a:t>
            </a:r>
            <a:r>
              <a:rPr dirty="0" sz="1450" spc="-10">
                <a:latin typeface="Times New Roman"/>
                <a:cs typeface="Times New Roman"/>
              </a:rPr>
              <a:t>Of course, it'll </a:t>
            </a:r>
            <a:r>
              <a:rPr dirty="0" sz="1450" spc="-5">
                <a:latin typeface="Times New Roman"/>
                <a:cs typeface="Times New Roman"/>
              </a:rPr>
              <a:t>be  </a:t>
            </a:r>
            <a:r>
              <a:rPr dirty="0" sz="1450" spc="-10">
                <a:latin typeface="Times New Roman"/>
                <a:cs typeface="Times New Roman"/>
              </a:rPr>
              <a:t>lonely without Mother; </a:t>
            </a:r>
            <a:r>
              <a:rPr dirty="0" sz="1450" spc="-5">
                <a:latin typeface="Times New Roman"/>
                <a:cs typeface="Times New Roman"/>
              </a:rPr>
              <a:t>but </a:t>
            </a:r>
            <a:r>
              <a:rPr dirty="0" sz="1450" spc="-10">
                <a:latin typeface="Times New Roman"/>
                <a:cs typeface="Times New Roman"/>
              </a:rPr>
              <a:t>I'll write letters to </a:t>
            </a:r>
            <a:r>
              <a:rPr dirty="0" sz="1450" spc="-30">
                <a:latin typeface="Times New Roman"/>
                <a:cs typeface="Times New Roman"/>
              </a:rPr>
              <a:t>her. </a:t>
            </a:r>
            <a:r>
              <a:rPr dirty="0" sz="1450" spc="-10">
                <a:latin typeface="Times New Roman"/>
                <a:cs typeface="Times New Roman"/>
              </a:rPr>
              <a:t>How </a:t>
            </a:r>
            <a:r>
              <a:rPr dirty="0" sz="1450" spc="-5">
                <a:latin typeface="Times New Roman"/>
                <a:cs typeface="Times New Roman"/>
              </a:rPr>
              <a:t>funny: </a:t>
            </a:r>
            <a:r>
              <a:rPr dirty="0" sz="1450" spc="-10">
                <a:latin typeface="Times New Roman"/>
                <a:cs typeface="Times New Roman"/>
              </a:rPr>
              <a:t>we could </a:t>
            </a:r>
            <a:r>
              <a:rPr dirty="0" sz="1450" spc="-5">
                <a:latin typeface="Times New Roman"/>
                <a:cs typeface="Times New Roman"/>
              </a:rPr>
              <a:t>go </a:t>
            </a:r>
            <a:r>
              <a:rPr dirty="0" sz="1450" spc="-10">
                <a:latin typeface="Times New Roman"/>
                <a:cs typeface="Times New Roman"/>
              </a:rPr>
              <a:t>to  her for </a:t>
            </a:r>
            <a:r>
              <a:rPr dirty="0" sz="1450" spc="-5">
                <a:latin typeface="Times New Roman"/>
                <a:cs typeface="Times New Roman"/>
              </a:rPr>
              <a:t>our </a:t>
            </a:r>
            <a:r>
              <a:rPr dirty="0" sz="1450" spc="-10">
                <a:latin typeface="Times New Roman"/>
                <a:cs typeface="Times New Roman"/>
              </a:rPr>
              <a:t>holidays then—couldn't we? Besides, Father says that he'll </a:t>
            </a:r>
            <a:r>
              <a:rPr dirty="0" sz="1450" spc="-5">
                <a:latin typeface="Times New Roman"/>
                <a:cs typeface="Times New Roman"/>
              </a:rPr>
              <a:t>buy </a:t>
            </a:r>
            <a:r>
              <a:rPr dirty="0" sz="1450" spc="-10">
                <a:latin typeface="Times New Roman"/>
                <a:cs typeface="Times New Roman"/>
              </a:rPr>
              <a:t>me  </a:t>
            </a:r>
            <a:r>
              <a:rPr dirty="0" sz="1450" spc="-5">
                <a:latin typeface="Times New Roman"/>
                <a:cs typeface="Times New Roman"/>
              </a:rPr>
              <a:t>a </a:t>
            </a:r>
            <a:r>
              <a:rPr dirty="0" sz="1450" spc="-10">
                <a:latin typeface="Times New Roman"/>
                <a:cs typeface="Times New Roman"/>
              </a:rPr>
              <a:t>horse. He's </a:t>
            </a:r>
            <a:r>
              <a:rPr dirty="0" sz="1450" spc="-5">
                <a:latin typeface="Times New Roman"/>
                <a:cs typeface="Times New Roman"/>
              </a:rPr>
              <a:t>a </a:t>
            </a:r>
            <a:r>
              <a:rPr dirty="0" sz="1450" spc="-10">
                <a:latin typeface="Times New Roman"/>
                <a:cs typeface="Times New Roman"/>
              </a:rPr>
              <a:t>splendid man. </a:t>
            </a:r>
            <a:r>
              <a:rPr dirty="0" sz="1450" spc="-5">
                <a:latin typeface="Times New Roman"/>
                <a:cs typeface="Times New Roman"/>
              </a:rPr>
              <a:t>I </a:t>
            </a:r>
            <a:r>
              <a:rPr dirty="0" sz="1450" spc="-10">
                <a:latin typeface="Times New Roman"/>
                <a:cs typeface="Times New Roman"/>
              </a:rPr>
              <a:t>can't understand why Mother doesn't invite him  to live with her </a:t>
            </a:r>
            <a:r>
              <a:rPr dirty="0" sz="1450" spc="-5">
                <a:latin typeface="Times New Roman"/>
                <a:cs typeface="Times New Roman"/>
              </a:rPr>
              <a:t>or </a:t>
            </a:r>
            <a:r>
              <a:rPr dirty="0" sz="1450" spc="-10">
                <a:latin typeface="Times New Roman"/>
                <a:cs typeface="Times New Roman"/>
              </a:rPr>
              <a:t>why she says we mustn't meet him. He loves Mother very  much indeed. He's always asking </a:t>
            </a:r>
            <a:r>
              <a:rPr dirty="0" sz="1450" spc="-5">
                <a:latin typeface="Times New Roman"/>
                <a:cs typeface="Times New Roman"/>
              </a:rPr>
              <a:t>us </a:t>
            </a:r>
            <a:r>
              <a:rPr dirty="0" sz="1450" spc="-10">
                <a:latin typeface="Times New Roman"/>
                <a:cs typeface="Times New Roman"/>
              </a:rPr>
              <a:t>how she is and what she's </a:t>
            </a:r>
            <a:r>
              <a:rPr dirty="0" sz="1450" spc="-5">
                <a:latin typeface="Times New Roman"/>
                <a:cs typeface="Times New Roman"/>
              </a:rPr>
              <a:t>doing. </a:t>
            </a:r>
            <a:r>
              <a:rPr dirty="0" sz="1450" spc="-10">
                <a:latin typeface="Times New Roman"/>
                <a:cs typeface="Times New Roman"/>
              </a:rPr>
              <a:t>When  she was ill, </a:t>
            </a:r>
            <a:r>
              <a:rPr dirty="0" sz="1450" spc="-5">
                <a:latin typeface="Times New Roman"/>
                <a:cs typeface="Times New Roman"/>
              </a:rPr>
              <a:t>he </a:t>
            </a:r>
            <a:r>
              <a:rPr dirty="0" sz="1450" spc="-10">
                <a:latin typeface="Times New Roman"/>
                <a:cs typeface="Times New Roman"/>
              </a:rPr>
              <a:t>took hold </a:t>
            </a:r>
            <a:r>
              <a:rPr dirty="0" sz="1450" spc="-5">
                <a:latin typeface="Times New Roman"/>
                <a:cs typeface="Times New Roman"/>
              </a:rPr>
              <a:t>of </a:t>
            </a:r>
            <a:r>
              <a:rPr dirty="0" sz="1450" spc="-10">
                <a:latin typeface="Times New Roman"/>
                <a:cs typeface="Times New Roman"/>
              </a:rPr>
              <a:t>his head like this </a:t>
            </a:r>
            <a:r>
              <a:rPr dirty="0" sz="1450" spc="-5">
                <a:latin typeface="Times New Roman"/>
                <a:cs typeface="Times New Roman"/>
              </a:rPr>
              <a:t>... </a:t>
            </a:r>
            <a:r>
              <a:rPr dirty="0" sz="1450" spc="-10">
                <a:latin typeface="Times New Roman"/>
                <a:cs typeface="Times New Roman"/>
              </a:rPr>
              <a:t>and ran, ran, all the time. He is  always telling </a:t>
            </a:r>
            <a:r>
              <a:rPr dirty="0" sz="1450" spc="-5">
                <a:latin typeface="Times New Roman"/>
                <a:cs typeface="Times New Roman"/>
              </a:rPr>
              <a:t>us </a:t>
            </a:r>
            <a:r>
              <a:rPr dirty="0" sz="1450" spc="-10">
                <a:latin typeface="Times New Roman"/>
                <a:cs typeface="Times New Roman"/>
              </a:rPr>
              <a:t>to obey and respect </a:t>
            </a:r>
            <a:r>
              <a:rPr dirty="0" sz="1450" spc="-30">
                <a:latin typeface="Times New Roman"/>
                <a:cs typeface="Times New Roman"/>
              </a:rPr>
              <a:t>her. </a:t>
            </a:r>
            <a:r>
              <a:rPr dirty="0" sz="1450" spc="-35">
                <a:latin typeface="Times New Roman"/>
                <a:cs typeface="Times New Roman"/>
              </a:rPr>
              <a:t>Tell </a:t>
            </a:r>
            <a:r>
              <a:rPr dirty="0" sz="1450" spc="-10">
                <a:latin typeface="Times New Roman"/>
                <a:cs typeface="Times New Roman"/>
              </a:rPr>
              <a:t>me, is it true that we're  unlucky?"</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"H'm </a:t>
            </a:r>
            <a:r>
              <a:rPr dirty="0" sz="1450" spc="-5">
                <a:latin typeface="Times New Roman"/>
                <a:cs typeface="Times New Roman"/>
              </a:rPr>
              <a:t>... </a:t>
            </a:r>
            <a:r>
              <a:rPr dirty="0" sz="1450" spc="-10">
                <a:latin typeface="Times New Roman"/>
                <a:cs typeface="Times New Roman"/>
              </a:rPr>
              <a:t>how?"</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"Father says so. He says: </a:t>
            </a:r>
            <a:r>
              <a:rPr dirty="0" sz="1450" spc="-45">
                <a:latin typeface="Times New Roman"/>
                <a:cs typeface="Times New Roman"/>
              </a:rPr>
              <a:t>'You </a:t>
            </a:r>
            <a:r>
              <a:rPr dirty="0" sz="1450" spc="-10">
                <a:latin typeface="Times New Roman"/>
                <a:cs typeface="Times New Roman"/>
              </a:rPr>
              <a:t>are unlucky children.' It's quite strange to  listen to him. He says: </a:t>
            </a:r>
            <a:r>
              <a:rPr dirty="0" sz="1450" spc="-45">
                <a:latin typeface="Times New Roman"/>
                <a:cs typeface="Times New Roman"/>
              </a:rPr>
              <a:t>'You </a:t>
            </a:r>
            <a:r>
              <a:rPr dirty="0" sz="1450" spc="-10">
                <a:latin typeface="Times New Roman"/>
                <a:cs typeface="Times New Roman"/>
              </a:rPr>
              <a:t>are </a:t>
            </a:r>
            <a:r>
              <a:rPr dirty="0" sz="1450" spc="-20">
                <a:latin typeface="Times New Roman"/>
                <a:cs typeface="Times New Roman"/>
              </a:rPr>
              <a:t>unhappy, </a:t>
            </a:r>
            <a:r>
              <a:rPr dirty="0" sz="1450" spc="-10">
                <a:latin typeface="Times New Roman"/>
                <a:cs typeface="Times New Roman"/>
              </a:rPr>
              <a:t>I'm </a:t>
            </a:r>
            <a:r>
              <a:rPr dirty="0" sz="1450" spc="-20">
                <a:latin typeface="Times New Roman"/>
                <a:cs typeface="Times New Roman"/>
              </a:rPr>
              <a:t>unhappy, </a:t>
            </a:r>
            <a:r>
              <a:rPr dirty="0" sz="1450" spc="-10">
                <a:latin typeface="Times New Roman"/>
                <a:cs typeface="Times New Roman"/>
              </a:rPr>
              <a:t>and Mother's </a:t>
            </a:r>
            <a:r>
              <a:rPr dirty="0" sz="1450" spc="-20">
                <a:latin typeface="Times New Roman"/>
                <a:cs typeface="Times New Roman"/>
              </a:rPr>
              <a:t>unhappy.' </a:t>
            </a:r>
            <a:r>
              <a:rPr dirty="0" sz="1450" spc="320">
                <a:latin typeface="Times New Roman"/>
                <a:cs typeface="Times New Roman"/>
              </a:rPr>
              <a:t> </a:t>
            </a:r>
            <a:r>
              <a:rPr dirty="0" sz="1450" spc="-10">
                <a:latin typeface="Times New Roman"/>
                <a:cs typeface="Times New Roman"/>
              </a:rPr>
              <a:t>He says: 'Pray to God for yourselves and for </a:t>
            </a:r>
            <a:r>
              <a:rPr dirty="0" sz="1450" spc="-20">
                <a:latin typeface="Times New Roman"/>
                <a:cs typeface="Times New Roman"/>
              </a:rPr>
              <a:t>her.'" </a:t>
            </a:r>
            <a:r>
              <a:rPr dirty="0" sz="1450" spc="-10">
                <a:latin typeface="Times New Roman"/>
                <a:cs typeface="Times New Roman"/>
              </a:rPr>
              <a:t>Alyosha's eyes rested </a:t>
            </a:r>
            <a:r>
              <a:rPr dirty="0" sz="1450" spc="-5">
                <a:latin typeface="Times New Roman"/>
                <a:cs typeface="Times New Roman"/>
              </a:rPr>
              <a:t>upon  </a:t>
            </a:r>
            <a:r>
              <a:rPr dirty="0" sz="1450" spc="-10">
                <a:latin typeface="Times New Roman"/>
                <a:cs typeface="Times New Roman"/>
              </a:rPr>
              <a:t>the </a:t>
            </a:r>
            <a:r>
              <a:rPr dirty="0" sz="1450" spc="-15">
                <a:latin typeface="Times New Roman"/>
                <a:cs typeface="Times New Roman"/>
              </a:rPr>
              <a:t>stuffed </a:t>
            </a:r>
            <a:r>
              <a:rPr dirty="0" sz="1450" spc="-10">
                <a:latin typeface="Times New Roman"/>
                <a:cs typeface="Times New Roman"/>
              </a:rPr>
              <a:t>bird and </a:t>
            </a:r>
            <a:r>
              <a:rPr dirty="0" sz="1450" spc="-5">
                <a:latin typeface="Times New Roman"/>
                <a:cs typeface="Times New Roman"/>
              </a:rPr>
              <a:t>he</a:t>
            </a:r>
            <a:r>
              <a:rPr dirty="0" sz="1450" spc="15">
                <a:latin typeface="Times New Roman"/>
                <a:cs typeface="Times New Roman"/>
              </a:rPr>
              <a:t> </a:t>
            </a:r>
            <a:r>
              <a:rPr dirty="0" sz="1450" spc="-10">
                <a:latin typeface="Times New Roman"/>
                <a:cs typeface="Times New Roman"/>
              </a:rPr>
              <a:t>mused.</a:t>
            </a:r>
            <a:endParaRPr sz="1450">
              <a:latin typeface="Times New Roman"/>
              <a:cs typeface="Times New Roman"/>
            </a:endParaRPr>
          </a:p>
          <a:p>
            <a:pPr algn="just" marL="12700" marR="10160" indent="255904">
              <a:lnSpc>
                <a:spcPts val="1730"/>
              </a:lnSpc>
              <a:spcBef>
                <a:spcPts val="785"/>
              </a:spcBef>
            </a:pPr>
            <a:r>
              <a:rPr dirty="0" sz="1450" spc="-15">
                <a:latin typeface="Times New Roman"/>
                <a:cs typeface="Times New Roman"/>
              </a:rPr>
              <a:t>"Exactly...." </a:t>
            </a:r>
            <a:r>
              <a:rPr dirty="0" sz="1450" spc="-10">
                <a:latin typeface="Times New Roman"/>
                <a:cs typeface="Times New Roman"/>
              </a:rPr>
              <a:t>snorted </a:t>
            </a:r>
            <a:r>
              <a:rPr dirty="0" sz="1450" spc="-20">
                <a:latin typeface="Times New Roman"/>
                <a:cs typeface="Times New Roman"/>
              </a:rPr>
              <a:t>Byelyaev.</a:t>
            </a:r>
            <a:r>
              <a:rPr dirty="0" sz="1450" spc="320">
                <a:latin typeface="Times New Roman"/>
                <a:cs typeface="Times New Roman"/>
              </a:rPr>
              <a:t> </a:t>
            </a:r>
            <a:r>
              <a:rPr dirty="0" sz="1450" spc="-10">
                <a:latin typeface="Times New Roman"/>
                <a:cs typeface="Times New Roman"/>
              </a:rPr>
              <a:t>"This is what </a:t>
            </a:r>
            <a:r>
              <a:rPr dirty="0" sz="1450" spc="-5">
                <a:latin typeface="Times New Roman"/>
                <a:cs typeface="Times New Roman"/>
              </a:rPr>
              <a:t>you do. </a:t>
            </a:r>
            <a:r>
              <a:rPr dirty="0" sz="1450" spc="-60">
                <a:latin typeface="Times New Roman"/>
                <a:cs typeface="Times New Roman"/>
              </a:rPr>
              <a:t>You </a:t>
            </a:r>
            <a:r>
              <a:rPr dirty="0" sz="1450" spc="-10">
                <a:latin typeface="Times New Roman"/>
                <a:cs typeface="Times New Roman"/>
              </a:rPr>
              <a:t>arrange  conferences in sweet-shops. And </a:t>
            </a:r>
            <a:r>
              <a:rPr dirty="0" sz="1450" spc="-5">
                <a:latin typeface="Times New Roman"/>
                <a:cs typeface="Times New Roman"/>
              </a:rPr>
              <a:t>your </a:t>
            </a:r>
            <a:r>
              <a:rPr dirty="0" sz="1450" spc="-10">
                <a:latin typeface="Times New Roman"/>
                <a:cs typeface="Times New Roman"/>
              </a:rPr>
              <a:t>mother doesn't know?" "N—no.... How  could she know? Pelagueia won't tell for anything. The day before yesterday  Father stood </a:t>
            </a:r>
            <a:r>
              <a:rPr dirty="0" sz="1450" spc="-5">
                <a:latin typeface="Times New Roman"/>
                <a:cs typeface="Times New Roman"/>
              </a:rPr>
              <a:t>us </a:t>
            </a:r>
            <a:r>
              <a:rPr dirty="0" sz="1450" spc="-10">
                <a:latin typeface="Times New Roman"/>
                <a:cs typeface="Times New Roman"/>
              </a:rPr>
              <a:t>pears. Sweet, like jam. </a:t>
            </a:r>
            <a:r>
              <a:rPr dirty="0" sz="1450" spc="-5">
                <a:latin typeface="Times New Roman"/>
                <a:cs typeface="Times New Roman"/>
              </a:rPr>
              <a:t>I </a:t>
            </a:r>
            <a:r>
              <a:rPr dirty="0" sz="1450" spc="-10">
                <a:latin typeface="Times New Roman"/>
                <a:cs typeface="Times New Roman"/>
              </a:rPr>
              <a:t>had</a:t>
            </a:r>
            <a:r>
              <a:rPr dirty="0" sz="1450" spc="25">
                <a:latin typeface="Times New Roman"/>
                <a:cs typeface="Times New Roman"/>
              </a:rPr>
              <a:t> </a:t>
            </a:r>
            <a:r>
              <a:rPr dirty="0" sz="1450" spc="-10">
                <a:latin typeface="Times New Roman"/>
                <a:cs typeface="Times New Roman"/>
              </a:rPr>
              <a:t>two."</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"H'm </a:t>
            </a:r>
            <a:r>
              <a:rPr dirty="0" sz="1450" spc="-5">
                <a:latin typeface="Times New Roman"/>
                <a:cs typeface="Times New Roman"/>
              </a:rPr>
              <a:t>... </a:t>
            </a:r>
            <a:r>
              <a:rPr dirty="0" sz="1450" spc="-10">
                <a:latin typeface="Times New Roman"/>
                <a:cs typeface="Times New Roman"/>
              </a:rPr>
              <a:t>well, now </a:t>
            </a:r>
            <a:r>
              <a:rPr dirty="0" sz="1450" spc="-5">
                <a:latin typeface="Times New Roman"/>
                <a:cs typeface="Times New Roman"/>
              </a:rPr>
              <a:t>... </a:t>
            </a:r>
            <a:r>
              <a:rPr dirty="0" sz="1450" spc="-10">
                <a:latin typeface="Times New Roman"/>
                <a:cs typeface="Times New Roman"/>
              </a:rPr>
              <a:t>tell me, doesn't </a:t>
            </a:r>
            <a:r>
              <a:rPr dirty="0" sz="1450" spc="-5">
                <a:latin typeface="Times New Roman"/>
                <a:cs typeface="Times New Roman"/>
              </a:rPr>
              <a:t>your </a:t>
            </a:r>
            <a:r>
              <a:rPr dirty="0" sz="1450" spc="-10">
                <a:latin typeface="Times New Roman"/>
                <a:cs typeface="Times New Roman"/>
              </a:rPr>
              <a:t>father speak about</a:t>
            </a:r>
            <a:r>
              <a:rPr dirty="0" sz="1450" spc="6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8255" indent="255904">
              <a:lnSpc>
                <a:spcPts val="1730"/>
              </a:lnSpc>
              <a:spcBef>
                <a:spcPts val="775"/>
              </a:spcBef>
            </a:pPr>
            <a:r>
              <a:rPr dirty="0" sz="1450" spc="-10">
                <a:latin typeface="Times New Roman"/>
                <a:cs typeface="Times New Roman"/>
              </a:rPr>
              <a:t>"About </a:t>
            </a:r>
            <a:r>
              <a:rPr dirty="0" sz="1450" spc="-5">
                <a:latin typeface="Times New Roman"/>
                <a:cs typeface="Times New Roman"/>
              </a:rPr>
              <a:t>you? </a:t>
            </a:r>
            <a:r>
              <a:rPr dirty="0" sz="1450" spc="-10">
                <a:latin typeface="Times New Roman"/>
                <a:cs typeface="Times New Roman"/>
              </a:rPr>
              <a:t>How shall </a:t>
            </a:r>
            <a:r>
              <a:rPr dirty="0" sz="1450" spc="-5">
                <a:latin typeface="Times New Roman"/>
                <a:cs typeface="Times New Roman"/>
              </a:rPr>
              <a:t>I put </a:t>
            </a:r>
            <a:r>
              <a:rPr dirty="0" sz="1450" spc="-10">
                <a:latin typeface="Times New Roman"/>
                <a:cs typeface="Times New Roman"/>
              </a:rPr>
              <a:t>it?" Alyosha gave </a:t>
            </a:r>
            <a:r>
              <a:rPr dirty="0" sz="1450" spc="-5">
                <a:latin typeface="Times New Roman"/>
                <a:cs typeface="Times New Roman"/>
              </a:rPr>
              <a:t>a </a:t>
            </a:r>
            <a:r>
              <a:rPr dirty="0" sz="1450" spc="-10">
                <a:latin typeface="Times New Roman"/>
                <a:cs typeface="Times New Roman"/>
              </a:rPr>
              <a:t>searching glance to  Byelyaev's face and shrugged his</a:t>
            </a:r>
            <a:r>
              <a:rPr dirty="0" sz="1450" spc="15">
                <a:latin typeface="Times New Roman"/>
                <a:cs typeface="Times New Roman"/>
              </a:rPr>
              <a:t> </a:t>
            </a:r>
            <a:r>
              <a:rPr dirty="0" sz="1450" spc="-10">
                <a:latin typeface="Times New Roman"/>
                <a:cs typeface="Times New Roman"/>
              </a:rPr>
              <a:t>shoulders.</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"He doesn't say anything in</a:t>
            </a:r>
            <a:r>
              <a:rPr dirty="0" sz="1450" spc="15">
                <a:latin typeface="Times New Roman"/>
                <a:cs typeface="Times New Roman"/>
              </a:rPr>
              <a:t> </a:t>
            </a:r>
            <a:r>
              <a:rPr dirty="0" sz="1450" spc="-15">
                <a:latin typeface="Times New Roman"/>
                <a:cs typeface="Times New Roman"/>
              </a:rPr>
              <a:t>particular."</a:t>
            </a:r>
            <a:endParaRPr sz="1450">
              <a:latin typeface="Times New Roman"/>
              <a:cs typeface="Times New Roman"/>
            </a:endParaRPr>
          </a:p>
          <a:p>
            <a:pPr algn="just" marL="268605" marR="3076575">
              <a:lnSpc>
                <a:spcPct val="140700"/>
              </a:lnSpc>
              <a:spcBef>
                <a:spcPts val="70"/>
              </a:spcBef>
            </a:pPr>
            <a:r>
              <a:rPr dirty="0" sz="1450" spc="-10">
                <a:latin typeface="Times New Roman"/>
                <a:cs typeface="Times New Roman"/>
              </a:rPr>
              <a:t>"What does </a:t>
            </a:r>
            <a:r>
              <a:rPr dirty="0" sz="1450" spc="-5">
                <a:latin typeface="Times New Roman"/>
                <a:cs typeface="Times New Roman"/>
              </a:rPr>
              <a:t>he </a:t>
            </a:r>
            <a:r>
              <a:rPr dirty="0" sz="1450" spc="-30">
                <a:latin typeface="Times New Roman"/>
                <a:cs typeface="Times New Roman"/>
              </a:rPr>
              <a:t>say, </a:t>
            </a:r>
            <a:r>
              <a:rPr dirty="0" sz="1450" spc="-10">
                <a:latin typeface="Times New Roman"/>
                <a:cs typeface="Times New Roman"/>
              </a:rPr>
              <a:t>for instance?"  </a:t>
            </a:r>
            <a:r>
              <a:rPr dirty="0" sz="1450" spc="-45">
                <a:latin typeface="Times New Roman"/>
                <a:cs typeface="Times New Roman"/>
              </a:rPr>
              <a:t>"You </a:t>
            </a:r>
            <a:r>
              <a:rPr dirty="0" sz="1450" spc="-10">
                <a:latin typeface="Times New Roman"/>
                <a:cs typeface="Times New Roman"/>
              </a:rPr>
              <a:t>won't </a:t>
            </a:r>
            <a:r>
              <a:rPr dirty="0" sz="1450" spc="-5">
                <a:latin typeface="Times New Roman"/>
                <a:cs typeface="Times New Roman"/>
              </a:rPr>
              <a:t>be</a:t>
            </a:r>
            <a:r>
              <a:rPr dirty="0" sz="1450" spc="25">
                <a:latin typeface="Times New Roman"/>
                <a:cs typeface="Times New Roman"/>
              </a:rPr>
              <a:t> </a:t>
            </a:r>
            <a:r>
              <a:rPr dirty="0" sz="1450" spc="-10">
                <a:latin typeface="Times New Roman"/>
                <a:cs typeface="Times New Roman"/>
              </a:rPr>
              <a:t>offended?"</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"What next? </a:t>
            </a:r>
            <a:r>
              <a:rPr dirty="0" sz="1450" spc="-35">
                <a:latin typeface="Times New Roman"/>
                <a:cs typeface="Times New Roman"/>
              </a:rPr>
              <a:t>Why, </a:t>
            </a:r>
            <a:r>
              <a:rPr dirty="0" sz="1450" spc="-10">
                <a:latin typeface="Times New Roman"/>
                <a:cs typeface="Times New Roman"/>
              </a:rPr>
              <a:t>does </a:t>
            </a:r>
            <a:r>
              <a:rPr dirty="0" sz="1450" spc="-5">
                <a:latin typeface="Times New Roman"/>
                <a:cs typeface="Times New Roman"/>
              </a:rPr>
              <a:t>he </a:t>
            </a:r>
            <a:r>
              <a:rPr dirty="0" sz="1450" spc="-10">
                <a:latin typeface="Times New Roman"/>
                <a:cs typeface="Times New Roman"/>
              </a:rPr>
              <a:t>abuse</a:t>
            </a:r>
            <a:r>
              <a:rPr dirty="0" sz="1450" spc="3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0795" indent="255904">
              <a:lnSpc>
                <a:spcPts val="1730"/>
              </a:lnSpc>
              <a:spcBef>
                <a:spcPts val="844"/>
              </a:spcBef>
            </a:pPr>
            <a:r>
              <a:rPr dirty="0" sz="1450" spc="-10">
                <a:latin typeface="Times New Roman"/>
                <a:cs typeface="Times New Roman"/>
              </a:rPr>
              <a:t>"He doesn't abuse </a:t>
            </a:r>
            <a:r>
              <a:rPr dirty="0" sz="1450" spc="-5">
                <a:latin typeface="Times New Roman"/>
                <a:cs typeface="Times New Roman"/>
              </a:rPr>
              <a:t>you, but you </a:t>
            </a:r>
            <a:r>
              <a:rPr dirty="0" sz="1450" spc="-10">
                <a:latin typeface="Times New Roman"/>
                <a:cs typeface="Times New Roman"/>
              </a:rPr>
              <a:t>know </a:t>
            </a:r>
            <a:r>
              <a:rPr dirty="0" sz="1450" spc="-5">
                <a:latin typeface="Times New Roman"/>
                <a:cs typeface="Times New Roman"/>
              </a:rPr>
              <a:t>... he </a:t>
            </a:r>
            <a:r>
              <a:rPr dirty="0" sz="1450" spc="-10">
                <a:latin typeface="Times New Roman"/>
                <a:cs typeface="Times New Roman"/>
              </a:rPr>
              <a:t>is cross with </a:t>
            </a:r>
            <a:r>
              <a:rPr dirty="0" sz="1450" spc="-5">
                <a:latin typeface="Times New Roman"/>
                <a:cs typeface="Times New Roman"/>
              </a:rPr>
              <a:t>you. </a:t>
            </a:r>
            <a:r>
              <a:rPr dirty="0" sz="1450" spc="-10">
                <a:latin typeface="Times New Roman"/>
                <a:cs typeface="Times New Roman"/>
              </a:rPr>
              <a:t>He says that  it's through </a:t>
            </a:r>
            <a:r>
              <a:rPr dirty="0" sz="1450" spc="-5">
                <a:latin typeface="Times New Roman"/>
                <a:cs typeface="Times New Roman"/>
              </a:rPr>
              <a:t>you </a:t>
            </a:r>
            <a:r>
              <a:rPr dirty="0" sz="1450" spc="-10">
                <a:latin typeface="Times New Roman"/>
                <a:cs typeface="Times New Roman"/>
              </a:rPr>
              <a:t>that Mother's unhappy and that </a:t>
            </a:r>
            <a:r>
              <a:rPr dirty="0" sz="1450" spc="-5">
                <a:latin typeface="Times New Roman"/>
                <a:cs typeface="Times New Roman"/>
              </a:rPr>
              <a:t>you ... </a:t>
            </a:r>
            <a:r>
              <a:rPr dirty="0" sz="1450" spc="-10">
                <a:latin typeface="Times New Roman"/>
                <a:cs typeface="Times New Roman"/>
              </a:rPr>
              <a:t>ruined </a:t>
            </a:r>
            <a:r>
              <a:rPr dirty="0" sz="1450" spc="-20">
                <a:latin typeface="Times New Roman"/>
                <a:cs typeface="Times New Roman"/>
              </a:rPr>
              <a:t>Mother. </a:t>
            </a:r>
            <a:r>
              <a:rPr dirty="0" sz="1450" spc="-10">
                <a:latin typeface="Times New Roman"/>
                <a:cs typeface="Times New Roman"/>
              </a:rPr>
              <a:t>But </a:t>
            </a:r>
            <a:r>
              <a:rPr dirty="0" sz="1450" spc="-5">
                <a:latin typeface="Times New Roman"/>
                <a:cs typeface="Times New Roman"/>
              </a:rPr>
              <a:t>he  </a:t>
            </a:r>
            <a:r>
              <a:rPr dirty="0" sz="1450" spc="-10">
                <a:latin typeface="Times New Roman"/>
                <a:cs typeface="Times New Roman"/>
              </a:rPr>
              <a:t>is</a:t>
            </a:r>
            <a:r>
              <a:rPr dirty="0" sz="1450" spc="55">
                <a:latin typeface="Times New Roman"/>
                <a:cs typeface="Times New Roman"/>
              </a:rPr>
              <a:t> </a:t>
            </a:r>
            <a:r>
              <a:rPr dirty="0" sz="1450" spc="-10">
                <a:latin typeface="Times New Roman"/>
                <a:cs typeface="Times New Roman"/>
              </a:rPr>
              <a:t>so</a:t>
            </a:r>
            <a:r>
              <a:rPr dirty="0" sz="1450" spc="60">
                <a:latin typeface="Times New Roman"/>
                <a:cs typeface="Times New Roman"/>
              </a:rPr>
              <a:t> </a:t>
            </a:r>
            <a:r>
              <a:rPr dirty="0" sz="1450" spc="-10">
                <a:latin typeface="Times New Roman"/>
                <a:cs typeface="Times New Roman"/>
              </a:rPr>
              <a:t>queer!</a:t>
            </a:r>
            <a:r>
              <a:rPr dirty="0" sz="1450" spc="55">
                <a:latin typeface="Times New Roman"/>
                <a:cs typeface="Times New Roman"/>
              </a:rPr>
              <a:t> </a:t>
            </a:r>
            <a:r>
              <a:rPr dirty="0" sz="1450" spc="-5">
                <a:latin typeface="Times New Roman"/>
                <a:cs typeface="Times New Roman"/>
              </a:rPr>
              <a:t>I</a:t>
            </a:r>
            <a:r>
              <a:rPr dirty="0" sz="1450" spc="60">
                <a:latin typeface="Times New Roman"/>
                <a:cs typeface="Times New Roman"/>
              </a:rPr>
              <a:t> </a:t>
            </a:r>
            <a:r>
              <a:rPr dirty="0" sz="1450" spc="-10">
                <a:latin typeface="Times New Roman"/>
                <a:cs typeface="Times New Roman"/>
              </a:rPr>
              <a:t>explain</a:t>
            </a:r>
            <a:r>
              <a:rPr dirty="0" sz="1450" spc="60">
                <a:latin typeface="Times New Roman"/>
                <a:cs typeface="Times New Roman"/>
              </a:rPr>
              <a:t> </a:t>
            </a:r>
            <a:r>
              <a:rPr dirty="0" sz="1450" spc="-10">
                <a:latin typeface="Times New Roman"/>
                <a:cs typeface="Times New Roman"/>
              </a:rPr>
              <a:t>to</a:t>
            </a:r>
            <a:r>
              <a:rPr dirty="0" sz="1450" spc="55">
                <a:latin typeface="Times New Roman"/>
                <a:cs typeface="Times New Roman"/>
              </a:rPr>
              <a:t> </a:t>
            </a:r>
            <a:r>
              <a:rPr dirty="0" sz="1450" spc="-10">
                <a:latin typeface="Times New Roman"/>
                <a:cs typeface="Times New Roman"/>
              </a:rPr>
              <a:t>him</a:t>
            </a:r>
            <a:r>
              <a:rPr dirty="0" sz="1450" spc="60">
                <a:latin typeface="Times New Roman"/>
                <a:cs typeface="Times New Roman"/>
              </a:rPr>
              <a:t> </a:t>
            </a:r>
            <a:r>
              <a:rPr dirty="0" sz="1450" spc="-10">
                <a:latin typeface="Times New Roman"/>
                <a:cs typeface="Times New Roman"/>
              </a:rPr>
              <a:t>that</a:t>
            </a:r>
            <a:r>
              <a:rPr dirty="0" sz="1450" spc="55">
                <a:latin typeface="Times New Roman"/>
                <a:cs typeface="Times New Roman"/>
              </a:rPr>
              <a:t> </a:t>
            </a:r>
            <a:r>
              <a:rPr dirty="0" sz="1450" spc="-5">
                <a:latin typeface="Times New Roman"/>
                <a:cs typeface="Times New Roman"/>
              </a:rPr>
              <a:t>you</a:t>
            </a:r>
            <a:r>
              <a:rPr dirty="0" sz="1450" spc="60">
                <a:latin typeface="Times New Roman"/>
                <a:cs typeface="Times New Roman"/>
              </a:rPr>
              <a:t> </a:t>
            </a:r>
            <a:r>
              <a:rPr dirty="0" sz="1450" spc="-10">
                <a:latin typeface="Times New Roman"/>
                <a:cs typeface="Times New Roman"/>
              </a:rPr>
              <a:t>are</a:t>
            </a:r>
            <a:r>
              <a:rPr dirty="0" sz="1450" spc="60">
                <a:latin typeface="Times New Roman"/>
                <a:cs typeface="Times New Roman"/>
              </a:rPr>
              <a:t> </a:t>
            </a:r>
            <a:r>
              <a:rPr dirty="0" sz="1450" spc="-5">
                <a:latin typeface="Times New Roman"/>
                <a:cs typeface="Times New Roman"/>
              </a:rPr>
              <a:t>good</a:t>
            </a:r>
            <a:r>
              <a:rPr dirty="0" sz="1450" spc="55">
                <a:latin typeface="Times New Roman"/>
                <a:cs typeface="Times New Roman"/>
              </a:rPr>
              <a:t> </a:t>
            </a:r>
            <a:r>
              <a:rPr dirty="0" sz="1450" spc="-10">
                <a:latin typeface="Times New Roman"/>
                <a:cs typeface="Times New Roman"/>
              </a:rPr>
              <a:t>and</a:t>
            </a:r>
            <a:r>
              <a:rPr dirty="0" sz="1450" spc="60">
                <a:latin typeface="Times New Roman"/>
                <a:cs typeface="Times New Roman"/>
              </a:rPr>
              <a:t> </a:t>
            </a:r>
            <a:r>
              <a:rPr dirty="0" sz="1450" spc="-10">
                <a:latin typeface="Times New Roman"/>
                <a:cs typeface="Times New Roman"/>
              </a:rPr>
              <a:t>never</a:t>
            </a:r>
            <a:r>
              <a:rPr dirty="0" sz="1450" spc="60">
                <a:latin typeface="Times New Roman"/>
                <a:cs typeface="Times New Roman"/>
              </a:rPr>
              <a:t> </a:t>
            </a:r>
            <a:r>
              <a:rPr dirty="0" sz="1450" spc="-5">
                <a:latin typeface="Times New Roman"/>
                <a:cs typeface="Times New Roman"/>
              </a:rPr>
              <a:t>shout</a:t>
            </a:r>
            <a:r>
              <a:rPr dirty="0" sz="1450" spc="55">
                <a:latin typeface="Times New Roman"/>
                <a:cs typeface="Times New Roman"/>
              </a:rPr>
              <a:t> </a:t>
            </a:r>
            <a:r>
              <a:rPr dirty="0" sz="1450" spc="-10">
                <a:latin typeface="Times New Roman"/>
                <a:cs typeface="Times New Roman"/>
              </a:rPr>
              <a:t>at</a:t>
            </a:r>
            <a:r>
              <a:rPr dirty="0" sz="1450" spc="60">
                <a:latin typeface="Times New Roman"/>
                <a:cs typeface="Times New Roman"/>
              </a:rPr>
              <a:t> </a:t>
            </a:r>
            <a:r>
              <a:rPr dirty="0" sz="1450" spc="-15">
                <a:latin typeface="Times New Roman"/>
                <a:cs typeface="Times New Roman"/>
              </a:rPr>
              <a:t>Mother,</a:t>
            </a:r>
            <a:r>
              <a:rPr dirty="0" sz="1450" spc="55">
                <a:latin typeface="Times New Roman"/>
                <a:cs typeface="Times New Roman"/>
              </a:rPr>
              <a:t> </a:t>
            </a:r>
            <a:r>
              <a:rPr dirty="0" sz="1450" spc="-5">
                <a:latin typeface="Times New Roman"/>
                <a:cs typeface="Times New Roman"/>
              </a:rPr>
              <a:t>but</a:t>
            </a:r>
            <a:endParaRPr sz="1450">
              <a:latin typeface="Times New Roman"/>
              <a:cs typeface="Times New Roman"/>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8064"/>
            <a:ext cx="5807710" cy="9455785"/>
          </a:xfrm>
          <a:prstGeom prst="rect">
            <a:avLst/>
          </a:prstGeom>
        </p:spPr>
        <p:txBody>
          <a:bodyPr wrap="square" lIns="0" tIns="107314" rIns="0" bIns="0" rtlCol="0" vert="horz">
            <a:spAutoFit/>
          </a:bodyPr>
          <a:lstStyle/>
          <a:p>
            <a:pPr algn="just" marL="12700">
              <a:lnSpc>
                <a:spcPct val="100000"/>
              </a:lnSpc>
              <a:spcBef>
                <a:spcPts val="844"/>
              </a:spcBef>
            </a:pPr>
            <a:r>
              <a:rPr dirty="0" sz="1450" spc="-5">
                <a:latin typeface="Times New Roman"/>
                <a:cs typeface="Times New Roman"/>
              </a:rPr>
              <a:t>he </a:t>
            </a:r>
            <a:r>
              <a:rPr dirty="0" sz="1450" spc="-10">
                <a:latin typeface="Times New Roman"/>
                <a:cs typeface="Times New Roman"/>
              </a:rPr>
              <a:t>only shakes his</a:t>
            </a:r>
            <a:r>
              <a:rPr dirty="0" sz="1450">
                <a:latin typeface="Times New Roman"/>
                <a:cs typeface="Times New Roman"/>
              </a:rPr>
              <a:t> </a:t>
            </a:r>
            <a:r>
              <a:rPr dirty="0" sz="1450" spc="-10">
                <a:latin typeface="Times New Roman"/>
                <a:cs typeface="Times New Roman"/>
              </a:rPr>
              <a:t>head."</a:t>
            </a:r>
            <a:endParaRPr sz="1450">
              <a:latin typeface="Times New Roman"/>
              <a:cs typeface="Times New Roman"/>
            </a:endParaRPr>
          </a:p>
          <a:p>
            <a:pPr algn="just" marL="268605" marR="1851025">
              <a:lnSpc>
                <a:spcPct val="140700"/>
              </a:lnSpc>
              <a:spcBef>
                <a:spcPts val="40"/>
              </a:spcBef>
            </a:pPr>
            <a:r>
              <a:rPr dirty="0" sz="1450" spc="-10">
                <a:latin typeface="Times New Roman"/>
                <a:cs typeface="Times New Roman"/>
              </a:rPr>
              <a:t>"Does </a:t>
            </a:r>
            <a:r>
              <a:rPr dirty="0" sz="1450" spc="-5">
                <a:latin typeface="Times New Roman"/>
                <a:cs typeface="Times New Roman"/>
              </a:rPr>
              <a:t>he </a:t>
            </a:r>
            <a:r>
              <a:rPr dirty="0" sz="1450" spc="-10">
                <a:latin typeface="Times New Roman"/>
                <a:cs typeface="Times New Roman"/>
              </a:rPr>
              <a:t>say those very words: that </a:t>
            </a:r>
            <a:r>
              <a:rPr dirty="0" sz="1450" spc="-5">
                <a:latin typeface="Times New Roman"/>
                <a:cs typeface="Times New Roman"/>
              </a:rPr>
              <a:t>I </a:t>
            </a:r>
            <a:r>
              <a:rPr dirty="0" sz="1450" spc="-10">
                <a:latin typeface="Times New Roman"/>
                <a:cs typeface="Times New Roman"/>
              </a:rPr>
              <a:t>ruined her?"  </a:t>
            </a:r>
            <a:r>
              <a:rPr dirty="0" sz="1450" spc="-40">
                <a:latin typeface="Times New Roman"/>
                <a:cs typeface="Times New Roman"/>
              </a:rPr>
              <a:t>"Yes. </a:t>
            </a:r>
            <a:r>
              <a:rPr dirty="0" sz="1450" spc="-10">
                <a:latin typeface="Times New Roman"/>
                <a:cs typeface="Times New Roman"/>
              </a:rPr>
              <a:t>Don't </a:t>
            </a:r>
            <a:r>
              <a:rPr dirty="0" sz="1450" spc="-5">
                <a:latin typeface="Times New Roman"/>
                <a:cs typeface="Times New Roman"/>
              </a:rPr>
              <a:t>be </a:t>
            </a:r>
            <a:r>
              <a:rPr dirty="0" sz="1450" spc="-10">
                <a:latin typeface="Times New Roman"/>
                <a:cs typeface="Times New Roman"/>
              </a:rPr>
              <a:t>offended, Nicolai</a:t>
            </a:r>
            <a:r>
              <a:rPr dirty="0" sz="1450" spc="35">
                <a:latin typeface="Times New Roman"/>
                <a:cs typeface="Times New Roman"/>
              </a:rPr>
              <a:t> </a:t>
            </a:r>
            <a:r>
              <a:rPr dirty="0" sz="1450" spc="-10">
                <a:latin typeface="Times New Roman"/>
                <a:cs typeface="Times New Roman"/>
              </a:rPr>
              <a:t>Ilyich!"</a:t>
            </a:r>
            <a:endParaRPr sz="1450">
              <a:latin typeface="Times New Roman"/>
              <a:cs typeface="Times New Roman"/>
            </a:endParaRPr>
          </a:p>
          <a:p>
            <a:pPr algn="just" marL="12700" marR="13335" indent="255904">
              <a:lnSpc>
                <a:spcPts val="1730"/>
              </a:lnSpc>
              <a:spcBef>
                <a:spcPts val="850"/>
              </a:spcBef>
            </a:pPr>
            <a:r>
              <a:rPr dirty="0" sz="1450" spc="-10">
                <a:latin typeface="Times New Roman"/>
                <a:cs typeface="Times New Roman"/>
              </a:rPr>
              <a:t>Byelyaev </a:t>
            </a:r>
            <a:r>
              <a:rPr dirty="0" sz="1450" spc="-5">
                <a:latin typeface="Times New Roman"/>
                <a:cs typeface="Times New Roman"/>
              </a:rPr>
              <a:t>got up, </a:t>
            </a:r>
            <a:r>
              <a:rPr dirty="0" sz="1450" spc="-10">
                <a:latin typeface="Times New Roman"/>
                <a:cs typeface="Times New Roman"/>
              </a:rPr>
              <a:t>stood still </a:t>
            </a:r>
            <a:r>
              <a:rPr dirty="0" sz="1450" spc="-5">
                <a:latin typeface="Times New Roman"/>
                <a:cs typeface="Times New Roman"/>
              </a:rPr>
              <a:t>a </a:t>
            </a:r>
            <a:r>
              <a:rPr dirty="0" sz="1450" spc="-10">
                <a:latin typeface="Times New Roman"/>
                <a:cs typeface="Times New Roman"/>
              </a:rPr>
              <a:t>moment, and then began to walk about the  drawing-room.</a:t>
            </a:r>
            <a:endParaRPr sz="1450">
              <a:latin typeface="Times New Roman"/>
              <a:cs typeface="Times New Roman"/>
            </a:endParaRPr>
          </a:p>
          <a:p>
            <a:pPr algn="just" marL="12700" marR="12065" indent="255904">
              <a:lnSpc>
                <a:spcPts val="1730"/>
              </a:lnSpc>
              <a:spcBef>
                <a:spcPts val="785"/>
              </a:spcBef>
            </a:pPr>
            <a:r>
              <a:rPr dirty="0" sz="1450" spc="-10">
                <a:latin typeface="Times New Roman"/>
                <a:cs typeface="Times New Roman"/>
              </a:rPr>
              <a:t>"This is strange, and </a:t>
            </a:r>
            <a:r>
              <a:rPr dirty="0" sz="1450" spc="-5">
                <a:latin typeface="Times New Roman"/>
                <a:cs typeface="Times New Roman"/>
              </a:rPr>
              <a:t>... </a:t>
            </a:r>
            <a:r>
              <a:rPr dirty="0" sz="1450" spc="-20">
                <a:latin typeface="Times New Roman"/>
                <a:cs typeface="Times New Roman"/>
              </a:rPr>
              <a:t>funny," </a:t>
            </a:r>
            <a:r>
              <a:rPr dirty="0" sz="1450" spc="-5">
                <a:latin typeface="Times New Roman"/>
                <a:cs typeface="Times New Roman"/>
              </a:rPr>
              <a:t>he </a:t>
            </a:r>
            <a:r>
              <a:rPr dirty="0" sz="1450" spc="-10">
                <a:latin typeface="Times New Roman"/>
                <a:cs typeface="Times New Roman"/>
              </a:rPr>
              <a:t>murmured, shrugging his shoulders and  smiling </a:t>
            </a:r>
            <a:r>
              <a:rPr dirty="0" sz="1450" spc="-20">
                <a:latin typeface="Times New Roman"/>
                <a:cs typeface="Times New Roman"/>
              </a:rPr>
              <a:t>ironically. </a:t>
            </a:r>
            <a:r>
              <a:rPr dirty="0" sz="1450" spc="-10">
                <a:latin typeface="Times New Roman"/>
                <a:cs typeface="Times New Roman"/>
              </a:rPr>
              <a:t>"He is to blame all </a:t>
            </a:r>
            <a:r>
              <a:rPr dirty="0" sz="1450" spc="-5">
                <a:latin typeface="Times New Roman"/>
                <a:cs typeface="Times New Roman"/>
              </a:rPr>
              <a:t>round, </a:t>
            </a:r>
            <a:r>
              <a:rPr dirty="0" sz="1450" spc="-10">
                <a:latin typeface="Times New Roman"/>
                <a:cs typeface="Times New Roman"/>
              </a:rPr>
              <a:t>and now I've ruined </a:t>
            </a:r>
            <a:r>
              <a:rPr dirty="0" sz="1450" spc="-20">
                <a:latin typeface="Times New Roman"/>
                <a:cs typeface="Times New Roman"/>
              </a:rPr>
              <a:t>her, </a:t>
            </a:r>
            <a:r>
              <a:rPr dirty="0" sz="1450" spc="-10">
                <a:latin typeface="Times New Roman"/>
                <a:cs typeface="Times New Roman"/>
              </a:rPr>
              <a:t>eh?  What an innocent lamb! Did </a:t>
            </a:r>
            <a:r>
              <a:rPr dirty="0" sz="1450" spc="-5">
                <a:latin typeface="Times New Roman"/>
                <a:cs typeface="Times New Roman"/>
              </a:rPr>
              <a:t>he </a:t>
            </a:r>
            <a:r>
              <a:rPr dirty="0" sz="1450" spc="-10">
                <a:latin typeface="Times New Roman"/>
                <a:cs typeface="Times New Roman"/>
              </a:rPr>
              <a:t>say those very words to </a:t>
            </a:r>
            <a:r>
              <a:rPr dirty="0" sz="1450" spc="-5">
                <a:latin typeface="Times New Roman"/>
                <a:cs typeface="Times New Roman"/>
              </a:rPr>
              <a:t>you: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ruined </a:t>
            </a:r>
            <a:r>
              <a:rPr dirty="0" sz="1450" spc="-5">
                <a:latin typeface="Times New Roman"/>
                <a:cs typeface="Times New Roman"/>
              </a:rPr>
              <a:t>your  </a:t>
            </a:r>
            <a:r>
              <a:rPr dirty="0" sz="1450" spc="-10">
                <a:latin typeface="Times New Roman"/>
                <a:cs typeface="Times New Roman"/>
              </a:rPr>
              <a:t>mother?"</a:t>
            </a:r>
            <a:endParaRPr sz="1450">
              <a:latin typeface="Times New Roman"/>
              <a:cs typeface="Times New Roman"/>
            </a:endParaRPr>
          </a:p>
          <a:p>
            <a:pPr algn="just" marL="268605">
              <a:lnSpc>
                <a:spcPct val="100000"/>
              </a:lnSpc>
              <a:spcBef>
                <a:spcPts val="650"/>
              </a:spcBef>
            </a:pPr>
            <a:r>
              <a:rPr dirty="0" sz="1450" spc="-40">
                <a:latin typeface="Times New Roman"/>
                <a:cs typeface="Times New Roman"/>
              </a:rPr>
              <a:t>"Yes, </a:t>
            </a:r>
            <a:r>
              <a:rPr dirty="0" sz="1450" spc="-5">
                <a:latin typeface="Times New Roman"/>
                <a:cs typeface="Times New Roman"/>
              </a:rPr>
              <a:t>but ... you </a:t>
            </a:r>
            <a:r>
              <a:rPr dirty="0" sz="1450" spc="-10">
                <a:latin typeface="Times New Roman"/>
                <a:cs typeface="Times New Roman"/>
              </a:rPr>
              <a:t>said that </a:t>
            </a:r>
            <a:r>
              <a:rPr dirty="0" sz="1450" spc="-5">
                <a:latin typeface="Times New Roman"/>
                <a:cs typeface="Times New Roman"/>
              </a:rPr>
              <a:t>you </a:t>
            </a:r>
            <a:r>
              <a:rPr dirty="0" sz="1450" spc="-10">
                <a:latin typeface="Times New Roman"/>
                <a:cs typeface="Times New Roman"/>
              </a:rPr>
              <a:t>wouldn't get</a:t>
            </a:r>
            <a:r>
              <a:rPr dirty="0" sz="1450" spc="45">
                <a:latin typeface="Times New Roman"/>
                <a:cs typeface="Times New Roman"/>
              </a:rPr>
              <a:t> </a:t>
            </a:r>
            <a:r>
              <a:rPr dirty="0" sz="1450" spc="-10">
                <a:latin typeface="Times New Roman"/>
                <a:cs typeface="Times New Roman"/>
              </a:rPr>
              <a:t>offended."</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"I'm </a:t>
            </a:r>
            <a:r>
              <a:rPr dirty="0" sz="1450" spc="-5">
                <a:latin typeface="Times New Roman"/>
                <a:cs typeface="Times New Roman"/>
              </a:rPr>
              <a:t>not </a:t>
            </a:r>
            <a:r>
              <a:rPr dirty="0" sz="1450" spc="-10">
                <a:latin typeface="Times New Roman"/>
                <a:cs typeface="Times New Roman"/>
              </a:rPr>
              <a:t>offended, and </a:t>
            </a:r>
            <a:r>
              <a:rPr dirty="0" sz="1450" spc="-5">
                <a:latin typeface="Times New Roman"/>
                <a:cs typeface="Times New Roman"/>
              </a:rPr>
              <a:t>... </a:t>
            </a:r>
            <a:r>
              <a:rPr dirty="0" sz="1450" spc="-10">
                <a:latin typeface="Times New Roman"/>
                <a:cs typeface="Times New Roman"/>
              </a:rPr>
              <a:t>and it's </a:t>
            </a:r>
            <a:r>
              <a:rPr dirty="0" sz="1450" spc="-5">
                <a:latin typeface="Times New Roman"/>
                <a:cs typeface="Times New Roman"/>
              </a:rPr>
              <a:t>none of your </a:t>
            </a:r>
            <a:r>
              <a:rPr dirty="0" sz="1450" spc="-10">
                <a:latin typeface="Times New Roman"/>
                <a:cs typeface="Times New Roman"/>
              </a:rPr>
              <a:t>business! No, it </a:t>
            </a:r>
            <a:r>
              <a:rPr dirty="0" sz="1450" spc="-5">
                <a:latin typeface="Times New Roman"/>
                <a:cs typeface="Times New Roman"/>
              </a:rPr>
              <a:t>... </a:t>
            </a:r>
            <a:r>
              <a:rPr dirty="0" sz="1450" spc="-10">
                <a:latin typeface="Times New Roman"/>
                <a:cs typeface="Times New Roman"/>
              </a:rPr>
              <a:t>it's quite  funny </a:t>
            </a:r>
            <a:r>
              <a:rPr dirty="0" sz="1450" spc="-5">
                <a:latin typeface="Times New Roman"/>
                <a:cs typeface="Times New Roman"/>
              </a:rPr>
              <a:t>though. I </a:t>
            </a:r>
            <a:r>
              <a:rPr dirty="0" sz="1450" spc="-10">
                <a:latin typeface="Times New Roman"/>
                <a:cs typeface="Times New Roman"/>
              </a:rPr>
              <a:t>fell, into the trap, yet I'm to </a:t>
            </a:r>
            <a:r>
              <a:rPr dirty="0" sz="1450" spc="-5">
                <a:latin typeface="Times New Roman"/>
                <a:cs typeface="Times New Roman"/>
              </a:rPr>
              <a:t>be </a:t>
            </a:r>
            <a:r>
              <a:rPr dirty="0" sz="1450" spc="-10">
                <a:latin typeface="Times New Roman"/>
                <a:cs typeface="Times New Roman"/>
              </a:rPr>
              <a:t>blamed as</a:t>
            </a:r>
            <a:r>
              <a:rPr dirty="0" sz="1450" spc="60">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The bell rang. The </a:t>
            </a:r>
            <a:r>
              <a:rPr dirty="0" sz="1450" spc="-5">
                <a:latin typeface="Times New Roman"/>
                <a:cs typeface="Times New Roman"/>
              </a:rPr>
              <a:t>boy </a:t>
            </a:r>
            <a:r>
              <a:rPr dirty="0" sz="1450" spc="-10">
                <a:latin typeface="Times New Roman"/>
                <a:cs typeface="Times New Roman"/>
              </a:rPr>
              <a:t>dashed from his place and ran </a:t>
            </a:r>
            <a:r>
              <a:rPr dirty="0" sz="1450" spc="-5">
                <a:latin typeface="Times New Roman"/>
                <a:cs typeface="Times New Roman"/>
              </a:rPr>
              <a:t>out.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minute </a:t>
            </a:r>
            <a:r>
              <a:rPr dirty="0" sz="1450" spc="-5">
                <a:latin typeface="Times New Roman"/>
                <a:cs typeface="Times New Roman"/>
              </a:rPr>
              <a:t>a  </a:t>
            </a:r>
            <a:r>
              <a:rPr dirty="0" sz="1450" spc="-10">
                <a:latin typeface="Times New Roman"/>
                <a:cs typeface="Times New Roman"/>
              </a:rPr>
              <a:t>lady entered the room with </a:t>
            </a:r>
            <a:r>
              <a:rPr dirty="0" sz="1450" spc="-5">
                <a:latin typeface="Times New Roman"/>
                <a:cs typeface="Times New Roman"/>
              </a:rPr>
              <a:t>a </a:t>
            </a:r>
            <a:r>
              <a:rPr dirty="0" sz="1450" spc="-10">
                <a:latin typeface="Times New Roman"/>
                <a:cs typeface="Times New Roman"/>
              </a:rPr>
              <a:t>little girl. It was Olga Ivanovna, Alyosha's  </a:t>
            </a:r>
            <a:r>
              <a:rPr dirty="0" sz="1450" spc="-20">
                <a:latin typeface="Times New Roman"/>
                <a:cs typeface="Times New Roman"/>
              </a:rPr>
              <a:t>mother. </a:t>
            </a:r>
            <a:r>
              <a:rPr dirty="0" sz="1450" spc="-10">
                <a:latin typeface="Times New Roman"/>
                <a:cs typeface="Times New Roman"/>
              </a:rPr>
              <a:t>After </a:t>
            </a:r>
            <a:r>
              <a:rPr dirty="0" sz="1450" spc="-20">
                <a:latin typeface="Times New Roman"/>
                <a:cs typeface="Times New Roman"/>
              </a:rPr>
              <a:t>her, </a:t>
            </a:r>
            <a:r>
              <a:rPr dirty="0" sz="1450" spc="-5">
                <a:latin typeface="Times New Roman"/>
                <a:cs typeface="Times New Roman"/>
              </a:rPr>
              <a:t>hopping, </a:t>
            </a:r>
            <a:r>
              <a:rPr dirty="0" sz="1450" spc="-10">
                <a:latin typeface="Times New Roman"/>
                <a:cs typeface="Times New Roman"/>
              </a:rPr>
              <a:t>humming </a:t>
            </a:r>
            <a:r>
              <a:rPr dirty="0" sz="1450" spc="-20">
                <a:latin typeface="Times New Roman"/>
                <a:cs typeface="Times New Roman"/>
              </a:rPr>
              <a:t>noisily, </a:t>
            </a:r>
            <a:r>
              <a:rPr dirty="0" sz="1450" spc="-10">
                <a:latin typeface="Times New Roman"/>
                <a:cs typeface="Times New Roman"/>
              </a:rPr>
              <a:t>and waving his hands, followed  Alyosha.</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"Of course, who is there to accuse except me?" </a:t>
            </a:r>
            <a:r>
              <a:rPr dirty="0" sz="1450" spc="-5">
                <a:latin typeface="Times New Roman"/>
                <a:cs typeface="Times New Roman"/>
              </a:rPr>
              <a:t>he </a:t>
            </a:r>
            <a:r>
              <a:rPr dirty="0" sz="1450" spc="-10">
                <a:latin typeface="Times New Roman"/>
                <a:cs typeface="Times New Roman"/>
              </a:rPr>
              <a:t>murmured, sniffing.  "He's right, he's the injured</a:t>
            </a:r>
            <a:r>
              <a:rPr dirty="0" sz="1450" spc="15">
                <a:latin typeface="Times New Roman"/>
                <a:cs typeface="Times New Roman"/>
              </a:rPr>
              <a:t> </a:t>
            </a:r>
            <a:r>
              <a:rPr dirty="0" sz="1450" spc="-10">
                <a:latin typeface="Times New Roman"/>
                <a:cs typeface="Times New Roman"/>
              </a:rPr>
              <a:t>husband."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"What's the matter?" asked Olga</a:t>
            </a:r>
            <a:r>
              <a:rPr dirty="0" sz="1450" spc="15">
                <a:latin typeface="Times New Roman"/>
                <a:cs typeface="Times New Roman"/>
              </a:rPr>
              <a:t> </a:t>
            </a:r>
            <a:r>
              <a:rPr dirty="0" sz="1450" spc="-10">
                <a:latin typeface="Times New Roman"/>
                <a:cs typeface="Times New Roman"/>
              </a:rPr>
              <a:t>Ivanovna.</a:t>
            </a:r>
            <a:endParaRPr sz="1450">
              <a:latin typeface="Times New Roman"/>
              <a:cs typeface="Times New Roman"/>
            </a:endParaRPr>
          </a:p>
          <a:p>
            <a:pPr algn="just" marL="12700" marR="7620" indent="255904">
              <a:lnSpc>
                <a:spcPts val="1730"/>
              </a:lnSpc>
              <a:spcBef>
                <a:spcPts val="850"/>
              </a:spcBef>
            </a:pPr>
            <a:r>
              <a:rPr dirty="0" sz="1450" spc="-10">
                <a:latin typeface="Times New Roman"/>
                <a:cs typeface="Times New Roman"/>
              </a:rPr>
              <a:t>"What's the matter! Listen to the kind </a:t>
            </a:r>
            <a:r>
              <a:rPr dirty="0" sz="1450" spc="-5">
                <a:latin typeface="Times New Roman"/>
                <a:cs typeface="Times New Roman"/>
              </a:rPr>
              <a:t>of </a:t>
            </a:r>
            <a:r>
              <a:rPr dirty="0" sz="1450" spc="-10">
                <a:latin typeface="Times New Roman"/>
                <a:cs typeface="Times New Roman"/>
              </a:rPr>
              <a:t>sermon </a:t>
            </a:r>
            <a:r>
              <a:rPr dirty="0" sz="1450" spc="-5">
                <a:latin typeface="Times New Roman"/>
                <a:cs typeface="Times New Roman"/>
              </a:rPr>
              <a:t>your </a:t>
            </a:r>
            <a:r>
              <a:rPr dirty="0" sz="1450" spc="-10">
                <a:latin typeface="Times New Roman"/>
                <a:cs typeface="Times New Roman"/>
              </a:rPr>
              <a:t>dear husband  preaches. It appears I'm </a:t>
            </a:r>
            <a:r>
              <a:rPr dirty="0" sz="1450" spc="-5">
                <a:latin typeface="Times New Roman"/>
                <a:cs typeface="Times New Roman"/>
              </a:rPr>
              <a:t>a </a:t>
            </a:r>
            <a:r>
              <a:rPr dirty="0" sz="1450" spc="-10">
                <a:latin typeface="Times New Roman"/>
                <a:cs typeface="Times New Roman"/>
              </a:rPr>
              <a:t>scoundrel and </a:t>
            </a:r>
            <a:r>
              <a:rPr dirty="0" sz="1450" spc="-5">
                <a:latin typeface="Times New Roman"/>
                <a:cs typeface="Times New Roman"/>
              </a:rPr>
              <a:t>a </a:t>
            </a:r>
            <a:r>
              <a:rPr dirty="0" sz="1450" spc="-15">
                <a:latin typeface="Times New Roman"/>
                <a:cs typeface="Times New Roman"/>
              </a:rPr>
              <a:t>murderer, </a:t>
            </a:r>
            <a:r>
              <a:rPr dirty="0" sz="1450" spc="-10">
                <a:latin typeface="Times New Roman"/>
                <a:cs typeface="Times New Roman"/>
              </a:rPr>
              <a:t>I've ruined </a:t>
            </a:r>
            <a:r>
              <a:rPr dirty="0" sz="1450" spc="-5">
                <a:latin typeface="Times New Roman"/>
                <a:cs typeface="Times New Roman"/>
              </a:rPr>
              <a:t>you </a:t>
            </a:r>
            <a:r>
              <a:rPr dirty="0" sz="1450" spc="-10">
                <a:latin typeface="Times New Roman"/>
                <a:cs typeface="Times New Roman"/>
              </a:rPr>
              <a:t>and the  children. All </a:t>
            </a:r>
            <a:r>
              <a:rPr dirty="0" sz="1450" spc="-5">
                <a:latin typeface="Times New Roman"/>
                <a:cs typeface="Times New Roman"/>
              </a:rPr>
              <a:t>of you </a:t>
            </a:r>
            <a:r>
              <a:rPr dirty="0" sz="1450" spc="-10">
                <a:latin typeface="Times New Roman"/>
                <a:cs typeface="Times New Roman"/>
              </a:rPr>
              <a:t>are </a:t>
            </a:r>
            <a:r>
              <a:rPr dirty="0" sz="1450" spc="-20">
                <a:latin typeface="Times New Roman"/>
                <a:cs typeface="Times New Roman"/>
              </a:rPr>
              <a:t>unhappy, </a:t>
            </a:r>
            <a:r>
              <a:rPr dirty="0" sz="1450" spc="-10">
                <a:latin typeface="Times New Roman"/>
                <a:cs typeface="Times New Roman"/>
              </a:rPr>
              <a:t>and only </a:t>
            </a:r>
            <a:r>
              <a:rPr dirty="0" sz="1450" spc="-5">
                <a:latin typeface="Times New Roman"/>
                <a:cs typeface="Times New Roman"/>
              </a:rPr>
              <a:t>I </a:t>
            </a:r>
            <a:r>
              <a:rPr dirty="0" sz="1450" spc="-10">
                <a:latin typeface="Times New Roman"/>
                <a:cs typeface="Times New Roman"/>
              </a:rPr>
              <a:t>am awfully happy! </a:t>
            </a:r>
            <a:r>
              <a:rPr dirty="0" sz="1450" spc="-40">
                <a:latin typeface="Times New Roman"/>
                <a:cs typeface="Times New Roman"/>
              </a:rPr>
              <a:t>Awfully,  </a:t>
            </a:r>
            <a:r>
              <a:rPr dirty="0" sz="1450" spc="-10">
                <a:latin typeface="Times New Roman"/>
                <a:cs typeface="Times New Roman"/>
              </a:rPr>
              <a:t>awfully happy!"</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"I </a:t>
            </a:r>
            <a:r>
              <a:rPr dirty="0" sz="1450" spc="-5">
                <a:latin typeface="Times New Roman"/>
                <a:cs typeface="Times New Roman"/>
              </a:rPr>
              <a:t>don't </a:t>
            </a:r>
            <a:r>
              <a:rPr dirty="0" sz="1450" spc="-10">
                <a:latin typeface="Times New Roman"/>
                <a:cs typeface="Times New Roman"/>
              </a:rPr>
              <a:t>understand, Nicolai! What is</a:t>
            </a:r>
            <a:r>
              <a:rPr dirty="0" sz="1450" spc="1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"Just listen to this </a:t>
            </a:r>
            <a:r>
              <a:rPr dirty="0" sz="1450" spc="-5">
                <a:latin typeface="Times New Roman"/>
                <a:cs typeface="Times New Roman"/>
              </a:rPr>
              <a:t>young </a:t>
            </a:r>
            <a:r>
              <a:rPr dirty="0" sz="1450" spc="-10">
                <a:latin typeface="Times New Roman"/>
                <a:cs typeface="Times New Roman"/>
              </a:rPr>
              <a:t>gentleman," Byelyaev said, pointing to</a:t>
            </a:r>
            <a:r>
              <a:rPr dirty="0" sz="1450" spc="105">
                <a:latin typeface="Times New Roman"/>
                <a:cs typeface="Times New Roman"/>
              </a:rPr>
              <a:t> </a:t>
            </a:r>
            <a:r>
              <a:rPr dirty="0" sz="1450" spc="-10">
                <a:latin typeface="Times New Roman"/>
                <a:cs typeface="Times New Roman"/>
              </a:rPr>
              <a:t>Alyosha.</a:t>
            </a:r>
            <a:endParaRPr sz="1450">
              <a:latin typeface="Times New Roman"/>
              <a:cs typeface="Times New Roman"/>
            </a:endParaRPr>
          </a:p>
          <a:p>
            <a:pPr algn="just" marL="12700" marR="11430" indent="255904">
              <a:lnSpc>
                <a:spcPts val="1730"/>
              </a:lnSpc>
              <a:spcBef>
                <a:spcPts val="850"/>
              </a:spcBef>
            </a:pPr>
            <a:r>
              <a:rPr dirty="0" sz="1450" spc="-10">
                <a:latin typeface="Times New Roman"/>
                <a:cs typeface="Times New Roman"/>
              </a:rPr>
              <a:t>Alyosha blushed, then became pale suddenly and his whole face was  twisted in</a:t>
            </a:r>
            <a:r>
              <a:rPr dirty="0" sz="1450" spc="-5">
                <a:latin typeface="Times New Roman"/>
                <a:cs typeface="Times New Roman"/>
              </a:rPr>
              <a:t> </a:t>
            </a:r>
            <a:r>
              <a:rPr dirty="0" sz="1450" spc="-10">
                <a:latin typeface="Times New Roman"/>
                <a:cs typeface="Times New Roman"/>
              </a:rPr>
              <a:t>fright.</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"Nicolai Ilyich," </a:t>
            </a:r>
            <a:r>
              <a:rPr dirty="0" sz="1450" spc="-5">
                <a:latin typeface="Times New Roman"/>
                <a:cs typeface="Times New Roman"/>
              </a:rPr>
              <a:t>he </a:t>
            </a:r>
            <a:r>
              <a:rPr dirty="0" sz="1450" spc="-10">
                <a:latin typeface="Times New Roman"/>
                <a:cs typeface="Times New Roman"/>
              </a:rPr>
              <a:t>whispered </a:t>
            </a:r>
            <a:r>
              <a:rPr dirty="0" sz="1450" spc="-20">
                <a:latin typeface="Times New Roman"/>
                <a:cs typeface="Times New Roman"/>
              </a:rPr>
              <a:t>loudly.</a:t>
            </a:r>
            <a:r>
              <a:rPr dirty="0" sz="1450" spc="10">
                <a:latin typeface="Times New Roman"/>
                <a:cs typeface="Times New Roman"/>
              </a:rPr>
              <a:t> </a:t>
            </a:r>
            <a:r>
              <a:rPr dirty="0" sz="1450" spc="-10">
                <a:latin typeface="Times New Roman"/>
                <a:cs typeface="Times New Roman"/>
              </a:rPr>
              <a:t>"Shh!"</a:t>
            </a:r>
            <a:endParaRPr sz="1450">
              <a:latin typeface="Times New Roman"/>
              <a:cs typeface="Times New Roman"/>
            </a:endParaRPr>
          </a:p>
          <a:p>
            <a:pPr algn="just" marL="12700" marR="8890" indent="255904">
              <a:lnSpc>
                <a:spcPts val="1730"/>
              </a:lnSpc>
              <a:spcBef>
                <a:spcPts val="844"/>
              </a:spcBef>
            </a:pPr>
            <a:r>
              <a:rPr dirty="0" sz="1450" spc="-10">
                <a:latin typeface="Times New Roman"/>
                <a:cs typeface="Times New Roman"/>
              </a:rPr>
              <a:t>Olga Ivanovna glanced in surprise at Alyosha, at </a:t>
            </a:r>
            <a:r>
              <a:rPr dirty="0" sz="1450" spc="-20">
                <a:latin typeface="Times New Roman"/>
                <a:cs typeface="Times New Roman"/>
              </a:rPr>
              <a:t>Byelyaev, </a:t>
            </a:r>
            <a:r>
              <a:rPr dirty="0" sz="1450" spc="-10">
                <a:latin typeface="Times New Roman"/>
                <a:cs typeface="Times New Roman"/>
              </a:rPr>
              <a:t>and then again  at Alyosha.</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"Ask him, if </a:t>
            </a:r>
            <a:r>
              <a:rPr dirty="0" sz="1450" spc="-5">
                <a:latin typeface="Times New Roman"/>
                <a:cs typeface="Times New Roman"/>
              </a:rPr>
              <a:t>you </a:t>
            </a:r>
            <a:r>
              <a:rPr dirty="0" sz="1450" spc="-10">
                <a:latin typeface="Times New Roman"/>
                <a:cs typeface="Times New Roman"/>
              </a:rPr>
              <a:t>please," went </a:t>
            </a:r>
            <a:r>
              <a:rPr dirty="0" sz="1450" spc="-5">
                <a:latin typeface="Times New Roman"/>
                <a:cs typeface="Times New Roman"/>
              </a:rPr>
              <a:t>on </a:t>
            </a:r>
            <a:r>
              <a:rPr dirty="0" sz="1450" spc="-20">
                <a:latin typeface="Times New Roman"/>
                <a:cs typeface="Times New Roman"/>
              </a:rPr>
              <a:t>Byelyaev. </a:t>
            </a:r>
            <a:r>
              <a:rPr dirty="0" sz="1450" spc="-10">
                <a:latin typeface="Times New Roman"/>
                <a:cs typeface="Times New Roman"/>
              </a:rPr>
              <a:t>"That stupid </a:t>
            </a:r>
            <a:r>
              <a:rPr dirty="0" sz="1450" spc="-5">
                <a:latin typeface="Times New Roman"/>
                <a:cs typeface="Times New Roman"/>
              </a:rPr>
              <a:t>fool </a:t>
            </a:r>
            <a:r>
              <a:rPr dirty="0" sz="1450" spc="-10">
                <a:latin typeface="Times New Roman"/>
                <a:cs typeface="Times New Roman"/>
              </a:rPr>
              <a:t>Pelagueia </a:t>
            </a:r>
            <a:r>
              <a:rPr dirty="0" sz="1450" spc="-5">
                <a:latin typeface="Times New Roman"/>
                <a:cs typeface="Times New Roman"/>
              </a:rPr>
              <a:t>of  </a:t>
            </a:r>
            <a:r>
              <a:rPr dirty="0" sz="1450" spc="-10">
                <a:latin typeface="Times New Roman"/>
                <a:cs typeface="Times New Roman"/>
              </a:rPr>
              <a:t>yours, takes them to sweet-shops and arranges meetings with their dear father  there. But that's </a:t>
            </a:r>
            <a:r>
              <a:rPr dirty="0" sz="1450" spc="-5">
                <a:latin typeface="Times New Roman"/>
                <a:cs typeface="Times New Roman"/>
              </a:rPr>
              <a:t>not </a:t>
            </a:r>
            <a:r>
              <a:rPr dirty="0" sz="1450" spc="-10">
                <a:latin typeface="Times New Roman"/>
                <a:cs typeface="Times New Roman"/>
              </a:rPr>
              <a:t>the point. The </a:t>
            </a:r>
            <a:r>
              <a:rPr dirty="0" sz="1450" spc="-5">
                <a:latin typeface="Times New Roman"/>
                <a:cs typeface="Times New Roman"/>
              </a:rPr>
              <a:t>point </a:t>
            </a:r>
            <a:r>
              <a:rPr dirty="0" sz="1450" spc="-10">
                <a:latin typeface="Times New Roman"/>
                <a:cs typeface="Times New Roman"/>
              </a:rPr>
              <a:t>is that the dear father is </a:t>
            </a:r>
            <a:r>
              <a:rPr dirty="0" sz="1450" spc="-5">
                <a:latin typeface="Times New Roman"/>
                <a:cs typeface="Times New Roman"/>
              </a:rPr>
              <a:t>a </a:t>
            </a:r>
            <a:r>
              <a:rPr dirty="0" sz="1450" spc="-20">
                <a:latin typeface="Times New Roman"/>
                <a:cs typeface="Times New Roman"/>
              </a:rPr>
              <a:t>martyr, </a:t>
            </a:r>
            <a:r>
              <a:rPr dirty="0" sz="1450" spc="-10">
                <a:latin typeface="Times New Roman"/>
                <a:cs typeface="Times New Roman"/>
              </a:rPr>
              <a:t>and  I'm </a:t>
            </a:r>
            <a:r>
              <a:rPr dirty="0" sz="1450" spc="-5">
                <a:latin typeface="Times New Roman"/>
                <a:cs typeface="Times New Roman"/>
              </a:rPr>
              <a:t>a </a:t>
            </a:r>
            <a:r>
              <a:rPr dirty="0" sz="1450" spc="-15">
                <a:latin typeface="Times New Roman"/>
                <a:cs typeface="Times New Roman"/>
              </a:rPr>
              <a:t>murderer, </a:t>
            </a:r>
            <a:r>
              <a:rPr dirty="0" sz="1450" spc="-10">
                <a:latin typeface="Times New Roman"/>
                <a:cs typeface="Times New Roman"/>
              </a:rPr>
              <a:t>I'm </a:t>
            </a:r>
            <a:r>
              <a:rPr dirty="0" sz="1450" spc="-5">
                <a:latin typeface="Times New Roman"/>
                <a:cs typeface="Times New Roman"/>
              </a:rPr>
              <a:t>a </a:t>
            </a:r>
            <a:r>
              <a:rPr dirty="0" sz="1450" spc="-10">
                <a:latin typeface="Times New Roman"/>
                <a:cs typeface="Times New Roman"/>
              </a:rPr>
              <a:t>scoundrel, who broke the lives </a:t>
            </a:r>
            <a:r>
              <a:rPr dirty="0" sz="1450" spc="-5">
                <a:latin typeface="Times New Roman"/>
                <a:cs typeface="Times New Roman"/>
              </a:rPr>
              <a:t>of </a:t>
            </a:r>
            <a:r>
              <a:rPr dirty="0" sz="1450" spc="-10">
                <a:latin typeface="Times New Roman"/>
                <a:cs typeface="Times New Roman"/>
              </a:rPr>
              <a:t>both </a:t>
            </a:r>
            <a:r>
              <a:rPr dirty="0" sz="1450" spc="-5">
                <a:latin typeface="Times New Roman"/>
                <a:cs typeface="Times New Roman"/>
              </a:rPr>
              <a:t>of</a:t>
            </a:r>
            <a:r>
              <a:rPr dirty="0" sz="1450" spc="7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"Nicolai Ilyich!" moaned Alyosha. </a:t>
            </a:r>
            <a:r>
              <a:rPr dirty="0" sz="1450" spc="-45">
                <a:latin typeface="Times New Roman"/>
                <a:cs typeface="Times New Roman"/>
              </a:rPr>
              <a:t>"You </a:t>
            </a:r>
            <a:r>
              <a:rPr dirty="0" sz="1450" spc="-10">
                <a:latin typeface="Times New Roman"/>
                <a:cs typeface="Times New Roman"/>
              </a:rPr>
              <a:t>gave </a:t>
            </a:r>
            <a:r>
              <a:rPr dirty="0" sz="1450" spc="-5">
                <a:latin typeface="Times New Roman"/>
                <a:cs typeface="Times New Roman"/>
              </a:rPr>
              <a:t>your </a:t>
            </a:r>
            <a:r>
              <a:rPr dirty="0" sz="1450" spc="-10">
                <a:latin typeface="Times New Roman"/>
                <a:cs typeface="Times New Roman"/>
              </a:rPr>
              <a:t>word </a:t>
            </a:r>
            <a:r>
              <a:rPr dirty="0" sz="1450" spc="-5">
                <a:latin typeface="Times New Roman"/>
                <a:cs typeface="Times New Roman"/>
              </a:rPr>
              <a:t>of</a:t>
            </a:r>
            <a:r>
              <a:rPr dirty="0" sz="1450" spc="90">
                <a:latin typeface="Times New Roman"/>
                <a:cs typeface="Times New Roman"/>
              </a:rPr>
              <a:t> </a:t>
            </a:r>
            <a:r>
              <a:rPr dirty="0" sz="1450" spc="-10">
                <a:latin typeface="Times New Roman"/>
                <a:cs typeface="Times New Roman"/>
              </a:rPr>
              <a:t>honour!"</a:t>
            </a:r>
            <a:endParaRPr sz="1450">
              <a:latin typeface="Times New Roman"/>
              <a:cs typeface="Times New Roman"/>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4562475"/>
          </a:xfrm>
          <a:prstGeom prst="rect">
            <a:avLst/>
          </a:prstGeom>
        </p:spPr>
        <p:txBody>
          <a:bodyPr wrap="square" lIns="0" tIns="19685" rIns="0" bIns="0" rtlCol="0" vert="horz">
            <a:spAutoFit/>
          </a:bodyPr>
          <a:lstStyle/>
          <a:p>
            <a:pPr algn="just" marL="12700" marR="10795" indent="255904">
              <a:lnSpc>
                <a:spcPts val="1730"/>
              </a:lnSpc>
              <a:spcBef>
                <a:spcPts val="155"/>
              </a:spcBef>
            </a:pPr>
            <a:r>
              <a:rPr dirty="0" sz="1450" spc="-10">
                <a:latin typeface="Times New Roman"/>
                <a:cs typeface="Times New Roman"/>
              </a:rPr>
              <a:t>"Ah, let me alone!" Byelyaev waved his hand. "This is something more  important than any words </a:t>
            </a:r>
            <a:r>
              <a:rPr dirty="0" sz="1450" spc="-5">
                <a:latin typeface="Times New Roman"/>
                <a:cs typeface="Times New Roman"/>
              </a:rPr>
              <a:t>of </a:t>
            </a:r>
            <a:r>
              <a:rPr dirty="0" sz="1450" spc="-20">
                <a:latin typeface="Times New Roman"/>
                <a:cs typeface="Times New Roman"/>
              </a:rPr>
              <a:t>honour. </a:t>
            </a:r>
            <a:r>
              <a:rPr dirty="0" sz="1450" spc="-10">
                <a:latin typeface="Times New Roman"/>
                <a:cs typeface="Times New Roman"/>
              </a:rPr>
              <a:t>The hypocrisy revolts me, the</a:t>
            </a:r>
            <a:r>
              <a:rPr dirty="0" sz="1450" spc="100">
                <a:latin typeface="Times New Roman"/>
                <a:cs typeface="Times New Roman"/>
              </a:rPr>
              <a:t> </a:t>
            </a:r>
            <a:r>
              <a:rPr dirty="0" sz="1450" spc="-10">
                <a:latin typeface="Times New Roman"/>
                <a:cs typeface="Times New Roman"/>
              </a:rPr>
              <a:t>lie!"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 </a:t>
            </a:r>
            <a:r>
              <a:rPr dirty="0" sz="1450" spc="-5">
                <a:latin typeface="Times New Roman"/>
                <a:cs typeface="Times New Roman"/>
              </a:rPr>
              <a:t>don't </a:t>
            </a:r>
            <a:r>
              <a:rPr dirty="0" sz="1450" spc="-10">
                <a:latin typeface="Times New Roman"/>
                <a:cs typeface="Times New Roman"/>
              </a:rPr>
              <a:t>understand," muttered Olga Ivanovna, and tears began to glimmer  in her eyes. </a:t>
            </a:r>
            <a:r>
              <a:rPr dirty="0" sz="1450" spc="-30">
                <a:latin typeface="Times New Roman"/>
                <a:cs typeface="Times New Roman"/>
              </a:rPr>
              <a:t>"Tell </a:t>
            </a:r>
            <a:r>
              <a:rPr dirty="0" sz="1450" spc="-10">
                <a:latin typeface="Times New Roman"/>
                <a:cs typeface="Times New Roman"/>
              </a:rPr>
              <a:t>me, </a:t>
            </a:r>
            <a:r>
              <a:rPr dirty="0" sz="1450" spc="-15">
                <a:latin typeface="Times New Roman"/>
                <a:cs typeface="Times New Roman"/>
              </a:rPr>
              <a:t>Lyolka,"—she </a:t>
            </a:r>
            <a:r>
              <a:rPr dirty="0" sz="1450" spc="-10">
                <a:latin typeface="Times New Roman"/>
                <a:cs typeface="Times New Roman"/>
              </a:rPr>
              <a:t>turned to her </a:t>
            </a:r>
            <a:r>
              <a:rPr dirty="0" sz="1450" spc="-5">
                <a:latin typeface="Times New Roman"/>
                <a:cs typeface="Times New Roman"/>
              </a:rPr>
              <a:t>son, </a:t>
            </a: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see </a:t>
            </a:r>
            <a:r>
              <a:rPr dirty="0" sz="1450" spc="-5">
                <a:latin typeface="Times New Roman"/>
                <a:cs typeface="Times New Roman"/>
              </a:rPr>
              <a:t>your  </a:t>
            </a:r>
            <a:r>
              <a:rPr dirty="0" sz="1450" spc="-10">
                <a:latin typeface="Times New Roman"/>
                <a:cs typeface="Times New Roman"/>
              </a:rPr>
              <a:t>father?"</a:t>
            </a:r>
            <a:endParaRPr sz="1450">
              <a:latin typeface="Times New Roman"/>
              <a:cs typeface="Times New Roman"/>
            </a:endParaRPr>
          </a:p>
          <a:p>
            <a:pPr marL="268605" marR="1051560">
              <a:lnSpc>
                <a:spcPts val="2520"/>
              </a:lnSpc>
              <a:spcBef>
                <a:spcPts val="80"/>
              </a:spcBef>
            </a:pPr>
            <a:r>
              <a:rPr dirty="0" sz="1450" spc="-10">
                <a:latin typeface="Times New Roman"/>
                <a:cs typeface="Times New Roman"/>
              </a:rPr>
              <a:t>Alyosha did </a:t>
            </a:r>
            <a:r>
              <a:rPr dirty="0" sz="1450" spc="-5">
                <a:latin typeface="Times New Roman"/>
                <a:cs typeface="Times New Roman"/>
              </a:rPr>
              <a:t>not </a:t>
            </a:r>
            <a:r>
              <a:rPr dirty="0" sz="1450" spc="-10">
                <a:latin typeface="Times New Roman"/>
                <a:cs typeface="Times New Roman"/>
              </a:rPr>
              <a:t>hear and looked with horror at </a:t>
            </a:r>
            <a:r>
              <a:rPr dirty="0" sz="1450" spc="-20">
                <a:latin typeface="Times New Roman"/>
                <a:cs typeface="Times New Roman"/>
              </a:rPr>
              <a:t>Byelyaev.  </a:t>
            </a:r>
            <a:r>
              <a:rPr dirty="0" sz="1450" spc="-10">
                <a:latin typeface="Times New Roman"/>
                <a:cs typeface="Times New Roman"/>
              </a:rPr>
              <a:t>"It's impossible," said the </a:t>
            </a:r>
            <a:r>
              <a:rPr dirty="0" sz="1450" spc="-20">
                <a:latin typeface="Times New Roman"/>
                <a:cs typeface="Times New Roman"/>
              </a:rPr>
              <a:t>mother. </a:t>
            </a:r>
            <a:r>
              <a:rPr dirty="0" sz="1450" spc="-10">
                <a:latin typeface="Times New Roman"/>
                <a:cs typeface="Times New Roman"/>
              </a:rPr>
              <a:t>"I'll </a:t>
            </a:r>
            <a:r>
              <a:rPr dirty="0" sz="1450" spc="-5">
                <a:latin typeface="Times New Roman"/>
                <a:cs typeface="Times New Roman"/>
              </a:rPr>
              <a:t>go </a:t>
            </a:r>
            <a:r>
              <a:rPr dirty="0" sz="1450" spc="-10">
                <a:latin typeface="Times New Roman"/>
                <a:cs typeface="Times New Roman"/>
              </a:rPr>
              <a:t>and ask Pelagueia."  Olga Ivanovna went</a:t>
            </a:r>
            <a:r>
              <a:rPr dirty="0" sz="1450">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7620" indent="255904">
              <a:lnSpc>
                <a:spcPts val="1730"/>
              </a:lnSpc>
              <a:spcBef>
                <a:spcPts val="565"/>
              </a:spcBef>
            </a:pPr>
            <a:r>
              <a:rPr dirty="0" sz="1450" spc="-10">
                <a:latin typeface="Times New Roman"/>
                <a:cs typeface="Times New Roman"/>
              </a:rPr>
              <a:t>"But, </a:t>
            </a:r>
            <a:r>
              <a:rPr dirty="0" sz="1450" spc="-5">
                <a:latin typeface="Times New Roman"/>
                <a:cs typeface="Times New Roman"/>
              </a:rPr>
              <a:t>but you </a:t>
            </a:r>
            <a:r>
              <a:rPr dirty="0" sz="1450" spc="-10">
                <a:latin typeface="Times New Roman"/>
                <a:cs typeface="Times New Roman"/>
              </a:rPr>
              <a:t>gave me </a:t>
            </a:r>
            <a:r>
              <a:rPr dirty="0" sz="1450" spc="-5">
                <a:latin typeface="Times New Roman"/>
                <a:cs typeface="Times New Roman"/>
              </a:rPr>
              <a:t>your </a:t>
            </a:r>
            <a:r>
              <a:rPr dirty="0" sz="1450" spc="-10">
                <a:latin typeface="Times New Roman"/>
                <a:cs typeface="Times New Roman"/>
              </a:rPr>
              <a:t>word </a:t>
            </a:r>
            <a:r>
              <a:rPr dirty="0" sz="1450" spc="-5">
                <a:latin typeface="Times New Roman"/>
                <a:cs typeface="Times New Roman"/>
              </a:rPr>
              <a:t>of </a:t>
            </a:r>
            <a:r>
              <a:rPr dirty="0" sz="1450" spc="-15">
                <a:latin typeface="Times New Roman"/>
                <a:cs typeface="Times New Roman"/>
              </a:rPr>
              <a:t>honour," </a:t>
            </a:r>
            <a:r>
              <a:rPr dirty="0" sz="1450" spc="-10">
                <a:latin typeface="Times New Roman"/>
                <a:cs typeface="Times New Roman"/>
              </a:rPr>
              <a:t>Alyosha said trembling all  </a:t>
            </a:r>
            <a:r>
              <a:rPr dirty="0" sz="1450" spc="-25">
                <a:latin typeface="Times New Roman"/>
                <a:cs typeface="Times New Roman"/>
              </a:rPr>
              <a:t>over.</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Byelyaev waved his hand at him and went </a:t>
            </a:r>
            <a:r>
              <a:rPr dirty="0" sz="1450" spc="-5">
                <a:latin typeface="Times New Roman"/>
                <a:cs typeface="Times New Roman"/>
              </a:rPr>
              <a:t>on </a:t>
            </a:r>
            <a:r>
              <a:rPr dirty="0" sz="1450" spc="-10">
                <a:latin typeface="Times New Roman"/>
                <a:cs typeface="Times New Roman"/>
              </a:rPr>
              <a:t>walking </a:t>
            </a:r>
            <a:r>
              <a:rPr dirty="0" sz="1450" spc="-5">
                <a:latin typeface="Times New Roman"/>
                <a:cs typeface="Times New Roman"/>
              </a:rPr>
              <a:t>up </a:t>
            </a:r>
            <a:r>
              <a:rPr dirty="0" sz="1450" spc="-10">
                <a:latin typeface="Times New Roman"/>
                <a:cs typeface="Times New Roman"/>
              </a:rPr>
              <a:t>and down. He  was absorbed in his insult, and </a:t>
            </a:r>
            <a:r>
              <a:rPr dirty="0" sz="1450" spc="-30">
                <a:latin typeface="Times New Roman"/>
                <a:cs typeface="Times New Roman"/>
              </a:rPr>
              <a:t>now, </a:t>
            </a:r>
            <a:r>
              <a:rPr dirty="0" sz="1450" spc="-10">
                <a:latin typeface="Times New Roman"/>
                <a:cs typeface="Times New Roman"/>
              </a:rPr>
              <a:t>as before,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notice the presence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boy. </a:t>
            </a:r>
            <a:r>
              <a:rPr dirty="0" sz="1450" spc="-10">
                <a:latin typeface="Times New Roman"/>
                <a:cs typeface="Times New Roman"/>
              </a:rPr>
              <a:t>He, </a:t>
            </a:r>
            <a:r>
              <a:rPr dirty="0" sz="1450" spc="-5">
                <a:latin typeface="Times New Roman"/>
                <a:cs typeface="Times New Roman"/>
              </a:rPr>
              <a:t>a </a:t>
            </a:r>
            <a:r>
              <a:rPr dirty="0" sz="1450" spc="-10">
                <a:latin typeface="Times New Roman"/>
                <a:cs typeface="Times New Roman"/>
              </a:rPr>
              <a:t>big serious man, had nothing to </a:t>
            </a:r>
            <a:r>
              <a:rPr dirty="0" sz="1450" spc="-5">
                <a:latin typeface="Times New Roman"/>
                <a:cs typeface="Times New Roman"/>
              </a:rPr>
              <a:t>do </a:t>
            </a:r>
            <a:r>
              <a:rPr dirty="0" sz="1450" spc="-10">
                <a:latin typeface="Times New Roman"/>
                <a:cs typeface="Times New Roman"/>
              </a:rPr>
              <a:t>with </a:t>
            </a:r>
            <a:r>
              <a:rPr dirty="0" sz="1450" spc="-5">
                <a:latin typeface="Times New Roman"/>
                <a:cs typeface="Times New Roman"/>
              </a:rPr>
              <a:t>boys. </a:t>
            </a:r>
            <a:r>
              <a:rPr dirty="0" sz="1450" spc="-10">
                <a:latin typeface="Times New Roman"/>
                <a:cs typeface="Times New Roman"/>
              </a:rPr>
              <a:t>And Alyosha  sat down in </a:t>
            </a:r>
            <a:r>
              <a:rPr dirty="0" sz="1450" spc="-5">
                <a:latin typeface="Times New Roman"/>
                <a:cs typeface="Times New Roman"/>
              </a:rPr>
              <a:t>a </a:t>
            </a:r>
            <a:r>
              <a:rPr dirty="0" sz="1450" spc="-10">
                <a:latin typeface="Times New Roman"/>
                <a:cs typeface="Times New Roman"/>
              </a:rPr>
              <a:t>corner and in terror told Sonya how </a:t>
            </a:r>
            <a:r>
              <a:rPr dirty="0" sz="1450" spc="-5">
                <a:latin typeface="Times New Roman"/>
                <a:cs typeface="Times New Roman"/>
              </a:rPr>
              <a:t>he </a:t>
            </a:r>
            <a:r>
              <a:rPr dirty="0" sz="1450" spc="-10">
                <a:latin typeface="Times New Roman"/>
                <a:cs typeface="Times New Roman"/>
              </a:rPr>
              <a:t>had been deceived. He  trembled, stammered, wept. This was the first time in his life that </a:t>
            </a:r>
            <a:r>
              <a:rPr dirty="0" sz="1450" spc="-5">
                <a:latin typeface="Times New Roman"/>
                <a:cs typeface="Times New Roman"/>
              </a:rPr>
              <a:t>he </a:t>
            </a:r>
            <a:r>
              <a:rPr dirty="0" sz="1450" spc="-10">
                <a:latin typeface="Times New Roman"/>
                <a:cs typeface="Times New Roman"/>
              </a:rPr>
              <a:t>had been  set, </a:t>
            </a:r>
            <a:r>
              <a:rPr dirty="0" sz="1450" spc="-20">
                <a:latin typeface="Times New Roman"/>
                <a:cs typeface="Times New Roman"/>
              </a:rPr>
              <a:t>roughly, </a:t>
            </a:r>
            <a:r>
              <a:rPr dirty="0" sz="1450" spc="-10">
                <a:latin typeface="Times New Roman"/>
                <a:cs typeface="Times New Roman"/>
              </a:rPr>
              <a:t>face to face with </a:t>
            </a:r>
            <a:r>
              <a:rPr dirty="0" sz="1450" spc="-5">
                <a:latin typeface="Times New Roman"/>
                <a:cs typeface="Times New Roman"/>
              </a:rPr>
              <a:t>a </a:t>
            </a:r>
            <a:r>
              <a:rPr dirty="0" sz="1450" spc="-10">
                <a:latin typeface="Times New Roman"/>
                <a:cs typeface="Times New Roman"/>
              </a:rPr>
              <a:t>lie. He had never known before that in this  world besides sweet pears and cakes and expensive watches, there exist many  other things which have </a:t>
            </a:r>
            <a:r>
              <a:rPr dirty="0" sz="1450" spc="-5">
                <a:latin typeface="Times New Roman"/>
                <a:cs typeface="Times New Roman"/>
              </a:rPr>
              <a:t>no </a:t>
            </a:r>
            <a:r>
              <a:rPr dirty="0" sz="1450" spc="-10">
                <a:latin typeface="Times New Roman"/>
                <a:cs typeface="Times New Roman"/>
              </a:rPr>
              <a:t>name in children's</a:t>
            </a:r>
            <a:r>
              <a:rPr dirty="0" sz="1450" spc="35">
                <a:latin typeface="Times New Roman"/>
                <a:cs typeface="Times New Roman"/>
              </a:rPr>
              <a:t> </a:t>
            </a:r>
            <a:r>
              <a:rPr dirty="0" sz="1450" spc="-10">
                <a:latin typeface="Times New Roman"/>
                <a:cs typeface="Times New Roman"/>
              </a:rPr>
              <a:t>language.</a:t>
            </a:r>
            <a:endParaRPr sz="1450">
              <a:latin typeface="Times New Roman"/>
              <a:cs typeface="Times New Roman"/>
            </a:endParaRPr>
          </a:p>
        </p:txBody>
      </p:sp>
      <p:sp>
        <p:nvSpPr>
          <p:cNvPr id="3" name="object 3"/>
          <p:cNvSpPr txBox="1"/>
          <p:nvPr/>
        </p:nvSpPr>
        <p:spPr>
          <a:xfrm>
            <a:off x="876300" y="5722012"/>
            <a:ext cx="5805170" cy="4168775"/>
          </a:xfrm>
          <a:prstGeom prst="rect">
            <a:avLst/>
          </a:prstGeom>
        </p:spPr>
        <p:txBody>
          <a:bodyPr wrap="square" lIns="0" tIns="11430" rIns="0" bIns="0" rtlCol="0" vert="horz">
            <a:spAutoFit/>
          </a:bodyPr>
          <a:lstStyle/>
          <a:p>
            <a:pPr algn="ctr" marL="1905">
              <a:lnSpc>
                <a:spcPct val="100000"/>
              </a:lnSpc>
              <a:spcBef>
                <a:spcPts val="90"/>
              </a:spcBef>
            </a:pPr>
            <a:r>
              <a:rPr dirty="0" sz="1450" spc="-10" b="1">
                <a:latin typeface="Times New Roman"/>
                <a:cs typeface="Times New Roman"/>
              </a:rPr>
              <a:t>A </a:t>
            </a:r>
            <a:r>
              <a:rPr dirty="0" sz="1450" spc="-15" b="1">
                <a:latin typeface="Times New Roman"/>
                <a:cs typeface="Times New Roman"/>
              </a:rPr>
              <a:t>GENTLEMAN</a:t>
            </a:r>
            <a:r>
              <a:rPr dirty="0" sz="1450" spc="-85" b="1">
                <a:latin typeface="Times New Roman"/>
                <a:cs typeface="Times New Roman"/>
              </a:rPr>
              <a:t> </a:t>
            </a:r>
            <a:r>
              <a:rPr dirty="0" sz="1450" spc="-15" b="1">
                <a:latin typeface="Times New Roman"/>
                <a:cs typeface="Times New Roman"/>
              </a:rPr>
              <a:t>FRIEND</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715" indent="255904">
              <a:lnSpc>
                <a:spcPts val="1730"/>
              </a:lnSpc>
            </a:pPr>
            <a:r>
              <a:rPr dirty="0" sz="1450" spc="-10">
                <a:latin typeface="Times New Roman"/>
                <a:cs typeface="Times New Roman"/>
              </a:rPr>
              <a:t>When she came </a:t>
            </a:r>
            <a:r>
              <a:rPr dirty="0" sz="1450" spc="-5">
                <a:latin typeface="Times New Roman"/>
                <a:cs typeface="Times New Roman"/>
              </a:rPr>
              <a:t>out of </a:t>
            </a:r>
            <a:r>
              <a:rPr dirty="0" sz="1450" spc="-10">
                <a:latin typeface="Times New Roman"/>
                <a:cs typeface="Times New Roman"/>
              </a:rPr>
              <a:t>the hospital the charming </a:t>
            </a:r>
            <a:r>
              <a:rPr dirty="0" sz="1450" spc="-35">
                <a:latin typeface="Times New Roman"/>
                <a:cs typeface="Times New Roman"/>
              </a:rPr>
              <a:t>Vanda, </a:t>
            </a:r>
            <a:r>
              <a:rPr dirty="0" sz="1450" spc="-25">
                <a:latin typeface="Times New Roman"/>
                <a:cs typeface="Times New Roman"/>
              </a:rPr>
              <a:t>or, </a:t>
            </a:r>
            <a:r>
              <a:rPr dirty="0" sz="1450" spc="-10">
                <a:latin typeface="Times New Roman"/>
                <a:cs typeface="Times New Roman"/>
              </a:rPr>
              <a:t>according to  her passport, "the honourable lady-citizen Nastasya Kanavkina," found herself  in </a:t>
            </a:r>
            <a:r>
              <a:rPr dirty="0" sz="1450" spc="-5">
                <a:latin typeface="Times New Roman"/>
                <a:cs typeface="Times New Roman"/>
              </a:rPr>
              <a:t>a </a:t>
            </a:r>
            <a:r>
              <a:rPr dirty="0" sz="1450" spc="-10">
                <a:latin typeface="Times New Roman"/>
                <a:cs typeface="Times New Roman"/>
              </a:rPr>
              <a:t>position in which she had never been before: without </a:t>
            </a:r>
            <a:r>
              <a:rPr dirty="0" sz="1450" spc="-5">
                <a:latin typeface="Times New Roman"/>
                <a:cs typeface="Times New Roman"/>
              </a:rPr>
              <a:t>a </a:t>
            </a:r>
            <a:r>
              <a:rPr dirty="0" sz="1450" spc="-10">
                <a:latin typeface="Times New Roman"/>
                <a:cs typeface="Times New Roman"/>
              </a:rPr>
              <a:t>roof and without </a:t>
            </a:r>
            <a:r>
              <a:rPr dirty="0" sz="1450" spc="-5">
                <a:latin typeface="Times New Roman"/>
                <a:cs typeface="Times New Roman"/>
              </a:rPr>
              <a:t>a  son. </a:t>
            </a:r>
            <a:r>
              <a:rPr dirty="0" sz="1450" spc="-10">
                <a:latin typeface="Times New Roman"/>
                <a:cs typeface="Times New Roman"/>
              </a:rPr>
              <a:t>What was to </a:t>
            </a:r>
            <a:r>
              <a:rPr dirty="0" sz="1450" spc="-5">
                <a:latin typeface="Times New Roman"/>
                <a:cs typeface="Times New Roman"/>
              </a:rPr>
              <a:t>be</a:t>
            </a:r>
            <a:r>
              <a:rPr dirty="0" sz="1450" spc="5">
                <a:latin typeface="Times New Roman"/>
                <a:cs typeface="Times New Roman"/>
              </a:rPr>
              <a:t> </a:t>
            </a:r>
            <a:r>
              <a:rPr dirty="0" sz="1450" spc="-10">
                <a:latin typeface="Times New Roman"/>
                <a:cs typeface="Times New Roman"/>
              </a:rPr>
              <a:t>done?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First </a:t>
            </a:r>
            <a:r>
              <a:rPr dirty="0" sz="1450" spc="-5">
                <a:latin typeface="Times New Roman"/>
                <a:cs typeface="Times New Roman"/>
              </a:rPr>
              <a:t>of </a:t>
            </a:r>
            <a:r>
              <a:rPr dirty="0" sz="1450" spc="-10">
                <a:latin typeface="Times New Roman"/>
                <a:cs typeface="Times New Roman"/>
              </a:rPr>
              <a:t>all, she went to </a:t>
            </a:r>
            <a:r>
              <a:rPr dirty="0" sz="1450" spc="-5">
                <a:latin typeface="Times New Roman"/>
                <a:cs typeface="Times New Roman"/>
              </a:rPr>
              <a:t>a </a:t>
            </a:r>
            <a:r>
              <a:rPr dirty="0" sz="1450" spc="-10">
                <a:latin typeface="Times New Roman"/>
                <a:cs typeface="Times New Roman"/>
              </a:rPr>
              <a:t>pawnshop to pledge her turquoise ring, her only  </a:t>
            </a:r>
            <a:r>
              <a:rPr dirty="0" sz="1450" spc="-20">
                <a:latin typeface="Times New Roman"/>
                <a:cs typeface="Times New Roman"/>
              </a:rPr>
              <a:t>jewellery. </a:t>
            </a:r>
            <a:r>
              <a:rPr dirty="0" sz="1450" spc="-10">
                <a:latin typeface="Times New Roman"/>
                <a:cs typeface="Times New Roman"/>
              </a:rPr>
              <a:t>They gave her </a:t>
            </a:r>
            <a:r>
              <a:rPr dirty="0" sz="1450" spc="-5">
                <a:latin typeface="Times New Roman"/>
                <a:cs typeface="Times New Roman"/>
              </a:rPr>
              <a:t>a </a:t>
            </a:r>
            <a:r>
              <a:rPr dirty="0" sz="1450" spc="-10">
                <a:latin typeface="Times New Roman"/>
                <a:cs typeface="Times New Roman"/>
              </a:rPr>
              <a:t>rouble for the ring </a:t>
            </a:r>
            <a:r>
              <a:rPr dirty="0" sz="1450" spc="-5">
                <a:latin typeface="Times New Roman"/>
                <a:cs typeface="Times New Roman"/>
              </a:rPr>
              <a:t>... but </a:t>
            </a:r>
            <a:r>
              <a:rPr dirty="0" sz="1450" spc="-10">
                <a:latin typeface="Times New Roman"/>
                <a:cs typeface="Times New Roman"/>
              </a:rPr>
              <a:t>what can </a:t>
            </a:r>
            <a:r>
              <a:rPr dirty="0" sz="1450" spc="-5">
                <a:latin typeface="Times New Roman"/>
                <a:cs typeface="Times New Roman"/>
              </a:rPr>
              <a:t>you buy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rouble? For that </a:t>
            </a:r>
            <a:r>
              <a:rPr dirty="0" sz="1450" spc="-5">
                <a:latin typeface="Times New Roman"/>
                <a:cs typeface="Times New Roman"/>
              </a:rPr>
              <a:t>you </a:t>
            </a:r>
            <a:r>
              <a:rPr dirty="0" sz="1450" spc="-10">
                <a:latin typeface="Times New Roman"/>
                <a:cs typeface="Times New Roman"/>
              </a:rPr>
              <a:t>can't get </a:t>
            </a:r>
            <a:r>
              <a:rPr dirty="0" sz="1450" spc="-5">
                <a:latin typeface="Times New Roman"/>
                <a:cs typeface="Times New Roman"/>
              </a:rPr>
              <a:t>a </a:t>
            </a:r>
            <a:r>
              <a:rPr dirty="0" sz="1450" spc="-10">
                <a:latin typeface="Times New Roman"/>
                <a:cs typeface="Times New Roman"/>
              </a:rPr>
              <a:t>short jacket </a:t>
            </a:r>
            <a:r>
              <a:rPr dirty="0" sz="1450" spc="-5">
                <a:latin typeface="Times New Roman"/>
                <a:cs typeface="Times New Roman"/>
              </a:rPr>
              <a:t>à </a:t>
            </a:r>
            <a:r>
              <a:rPr dirty="0" sz="1450" spc="-10">
                <a:latin typeface="Times New Roman"/>
                <a:cs typeface="Times New Roman"/>
              </a:rPr>
              <a:t>la mode, </a:t>
            </a:r>
            <a:r>
              <a:rPr dirty="0" sz="1450" spc="-5">
                <a:latin typeface="Times New Roman"/>
                <a:cs typeface="Times New Roman"/>
              </a:rPr>
              <a:t>or </a:t>
            </a:r>
            <a:r>
              <a:rPr dirty="0" sz="1450" spc="-10">
                <a:latin typeface="Times New Roman"/>
                <a:cs typeface="Times New Roman"/>
              </a:rPr>
              <a:t>an elaborate hat, </a:t>
            </a:r>
            <a:r>
              <a:rPr dirty="0" sz="1450" spc="-5">
                <a:latin typeface="Times New Roman"/>
                <a:cs typeface="Times New Roman"/>
              </a:rPr>
              <a:t>or 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brown shoes; yet without these things she felt naked. She felt as  </a:t>
            </a:r>
            <a:r>
              <a:rPr dirty="0" sz="1450" spc="-5">
                <a:latin typeface="Times New Roman"/>
                <a:cs typeface="Times New Roman"/>
              </a:rPr>
              <a:t>though, not </a:t>
            </a:r>
            <a:r>
              <a:rPr dirty="0" sz="1450" spc="-10">
                <a:latin typeface="Times New Roman"/>
                <a:cs typeface="Times New Roman"/>
              </a:rPr>
              <a:t>only the people, </a:t>
            </a:r>
            <a:r>
              <a:rPr dirty="0" sz="1450" spc="-5">
                <a:latin typeface="Times New Roman"/>
                <a:cs typeface="Times New Roman"/>
              </a:rPr>
              <a:t>but </a:t>
            </a:r>
            <a:r>
              <a:rPr dirty="0" sz="1450" spc="-10">
                <a:latin typeface="Times New Roman"/>
                <a:cs typeface="Times New Roman"/>
              </a:rPr>
              <a:t>even the horses and </a:t>
            </a:r>
            <a:r>
              <a:rPr dirty="0" sz="1450" spc="-5">
                <a:latin typeface="Times New Roman"/>
                <a:cs typeface="Times New Roman"/>
              </a:rPr>
              <a:t>dogs </a:t>
            </a:r>
            <a:r>
              <a:rPr dirty="0" sz="1450" spc="-10">
                <a:latin typeface="Times New Roman"/>
                <a:cs typeface="Times New Roman"/>
              </a:rPr>
              <a:t>were staring at her  and laughing at the plainness </a:t>
            </a:r>
            <a:r>
              <a:rPr dirty="0" sz="1450" spc="-5">
                <a:latin typeface="Times New Roman"/>
                <a:cs typeface="Times New Roman"/>
              </a:rPr>
              <a:t>of </a:t>
            </a:r>
            <a:r>
              <a:rPr dirty="0" sz="1450" spc="-10">
                <a:latin typeface="Times New Roman"/>
                <a:cs typeface="Times New Roman"/>
              </a:rPr>
              <a:t>her clothes. And her only </a:t>
            </a:r>
            <a:r>
              <a:rPr dirty="0" sz="1450" spc="-5">
                <a:latin typeface="Times New Roman"/>
                <a:cs typeface="Times New Roman"/>
              </a:rPr>
              <a:t>thought </a:t>
            </a:r>
            <a:r>
              <a:rPr dirty="0" sz="1450" spc="-10">
                <a:latin typeface="Times New Roman"/>
                <a:cs typeface="Times New Roman"/>
              </a:rPr>
              <a:t>was for her  clothes; she did </a:t>
            </a:r>
            <a:r>
              <a:rPr dirty="0" sz="1450" spc="-5">
                <a:latin typeface="Times New Roman"/>
                <a:cs typeface="Times New Roman"/>
              </a:rPr>
              <a:t>not </a:t>
            </a:r>
            <a:r>
              <a:rPr dirty="0" sz="1450" spc="-10">
                <a:latin typeface="Times New Roman"/>
                <a:cs typeface="Times New Roman"/>
              </a:rPr>
              <a:t>care at all what she ate </a:t>
            </a:r>
            <a:r>
              <a:rPr dirty="0" sz="1450" spc="-5">
                <a:latin typeface="Times New Roman"/>
                <a:cs typeface="Times New Roman"/>
              </a:rPr>
              <a:t>or </a:t>
            </a:r>
            <a:r>
              <a:rPr dirty="0" sz="1450" spc="-10">
                <a:latin typeface="Times New Roman"/>
                <a:cs typeface="Times New Roman"/>
              </a:rPr>
              <a:t>where she</a:t>
            </a:r>
            <a:r>
              <a:rPr dirty="0" sz="1450" spc="65">
                <a:latin typeface="Times New Roman"/>
                <a:cs typeface="Times New Roman"/>
              </a:rPr>
              <a:t> </a:t>
            </a:r>
            <a:r>
              <a:rPr dirty="0" sz="1450" spc="-10">
                <a:latin typeface="Times New Roman"/>
                <a:cs typeface="Times New Roman"/>
              </a:rPr>
              <a:t>slept.</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"If only </a:t>
            </a:r>
            <a:r>
              <a:rPr dirty="0" sz="1450" spc="-5">
                <a:latin typeface="Times New Roman"/>
                <a:cs typeface="Times New Roman"/>
              </a:rPr>
              <a:t>I </a:t>
            </a:r>
            <a:r>
              <a:rPr dirty="0" sz="1450" spc="-10">
                <a:latin typeface="Times New Roman"/>
                <a:cs typeface="Times New Roman"/>
              </a:rPr>
              <a:t>were to meet </a:t>
            </a:r>
            <a:r>
              <a:rPr dirty="0" sz="1450" spc="-5">
                <a:latin typeface="Times New Roman"/>
                <a:cs typeface="Times New Roman"/>
              </a:rPr>
              <a:t>a </a:t>
            </a:r>
            <a:r>
              <a:rPr dirty="0" sz="1450" spc="-10">
                <a:latin typeface="Times New Roman"/>
                <a:cs typeface="Times New Roman"/>
              </a:rPr>
              <a:t>gentleman </a:t>
            </a:r>
            <a:r>
              <a:rPr dirty="0" sz="1450" spc="-5">
                <a:latin typeface="Times New Roman"/>
                <a:cs typeface="Times New Roman"/>
              </a:rPr>
              <a:t>friend...." </a:t>
            </a:r>
            <a:r>
              <a:rPr dirty="0" sz="1450" spc="-10">
                <a:latin typeface="Times New Roman"/>
                <a:cs typeface="Times New Roman"/>
              </a:rPr>
              <a:t>she thought. "I could get  some money </a:t>
            </a:r>
            <a:r>
              <a:rPr dirty="0" sz="1450" spc="-5">
                <a:latin typeface="Times New Roman"/>
                <a:cs typeface="Times New Roman"/>
              </a:rPr>
              <a:t>... </a:t>
            </a:r>
            <a:r>
              <a:rPr dirty="0" sz="1450" spc="-10">
                <a:latin typeface="Times New Roman"/>
                <a:cs typeface="Times New Roman"/>
              </a:rPr>
              <a:t>Nobody would say 'No,'</a:t>
            </a:r>
            <a:r>
              <a:rPr dirty="0" sz="1450" spc="25">
                <a:latin typeface="Times New Roman"/>
                <a:cs typeface="Times New Roman"/>
              </a:rPr>
              <a:t> </a:t>
            </a:r>
            <a:r>
              <a:rPr dirty="0" sz="1450" spc="-10">
                <a:latin typeface="Times New Roman"/>
                <a:cs typeface="Times New Roman"/>
              </a:rPr>
              <a:t>because...."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But she came across </a:t>
            </a:r>
            <a:r>
              <a:rPr dirty="0" sz="1450" spc="-5">
                <a:latin typeface="Times New Roman"/>
                <a:cs typeface="Times New Roman"/>
              </a:rPr>
              <a:t>no </a:t>
            </a:r>
            <a:r>
              <a:rPr dirty="0" sz="1450" spc="-10">
                <a:latin typeface="Times New Roman"/>
                <a:cs typeface="Times New Roman"/>
              </a:rPr>
              <a:t>gentleman Mends. It's easy to find them </a:t>
            </a:r>
            <a:r>
              <a:rPr dirty="0" sz="1450" spc="-5">
                <a:latin typeface="Times New Roman"/>
                <a:cs typeface="Times New Roman"/>
              </a:rPr>
              <a:t>of </a:t>
            </a:r>
            <a:r>
              <a:rPr dirty="0" sz="1450" spc="-10">
                <a:latin typeface="Times New Roman"/>
                <a:cs typeface="Times New Roman"/>
              </a:rPr>
              <a:t>nights  in</a:t>
            </a:r>
            <a:r>
              <a:rPr dirty="0" sz="1450" spc="155">
                <a:latin typeface="Times New Roman"/>
                <a:cs typeface="Times New Roman"/>
              </a:rPr>
              <a:t> </a:t>
            </a:r>
            <a:r>
              <a:rPr dirty="0" sz="1450" spc="-10">
                <a:latin typeface="Times New Roman"/>
                <a:cs typeface="Times New Roman"/>
              </a:rPr>
              <a:t>the</a:t>
            </a:r>
            <a:r>
              <a:rPr dirty="0" sz="1450" spc="160">
                <a:latin typeface="Times New Roman"/>
                <a:cs typeface="Times New Roman"/>
              </a:rPr>
              <a:t> </a:t>
            </a:r>
            <a:r>
              <a:rPr dirty="0" sz="1450" spc="-10">
                <a:latin typeface="Times New Roman"/>
                <a:cs typeface="Times New Roman"/>
              </a:rPr>
              <a:t>Renaissance,</a:t>
            </a:r>
            <a:r>
              <a:rPr dirty="0" sz="1450" spc="155">
                <a:latin typeface="Times New Roman"/>
                <a:cs typeface="Times New Roman"/>
              </a:rPr>
              <a:t> </a:t>
            </a:r>
            <a:r>
              <a:rPr dirty="0" sz="1450" spc="-5">
                <a:latin typeface="Times New Roman"/>
                <a:cs typeface="Times New Roman"/>
              </a:rPr>
              <a:t>but</a:t>
            </a:r>
            <a:r>
              <a:rPr dirty="0" sz="1450" spc="160">
                <a:latin typeface="Times New Roman"/>
                <a:cs typeface="Times New Roman"/>
              </a:rPr>
              <a:t> </a:t>
            </a:r>
            <a:r>
              <a:rPr dirty="0" sz="1450" spc="-10">
                <a:latin typeface="Times New Roman"/>
                <a:cs typeface="Times New Roman"/>
              </a:rPr>
              <a:t>they</a:t>
            </a:r>
            <a:r>
              <a:rPr dirty="0" sz="1450" spc="155">
                <a:latin typeface="Times New Roman"/>
                <a:cs typeface="Times New Roman"/>
              </a:rPr>
              <a:t> </a:t>
            </a:r>
            <a:r>
              <a:rPr dirty="0" sz="1450" spc="-10">
                <a:latin typeface="Times New Roman"/>
                <a:cs typeface="Times New Roman"/>
              </a:rPr>
              <a:t>wouldn't</a:t>
            </a:r>
            <a:r>
              <a:rPr dirty="0" sz="1450" spc="160">
                <a:latin typeface="Times New Roman"/>
                <a:cs typeface="Times New Roman"/>
              </a:rPr>
              <a:t> </a:t>
            </a:r>
            <a:r>
              <a:rPr dirty="0" sz="1450" spc="-10">
                <a:latin typeface="Times New Roman"/>
                <a:cs typeface="Times New Roman"/>
              </a:rPr>
              <a:t>let</a:t>
            </a:r>
            <a:r>
              <a:rPr dirty="0" sz="1450" spc="155">
                <a:latin typeface="Times New Roman"/>
                <a:cs typeface="Times New Roman"/>
              </a:rPr>
              <a:t> </a:t>
            </a:r>
            <a:r>
              <a:rPr dirty="0" sz="1450" spc="-10">
                <a:latin typeface="Times New Roman"/>
                <a:cs typeface="Times New Roman"/>
              </a:rPr>
              <a:t>her</a:t>
            </a:r>
            <a:r>
              <a:rPr dirty="0" sz="1450" spc="160">
                <a:latin typeface="Times New Roman"/>
                <a:cs typeface="Times New Roman"/>
              </a:rPr>
              <a:t> </a:t>
            </a:r>
            <a:r>
              <a:rPr dirty="0" sz="1450" spc="-5">
                <a:latin typeface="Times New Roman"/>
                <a:cs typeface="Times New Roman"/>
              </a:rPr>
              <a:t>go</a:t>
            </a:r>
            <a:r>
              <a:rPr dirty="0" sz="1450" spc="155">
                <a:latin typeface="Times New Roman"/>
                <a:cs typeface="Times New Roman"/>
              </a:rPr>
              <a:t> </a:t>
            </a:r>
            <a:r>
              <a:rPr dirty="0" sz="1450" spc="-10">
                <a:latin typeface="Times New Roman"/>
                <a:cs typeface="Times New Roman"/>
              </a:rPr>
              <a:t>into</a:t>
            </a:r>
            <a:r>
              <a:rPr dirty="0" sz="1450" spc="160">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10">
                <a:latin typeface="Times New Roman"/>
                <a:cs typeface="Times New Roman"/>
              </a:rPr>
              <a:t>Renaissance</a:t>
            </a:r>
            <a:r>
              <a:rPr dirty="0" sz="1450" spc="160">
                <a:latin typeface="Times New Roman"/>
                <a:cs typeface="Times New Roman"/>
              </a:rPr>
              <a:t> </a:t>
            </a:r>
            <a:r>
              <a:rPr dirty="0" sz="1450" spc="-10">
                <a:latin typeface="Times New Roman"/>
                <a:cs typeface="Times New Roman"/>
              </a:rPr>
              <a:t>in</a:t>
            </a:r>
            <a:r>
              <a:rPr dirty="0" sz="1450" spc="155">
                <a:latin typeface="Times New Roman"/>
                <a:cs typeface="Times New Roman"/>
              </a:rPr>
              <a:t> </a:t>
            </a:r>
            <a:r>
              <a:rPr dirty="0" sz="1450" spc="-10">
                <a:latin typeface="Times New Roman"/>
                <a:cs typeface="Times New Roman"/>
              </a:rPr>
              <a:t>that</a:t>
            </a:r>
            <a:endParaRPr sz="1450">
              <a:latin typeface="Times New Roman"/>
              <a:cs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384"/>
            <a:ext cx="5806440" cy="9319895"/>
          </a:xfrm>
          <a:prstGeom prst="rect">
            <a:avLst/>
          </a:prstGeom>
        </p:spPr>
        <p:txBody>
          <a:bodyPr wrap="square" lIns="0" tIns="12065" rIns="0" bIns="0" rtlCol="0" vert="horz">
            <a:spAutoFit/>
          </a:bodyPr>
          <a:lstStyle/>
          <a:p>
            <a:pPr algn="just" marL="12700" marR="5715">
              <a:lnSpc>
                <a:spcPct val="99600"/>
              </a:lnSpc>
              <a:spcBef>
                <a:spcPts val="95"/>
              </a:spcBef>
            </a:pPr>
            <a:r>
              <a:rPr dirty="0" sz="1450" spc="-10">
                <a:latin typeface="Times New Roman"/>
                <a:cs typeface="Times New Roman"/>
              </a:rPr>
              <a:t>plain dress and without </a:t>
            </a:r>
            <a:r>
              <a:rPr dirty="0" sz="1450" spc="-5">
                <a:latin typeface="Times New Roman"/>
                <a:cs typeface="Times New Roman"/>
              </a:rPr>
              <a:t>a </a:t>
            </a:r>
            <a:r>
              <a:rPr dirty="0" sz="1450" spc="-10">
                <a:latin typeface="Times New Roman"/>
                <a:cs typeface="Times New Roman"/>
              </a:rPr>
              <a:t>hat. What's to </a:t>
            </a:r>
            <a:r>
              <a:rPr dirty="0" sz="1450" spc="-5">
                <a:latin typeface="Times New Roman"/>
                <a:cs typeface="Times New Roman"/>
              </a:rPr>
              <a:t>be </a:t>
            </a:r>
            <a:r>
              <a:rPr dirty="0" sz="1450" spc="-10">
                <a:latin typeface="Times New Roman"/>
                <a:cs typeface="Times New Roman"/>
              </a:rPr>
              <a:t>done? After </a:t>
            </a:r>
            <a:r>
              <a:rPr dirty="0" sz="1450" spc="-5">
                <a:latin typeface="Times New Roman"/>
                <a:cs typeface="Times New Roman"/>
              </a:rPr>
              <a:t>a </a:t>
            </a:r>
            <a:r>
              <a:rPr dirty="0" sz="1450" spc="-10">
                <a:latin typeface="Times New Roman"/>
                <a:cs typeface="Times New Roman"/>
              </a:rPr>
              <a:t>long time </a:t>
            </a:r>
            <a:r>
              <a:rPr dirty="0" sz="1450" spc="-5">
                <a:latin typeface="Times New Roman"/>
                <a:cs typeface="Times New Roman"/>
              </a:rPr>
              <a:t>of </a:t>
            </a:r>
            <a:r>
              <a:rPr dirty="0" sz="1450" spc="-10">
                <a:latin typeface="Times New Roman"/>
                <a:cs typeface="Times New Roman"/>
              </a:rPr>
              <a:t>anguish,  vexed and weary with walking, sitting, and thinking, </a:t>
            </a:r>
            <a:r>
              <a:rPr dirty="0" sz="1450" spc="-40">
                <a:latin typeface="Times New Roman"/>
                <a:cs typeface="Times New Roman"/>
              </a:rPr>
              <a:t>Vanda </a:t>
            </a:r>
            <a:r>
              <a:rPr dirty="0" sz="1450" spc="-10">
                <a:latin typeface="Times New Roman"/>
                <a:cs typeface="Times New Roman"/>
              </a:rPr>
              <a:t>made </a:t>
            </a:r>
            <a:r>
              <a:rPr dirty="0" sz="1450" spc="-5">
                <a:latin typeface="Times New Roman"/>
                <a:cs typeface="Times New Roman"/>
              </a:rPr>
              <a:t>up </a:t>
            </a:r>
            <a:r>
              <a:rPr dirty="0" sz="1450" spc="-10">
                <a:latin typeface="Times New Roman"/>
                <a:cs typeface="Times New Roman"/>
              </a:rPr>
              <a:t>her mind  to play her last card: to </a:t>
            </a:r>
            <a:r>
              <a:rPr dirty="0" sz="1450" spc="-5">
                <a:latin typeface="Times New Roman"/>
                <a:cs typeface="Times New Roman"/>
              </a:rPr>
              <a:t>go </a:t>
            </a:r>
            <a:r>
              <a:rPr dirty="0" sz="1450" spc="-10">
                <a:latin typeface="Times New Roman"/>
                <a:cs typeface="Times New Roman"/>
              </a:rPr>
              <a:t>straight to the rooms </a:t>
            </a:r>
            <a:r>
              <a:rPr dirty="0" sz="1450" spc="-5">
                <a:latin typeface="Times New Roman"/>
                <a:cs typeface="Times New Roman"/>
              </a:rPr>
              <a:t>of </a:t>
            </a:r>
            <a:r>
              <a:rPr dirty="0" sz="1450" spc="-10">
                <a:latin typeface="Times New Roman"/>
                <a:cs typeface="Times New Roman"/>
              </a:rPr>
              <a:t>some gentleman friend and  ask him for</a:t>
            </a:r>
            <a:r>
              <a:rPr dirty="0" sz="1450">
                <a:latin typeface="Times New Roman"/>
                <a:cs typeface="Times New Roman"/>
              </a:rPr>
              <a:t> </a:t>
            </a:r>
            <a:r>
              <a:rPr dirty="0" sz="1450" spc="-25">
                <a:latin typeface="Times New Roman"/>
                <a:cs typeface="Times New Roman"/>
              </a:rPr>
              <a:t>money.</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"But who shall </a:t>
            </a:r>
            <a:r>
              <a:rPr dirty="0" sz="1450" spc="-5">
                <a:latin typeface="Times New Roman"/>
                <a:cs typeface="Times New Roman"/>
              </a:rPr>
              <a:t>I go </a:t>
            </a:r>
            <a:r>
              <a:rPr dirty="0" sz="1450" spc="-10">
                <a:latin typeface="Times New Roman"/>
                <a:cs typeface="Times New Roman"/>
              </a:rPr>
              <a:t>to?" she pondered. "I can't possibly </a:t>
            </a:r>
            <a:r>
              <a:rPr dirty="0" sz="1450" spc="-5">
                <a:latin typeface="Times New Roman"/>
                <a:cs typeface="Times New Roman"/>
              </a:rPr>
              <a:t>go </a:t>
            </a:r>
            <a:r>
              <a:rPr dirty="0" sz="1450" spc="-10">
                <a:latin typeface="Times New Roman"/>
                <a:cs typeface="Times New Roman"/>
              </a:rPr>
              <a:t>to Misha </a:t>
            </a:r>
            <a:r>
              <a:rPr dirty="0" sz="1450" spc="-5">
                <a:latin typeface="Times New Roman"/>
                <a:cs typeface="Times New Roman"/>
              </a:rPr>
              <a:t>... </a:t>
            </a:r>
            <a:r>
              <a:rPr dirty="0" sz="1450" spc="-10">
                <a:latin typeface="Times New Roman"/>
                <a:cs typeface="Times New Roman"/>
              </a:rPr>
              <a:t>he's  </a:t>
            </a:r>
            <a:r>
              <a:rPr dirty="0" sz="1450" spc="-5">
                <a:latin typeface="Times New Roman"/>
                <a:cs typeface="Times New Roman"/>
              </a:rPr>
              <a:t>got a </a:t>
            </a:r>
            <a:r>
              <a:rPr dirty="0" sz="1450" spc="-20">
                <a:latin typeface="Times New Roman"/>
                <a:cs typeface="Times New Roman"/>
              </a:rPr>
              <a:t>family.... </a:t>
            </a:r>
            <a:r>
              <a:rPr dirty="0" sz="1450" spc="-10">
                <a:latin typeface="Times New Roman"/>
                <a:cs typeface="Times New Roman"/>
              </a:rPr>
              <a:t>The ginger-headed old man is at his</a:t>
            </a:r>
            <a:r>
              <a:rPr dirty="0" sz="1450" spc="50">
                <a:latin typeface="Times New Roman"/>
                <a:cs typeface="Times New Roman"/>
              </a:rPr>
              <a:t> </a:t>
            </a:r>
            <a:r>
              <a:rPr dirty="0" sz="1450" spc="-10">
                <a:latin typeface="Times New Roman"/>
                <a:cs typeface="Times New Roman"/>
              </a:rPr>
              <a:t>office...."</a:t>
            </a:r>
            <a:endParaRPr sz="1450">
              <a:latin typeface="Times New Roman"/>
              <a:cs typeface="Times New Roman"/>
            </a:endParaRPr>
          </a:p>
          <a:p>
            <a:pPr algn="just" marL="12700" marR="11430" indent="255904">
              <a:lnSpc>
                <a:spcPts val="1730"/>
              </a:lnSpc>
              <a:spcBef>
                <a:spcPts val="720"/>
              </a:spcBef>
            </a:pPr>
            <a:r>
              <a:rPr dirty="0" sz="1450" spc="-40">
                <a:latin typeface="Times New Roman"/>
                <a:cs typeface="Times New Roman"/>
              </a:rPr>
              <a:t>Vanda </a:t>
            </a:r>
            <a:r>
              <a:rPr dirty="0" sz="1450" spc="-10">
                <a:latin typeface="Times New Roman"/>
                <a:cs typeface="Times New Roman"/>
              </a:rPr>
              <a:t>recollected Finkel, the dentist, the converted </a:t>
            </a:r>
            <a:r>
              <a:rPr dirty="0" sz="1450" spc="-35">
                <a:latin typeface="Times New Roman"/>
                <a:cs typeface="Times New Roman"/>
              </a:rPr>
              <a:t>Jew, </a:t>
            </a:r>
            <a:r>
              <a:rPr dirty="0" sz="1450" spc="-10">
                <a:latin typeface="Times New Roman"/>
                <a:cs typeface="Times New Roman"/>
              </a:rPr>
              <a:t>who gave her </a:t>
            </a:r>
            <a:r>
              <a:rPr dirty="0" sz="1450" spc="-5">
                <a:latin typeface="Times New Roman"/>
                <a:cs typeface="Times New Roman"/>
              </a:rPr>
              <a:t>a  </a:t>
            </a:r>
            <a:r>
              <a:rPr dirty="0" sz="1450" spc="-10">
                <a:latin typeface="Times New Roman"/>
                <a:cs typeface="Times New Roman"/>
              </a:rPr>
              <a:t>bracelet three months ago. Once she poured </a:t>
            </a:r>
            <a:r>
              <a:rPr dirty="0" sz="1450" spc="-5">
                <a:latin typeface="Times New Roman"/>
                <a:cs typeface="Times New Roman"/>
              </a:rPr>
              <a:t>a </a:t>
            </a:r>
            <a:r>
              <a:rPr dirty="0" sz="1450" spc="-10">
                <a:latin typeface="Times New Roman"/>
                <a:cs typeface="Times New Roman"/>
              </a:rPr>
              <a:t>glass </a:t>
            </a:r>
            <a:r>
              <a:rPr dirty="0" sz="1450" spc="-5">
                <a:latin typeface="Times New Roman"/>
                <a:cs typeface="Times New Roman"/>
              </a:rPr>
              <a:t>of </a:t>
            </a:r>
            <a:r>
              <a:rPr dirty="0" sz="1450" spc="-10">
                <a:latin typeface="Times New Roman"/>
                <a:cs typeface="Times New Roman"/>
              </a:rPr>
              <a:t>beer </a:t>
            </a:r>
            <a:r>
              <a:rPr dirty="0" sz="1450" spc="-5">
                <a:latin typeface="Times New Roman"/>
                <a:cs typeface="Times New Roman"/>
              </a:rPr>
              <a:t>on </a:t>
            </a:r>
            <a:r>
              <a:rPr dirty="0" sz="1450" spc="-10">
                <a:latin typeface="Times New Roman"/>
                <a:cs typeface="Times New Roman"/>
              </a:rPr>
              <a:t>his head at the  German </a:t>
            </a:r>
            <a:r>
              <a:rPr dirty="0" sz="1450" spc="-5">
                <a:latin typeface="Times New Roman"/>
                <a:cs typeface="Times New Roman"/>
              </a:rPr>
              <a:t>dub. </a:t>
            </a:r>
            <a:r>
              <a:rPr dirty="0" sz="1450" spc="-10">
                <a:latin typeface="Times New Roman"/>
                <a:cs typeface="Times New Roman"/>
              </a:rPr>
              <a:t>She was awfully glad that she had </a:t>
            </a:r>
            <a:r>
              <a:rPr dirty="0" sz="1450" spc="-5">
                <a:latin typeface="Times New Roman"/>
                <a:cs typeface="Times New Roman"/>
              </a:rPr>
              <a:t>thought of</a:t>
            </a:r>
            <a:r>
              <a:rPr dirty="0" sz="1450" spc="40">
                <a:latin typeface="Times New Roman"/>
                <a:cs typeface="Times New Roman"/>
              </a:rPr>
              <a:t> </a:t>
            </a:r>
            <a:r>
              <a:rPr dirty="0" sz="1450" spc="-10">
                <a:latin typeface="Times New Roman"/>
                <a:cs typeface="Times New Roman"/>
              </a:rPr>
              <a:t>Finkel.</a:t>
            </a:r>
            <a:endParaRPr sz="1450">
              <a:latin typeface="Times New Roman"/>
              <a:cs typeface="Times New Roman"/>
            </a:endParaRPr>
          </a:p>
          <a:p>
            <a:pPr algn="just" marL="12700" marR="11430" indent="255904">
              <a:lnSpc>
                <a:spcPts val="1730"/>
              </a:lnSpc>
              <a:spcBef>
                <a:spcPts val="785"/>
              </a:spcBef>
            </a:pPr>
            <a:r>
              <a:rPr dirty="0" sz="1450" spc="-10">
                <a:latin typeface="Times New Roman"/>
                <a:cs typeface="Times New Roman"/>
              </a:rPr>
              <a:t>"He'll </a:t>
            </a:r>
            <a:r>
              <a:rPr dirty="0" sz="1450" spc="-5">
                <a:latin typeface="Times New Roman"/>
                <a:cs typeface="Times New Roman"/>
              </a:rPr>
              <a:t>be </a:t>
            </a:r>
            <a:r>
              <a:rPr dirty="0" sz="1450" spc="-10">
                <a:latin typeface="Times New Roman"/>
                <a:cs typeface="Times New Roman"/>
              </a:rPr>
              <a:t>certain to give me some, if only </a:t>
            </a:r>
            <a:r>
              <a:rPr dirty="0" sz="1450" spc="-5">
                <a:latin typeface="Times New Roman"/>
                <a:cs typeface="Times New Roman"/>
              </a:rPr>
              <a:t>I </a:t>
            </a:r>
            <a:r>
              <a:rPr dirty="0" sz="1450" spc="-10">
                <a:latin typeface="Times New Roman"/>
                <a:cs typeface="Times New Roman"/>
              </a:rPr>
              <a:t>find him </a:t>
            </a:r>
            <a:r>
              <a:rPr dirty="0" sz="1450" spc="-5">
                <a:latin typeface="Times New Roman"/>
                <a:cs typeface="Times New Roman"/>
              </a:rPr>
              <a:t>in..." </a:t>
            </a:r>
            <a:r>
              <a:rPr dirty="0" sz="1450" spc="-10">
                <a:latin typeface="Times New Roman"/>
                <a:cs typeface="Times New Roman"/>
              </a:rPr>
              <a:t>she thought, </a:t>
            </a:r>
            <a:r>
              <a:rPr dirty="0" sz="1450" spc="-5">
                <a:latin typeface="Times New Roman"/>
                <a:cs typeface="Times New Roman"/>
              </a:rPr>
              <a:t>on  </a:t>
            </a:r>
            <a:r>
              <a:rPr dirty="0" sz="1450" spc="-10">
                <a:latin typeface="Times New Roman"/>
                <a:cs typeface="Times New Roman"/>
              </a:rPr>
              <a:t>her way to him. "And if </a:t>
            </a:r>
            <a:r>
              <a:rPr dirty="0" sz="1450" spc="-5">
                <a:latin typeface="Times New Roman"/>
                <a:cs typeface="Times New Roman"/>
              </a:rPr>
              <a:t>he </a:t>
            </a:r>
            <a:r>
              <a:rPr dirty="0" sz="1450" spc="-10">
                <a:latin typeface="Times New Roman"/>
                <a:cs typeface="Times New Roman"/>
              </a:rPr>
              <a:t>won't, then I'll break every single thing</a:t>
            </a:r>
            <a:r>
              <a:rPr dirty="0" sz="1450" spc="120">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She had her plan already prepared. She approached the dentist's </a:t>
            </a:r>
            <a:r>
              <a:rPr dirty="0" sz="1450" spc="-25">
                <a:latin typeface="Times New Roman"/>
                <a:cs typeface="Times New Roman"/>
              </a:rPr>
              <a:t>door. </a:t>
            </a:r>
            <a:r>
              <a:rPr dirty="0" sz="1450" spc="-10">
                <a:latin typeface="Times New Roman"/>
                <a:cs typeface="Times New Roman"/>
              </a:rPr>
              <a:t>She  would run </a:t>
            </a:r>
            <a:r>
              <a:rPr dirty="0" sz="1450" spc="-5">
                <a:latin typeface="Times New Roman"/>
                <a:cs typeface="Times New Roman"/>
              </a:rPr>
              <a:t>up </a:t>
            </a:r>
            <a:r>
              <a:rPr dirty="0" sz="1450" spc="-10">
                <a:latin typeface="Times New Roman"/>
                <a:cs typeface="Times New Roman"/>
              </a:rPr>
              <a:t>the stairs, with </a:t>
            </a:r>
            <a:r>
              <a:rPr dirty="0" sz="1450" spc="-5">
                <a:latin typeface="Times New Roman"/>
                <a:cs typeface="Times New Roman"/>
              </a:rPr>
              <a:t>a </a:t>
            </a:r>
            <a:r>
              <a:rPr dirty="0" sz="1450" spc="-10">
                <a:latin typeface="Times New Roman"/>
                <a:cs typeface="Times New Roman"/>
              </a:rPr>
              <a:t>laugh, fly into his private room and ask for  twenty-five roubles.... But when she took hold </a:t>
            </a:r>
            <a:r>
              <a:rPr dirty="0" sz="1450" spc="-5">
                <a:latin typeface="Times New Roman"/>
                <a:cs typeface="Times New Roman"/>
              </a:rPr>
              <a:t>of </a:t>
            </a:r>
            <a:r>
              <a:rPr dirty="0" sz="1450" spc="-10">
                <a:latin typeface="Times New Roman"/>
                <a:cs typeface="Times New Roman"/>
              </a:rPr>
              <a:t>the bell-pull, the plan went  clean </a:t>
            </a:r>
            <a:r>
              <a:rPr dirty="0" sz="1450" spc="-5">
                <a:latin typeface="Times New Roman"/>
                <a:cs typeface="Times New Roman"/>
              </a:rPr>
              <a:t>out of </a:t>
            </a:r>
            <a:r>
              <a:rPr dirty="0" sz="1450" spc="-10">
                <a:latin typeface="Times New Roman"/>
                <a:cs typeface="Times New Roman"/>
              </a:rPr>
              <a:t>her head. </a:t>
            </a:r>
            <a:r>
              <a:rPr dirty="0" sz="1450" spc="-40">
                <a:latin typeface="Times New Roman"/>
                <a:cs typeface="Times New Roman"/>
              </a:rPr>
              <a:t>Vanda </a:t>
            </a:r>
            <a:r>
              <a:rPr dirty="0" sz="1450" spc="-10">
                <a:latin typeface="Times New Roman"/>
                <a:cs typeface="Times New Roman"/>
              </a:rPr>
              <a:t>suddenly began to </a:t>
            </a:r>
            <a:r>
              <a:rPr dirty="0" sz="1450" spc="-5">
                <a:latin typeface="Times New Roman"/>
                <a:cs typeface="Times New Roman"/>
              </a:rPr>
              <a:t>be </a:t>
            </a:r>
            <a:r>
              <a:rPr dirty="0" sz="1450" spc="-10">
                <a:latin typeface="Times New Roman"/>
                <a:cs typeface="Times New Roman"/>
              </a:rPr>
              <a:t>afraid and agitated, </a:t>
            </a:r>
            <a:r>
              <a:rPr dirty="0" sz="1450" spc="-5">
                <a:latin typeface="Times New Roman"/>
                <a:cs typeface="Times New Roman"/>
              </a:rPr>
              <a:t>a </a:t>
            </a:r>
            <a:r>
              <a:rPr dirty="0" sz="1450" spc="-10">
                <a:latin typeface="Times New Roman"/>
                <a:cs typeface="Times New Roman"/>
              </a:rPr>
              <a:t>thing  which had never happened to her before. She was never anything </a:t>
            </a:r>
            <a:r>
              <a:rPr dirty="0" sz="1450" spc="-5">
                <a:latin typeface="Times New Roman"/>
                <a:cs typeface="Times New Roman"/>
              </a:rPr>
              <a:t>but </a:t>
            </a:r>
            <a:r>
              <a:rPr dirty="0" sz="1450" spc="-10">
                <a:latin typeface="Times New Roman"/>
                <a:cs typeface="Times New Roman"/>
              </a:rPr>
              <a:t>bold and  independent in drunken company; </a:t>
            </a:r>
            <a:r>
              <a:rPr dirty="0" sz="1450" spc="-5">
                <a:latin typeface="Times New Roman"/>
                <a:cs typeface="Times New Roman"/>
              </a:rPr>
              <a:t>but </a:t>
            </a:r>
            <a:r>
              <a:rPr dirty="0" sz="1450" spc="-30">
                <a:latin typeface="Times New Roman"/>
                <a:cs typeface="Times New Roman"/>
              </a:rPr>
              <a:t>now, </a:t>
            </a:r>
            <a:r>
              <a:rPr dirty="0" sz="1450" spc="-10">
                <a:latin typeface="Times New Roman"/>
                <a:cs typeface="Times New Roman"/>
              </a:rPr>
              <a:t>dressed in common clothes, and  just like any ordinary person begging </a:t>
            </a:r>
            <a:r>
              <a:rPr dirty="0" sz="1450" spc="-5">
                <a:latin typeface="Times New Roman"/>
                <a:cs typeface="Times New Roman"/>
              </a:rPr>
              <a:t>a </a:t>
            </a:r>
            <a:r>
              <a:rPr dirty="0" sz="1450" spc="-15">
                <a:latin typeface="Times New Roman"/>
                <a:cs typeface="Times New Roman"/>
              </a:rPr>
              <a:t>favour, </a:t>
            </a:r>
            <a:r>
              <a:rPr dirty="0" sz="1450" spc="-10">
                <a:latin typeface="Times New Roman"/>
                <a:cs typeface="Times New Roman"/>
              </a:rPr>
              <a:t>she felt timid and</a:t>
            </a:r>
            <a:r>
              <a:rPr dirty="0" sz="1450" spc="105">
                <a:latin typeface="Times New Roman"/>
                <a:cs typeface="Times New Roman"/>
              </a:rPr>
              <a:t> </a:t>
            </a:r>
            <a:r>
              <a:rPr dirty="0" sz="1450" spc="-10">
                <a:latin typeface="Times New Roman"/>
                <a:cs typeface="Times New Roman"/>
              </a:rPr>
              <a:t>humble.</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"Perhaps </a:t>
            </a:r>
            <a:r>
              <a:rPr dirty="0" sz="1450" spc="-5">
                <a:latin typeface="Times New Roman"/>
                <a:cs typeface="Times New Roman"/>
              </a:rPr>
              <a:t>he </a:t>
            </a:r>
            <a:r>
              <a:rPr dirty="0" sz="1450" spc="-10">
                <a:latin typeface="Times New Roman"/>
                <a:cs typeface="Times New Roman"/>
              </a:rPr>
              <a:t>has forgotten me..." she thought, </a:t>
            </a:r>
            <a:r>
              <a:rPr dirty="0" sz="1450" spc="-5">
                <a:latin typeface="Times New Roman"/>
                <a:cs typeface="Times New Roman"/>
              </a:rPr>
              <a:t>not </a:t>
            </a:r>
            <a:r>
              <a:rPr dirty="0" sz="1450" spc="-10">
                <a:latin typeface="Times New Roman"/>
                <a:cs typeface="Times New Roman"/>
              </a:rPr>
              <a:t>daring to </a:t>
            </a:r>
            <a:r>
              <a:rPr dirty="0" sz="1450" spc="-5">
                <a:latin typeface="Times New Roman"/>
                <a:cs typeface="Times New Roman"/>
              </a:rPr>
              <a:t>pull </a:t>
            </a:r>
            <a:r>
              <a:rPr dirty="0" sz="1450" spc="-10">
                <a:latin typeface="Times New Roman"/>
                <a:cs typeface="Times New Roman"/>
              </a:rPr>
              <a:t>the bell.  "And how can </a:t>
            </a:r>
            <a:r>
              <a:rPr dirty="0" sz="1450" spc="-5">
                <a:latin typeface="Times New Roman"/>
                <a:cs typeface="Times New Roman"/>
              </a:rPr>
              <a:t>I go up </a:t>
            </a:r>
            <a:r>
              <a:rPr dirty="0" sz="1450" spc="-10">
                <a:latin typeface="Times New Roman"/>
                <a:cs typeface="Times New Roman"/>
              </a:rPr>
              <a:t>to him in </a:t>
            </a:r>
            <a:r>
              <a:rPr dirty="0" sz="1450" spc="-5">
                <a:latin typeface="Times New Roman"/>
                <a:cs typeface="Times New Roman"/>
              </a:rPr>
              <a:t>a </a:t>
            </a:r>
            <a:r>
              <a:rPr dirty="0" sz="1450" spc="-10">
                <a:latin typeface="Times New Roman"/>
                <a:cs typeface="Times New Roman"/>
              </a:rPr>
              <a:t>dress like this? As if </a:t>
            </a:r>
            <a:r>
              <a:rPr dirty="0" sz="1450" spc="-5">
                <a:latin typeface="Times New Roman"/>
                <a:cs typeface="Times New Roman"/>
              </a:rPr>
              <a:t>I </a:t>
            </a:r>
            <a:r>
              <a:rPr dirty="0" sz="1450" spc="-10">
                <a:latin typeface="Times New Roman"/>
                <a:cs typeface="Times New Roman"/>
              </a:rPr>
              <a:t>were </a:t>
            </a:r>
            <a:r>
              <a:rPr dirty="0" sz="1450" spc="-5">
                <a:latin typeface="Times New Roman"/>
                <a:cs typeface="Times New Roman"/>
              </a:rPr>
              <a:t>a </a:t>
            </a:r>
            <a:r>
              <a:rPr dirty="0" sz="1450" spc="-15">
                <a:latin typeface="Times New Roman"/>
                <a:cs typeface="Times New Roman"/>
              </a:rPr>
              <a:t>pauper, </a:t>
            </a:r>
            <a:r>
              <a:rPr dirty="0" sz="1450" spc="-5">
                <a:latin typeface="Times New Roman"/>
                <a:cs typeface="Times New Roman"/>
              </a:rPr>
              <a:t>or a  </a:t>
            </a:r>
            <a:r>
              <a:rPr dirty="0" sz="1450" spc="-10">
                <a:latin typeface="Times New Roman"/>
                <a:cs typeface="Times New Roman"/>
              </a:rPr>
              <a:t>dowdy respectable..."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She rang the bell</a:t>
            </a:r>
            <a:r>
              <a:rPr dirty="0" sz="1450" spc="5">
                <a:latin typeface="Times New Roman"/>
                <a:cs typeface="Times New Roman"/>
              </a:rPr>
              <a:t> </a:t>
            </a:r>
            <a:r>
              <a:rPr dirty="0" sz="1450" spc="-15">
                <a:latin typeface="Times New Roman"/>
                <a:cs typeface="Times New Roman"/>
              </a:rPr>
              <a:t>irresolutely.</a:t>
            </a:r>
            <a:endParaRPr sz="1450">
              <a:latin typeface="Times New Roman"/>
              <a:cs typeface="Times New Roman"/>
            </a:endParaRPr>
          </a:p>
          <a:p>
            <a:pPr algn="just" marL="268605" marR="1786255">
              <a:lnSpc>
                <a:spcPct val="140700"/>
              </a:lnSpc>
              <a:spcBef>
                <a:spcPts val="75"/>
              </a:spcBef>
            </a:pPr>
            <a:r>
              <a:rPr dirty="0" sz="1450" spc="-10">
                <a:latin typeface="Times New Roman"/>
                <a:cs typeface="Times New Roman"/>
              </a:rPr>
              <a:t>There were steps behind the </a:t>
            </a:r>
            <a:r>
              <a:rPr dirty="0" sz="1450" spc="-25">
                <a:latin typeface="Times New Roman"/>
                <a:cs typeface="Times New Roman"/>
              </a:rPr>
              <a:t>door. </a:t>
            </a:r>
            <a:r>
              <a:rPr dirty="0" sz="1450" spc="-10">
                <a:latin typeface="Times New Roman"/>
                <a:cs typeface="Times New Roman"/>
              </a:rPr>
              <a:t>It was the </a:t>
            </a:r>
            <a:r>
              <a:rPr dirty="0" sz="1450" spc="-20">
                <a:latin typeface="Times New Roman"/>
                <a:cs typeface="Times New Roman"/>
              </a:rPr>
              <a:t>porter.  </a:t>
            </a:r>
            <a:r>
              <a:rPr dirty="0" sz="1450" spc="-10">
                <a:latin typeface="Times New Roman"/>
                <a:cs typeface="Times New Roman"/>
              </a:rPr>
              <a:t>"Is the doctor at home?" she</a:t>
            </a:r>
            <a:r>
              <a:rPr dirty="0" sz="1450" spc="2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She would have been very pleased now if the porter had said "No," </a:t>
            </a:r>
            <a:r>
              <a:rPr dirty="0" sz="1450" spc="-5">
                <a:latin typeface="Times New Roman"/>
                <a:cs typeface="Times New Roman"/>
              </a:rPr>
              <a:t>but  </a:t>
            </a:r>
            <a:r>
              <a:rPr dirty="0" sz="1450" spc="-10">
                <a:latin typeface="Times New Roman"/>
                <a:cs typeface="Times New Roman"/>
              </a:rPr>
              <a:t>instead </a:t>
            </a:r>
            <a:r>
              <a:rPr dirty="0" sz="1450" spc="-5">
                <a:latin typeface="Times New Roman"/>
                <a:cs typeface="Times New Roman"/>
              </a:rPr>
              <a:t>of </a:t>
            </a:r>
            <a:r>
              <a:rPr dirty="0" sz="1450" spc="-10">
                <a:latin typeface="Times New Roman"/>
                <a:cs typeface="Times New Roman"/>
              </a:rPr>
              <a:t>answering </a:t>
            </a:r>
            <a:r>
              <a:rPr dirty="0" sz="1450" spc="-5">
                <a:latin typeface="Times New Roman"/>
                <a:cs typeface="Times New Roman"/>
              </a:rPr>
              <a:t>he </a:t>
            </a:r>
            <a:r>
              <a:rPr dirty="0" sz="1450" spc="-10">
                <a:latin typeface="Times New Roman"/>
                <a:cs typeface="Times New Roman"/>
              </a:rPr>
              <a:t>showed her into the hall, and took her jacket. The  stairs seemed to her luxurious and magnificent, </a:t>
            </a:r>
            <a:r>
              <a:rPr dirty="0" sz="1450" spc="-5">
                <a:latin typeface="Times New Roman"/>
                <a:cs typeface="Times New Roman"/>
              </a:rPr>
              <a:t>but </a:t>
            </a:r>
            <a:r>
              <a:rPr dirty="0" sz="1450" spc="-10">
                <a:latin typeface="Times New Roman"/>
                <a:cs typeface="Times New Roman"/>
              </a:rPr>
              <a:t>what she noticed first </a:t>
            </a:r>
            <a:r>
              <a:rPr dirty="0" sz="1450" spc="-5">
                <a:latin typeface="Times New Roman"/>
                <a:cs typeface="Times New Roman"/>
              </a:rPr>
              <a:t>of </a:t>
            </a:r>
            <a:r>
              <a:rPr dirty="0" sz="1450" spc="-10">
                <a:latin typeface="Times New Roman"/>
                <a:cs typeface="Times New Roman"/>
              </a:rPr>
              <a:t>all  in all the luxury was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mirror in which she saw </a:t>
            </a:r>
            <a:r>
              <a:rPr dirty="0" sz="1450" spc="-5">
                <a:latin typeface="Times New Roman"/>
                <a:cs typeface="Times New Roman"/>
              </a:rPr>
              <a:t>a </a:t>
            </a:r>
            <a:r>
              <a:rPr dirty="0" sz="1450" spc="-10">
                <a:latin typeface="Times New Roman"/>
                <a:cs typeface="Times New Roman"/>
              </a:rPr>
              <a:t>ragged creature without  an elaborate hat, without </a:t>
            </a:r>
            <a:r>
              <a:rPr dirty="0" sz="1450" spc="-5">
                <a:latin typeface="Times New Roman"/>
                <a:cs typeface="Times New Roman"/>
              </a:rPr>
              <a:t>a </a:t>
            </a:r>
            <a:r>
              <a:rPr dirty="0" sz="1450" spc="-10">
                <a:latin typeface="Times New Roman"/>
                <a:cs typeface="Times New Roman"/>
              </a:rPr>
              <a:t>modish jacket, and without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brown shoes.  And </a:t>
            </a:r>
            <a:r>
              <a:rPr dirty="0" sz="1450" spc="-40">
                <a:latin typeface="Times New Roman"/>
                <a:cs typeface="Times New Roman"/>
              </a:rPr>
              <a:t>Vanda </a:t>
            </a:r>
            <a:r>
              <a:rPr dirty="0" sz="1450" spc="-10">
                <a:latin typeface="Times New Roman"/>
                <a:cs typeface="Times New Roman"/>
              </a:rPr>
              <a:t>found it strange that, now that she was poorly dressed and looking  more like </a:t>
            </a:r>
            <a:r>
              <a:rPr dirty="0" sz="1450" spc="-5">
                <a:latin typeface="Times New Roman"/>
                <a:cs typeface="Times New Roman"/>
              </a:rPr>
              <a:t>a </a:t>
            </a:r>
            <a:r>
              <a:rPr dirty="0" sz="1450" spc="-10">
                <a:latin typeface="Times New Roman"/>
                <a:cs typeface="Times New Roman"/>
              </a:rPr>
              <a:t>seamstress </a:t>
            </a:r>
            <a:r>
              <a:rPr dirty="0" sz="1450" spc="-5">
                <a:latin typeface="Times New Roman"/>
                <a:cs typeface="Times New Roman"/>
              </a:rPr>
              <a:t>or a </a:t>
            </a:r>
            <a:r>
              <a:rPr dirty="0" sz="1450" spc="-10">
                <a:latin typeface="Times New Roman"/>
                <a:cs typeface="Times New Roman"/>
              </a:rPr>
              <a:t>washerwoman, for the first time she felt ashamed,  and had </a:t>
            </a:r>
            <a:r>
              <a:rPr dirty="0" sz="1450" spc="-5">
                <a:latin typeface="Times New Roman"/>
                <a:cs typeface="Times New Roman"/>
              </a:rPr>
              <a:t>no </a:t>
            </a:r>
            <a:r>
              <a:rPr dirty="0" sz="1450" spc="-10">
                <a:latin typeface="Times New Roman"/>
                <a:cs typeface="Times New Roman"/>
              </a:rPr>
              <a:t>more assurance </a:t>
            </a:r>
            <a:r>
              <a:rPr dirty="0" sz="1450" spc="-5">
                <a:latin typeface="Times New Roman"/>
                <a:cs typeface="Times New Roman"/>
              </a:rPr>
              <a:t>or </a:t>
            </a:r>
            <a:r>
              <a:rPr dirty="0" sz="1450" spc="-10">
                <a:latin typeface="Times New Roman"/>
                <a:cs typeface="Times New Roman"/>
              </a:rPr>
              <a:t>boldness left. In her thoughts she began to call  herself Nastya Kanavkina, instead </a:t>
            </a:r>
            <a:r>
              <a:rPr dirty="0" sz="1450" spc="-5">
                <a:latin typeface="Times New Roman"/>
                <a:cs typeface="Times New Roman"/>
              </a:rPr>
              <a:t>of </a:t>
            </a:r>
            <a:r>
              <a:rPr dirty="0" sz="1450" spc="-40">
                <a:latin typeface="Times New Roman"/>
                <a:cs typeface="Times New Roman"/>
              </a:rPr>
              <a:t>Vanda </a:t>
            </a:r>
            <a:r>
              <a:rPr dirty="0" sz="1450" spc="-10">
                <a:latin typeface="Times New Roman"/>
                <a:cs typeface="Times New Roman"/>
              </a:rPr>
              <a:t>as she</a:t>
            </a:r>
            <a:r>
              <a:rPr dirty="0" sz="1450" spc="60">
                <a:latin typeface="Times New Roman"/>
                <a:cs typeface="Times New Roman"/>
              </a:rPr>
              <a:t> </a:t>
            </a:r>
            <a:r>
              <a:rPr dirty="0" sz="1450" spc="-10">
                <a:latin typeface="Times New Roman"/>
                <a:cs typeface="Times New Roman"/>
              </a:rPr>
              <a:t>used.</a:t>
            </a:r>
            <a:endParaRPr sz="1450">
              <a:latin typeface="Times New Roman"/>
              <a:cs typeface="Times New Roman"/>
            </a:endParaRPr>
          </a:p>
          <a:p>
            <a:pPr algn="just" marL="12700" marR="8255" indent="255904">
              <a:lnSpc>
                <a:spcPts val="1730"/>
              </a:lnSpc>
              <a:spcBef>
                <a:spcPts val="780"/>
              </a:spcBef>
            </a:pPr>
            <a:r>
              <a:rPr dirty="0" sz="1450" spc="-10">
                <a:latin typeface="Times New Roman"/>
                <a:cs typeface="Times New Roman"/>
              </a:rPr>
              <a:t>"This </a:t>
            </a:r>
            <a:r>
              <a:rPr dirty="0" sz="1450" spc="-35">
                <a:latin typeface="Times New Roman"/>
                <a:cs typeface="Times New Roman"/>
              </a:rPr>
              <a:t>way, </a:t>
            </a:r>
            <a:r>
              <a:rPr dirty="0" sz="1450" spc="-10">
                <a:latin typeface="Times New Roman"/>
                <a:cs typeface="Times New Roman"/>
              </a:rPr>
              <a:t>please!" said the maid-servant, leading her to the private room.  "The doctor will </a:t>
            </a:r>
            <a:r>
              <a:rPr dirty="0" sz="1450" spc="-5">
                <a:latin typeface="Times New Roman"/>
                <a:cs typeface="Times New Roman"/>
              </a:rPr>
              <a:t>be </a:t>
            </a:r>
            <a:r>
              <a:rPr dirty="0" sz="1450" spc="-10">
                <a:latin typeface="Times New Roman"/>
                <a:cs typeface="Times New Roman"/>
              </a:rPr>
              <a:t>here </a:t>
            </a:r>
            <a:r>
              <a:rPr dirty="0" sz="1450" spc="-15">
                <a:latin typeface="Times New Roman"/>
                <a:cs typeface="Times New Roman"/>
              </a:rPr>
              <a:t>immediately.... </a:t>
            </a:r>
            <a:r>
              <a:rPr dirty="0" sz="1450" spc="-10">
                <a:latin typeface="Times New Roman"/>
                <a:cs typeface="Times New Roman"/>
              </a:rPr>
              <a:t>Please, take </a:t>
            </a:r>
            <a:r>
              <a:rPr dirty="0" sz="1450" spc="-5">
                <a:latin typeface="Times New Roman"/>
                <a:cs typeface="Times New Roman"/>
              </a:rPr>
              <a:t>a</a:t>
            </a:r>
            <a:r>
              <a:rPr dirty="0" sz="1450" spc="40">
                <a:latin typeface="Times New Roman"/>
                <a:cs typeface="Times New Roman"/>
              </a:rPr>
              <a:t> </a:t>
            </a:r>
            <a:r>
              <a:rPr dirty="0" sz="1450" spc="-10">
                <a:latin typeface="Times New Roman"/>
                <a:cs typeface="Times New Roman"/>
              </a:rPr>
              <a:t>seat."</a:t>
            </a:r>
            <a:endParaRPr sz="1450">
              <a:latin typeface="Times New Roman"/>
              <a:cs typeface="Times New Roman"/>
            </a:endParaRPr>
          </a:p>
          <a:p>
            <a:pPr algn="just" marL="268605">
              <a:lnSpc>
                <a:spcPct val="100000"/>
              </a:lnSpc>
              <a:spcBef>
                <a:spcPts val="650"/>
              </a:spcBef>
            </a:pPr>
            <a:r>
              <a:rPr dirty="0" sz="1450" spc="-40">
                <a:latin typeface="Times New Roman"/>
                <a:cs typeface="Times New Roman"/>
              </a:rPr>
              <a:t>Vanda </a:t>
            </a:r>
            <a:r>
              <a:rPr dirty="0" sz="1450" spc="-10">
                <a:latin typeface="Times New Roman"/>
                <a:cs typeface="Times New Roman"/>
              </a:rPr>
              <a:t>dropped into an easy</a:t>
            </a:r>
            <a:r>
              <a:rPr dirty="0" sz="1450" spc="40">
                <a:latin typeface="Times New Roman"/>
                <a:cs typeface="Times New Roman"/>
              </a:rPr>
              <a:t> </a:t>
            </a:r>
            <a:r>
              <a:rPr dirty="0" sz="1450" spc="-25">
                <a:latin typeface="Times New Roman"/>
                <a:cs typeface="Times New Roman"/>
              </a:rPr>
              <a:t>chair.</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"I'll</a:t>
            </a:r>
            <a:r>
              <a:rPr dirty="0" sz="1450" spc="70">
                <a:latin typeface="Times New Roman"/>
                <a:cs typeface="Times New Roman"/>
              </a:rPr>
              <a:t> </a:t>
            </a:r>
            <a:r>
              <a:rPr dirty="0" sz="1450" spc="-10">
                <a:latin typeface="Times New Roman"/>
                <a:cs typeface="Times New Roman"/>
              </a:rPr>
              <a:t>say:</a:t>
            </a:r>
            <a:r>
              <a:rPr dirty="0" sz="1450" spc="75">
                <a:latin typeface="Times New Roman"/>
                <a:cs typeface="Times New Roman"/>
              </a:rPr>
              <a:t> </a:t>
            </a:r>
            <a:r>
              <a:rPr dirty="0" sz="1450" spc="-10">
                <a:latin typeface="Times New Roman"/>
                <a:cs typeface="Times New Roman"/>
              </a:rPr>
              <a:t>'Lend</a:t>
            </a:r>
            <a:r>
              <a:rPr dirty="0" sz="1450" spc="75">
                <a:latin typeface="Times New Roman"/>
                <a:cs typeface="Times New Roman"/>
              </a:rPr>
              <a:t> </a:t>
            </a:r>
            <a:r>
              <a:rPr dirty="0" sz="1450" spc="-10">
                <a:latin typeface="Times New Roman"/>
                <a:cs typeface="Times New Roman"/>
              </a:rPr>
              <a:t>me</a:t>
            </a:r>
            <a:r>
              <a:rPr dirty="0" sz="1450" spc="75">
                <a:latin typeface="Times New Roman"/>
                <a:cs typeface="Times New Roman"/>
              </a:rPr>
              <a:t> </a:t>
            </a:r>
            <a:r>
              <a:rPr dirty="0" sz="1450" spc="-5">
                <a:latin typeface="Times New Roman"/>
                <a:cs typeface="Times New Roman"/>
              </a:rPr>
              <a:t>...'"</a:t>
            </a:r>
            <a:r>
              <a:rPr dirty="0" sz="1450" spc="75">
                <a:latin typeface="Times New Roman"/>
                <a:cs typeface="Times New Roman"/>
              </a:rPr>
              <a:t> </a:t>
            </a:r>
            <a:r>
              <a:rPr dirty="0" sz="1450" spc="-10">
                <a:latin typeface="Times New Roman"/>
                <a:cs typeface="Times New Roman"/>
              </a:rPr>
              <a:t>she</a:t>
            </a:r>
            <a:r>
              <a:rPr dirty="0" sz="1450" spc="75">
                <a:latin typeface="Times New Roman"/>
                <a:cs typeface="Times New Roman"/>
              </a:rPr>
              <a:t> </a:t>
            </a:r>
            <a:r>
              <a:rPr dirty="0" sz="1450" spc="-10">
                <a:latin typeface="Times New Roman"/>
                <a:cs typeface="Times New Roman"/>
              </a:rPr>
              <a:t>thought.</a:t>
            </a:r>
            <a:r>
              <a:rPr dirty="0" sz="1450" spc="70">
                <a:latin typeface="Times New Roman"/>
                <a:cs typeface="Times New Roman"/>
              </a:rPr>
              <a:t> </a:t>
            </a:r>
            <a:r>
              <a:rPr dirty="0" sz="1450" spc="-10">
                <a:latin typeface="Times New Roman"/>
                <a:cs typeface="Times New Roman"/>
              </a:rPr>
              <a:t>"That's</a:t>
            </a:r>
            <a:r>
              <a:rPr dirty="0" sz="1450" spc="75">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right</a:t>
            </a:r>
            <a:r>
              <a:rPr dirty="0" sz="1450" spc="75">
                <a:latin typeface="Times New Roman"/>
                <a:cs typeface="Times New Roman"/>
              </a:rPr>
              <a:t> </a:t>
            </a:r>
            <a:r>
              <a:rPr dirty="0" sz="1450" spc="-10">
                <a:latin typeface="Times New Roman"/>
                <a:cs typeface="Times New Roman"/>
              </a:rPr>
              <a:t>thing,</a:t>
            </a:r>
            <a:r>
              <a:rPr dirty="0" sz="1450" spc="75">
                <a:latin typeface="Times New Roman"/>
                <a:cs typeface="Times New Roman"/>
              </a:rPr>
              <a:t> </a:t>
            </a:r>
            <a:r>
              <a:rPr dirty="0" sz="1450" spc="-10">
                <a:latin typeface="Times New Roman"/>
                <a:cs typeface="Times New Roman"/>
              </a:rPr>
              <a:t>because</a:t>
            </a:r>
            <a:r>
              <a:rPr dirty="0" sz="1450" spc="75">
                <a:latin typeface="Times New Roman"/>
                <a:cs typeface="Times New Roman"/>
              </a:rPr>
              <a:t> </a:t>
            </a:r>
            <a:r>
              <a:rPr dirty="0" sz="1450" spc="-10">
                <a:latin typeface="Times New Roman"/>
                <a:cs typeface="Times New Roman"/>
              </a:rPr>
              <a:t>we</a:t>
            </a:r>
            <a:r>
              <a:rPr dirty="0" sz="1450" spc="75">
                <a:latin typeface="Times New Roman"/>
                <a:cs typeface="Times New Roman"/>
              </a:rPr>
              <a:t> </a:t>
            </a:r>
            <a:r>
              <a:rPr dirty="0" sz="1450" spc="-10">
                <a:latin typeface="Times New Roman"/>
                <a:cs typeface="Times New Roman"/>
              </a:rPr>
              <a:t>are</a:t>
            </a:r>
            <a:endParaRPr sz="1450">
              <a:latin typeface="Times New Roman"/>
              <a:cs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710" cy="9363075"/>
          </a:xfrm>
          <a:prstGeom prst="rect">
            <a:avLst/>
          </a:prstGeom>
        </p:spPr>
        <p:txBody>
          <a:bodyPr wrap="square" lIns="0" tIns="20955" rIns="0" bIns="0" rtlCol="0" vert="horz">
            <a:spAutoFit/>
          </a:bodyPr>
          <a:lstStyle/>
          <a:p>
            <a:pPr algn="just" marL="12700" marR="8890">
              <a:lnSpc>
                <a:spcPts val="1720"/>
              </a:lnSpc>
              <a:spcBef>
                <a:spcPts val="165"/>
              </a:spcBef>
            </a:pPr>
            <a:r>
              <a:rPr dirty="0" sz="1450" spc="-10">
                <a:latin typeface="Times New Roman"/>
                <a:cs typeface="Times New Roman"/>
              </a:rPr>
              <a:t>acquainted. But the maid must </a:t>
            </a:r>
            <a:r>
              <a:rPr dirty="0" sz="1450" spc="-5">
                <a:latin typeface="Times New Roman"/>
                <a:cs typeface="Times New Roman"/>
              </a:rPr>
              <a:t>go out of </a:t>
            </a:r>
            <a:r>
              <a:rPr dirty="0" sz="1450" spc="-10">
                <a:latin typeface="Times New Roman"/>
                <a:cs typeface="Times New Roman"/>
              </a:rPr>
              <a:t>the </a:t>
            </a:r>
            <a:r>
              <a:rPr dirty="0" sz="1450" spc="-5">
                <a:latin typeface="Times New Roman"/>
                <a:cs typeface="Times New Roman"/>
              </a:rPr>
              <a:t>room.... </a:t>
            </a:r>
            <a:r>
              <a:rPr dirty="0" sz="1450" spc="-10">
                <a:latin typeface="Times New Roman"/>
                <a:cs typeface="Times New Roman"/>
              </a:rPr>
              <a:t>It's awkward in front </a:t>
            </a:r>
            <a:r>
              <a:rPr dirty="0" sz="1450" spc="-5">
                <a:latin typeface="Times New Roman"/>
                <a:cs typeface="Times New Roman"/>
              </a:rPr>
              <a:t>of  </a:t>
            </a:r>
            <a:r>
              <a:rPr dirty="0" sz="1450" spc="-10">
                <a:latin typeface="Times New Roman"/>
                <a:cs typeface="Times New Roman"/>
              </a:rPr>
              <a:t>the maid.... What is she standing there</a:t>
            </a:r>
            <a:r>
              <a:rPr dirty="0" sz="1450" spc="25">
                <a:latin typeface="Times New Roman"/>
                <a:cs typeface="Times New Roman"/>
              </a:rPr>
              <a:t> </a:t>
            </a:r>
            <a:r>
              <a:rPr dirty="0" sz="1450" spc="-10">
                <a:latin typeface="Times New Roman"/>
                <a:cs typeface="Times New Roman"/>
              </a:rPr>
              <a:t>for?"</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In five minutes the </a:t>
            </a:r>
            <a:r>
              <a:rPr dirty="0" sz="1450" spc="-5">
                <a:latin typeface="Times New Roman"/>
                <a:cs typeface="Times New Roman"/>
              </a:rPr>
              <a:t>door </a:t>
            </a:r>
            <a:r>
              <a:rPr dirty="0" sz="1450" spc="-10">
                <a:latin typeface="Times New Roman"/>
                <a:cs typeface="Times New Roman"/>
              </a:rPr>
              <a:t>opened and Finkel entered—a tall, </a:t>
            </a:r>
            <a:r>
              <a:rPr dirty="0" sz="1450" spc="-20">
                <a:latin typeface="Times New Roman"/>
                <a:cs typeface="Times New Roman"/>
              </a:rPr>
              <a:t>swarthy, </a:t>
            </a:r>
            <a:r>
              <a:rPr dirty="0" sz="1450" spc="320">
                <a:latin typeface="Times New Roman"/>
                <a:cs typeface="Times New Roman"/>
              </a:rPr>
              <a:t> </a:t>
            </a:r>
            <a:r>
              <a:rPr dirty="0" sz="1450" spc="-10">
                <a:latin typeface="Times New Roman"/>
                <a:cs typeface="Times New Roman"/>
              </a:rPr>
              <a:t>convert </a:t>
            </a:r>
            <a:r>
              <a:rPr dirty="0" sz="1450" spc="-35">
                <a:latin typeface="Times New Roman"/>
                <a:cs typeface="Times New Roman"/>
              </a:rPr>
              <a:t>Jew, </a:t>
            </a:r>
            <a:r>
              <a:rPr dirty="0" sz="1450" spc="-10">
                <a:latin typeface="Times New Roman"/>
                <a:cs typeface="Times New Roman"/>
              </a:rPr>
              <a:t>with fat cheeks and goggle-eyes. His cheeks, eyes, </a:t>
            </a:r>
            <a:r>
              <a:rPr dirty="0" sz="1450" spc="-25">
                <a:latin typeface="Times New Roman"/>
                <a:cs typeface="Times New Roman"/>
              </a:rPr>
              <a:t>belly, </a:t>
            </a:r>
            <a:r>
              <a:rPr dirty="0" sz="1450" spc="-10">
                <a:latin typeface="Times New Roman"/>
                <a:cs typeface="Times New Roman"/>
              </a:rPr>
              <a:t>fleshy  hips—were all so full, repulsive, and coarse! At the Renaissance and the  German club </a:t>
            </a:r>
            <a:r>
              <a:rPr dirty="0" sz="1450" spc="-5">
                <a:latin typeface="Times New Roman"/>
                <a:cs typeface="Times New Roman"/>
              </a:rPr>
              <a:t>he </a:t>
            </a:r>
            <a:r>
              <a:rPr dirty="0" sz="1450" spc="-10">
                <a:latin typeface="Times New Roman"/>
                <a:cs typeface="Times New Roman"/>
              </a:rPr>
              <a:t>used always to </a:t>
            </a:r>
            <a:r>
              <a:rPr dirty="0" sz="1450" spc="-5">
                <a:latin typeface="Times New Roman"/>
                <a:cs typeface="Times New Roman"/>
              </a:rPr>
              <a:t>be a </a:t>
            </a:r>
            <a:r>
              <a:rPr dirty="0" sz="1450" spc="-10">
                <a:latin typeface="Times New Roman"/>
                <a:cs typeface="Times New Roman"/>
              </a:rPr>
              <a:t>little </a:t>
            </a:r>
            <a:r>
              <a:rPr dirty="0" sz="1450" spc="-5">
                <a:latin typeface="Times New Roman"/>
                <a:cs typeface="Times New Roman"/>
              </a:rPr>
              <a:t>drunk, </a:t>
            </a:r>
            <a:r>
              <a:rPr dirty="0" sz="1450" spc="-10">
                <a:latin typeface="Times New Roman"/>
                <a:cs typeface="Times New Roman"/>
              </a:rPr>
              <a:t>to spend </a:t>
            </a:r>
            <a:r>
              <a:rPr dirty="0" sz="1450" spc="-5">
                <a:latin typeface="Times New Roman"/>
                <a:cs typeface="Times New Roman"/>
              </a:rPr>
              <a:t>a lot of </a:t>
            </a:r>
            <a:r>
              <a:rPr dirty="0" sz="1450" spc="-10">
                <a:latin typeface="Times New Roman"/>
                <a:cs typeface="Times New Roman"/>
              </a:rPr>
              <a:t>money </a:t>
            </a:r>
            <a:r>
              <a:rPr dirty="0" sz="1450" spc="-5">
                <a:latin typeface="Times New Roman"/>
                <a:cs typeface="Times New Roman"/>
              </a:rPr>
              <a:t>on  </a:t>
            </a:r>
            <a:r>
              <a:rPr dirty="0" sz="1450" spc="-10">
                <a:latin typeface="Times New Roman"/>
                <a:cs typeface="Times New Roman"/>
              </a:rPr>
              <a:t>women, patiently </a:t>
            </a:r>
            <a:r>
              <a:rPr dirty="0" sz="1450" spc="-5">
                <a:latin typeface="Times New Roman"/>
                <a:cs typeface="Times New Roman"/>
              </a:rPr>
              <a:t>put up </a:t>
            </a:r>
            <a:r>
              <a:rPr dirty="0" sz="1450" spc="-10">
                <a:latin typeface="Times New Roman"/>
                <a:cs typeface="Times New Roman"/>
              </a:rPr>
              <a:t>with all their tricks—for instance, when </a:t>
            </a:r>
            <a:r>
              <a:rPr dirty="0" sz="1450" spc="-40">
                <a:latin typeface="Times New Roman"/>
                <a:cs typeface="Times New Roman"/>
              </a:rPr>
              <a:t>Vanda  </a:t>
            </a:r>
            <a:r>
              <a:rPr dirty="0" sz="1450" spc="-10">
                <a:latin typeface="Times New Roman"/>
                <a:cs typeface="Times New Roman"/>
              </a:rPr>
              <a:t>poured the beer </a:t>
            </a:r>
            <a:r>
              <a:rPr dirty="0" sz="1450" spc="-5">
                <a:latin typeface="Times New Roman"/>
                <a:cs typeface="Times New Roman"/>
              </a:rPr>
              <a:t>on </a:t>
            </a:r>
            <a:r>
              <a:rPr dirty="0" sz="1450" spc="-10">
                <a:latin typeface="Times New Roman"/>
                <a:cs typeface="Times New Roman"/>
              </a:rPr>
              <a:t>his head, </a:t>
            </a:r>
            <a:r>
              <a:rPr dirty="0" sz="1450" spc="-5">
                <a:latin typeface="Times New Roman"/>
                <a:cs typeface="Times New Roman"/>
              </a:rPr>
              <a:t>he </a:t>
            </a:r>
            <a:r>
              <a:rPr dirty="0" sz="1450" spc="-10">
                <a:latin typeface="Times New Roman"/>
                <a:cs typeface="Times New Roman"/>
              </a:rPr>
              <a:t>only smiled and shook his finger at her—but  now </a:t>
            </a:r>
            <a:r>
              <a:rPr dirty="0" sz="1450" spc="-5">
                <a:latin typeface="Times New Roman"/>
                <a:cs typeface="Times New Roman"/>
              </a:rPr>
              <a:t>he </a:t>
            </a:r>
            <a:r>
              <a:rPr dirty="0" sz="1450" spc="-10">
                <a:latin typeface="Times New Roman"/>
                <a:cs typeface="Times New Roman"/>
              </a:rPr>
              <a:t>looked </a:t>
            </a:r>
            <a:r>
              <a:rPr dirty="0" sz="1450" spc="-5">
                <a:latin typeface="Times New Roman"/>
                <a:cs typeface="Times New Roman"/>
              </a:rPr>
              <a:t>dull </a:t>
            </a:r>
            <a:r>
              <a:rPr dirty="0" sz="1450" spc="-10">
                <a:latin typeface="Times New Roman"/>
                <a:cs typeface="Times New Roman"/>
              </a:rPr>
              <a:t>and sleepy; </a:t>
            </a:r>
            <a:r>
              <a:rPr dirty="0" sz="1450" spc="-5">
                <a:latin typeface="Times New Roman"/>
                <a:cs typeface="Times New Roman"/>
              </a:rPr>
              <a:t>he </a:t>
            </a:r>
            <a:r>
              <a:rPr dirty="0" sz="1450" spc="-10">
                <a:latin typeface="Times New Roman"/>
                <a:cs typeface="Times New Roman"/>
              </a:rPr>
              <a:t>had the pompous, chilly expression </a:t>
            </a:r>
            <a:r>
              <a:rPr dirty="0" sz="1450" spc="-5">
                <a:latin typeface="Times New Roman"/>
                <a:cs typeface="Times New Roman"/>
              </a:rPr>
              <a:t>of a  </a:t>
            </a:r>
            <a:r>
              <a:rPr dirty="0" sz="1450" spc="-15">
                <a:latin typeface="Times New Roman"/>
                <a:cs typeface="Times New Roman"/>
              </a:rPr>
              <a:t>superior,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was chewing</a:t>
            </a:r>
            <a:r>
              <a:rPr dirty="0" sz="1450" spc="10">
                <a:latin typeface="Times New Roman"/>
                <a:cs typeface="Times New Roman"/>
              </a:rPr>
              <a:t> </a:t>
            </a:r>
            <a:r>
              <a:rPr dirty="0" sz="1450" spc="-10">
                <a:latin typeface="Times New Roman"/>
                <a:cs typeface="Times New Roman"/>
              </a:rPr>
              <a:t>something.</a:t>
            </a:r>
            <a:endParaRPr sz="1450">
              <a:latin typeface="Times New Roman"/>
              <a:cs typeface="Times New Roman"/>
            </a:endParaRPr>
          </a:p>
          <a:p>
            <a:pPr algn="just" marL="12700" marR="9525" indent="255904">
              <a:lnSpc>
                <a:spcPts val="1730"/>
              </a:lnSpc>
              <a:spcBef>
                <a:spcPts val="710"/>
              </a:spcBef>
            </a:pPr>
            <a:r>
              <a:rPr dirty="0" sz="1450" spc="-10">
                <a:latin typeface="Times New Roman"/>
                <a:cs typeface="Times New Roman"/>
              </a:rPr>
              <a:t>"What is the matter?" </a:t>
            </a:r>
            <a:r>
              <a:rPr dirty="0" sz="1450" spc="-5">
                <a:latin typeface="Times New Roman"/>
                <a:cs typeface="Times New Roman"/>
              </a:rPr>
              <a:t>he </a:t>
            </a:r>
            <a:r>
              <a:rPr dirty="0" sz="1450" spc="-10">
                <a:latin typeface="Times New Roman"/>
                <a:cs typeface="Times New Roman"/>
              </a:rPr>
              <a:t>asked, without looking at </a:t>
            </a:r>
            <a:r>
              <a:rPr dirty="0" sz="1450" spc="-35">
                <a:latin typeface="Times New Roman"/>
                <a:cs typeface="Times New Roman"/>
              </a:rPr>
              <a:t>Vanda. </a:t>
            </a:r>
            <a:r>
              <a:rPr dirty="0" sz="1450" spc="-40">
                <a:latin typeface="Times New Roman"/>
                <a:cs typeface="Times New Roman"/>
              </a:rPr>
              <a:t>Vanda </a:t>
            </a:r>
            <a:r>
              <a:rPr dirty="0" sz="1450" spc="-10">
                <a:latin typeface="Times New Roman"/>
                <a:cs typeface="Times New Roman"/>
              </a:rPr>
              <a:t>glanced  at the maid's serious face, at the blown-out figure </a:t>
            </a:r>
            <a:r>
              <a:rPr dirty="0" sz="1450" spc="-5">
                <a:latin typeface="Times New Roman"/>
                <a:cs typeface="Times New Roman"/>
              </a:rPr>
              <a:t>of </a:t>
            </a:r>
            <a:r>
              <a:rPr dirty="0" sz="1450" spc="-10">
                <a:latin typeface="Times New Roman"/>
                <a:cs typeface="Times New Roman"/>
              </a:rPr>
              <a:t>Finkel, who obviously did  </a:t>
            </a:r>
            <a:r>
              <a:rPr dirty="0" sz="1450" spc="-5">
                <a:latin typeface="Times New Roman"/>
                <a:cs typeface="Times New Roman"/>
              </a:rPr>
              <a:t>not </a:t>
            </a:r>
            <a:r>
              <a:rPr dirty="0" sz="1450" spc="-10">
                <a:latin typeface="Times New Roman"/>
                <a:cs typeface="Times New Roman"/>
              </a:rPr>
              <a:t>recognise </a:t>
            </a:r>
            <a:r>
              <a:rPr dirty="0" sz="1450" spc="-20">
                <a:latin typeface="Times New Roman"/>
                <a:cs typeface="Times New Roman"/>
              </a:rPr>
              <a:t>her, </a:t>
            </a:r>
            <a:r>
              <a:rPr dirty="0" sz="1450" spc="-10">
                <a:latin typeface="Times New Roman"/>
                <a:cs typeface="Times New Roman"/>
              </a:rPr>
              <a:t>and she</a:t>
            </a:r>
            <a:r>
              <a:rPr dirty="0" sz="1450" spc="15">
                <a:latin typeface="Times New Roman"/>
                <a:cs typeface="Times New Roman"/>
              </a:rPr>
              <a:t> </a:t>
            </a:r>
            <a:r>
              <a:rPr dirty="0" sz="1450" spc="-10">
                <a:latin typeface="Times New Roman"/>
                <a:cs typeface="Times New Roman"/>
              </a:rPr>
              <a:t>blushed.</a:t>
            </a:r>
            <a:endParaRPr sz="1450">
              <a:latin typeface="Times New Roman"/>
              <a:cs typeface="Times New Roman"/>
            </a:endParaRPr>
          </a:p>
          <a:p>
            <a:pPr marL="268605" marR="1834514">
              <a:lnSpc>
                <a:spcPts val="2520"/>
              </a:lnSpc>
              <a:spcBef>
                <a:spcPts val="155"/>
              </a:spcBef>
            </a:pPr>
            <a:r>
              <a:rPr dirty="0" sz="1450" spc="-10">
                <a:latin typeface="Times New Roman"/>
                <a:cs typeface="Times New Roman"/>
              </a:rPr>
              <a:t>"What's the matter?" the dentist repeated, irritated.  </a:t>
            </a:r>
            <a:r>
              <a:rPr dirty="0" sz="1450" spc="-45">
                <a:latin typeface="Times New Roman"/>
                <a:cs typeface="Times New Roman"/>
              </a:rPr>
              <a:t>"To </a:t>
            </a:r>
            <a:r>
              <a:rPr dirty="0" sz="1450" spc="-5">
                <a:latin typeface="Times New Roman"/>
                <a:cs typeface="Times New Roman"/>
              </a:rPr>
              <a:t>... </a:t>
            </a:r>
            <a:r>
              <a:rPr dirty="0" sz="1450" spc="-10">
                <a:latin typeface="Times New Roman"/>
                <a:cs typeface="Times New Roman"/>
              </a:rPr>
              <a:t>oth </a:t>
            </a:r>
            <a:r>
              <a:rPr dirty="0" sz="1450" spc="-5">
                <a:latin typeface="Times New Roman"/>
                <a:cs typeface="Times New Roman"/>
              </a:rPr>
              <a:t>ache...." </a:t>
            </a:r>
            <a:r>
              <a:rPr dirty="0" sz="1450" spc="-10">
                <a:latin typeface="Times New Roman"/>
                <a:cs typeface="Times New Roman"/>
              </a:rPr>
              <a:t>whispered</a:t>
            </a:r>
            <a:r>
              <a:rPr dirty="0" sz="1450" spc="30">
                <a:latin typeface="Times New Roman"/>
                <a:cs typeface="Times New Roman"/>
              </a:rPr>
              <a:t> </a:t>
            </a:r>
            <a:r>
              <a:rPr dirty="0" sz="1450" spc="-35">
                <a:latin typeface="Times New Roman"/>
                <a:cs typeface="Times New Roman"/>
              </a:rPr>
              <a:t>Vanda.</a:t>
            </a:r>
            <a:endParaRPr sz="1450">
              <a:latin typeface="Times New Roman"/>
              <a:cs typeface="Times New Roman"/>
            </a:endParaRPr>
          </a:p>
          <a:p>
            <a:pPr marL="268605">
              <a:lnSpc>
                <a:spcPct val="100000"/>
              </a:lnSpc>
              <a:spcBef>
                <a:spcPts val="495"/>
              </a:spcBef>
            </a:pPr>
            <a:r>
              <a:rPr dirty="0" sz="1450" spc="-10">
                <a:latin typeface="Times New Roman"/>
                <a:cs typeface="Times New Roman"/>
              </a:rPr>
              <a:t>"Ah </a:t>
            </a:r>
            <a:r>
              <a:rPr dirty="0" sz="1450" spc="-5">
                <a:latin typeface="Times New Roman"/>
                <a:cs typeface="Times New Roman"/>
              </a:rPr>
              <a:t>... </a:t>
            </a:r>
            <a:r>
              <a:rPr dirty="0" sz="1450" spc="-10">
                <a:latin typeface="Times New Roman"/>
                <a:cs typeface="Times New Roman"/>
              </a:rPr>
              <a:t>which tooth </a:t>
            </a:r>
            <a:r>
              <a:rPr dirty="0" sz="1450" spc="-5">
                <a:latin typeface="Times New Roman"/>
                <a:cs typeface="Times New Roman"/>
              </a:rPr>
              <a:t>...</a:t>
            </a:r>
            <a:r>
              <a:rPr dirty="0" sz="1450" spc="5">
                <a:latin typeface="Times New Roman"/>
                <a:cs typeface="Times New Roman"/>
              </a:rPr>
              <a:t> </a:t>
            </a:r>
            <a:r>
              <a:rPr dirty="0" sz="1450" spc="-10">
                <a:latin typeface="Times New Roman"/>
                <a:cs typeface="Times New Roman"/>
              </a:rPr>
              <a:t>where?"</a:t>
            </a:r>
            <a:endParaRPr sz="1450">
              <a:latin typeface="Times New Roman"/>
              <a:cs typeface="Times New Roman"/>
            </a:endParaRPr>
          </a:p>
          <a:p>
            <a:pPr marL="268605" marR="2061210">
              <a:lnSpc>
                <a:spcPct val="144900"/>
              </a:lnSpc>
            </a:pPr>
            <a:r>
              <a:rPr dirty="0" sz="1450" spc="-40">
                <a:latin typeface="Times New Roman"/>
                <a:cs typeface="Times New Roman"/>
              </a:rPr>
              <a:t>Vanda </a:t>
            </a:r>
            <a:r>
              <a:rPr dirty="0" sz="1450" spc="-10">
                <a:latin typeface="Times New Roman"/>
                <a:cs typeface="Times New Roman"/>
              </a:rPr>
              <a:t>remembered she had </a:t>
            </a:r>
            <a:r>
              <a:rPr dirty="0" sz="1450" spc="-5">
                <a:latin typeface="Times New Roman"/>
                <a:cs typeface="Times New Roman"/>
              </a:rPr>
              <a:t>a </a:t>
            </a:r>
            <a:r>
              <a:rPr dirty="0" sz="1450" spc="-10">
                <a:latin typeface="Times New Roman"/>
                <a:cs typeface="Times New Roman"/>
              </a:rPr>
              <a:t>tooth with </a:t>
            </a:r>
            <a:r>
              <a:rPr dirty="0" sz="1450" spc="-5">
                <a:latin typeface="Times New Roman"/>
                <a:cs typeface="Times New Roman"/>
              </a:rPr>
              <a:t>a </a:t>
            </a:r>
            <a:r>
              <a:rPr dirty="0" sz="1450" spc="-10">
                <a:latin typeface="Times New Roman"/>
                <a:cs typeface="Times New Roman"/>
              </a:rPr>
              <a:t>hole.  "At the bottom </a:t>
            </a:r>
            <a:r>
              <a:rPr dirty="0" sz="1450" spc="-5">
                <a:latin typeface="Times New Roman"/>
                <a:cs typeface="Times New Roman"/>
              </a:rPr>
              <a:t>... </a:t>
            </a:r>
            <a:r>
              <a:rPr dirty="0" sz="1450" spc="-10">
                <a:latin typeface="Times New Roman"/>
                <a:cs typeface="Times New Roman"/>
              </a:rPr>
              <a:t>to the right," she</a:t>
            </a:r>
            <a:r>
              <a:rPr dirty="0" sz="1450" spc="35">
                <a:latin typeface="Times New Roman"/>
                <a:cs typeface="Times New Roman"/>
              </a:rPr>
              <a:t> </a:t>
            </a:r>
            <a:r>
              <a:rPr dirty="0" sz="1450" spc="-10">
                <a:latin typeface="Times New Roman"/>
                <a:cs typeface="Times New Roman"/>
              </a:rPr>
              <a:t>said.</a:t>
            </a:r>
            <a:endParaRPr sz="1450">
              <a:latin typeface="Times New Roman"/>
              <a:cs typeface="Times New Roman"/>
            </a:endParaRPr>
          </a:p>
          <a:p>
            <a:pPr marL="268605">
              <a:lnSpc>
                <a:spcPct val="100000"/>
              </a:lnSpc>
              <a:spcBef>
                <a:spcPts val="705"/>
              </a:spcBef>
            </a:pPr>
            <a:r>
              <a:rPr dirty="0" sz="1450" spc="-10">
                <a:latin typeface="Times New Roman"/>
                <a:cs typeface="Times New Roman"/>
              </a:rPr>
              <a:t>"H'm </a:t>
            </a:r>
            <a:r>
              <a:rPr dirty="0" sz="1450" spc="-5">
                <a:latin typeface="Times New Roman"/>
                <a:cs typeface="Times New Roman"/>
              </a:rPr>
              <a:t>... </a:t>
            </a:r>
            <a:r>
              <a:rPr dirty="0" sz="1450" spc="-10">
                <a:latin typeface="Times New Roman"/>
                <a:cs typeface="Times New Roman"/>
              </a:rPr>
              <a:t>open </a:t>
            </a:r>
            <a:r>
              <a:rPr dirty="0" sz="1450" spc="-5">
                <a:latin typeface="Times New Roman"/>
                <a:cs typeface="Times New Roman"/>
              </a:rPr>
              <a:t>your</a:t>
            </a:r>
            <a:r>
              <a:rPr dirty="0" sz="1450">
                <a:latin typeface="Times New Roman"/>
                <a:cs typeface="Times New Roman"/>
              </a:rPr>
              <a:t> </a:t>
            </a:r>
            <a:r>
              <a:rPr dirty="0" sz="1450" spc="-10">
                <a:latin typeface="Times New Roman"/>
                <a:cs typeface="Times New Roman"/>
              </a:rPr>
              <a:t>mouth."</a:t>
            </a:r>
            <a:endParaRPr sz="1450">
              <a:latin typeface="Times New Roman"/>
              <a:cs typeface="Times New Roman"/>
            </a:endParaRPr>
          </a:p>
          <a:p>
            <a:pPr marL="268605" marR="13335">
              <a:lnSpc>
                <a:spcPct val="144900"/>
              </a:lnSpc>
            </a:pPr>
            <a:r>
              <a:rPr dirty="0" sz="1450" spc="-10">
                <a:latin typeface="Times New Roman"/>
                <a:cs typeface="Times New Roman"/>
              </a:rPr>
              <a:t>Finkel frowned, held his breath, and began to work the aching tooth loose.  "Do</a:t>
            </a:r>
            <a:r>
              <a:rPr dirty="0" sz="1450" spc="140">
                <a:latin typeface="Times New Roman"/>
                <a:cs typeface="Times New Roman"/>
              </a:rPr>
              <a:t> </a:t>
            </a:r>
            <a:r>
              <a:rPr dirty="0" sz="1450" spc="-5">
                <a:latin typeface="Times New Roman"/>
                <a:cs typeface="Times New Roman"/>
              </a:rPr>
              <a:t>you</a:t>
            </a:r>
            <a:r>
              <a:rPr dirty="0" sz="1450" spc="135">
                <a:latin typeface="Times New Roman"/>
                <a:cs typeface="Times New Roman"/>
              </a:rPr>
              <a:t> </a:t>
            </a:r>
            <a:r>
              <a:rPr dirty="0" sz="1450" spc="-10">
                <a:latin typeface="Times New Roman"/>
                <a:cs typeface="Times New Roman"/>
              </a:rPr>
              <a:t>feel</a:t>
            </a:r>
            <a:r>
              <a:rPr dirty="0" sz="1450" spc="140">
                <a:latin typeface="Times New Roman"/>
                <a:cs typeface="Times New Roman"/>
              </a:rPr>
              <a:t> </a:t>
            </a:r>
            <a:r>
              <a:rPr dirty="0" sz="1450" spc="-10">
                <a:latin typeface="Times New Roman"/>
                <a:cs typeface="Times New Roman"/>
              </a:rPr>
              <a:t>any</a:t>
            </a:r>
            <a:r>
              <a:rPr dirty="0" sz="1450" spc="140">
                <a:latin typeface="Times New Roman"/>
                <a:cs typeface="Times New Roman"/>
              </a:rPr>
              <a:t> </a:t>
            </a:r>
            <a:r>
              <a:rPr dirty="0" sz="1450" spc="-10">
                <a:latin typeface="Times New Roman"/>
                <a:cs typeface="Times New Roman"/>
              </a:rPr>
              <a:t>pain?"</a:t>
            </a:r>
            <a:r>
              <a:rPr dirty="0" sz="1450" spc="140">
                <a:latin typeface="Times New Roman"/>
                <a:cs typeface="Times New Roman"/>
              </a:rPr>
              <a:t> </a:t>
            </a:r>
            <a:r>
              <a:rPr dirty="0" sz="1450" spc="-5">
                <a:latin typeface="Times New Roman"/>
                <a:cs typeface="Times New Roman"/>
              </a:rPr>
              <a:t>he</a:t>
            </a:r>
            <a:r>
              <a:rPr dirty="0" sz="1450" spc="135">
                <a:latin typeface="Times New Roman"/>
                <a:cs typeface="Times New Roman"/>
              </a:rPr>
              <a:t> </a:t>
            </a:r>
            <a:r>
              <a:rPr dirty="0" sz="1450" spc="-10">
                <a:latin typeface="Times New Roman"/>
                <a:cs typeface="Times New Roman"/>
              </a:rPr>
              <a:t>asked,</a:t>
            </a:r>
            <a:r>
              <a:rPr dirty="0" sz="1450" spc="140">
                <a:latin typeface="Times New Roman"/>
                <a:cs typeface="Times New Roman"/>
              </a:rPr>
              <a:t> </a:t>
            </a:r>
            <a:r>
              <a:rPr dirty="0" sz="1450" spc="-10">
                <a:latin typeface="Times New Roman"/>
                <a:cs typeface="Times New Roman"/>
              </a:rPr>
              <a:t>picking</a:t>
            </a:r>
            <a:r>
              <a:rPr dirty="0" sz="1450" spc="140">
                <a:latin typeface="Times New Roman"/>
                <a:cs typeface="Times New Roman"/>
              </a:rPr>
              <a:t> </a:t>
            </a:r>
            <a:r>
              <a:rPr dirty="0" sz="1450" spc="-10">
                <a:latin typeface="Times New Roman"/>
                <a:cs typeface="Times New Roman"/>
              </a:rPr>
              <a:t>at</a:t>
            </a:r>
            <a:r>
              <a:rPr dirty="0" sz="1450" spc="140">
                <a:latin typeface="Times New Roman"/>
                <a:cs typeface="Times New Roman"/>
              </a:rPr>
              <a:t> </a:t>
            </a:r>
            <a:r>
              <a:rPr dirty="0" sz="1450" spc="-10">
                <a:latin typeface="Times New Roman"/>
                <a:cs typeface="Times New Roman"/>
              </a:rPr>
              <a:t>her</a:t>
            </a:r>
            <a:r>
              <a:rPr dirty="0" sz="1450" spc="140">
                <a:latin typeface="Times New Roman"/>
                <a:cs typeface="Times New Roman"/>
              </a:rPr>
              <a:t> </a:t>
            </a:r>
            <a:r>
              <a:rPr dirty="0" sz="1450" spc="-10">
                <a:latin typeface="Times New Roman"/>
                <a:cs typeface="Times New Roman"/>
              </a:rPr>
              <a:t>tooth</a:t>
            </a:r>
            <a:r>
              <a:rPr dirty="0" sz="1450" spc="140">
                <a:latin typeface="Times New Roman"/>
                <a:cs typeface="Times New Roman"/>
              </a:rPr>
              <a:t> </a:t>
            </a:r>
            <a:r>
              <a:rPr dirty="0" sz="1450" spc="-10">
                <a:latin typeface="Times New Roman"/>
                <a:cs typeface="Times New Roman"/>
              </a:rPr>
              <a:t>with</a:t>
            </a:r>
            <a:r>
              <a:rPr dirty="0" sz="1450" spc="140">
                <a:latin typeface="Times New Roman"/>
                <a:cs typeface="Times New Roman"/>
              </a:rPr>
              <a:t> </a:t>
            </a:r>
            <a:r>
              <a:rPr dirty="0" sz="1450" spc="-10">
                <a:latin typeface="Times New Roman"/>
                <a:cs typeface="Times New Roman"/>
              </a:rPr>
              <a:t>some</a:t>
            </a:r>
            <a:endParaRPr sz="1450">
              <a:latin typeface="Times New Roman"/>
              <a:cs typeface="Times New Roman"/>
            </a:endParaRPr>
          </a:p>
          <a:p>
            <a:pPr marL="12700">
              <a:lnSpc>
                <a:spcPts val="1730"/>
              </a:lnSpc>
            </a:pPr>
            <a:r>
              <a:rPr dirty="0" sz="1450" spc="-10">
                <a:latin typeface="Times New Roman"/>
                <a:cs typeface="Times New Roman"/>
              </a:rPr>
              <a:t>instrument.</a:t>
            </a:r>
            <a:endParaRPr sz="1450">
              <a:latin typeface="Times New Roman"/>
              <a:cs typeface="Times New Roman"/>
            </a:endParaRPr>
          </a:p>
          <a:p>
            <a:pPr algn="just" marL="12700" marR="10795" indent="255904">
              <a:lnSpc>
                <a:spcPts val="1730"/>
              </a:lnSpc>
              <a:spcBef>
                <a:spcPts val="775"/>
              </a:spcBef>
            </a:pPr>
            <a:r>
              <a:rPr dirty="0" sz="1450" spc="-40">
                <a:latin typeface="Times New Roman"/>
                <a:cs typeface="Times New Roman"/>
              </a:rPr>
              <a:t>"Yes, </a:t>
            </a:r>
            <a:r>
              <a:rPr dirty="0" sz="1450" spc="-5">
                <a:latin typeface="Times New Roman"/>
                <a:cs typeface="Times New Roman"/>
              </a:rPr>
              <a:t>I do...." </a:t>
            </a:r>
            <a:r>
              <a:rPr dirty="0" sz="1450" spc="-40">
                <a:latin typeface="Times New Roman"/>
                <a:cs typeface="Times New Roman"/>
              </a:rPr>
              <a:t>Vanda </a:t>
            </a:r>
            <a:r>
              <a:rPr dirty="0" sz="1450" spc="-10">
                <a:latin typeface="Times New Roman"/>
                <a:cs typeface="Times New Roman"/>
              </a:rPr>
              <a:t>lied. "Shall </a:t>
            </a:r>
            <a:r>
              <a:rPr dirty="0" sz="1450" spc="-5">
                <a:latin typeface="Times New Roman"/>
                <a:cs typeface="Times New Roman"/>
              </a:rPr>
              <a:t>I </a:t>
            </a:r>
            <a:r>
              <a:rPr dirty="0" sz="1450" spc="-10">
                <a:latin typeface="Times New Roman"/>
                <a:cs typeface="Times New Roman"/>
              </a:rPr>
              <a:t>remind him?" she thought, "he'll </a:t>
            </a:r>
            <a:r>
              <a:rPr dirty="0" sz="1450" spc="-5">
                <a:latin typeface="Times New Roman"/>
                <a:cs typeface="Times New Roman"/>
              </a:rPr>
              <a:t>be </a:t>
            </a:r>
            <a:r>
              <a:rPr dirty="0" sz="1450" spc="-10">
                <a:latin typeface="Times New Roman"/>
                <a:cs typeface="Times New Roman"/>
              </a:rPr>
              <a:t>sure  to </a:t>
            </a:r>
            <a:r>
              <a:rPr dirty="0" sz="1450" spc="-15">
                <a:latin typeface="Times New Roman"/>
                <a:cs typeface="Times New Roman"/>
              </a:rPr>
              <a:t>remember.... </a:t>
            </a:r>
            <a:r>
              <a:rPr dirty="0" sz="1450" spc="-10">
                <a:latin typeface="Times New Roman"/>
                <a:cs typeface="Times New Roman"/>
              </a:rPr>
              <a:t>But </a:t>
            </a:r>
            <a:r>
              <a:rPr dirty="0" sz="1450" spc="-5">
                <a:latin typeface="Times New Roman"/>
                <a:cs typeface="Times New Roman"/>
              </a:rPr>
              <a:t>... </a:t>
            </a:r>
            <a:r>
              <a:rPr dirty="0" sz="1450" spc="-10">
                <a:latin typeface="Times New Roman"/>
                <a:cs typeface="Times New Roman"/>
              </a:rPr>
              <a:t>the maid </a:t>
            </a:r>
            <a:r>
              <a:rPr dirty="0" sz="1450" spc="-5">
                <a:latin typeface="Times New Roman"/>
                <a:cs typeface="Times New Roman"/>
              </a:rPr>
              <a:t>... </a:t>
            </a:r>
            <a:r>
              <a:rPr dirty="0" sz="1450" spc="-10">
                <a:latin typeface="Times New Roman"/>
                <a:cs typeface="Times New Roman"/>
              </a:rPr>
              <a:t>what is she standing there</a:t>
            </a:r>
            <a:r>
              <a:rPr dirty="0" sz="1450" spc="65">
                <a:latin typeface="Times New Roman"/>
                <a:cs typeface="Times New Roman"/>
              </a:rPr>
              <a:t> </a:t>
            </a:r>
            <a:r>
              <a:rPr dirty="0" sz="1450" spc="-10">
                <a:latin typeface="Times New Roman"/>
                <a:cs typeface="Times New Roman"/>
              </a:rPr>
              <a:t>for?"</a:t>
            </a:r>
            <a:endParaRPr sz="1450">
              <a:latin typeface="Times New Roman"/>
              <a:cs typeface="Times New Roman"/>
            </a:endParaRPr>
          </a:p>
          <a:p>
            <a:pPr algn="just" marL="12700" marR="12700" indent="255904">
              <a:lnSpc>
                <a:spcPts val="1730"/>
              </a:lnSpc>
              <a:spcBef>
                <a:spcPts val="790"/>
              </a:spcBef>
            </a:pPr>
            <a:r>
              <a:rPr dirty="0" sz="1450" spc="-10">
                <a:latin typeface="Times New Roman"/>
                <a:cs typeface="Times New Roman"/>
              </a:rPr>
              <a:t>Finkel suddenly snorted like </a:t>
            </a:r>
            <a:r>
              <a:rPr dirty="0" sz="1450" spc="-5">
                <a:latin typeface="Times New Roman"/>
                <a:cs typeface="Times New Roman"/>
              </a:rPr>
              <a:t>a </a:t>
            </a:r>
            <a:r>
              <a:rPr dirty="0" sz="1450" spc="-10">
                <a:latin typeface="Times New Roman"/>
                <a:cs typeface="Times New Roman"/>
              </a:rPr>
              <a:t>steam-engine straight into her mouth, and  said:</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"I </a:t>
            </a:r>
            <a:r>
              <a:rPr dirty="0" sz="1450" spc="-5">
                <a:latin typeface="Times New Roman"/>
                <a:cs typeface="Times New Roman"/>
              </a:rPr>
              <a:t>don't </a:t>
            </a:r>
            <a:r>
              <a:rPr dirty="0" sz="1450" spc="-10">
                <a:latin typeface="Times New Roman"/>
                <a:cs typeface="Times New Roman"/>
              </a:rPr>
              <a:t>advise </a:t>
            </a:r>
            <a:r>
              <a:rPr dirty="0" sz="1450" spc="-5">
                <a:latin typeface="Times New Roman"/>
                <a:cs typeface="Times New Roman"/>
              </a:rPr>
              <a:t>you </a:t>
            </a:r>
            <a:r>
              <a:rPr dirty="0" sz="1450" spc="-10">
                <a:latin typeface="Times New Roman"/>
                <a:cs typeface="Times New Roman"/>
              </a:rPr>
              <a:t>to have </a:t>
            </a:r>
            <a:r>
              <a:rPr dirty="0" sz="1450" spc="-5">
                <a:latin typeface="Times New Roman"/>
                <a:cs typeface="Times New Roman"/>
              </a:rPr>
              <a:t>a stopping.... </a:t>
            </a:r>
            <a:r>
              <a:rPr dirty="0" sz="1450" spc="-10">
                <a:latin typeface="Times New Roman"/>
                <a:cs typeface="Times New Roman"/>
              </a:rPr>
              <a:t>Anyhow the tooth is quite  useless."</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Again </a:t>
            </a:r>
            <a:r>
              <a:rPr dirty="0" sz="1450" spc="-5">
                <a:latin typeface="Times New Roman"/>
                <a:cs typeface="Times New Roman"/>
              </a:rPr>
              <a:t>he </a:t>
            </a:r>
            <a:r>
              <a:rPr dirty="0" sz="1450" spc="-10">
                <a:latin typeface="Times New Roman"/>
                <a:cs typeface="Times New Roman"/>
              </a:rPr>
              <a:t>picked at the tooth for </a:t>
            </a:r>
            <a:r>
              <a:rPr dirty="0" sz="1450" spc="-5">
                <a:latin typeface="Times New Roman"/>
                <a:cs typeface="Times New Roman"/>
              </a:rPr>
              <a:t>a </a:t>
            </a:r>
            <a:r>
              <a:rPr dirty="0" sz="1450" spc="-10">
                <a:latin typeface="Times New Roman"/>
                <a:cs typeface="Times New Roman"/>
              </a:rPr>
              <a:t>little, and soiled </a:t>
            </a:r>
            <a:r>
              <a:rPr dirty="0" sz="1450" spc="-30">
                <a:latin typeface="Times New Roman"/>
                <a:cs typeface="Times New Roman"/>
              </a:rPr>
              <a:t>Vanda's </a:t>
            </a:r>
            <a:r>
              <a:rPr dirty="0" sz="1450" spc="-10">
                <a:latin typeface="Times New Roman"/>
                <a:cs typeface="Times New Roman"/>
              </a:rPr>
              <a:t>lips and gums  with his tobacco-stained fingers. Again </a:t>
            </a:r>
            <a:r>
              <a:rPr dirty="0" sz="1450" spc="-5">
                <a:latin typeface="Times New Roman"/>
                <a:cs typeface="Times New Roman"/>
              </a:rPr>
              <a:t>he </a:t>
            </a:r>
            <a:r>
              <a:rPr dirty="0" sz="1450" spc="-10">
                <a:latin typeface="Times New Roman"/>
                <a:cs typeface="Times New Roman"/>
              </a:rPr>
              <a:t>held his breath and dived into her  mouth with something</a:t>
            </a:r>
            <a:r>
              <a:rPr dirty="0" sz="1450">
                <a:latin typeface="Times New Roman"/>
                <a:cs typeface="Times New Roman"/>
              </a:rPr>
              <a:t> </a:t>
            </a:r>
            <a:r>
              <a:rPr dirty="0" sz="1450" spc="-5">
                <a:latin typeface="Times New Roman"/>
                <a:cs typeface="Times New Roman"/>
              </a:rPr>
              <a:t>cold....</a:t>
            </a:r>
            <a:endParaRPr sz="1450">
              <a:latin typeface="Times New Roman"/>
              <a:cs typeface="Times New Roman"/>
            </a:endParaRPr>
          </a:p>
          <a:p>
            <a:pPr algn="just" marL="268605" marR="12065">
              <a:lnSpc>
                <a:spcPts val="2520"/>
              </a:lnSpc>
              <a:spcBef>
                <a:spcPts val="155"/>
              </a:spcBef>
            </a:pPr>
            <a:r>
              <a:rPr dirty="0" sz="1450" spc="-40">
                <a:latin typeface="Times New Roman"/>
                <a:cs typeface="Times New Roman"/>
              </a:rPr>
              <a:t>Vanda </a:t>
            </a:r>
            <a:r>
              <a:rPr dirty="0" sz="1450" spc="-10">
                <a:latin typeface="Times New Roman"/>
                <a:cs typeface="Times New Roman"/>
              </a:rPr>
              <a:t>suddenly felt </a:t>
            </a:r>
            <a:r>
              <a:rPr dirty="0" sz="1450" spc="-5">
                <a:latin typeface="Times New Roman"/>
                <a:cs typeface="Times New Roman"/>
              </a:rPr>
              <a:t>a </a:t>
            </a:r>
            <a:r>
              <a:rPr dirty="0" sz="1450" spc="-10">
                <a:latin typeface="Times New Roman"/>
                <a:cs typeface="Times New Roman"/>
              </a:rPr>
              <a:t>terrible pain, shrieked and seized Finkel's </a:t>
            </a:r>
            <a:r>
              <a:rPr dirty="0" sz="1450" spc="-5">
                <a:latin typeface="Times New Roman"/>
                <a:cs typeface="Times New Roman"/>
              </a:rPr>
              <a:t>hand....  </a:t>
            </a:r>
            <a:r>
              <a:rPr dirty="0" sz="1450" spc="-10">
                <a:latin typeface="Times New Roman"/>
                <a:cs typeface="Times New Roman"/>
              </a:rPr>
              <a:t>"Never</a:t>
            </a:r>
            <a:r>
              <a:rPr dirty="0" sz="1450" spc="65">
                <a:latin typeface="Times New Roman"/>
                <a:cs typeface="Times New Roman"/>
              </a:rPr>
              <a:t> </a:t>
            </a:r>
            <a:r>
              <a:rPr dirty="0" sz="1450" spc="-5">
                <a:latin typeface="Times New Roman"/>
                <a:cs typeface="Times New Roman"/>
              </a:rPr>
              <a:t>mind...."</a:t>
            </a:r>
            <a:r>
              <a:rPr dirty="0" sz="1450" spc="70">
                <a:latin typeface="Times New Roman"/>
                <a:cs typeface="Times New Roman"/>
              </a:rPr>
              <a:t> </a:t>
            </a:r>
            <a:r>
              <a:rPr dirty="0" sz="1450" spc="-5">
                <a:latin typeface="Times New Roman"/>
                <a:cs typeface="Times New Roman"/>
              </a:rPr>
              <a:t>he</a:t>
            </a:r>
            <a:r>
              <a:rPr dirty="0" sz="1450" spc="70">
                <a:latin typeface="Times New Roman"/>
                <a:cs typeface="Times New Roman"/>
              </a:rPr>
              <a:t> </a:t>
            </a:r>
            <a:r>
              <a:rPr dirty="0" sz="1450" spc="-10">
                <a:latin typeface="Times New Roman"/>
                <a:cs typeface="Times New Roman"/>
              </a:rPr>
              <a:t>murmured.</a:t>
            </a:r>
            <a:r>
              <a:rPr dirty="0" sz="1450" spc="70">
                <a:latin typeface="Times New Roman"/>
                <a:cs typeface="Times New Roman"/>
              </a:rPr>
              <a:t> </a:t>
            </a:r>
            <a:r>
              <a:rPr dirty="0" sz="1450" spc="-10">
                <a:latin typeface="Times New Roman"/>
                <a:cs typeface="Times New Roman"/>
              </a:rPr>
              <a:t>"Don't</a:t>
            </a:r>
            <a:r>
              <a:rPr dirty="0" sz="1450" spc="65">
                <a:latin typeface="Times New Roman"/>
                <a:cs typeface="Times New Roman"/>
              </a:rPr>
              <a:t> </a:t>
            </a:r>
            <a:r>
              <a:rPr dirty="0" sz="1450" spc="-5">
                <a:latin typeface="Times New Roman"/>
                <a:cs typeface="Times New Roman"/>
              </a:rPr>
              <a:t>be</a:t>
            </a:r>
            <a:r>
              <a:rPr dirty="0" sz="1450" spc="70">
                <a:latin typeface="Times New Roman"/>
                <a:cs typeface="Times New Roman"/>
              </a:rPr>
              <a:t> </a:t>
            </a:r>
            <a:r>
              <a:rPr dirty="0" sz="1450" spc="-10">
                <a:latin typeface="Times New Roman"/>
                <a:cs typeface="Times New Roman"/>
              </a:rPr>
              <a:t>frightened....</a:t>
            </a:r>
            <a:r>
              <a:rPr dirty="0" sz="1450" spc="70">
                <a:latin typeface="Times New Roman"/>
                <a:cs typeface="Times New Roman"/>
              </a:rPr>
              <a:t> </a:t>
            </a:r>
            <a:r>
              <a:rPr dirty="0" sz="1450" spc="-10">
                <a:latin typeface="Times New Roman"/>
                <a:cs typeface="Times New Roman"/>
              </a:rPr>
              <a:t>This</a:t>
            </a:r>
            <a:r>
              <a:rPr dirty="0" sz="1450" spc="70">
                <a:latin typeface="Times New Roman"/>
                <a:cs typeface="Times New Roman"/>
              </a:rPr>
              <a:t> </a:t>
            </a:r>
            <a:r>
              <a:rPr dirty="0" sz="1450" spc="-10">
                <a:latin typeface="Times New Roman"/>
                <a:cs typeface="Times New Roman"/>
              </a:rPr>
              <a:t>tooth</a:t>
            </a:r>
            <a:r>
              <a:rPr dirty="0" sz="1450" spc="70">
                <a:latin typeface="Times New Roman"/>
                <a:cs typeface="Times New Roman"/>
              </a:rPr>
              <a:t> </a:t>
            </a:r>
            <a:r>
              <a:rPr dirty="0" sz="1450" spc="-10">
                <a:latin typeface="Times New Roman"/>
                <a:cs typeface="Times New Roman"/>
              </a:rPr>
              <a:t>isn't</a:t>
            </a:r>
            <a:r>
              <a:rPr dirty="0" sz="1450" spc="65">
                <a:latin typeface="Times New Roman"/>
                <a:cs typeface="Times New Roman"/>
              </a:rPr>
              <a:t> </a:t>
            </a:r>
            <a:r>
              <a:rPr dirty="0" sz="1450" spc="-10">
                <a:latin typeface="Times New Roman"/>
                <a:cs typeface="Times New Roman"/>
              </a:rPr>
              <a:t>any</a:t>
            </a:r>
            <a:endParaRPr sz="1450">
              <a:latin typeface="Times New Roman"/>
              <a:cs typeface="Times New Roman"/>
            </a:endParaRPr>
          </a:p>
          <a:p>
            <a:pPr marL="12700">
              <a:lnSpc>
                <a:spcPts val="1515"/>
              </a:lnSpc>
            </a:pPr>
            <a:r>
              <a:rPr dirty="0" sz="1450" spc="-10">
                <a:latin typeface="Times New Roman"/>
                <a:cs typeface="Times New Roman"/>
              </a:rPr>
              <a:t>use."</a:t>
            </a:r>
            <a:endParaRPr sz="1450">
              <a:latin typeface="Times New Roman"/>
              <a:cs typeface="Times New Roman"/>
            </a:endParaRPr>
          </a:p>
          <a:p>
            <a:pPr marL="268605">
              <a:lnSpc>
                <a:spcPct val="100000"/>
              </a:lnSpc>
              <a:spcBef>
                <a:spcPts val="710"/>
              </a:spcBef>
            </a:pPr>
            <a:r>
              <a:rPr dirty="0" sz="1450" spc="-10">
                <a:latin typeface="Times New Roman"/>
                <a:cs typeface="Times New Roman"/>
              </a:rPr>
              <a:t>And</a:t>
            </a:r>
            <a:r>
              <a:rPr dirty="0" sz="1450" spc="60">
                <a:latin typeface="Times New Roman"/>
                <a:cs typeface="Times New Roman"/>
              </a:rPr>
              <a:t> </a:t>
            </a:r>
            <a:r>
              <a:rPr dirty="0" sz="1450" spc="-10">
                <a:latin typeface="Times New Roman"/>
                <a:cs typeface="Times New Roman"/>
              </a:rPr>
              <a:t>his</a:t>
            </a:r>
            <a:r>
              <a:rPr dirty="0" sz="1450" spc="60">
                <a:latin typeface="Times New Roman"/>
                <a:cs typeface="Times New Roman"/>
              </a:rPr>
              <a:t> </a:t>
            </a:r>
            <a:r>
              <a:rPr dirty="0" sz="1450" spc="-10">
                <a:latin typeface="Times New Roman"/>
                <a:cs typeface="Times New Roman"/>
              </a:rPr>
              <a:t>tobacco-stained</a:t>
            </a:r>
            <a:r>
              <a:rPr dirty="0" sz="1450" spc="65">
                <a:latin typeface="Times New Roman"/>
                <a:cs typeface="Times New Roman"/>
              </a:rPr>
              <a:t> </a:t>
            </a:r>
            <a:r>
              <a:rPr dirty="0" sz="1450" spc="-10">
                <a:latin typeface="Times New Roman"/>
                <a:cs typeface="Times New Roman"/>
              </a:rPr>
              <a:t>fingers,</a:t>
            </a:r>
            <a:r>
              <a:rPr dirty="0" sz="1450" spc="60">
                <a:latin typeface="Times New Roman"/>
                <a:cs typeface="Times New Roman"/>
              </a:rPr>
              <a:t> </a:t>
            </a:r>
            <a:r>
              <a:rPr dirty="0" sz="1450" spc="-10">
                <a:latin typeface="Times New Roman"/>
                <a:cs typeface="Times New Roman"/>
              </a:rPr>
              <a:t>covered</a:t>
            </a:r>
            <a:r>
              <a:rPr dirty="0" sz="1450" spc="60">
                <a:latin typeface="Times New Roman"/>
                <a:cs typeface="Times New Roman"/>
              </a:rPr>
              <a:t> </a:t>
            </a:r>
            <a:r>
              <a:rPr dirty="0" sz="1450" spc="-10">
                <a:latin typeface="Times New Roman"/>
                <a:cs typeface="Times New Roman"/>
              </a:rPr>
              <a:t>with</a:t>
            </a:r>
            <a:r>
              <a:rPr dirty="0" sz="1450" spc="65">
                <a:latin typeface="Times New Roman"/>
                <a:cs typeface="Times New Roman"/>
              </a:rPr>
              <a:t> </a:t>
            </a:r>
            <a:r>
              <a:rPr dirty="0" sz="1450" spc="-5">
                <a:latin typeface="Times New Roman"/>
                <a:cs typeface="Times New Roman"/>
              </a:rPr>
              <a:t>blood,</a:t>
            </a:r>
            <a:r>
              <a:rPr dirty="0" sz="1450" spc="60">
                <a:latin typeface="Times New Roman"/>
                <a:cs typeface="Times New Roman"/>
              </a:rPr>
              <a:t> </a:t>
            </a:r>
            <a:r>
              <a:rPr dirty="0" sz="1450" spc="-10">
                <a:latin typeface="Times New Roman"/>
                <a:cs typeface="Times New Roman"/>
              </a:rPr>
              <a:t>held</a:t>
            </a:r>
            <a:r>
              <a:rPr dirty="0" sz="1450" spc="60">
                <a:latin typeface="Times New Roman"/>
                <a:cs typeface="Times New Roman"/>
              </a:rPr>
              <a:t> </a:t>
            </a:r>
            <a:r>
              <a:rPr dirty="0" sz="1450" spc="-5">
                <a:latin typeface="Times New Roman"/>
                <a:cs typeface="Times New Roman"/>
              </a:rPr>
              <a:t>up</a:t>
            </a:r>
            <a:r>
              <a:rPr dirty="0" sz="1450" spc="65">
                <a:latin typeface="Times New Roman"/>
                <a:cs typeface="Times New Roman"/>
              </a:rPr>
              <a:t> </a:t>
            </a:r>
            <a:r>
              <a:rPr dirty="0" sz="1450" spc="-10">
                <a:latin typeface="Times New Roman"/>
                <a:cs typeface="Times New Roman"/>
              </a:rPr>
              <a:t>the</a:t>
            </a:r>
            <a:r>
              <a:rPr dirty="0" sz="1450" spc="60">
                <a:latin typeface="Times New Roman"/>
                <a:cs typeface="Times New Roman"/>
              </a:rPr>
              <a:t> </a:t>
            </a:r>
            <a:r>
              <a:rPr dirty="0" sz="1450" spc="-10">
                <a:latin typeface="Times New Roman"/>
                <a:cs typeface="Times New Roman"/>
              </a:rPr>
              <a:t>extracted</a:t>
            </a:r>
            <a:endParaRPr sz="1450">
              <a:latin typeface="Times New Roman"/>
              <a:cs typeface="Times New Roman"/>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6632"/>
            <a:ext cx="5805170" cy="5077460"/>
          </a:xfrm>
          <a:prstGeom prst="rect">
            <a:avLst/>
          </a:prstGeom>
        </p:spPr>
        <p:txBody>
          <a:bodyPr wrap="square" lIns="0" tIns="12700" rIns="0" bIns="0" rtlCol="0" vert="horz">
            <a:spAutoFit/>
          </a:bodyPr>
          <a:lstStyle/>
          <a:p>
            <a:pPr algn="just" marL="268605" marR="8890" indent="-256540">
              <a:lnSpc>
                <a:spcPct val="145500"/>
              </a:lnSpc>
              <a:spcBef>
                <a:spcPts val="100"/>
              </a:spcBef>
            </a:pPr>
            <a:r>
              <a:rPr dirty="0" sz="1450" spc="-10">
                <a:latin typeface="Times New Roman"/>
                <a:cs typeface="Times New Roman"/>
              </a:rPr>
              <a:t>tooth before her eyes. The maid came forward and </a:t>
            </a:r>
            <a:r>
              <a:rPr dirty="0" sz="1450" spc="-5">
                <a:latin typeface="Times New Roman"/>
                <a:cs typeface="Times New Roman"/>
              </a:rPr>
              <a:t>put a </a:t>
            </a:r>
            <a:r>
              <a:rPr dirty="0" sz="1450" spc="-10">
                <a:latin typeface="Times New Roman"/>
                <a:cs typeface="Times New Roman"/>
              </a:rPr>
              <a:t>bowl to her lips.  "Rinse</a:t>
            </a:r>
            <a:r>
              <a:rPr dirty="0" sz="1450" spc="45">
                <a:latin typeface="Times New Roman"/>
                <a:cs typeface="Times New Roman"/>
              </a:rPr>
              <a:t> </a:t>
            </a:r>
            <a:r>
              <a:rPr dirty="0" sz="1450" spc="-5">
                <a:latin typeface="Times New Roman"/>
                <a:cs typeface="Times New Roman"/>
              </a:rPr>
              <a:t>your</a:t>
            </a:r>
            <a:r>
              <a:rPr dirty="0" sz="1450" spc="50">
                <a:latin typeface="Times New Roman"/>
                <a:cs typeface="Times New Roman"/>
              </a:rPr>
              <a:t> </a:t>
            </a:r>
            <a:r>
              <a:rPr dirty="0" sz="1450" spc="-10">
                <a:latin typeface="Times New Roman"/>
                <a:cs typeface="Times New Roman"/>
              </a:rPr>
              <a:t>mouth</a:t>
            </a:r>
            <a:r>
              <a:rPr dirty="0" sz="1450" spc="50">
                <a:latin typeface="Times New Roman"/>
                <a:cs typeface="Times New Roman"/>
              </a:rPr>
              <a:t> </a:t>
            </a:r>
            <a:r>
              <a:rPr dirty="0" sz="1450" spc="-10">
                <a:latin typeface="Times New Roman"/>
                <a:cs typeface="Times New Roman"/>
              </a:rPr>
              <a:t>with</a:t>
            </a:r>
            <a:r>
              <a:rPr dirty="0" sz="1450" spc="50">
                <a:latin typeface="Times New Roman"/>
                <a:cs typeface="Times New Roman"/>
              </a:rPr>
              <a:t> </a:t>
            </a:r>
            <a:r>
              <a:rPr dirty="0" sz="1450" spc="-10">
                <a:latin typeface="Times New Roman"/>
                <a:cs typeface="Times New Roman"/>
              </a:rPr>
              <a:t>cold</a:t>
            </a:r>
            <a:r>
              <a:rPr dirty="0" sz="1450" spc="50">
                <a:latin typeface="Times New Roman"/>
                <a:cs typeface="Times New Roman"/>
              </a:rPr>
              <a:t> </a:t>
            </a:r>
            <a:r>
              <a:rPr dirty="0" sz="1450" spc="-10">
                <a:latin typeface="Times New Roman"/>
                <a:cs typeface="Times New Roman"/>
              </a:rPr>
              <a:t>water</a:t>
            </a:r>
            <a:r>
              <a:rPr dirty="0" sz="1450" spc="50">
                <a:latin typeface="Times New Roman"/>
                <a:cs typeface="Times New Roman"/>
              </a:rPr>
              <a:t> </a:t>
            </a:r>
            <a:r>
              <a:rPr dirty="0" sz="1450" spc="-10">
                <a:latin typeface="Times New Roman"/>
                <a:cs typeface="Times New Roman"/>
              </a:rPr>
              <a:t>at</a:t>
            </a:r>
            <a:r>
              <a:rPr dirty="0" sz="1450" spc="45">
                <a:latin typeface="Times New Roman"/>
                <a:cs typeface="Times New Roman"/>
              </a:rPr>
              <a:t> </a:t>
            </a:r>
            <a:r>
              <a:rPr dirty="0" sz="1450" spc="-10">
                <a:latin typeface="Times New Roman"/>
                <a:cs typeface="Times New Roman"/>
              </a:rPr>
              <a:t>home,"</a:t>
            </a:r>
            <a:r>
              <a:rPr dirty="0" sz="1450" spc="50">
                <a:latin typeface="Times New Roman"/>
                <a:cs typeface="Times New Roman"/>
              </a:rPr>
              <a:t> </a:t>
            </a:r>
            <a:r>
              <a:rPr dirty="0" sz="1450" spc="-10">
                <a:latin typeface="Times New Roman"/>
                <a:cs typeface="Times New Roman"/>
              </a:rPr>
              <a:t>said</a:t>
            </a:r>
            <a:r>
              <a:rPr dirty="0" sz="1450" spc="50">
                <a:latin typeface="Times New Roman"/>
                <a:cs typeface="Times New Roman"/>
              </a:rPr>
              <a:t> </a:t>
            </a:r>
            <a:r>
              <a:rPr dirty="0" sz="1450" spc="-10">
                <a:latin typeface="Times New Roman"/>
                <a:cs typeface="Times New Roman"/>
              </a:rPr>
              <a:t>Finkel.</a:t>
            </a:r>
            <a:r>
              <a:rPr dirty="0" sz="1450" spc="50">
                <a:latin typeface="Times New Roman"/>
                <a:cs typeface="Times New Roman"/>
              </a:rPr>
              <a:t> </a:t>
            </a:r>
            <a:r>
              <a:rPr dirty="0" sz="1450" spc="-10">
                <a:latin typeface="Times New Roman"/>
                <a:cs typeface="Times New Roman"/>
              </a:rPr>
              <a:t>"That</a:t>
            </a:r>
            <a:r>
              <a:rPr dirty="0" sz="1450" spc="50">
                <a:latin typeface="Times New Roman"/>
                <a:cs typeface="Times New Roman"/>
              </a:rPr>
              <a:t> </a:t>
            </a:r>
            <a:r>
              <a:rPr dirty="0" sz="1450" spc="-10">
                <a:latin typeface="Times New Roman"/>
                <a:cs typeface="Times New Roman"/>
              </a:rPr>
              <a:t>will</a:t>
            </a:r>
            <a:r>
              <a:rPr dirty="0" sz="1450" spc="50">
                <a:latin typeface="Times New Roman"/>
                <a:cs typeface="Times New Roman"/>
              </a:rPr>
              <a:t> </a:t>
            </a:r>
            <a:r>
              <a:rPr dirty="0" sz="1450" spc="-10">
                <a:latin typeface="Times New Roman"/>
                <a:cs typeface="Times New Roman"/>
              </a:rPr>
              <a:t>make</a:t>
            </a:r>
            <a:endParaRPr sz="1450">
              <a:latin typeface="Times New Roman"/>
              <a:cs typeface="Times New Roman"/>
            </a:endParaRPr>
          </a:p>
          <a:p>
            <a:pPr algn="just" marL="12700">
              <a:lnSpc>
                <a:spcPts val="1730"/>
              </a:lnSpc>
            </a:pPr>
            <a:r>
              <a:rPr dirty="0" sz="1450" spc="-10">
                <a:latin typeface="Times New Roman"/>
                <a:cs typeface="Times New Roman"/>
              </a:rPr>
              <a:t>the blood</a:t>
            </a:r>
            <a:r>
              <a:rPr dirty="0" sz="1450" spc="-5">
                <a:latin typeface="Times New Roman"/>
                <a:cs typeface="Times New Roman"/>
              </a:rPr>
              <a:t> </a:t>
            </a:r>
            <a:r>
              <a:rPr dirty="0" sz="1450" spc="-10">
                <a:latin typeface="Times New Roman"/>
                <a:cs typeface="Times New Roman"/>
              </a:rPr>
              <a:t>stop."</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He stood before her in the attitude </a:t>
            </a:r>
            <a:r>
              <a:rPr dirty="0" sz="1450" spc="-5">
                <a:latin typeface="Times New Roman"/>
                <a:cs typeface="Times New Roman"/>
              </a:rPr>
              <a:t>of a </a:t>
            </a:r>
            <a:r>
              <a:rPr dirty="0" sz="1450" spc="-10">
                <a:latin typeface="Times New Roman"/>
                <a:cs typeface="Times New Roman"/>
              </a:rPr>
              <a:t>man impatient to </a:t>
            </a:r>
            <a:r>
              <a:rPr dirty="0" sz="1450" spc="-5">
                <a:latin typeface="Times New Roman"/>
                <a:cs typeface="Times New Roman"/>
              </a:rPr>
              <a:t>be </a:t>
            </a:r>
            <a:r>
              <a:rPr dirty="0" sz="1450" spc="-10">
                <a:latin typeface="Times New Roman"/>
                <a:cs typeface="Times New Roman"/>
              </a:rPr>
              <a:t>left alone at  last.</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"Good-bye </a:t>
            </a:r>
            <a:r>
              <a:rPr dirty="0" sz="1450" spc="-5">
                <a:latin typeface="Times New Roman"/>
                <a:cs typeface="Times New Roman"/>
              </a:rPr>
              <a:t>..." </a:t>
            </a:r>
            <a:r>
              <a:rPr dirty="0" sz="1450" spc="-10">
                <a:latin typeface="Times New Roman"/>
                <a:cs typeface="Times New Roman"/>
              </a:rPr>
              <a:t>she said, turning to the</a:t>
            </a:r>
            <a:r>
              <a:rPr dirty="0" sz="1450" spc="25">
                <a:latin typeface="Times New Roman"/>
                <a:cs typeface="Times New Roman"/>
              </a:rPr>
              <a:t> </a:t>
            </a:r>
            <a:r>
              <a:rPr dirty="0" sz="1450" spc="-25">
                <a:latin typeface="Times New Roman"/>
                <a:cs typeface="Times New Roman"/>
              </a:rPr>
              <a:t>door.</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"H'm! And who's to pay me for the work?" Finkel asked</a:t>
            </a:r>
            <a:r>
              <a:rPr dirty="0" sz="1450" spc="65">
                <a:latin typeface="Times New Roman"/>
                <a:cs typeface="Times New Roman"/>
              </a:rPr>
              <a:t> </a:t>
            </a:r>
            <a:r>
              <a:rPr dirty="0" sz="1450" spc="-15">
                <a:latin typeface="Times New Roman"/>
                <a:cs typeface="Times New Roman"/>
              </a:rPr>
              <a:t>laughingly.</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"Ah </a:t>
            </a:r>
            <a:r>
              <a:rPr dirty="0" sz="1450" spc="-5">
                <a:latin typeface="Times New Roman"/>
                <a:cs typeface="Times New Roman"/>
              </a:rPr>
              <a:t>... </a:t>
            </a:r>
            <a:r>
              <a:rPr dirty="0" sz="1450" spc="-10">
                <a:latin typeface="Times New Roman"/>
                <a:cs typeface="Times New Roman"/>
              </a:rPr>
              <a:t>yes!" </a:t>
            </a:r>
            <a:r>
              <a:rPr dirty="0" sz="1450" spc="-40">
                <a:latin typeface="Times New Roman"/>
                <a:cs typeface="Times New Roman"/>
              </a:rPr>
              <a:t>Vanda </a:t>
            </a:r>
            <a:r>
              <a:rPr dirty="0" sz="1450" spc="-10">
                <a:latin typeface="Times New Roman"/>
                <a:cs typeface="Times New Roman"/>
              </a:rPr>
              <a:t>recollected, blushed and gave the dentist the rouble she  had </a:t>
            </a:r>
            <a:r>
              <a:rPr dirty="0" sz="1450" spc="-5">
                <a:latin typeface="Times New Roman"/>
                <a:cs typeface="Times New Roman"/>
              </a:rPr>
              <a:t>got </a:t>
            </a:r>
            <a:r>
              <a:rPr dirty="0" sz="1450" spc="-10">
                <a:latin typeface="Times New Roman"/>
                <a:cs typeface="Times New Roman"/>
              </a:rPr>
              <a:t>for the turquoise</a:t>
            </a:r>
            <a:r>
              <a:rPr dirty="0" sz="1450" spc="10">
                <a:latin typeface="Times New Roman"/>
                <a:cs typeface="Times New Roman"/>
              </a:rPr>
              <a:t> </a:t>
            </a:r>
            <a:r>
              <a:rPr dirty="0" sz="1450" spc="-10">
                <a:latin typeface="Times New Roman"/>
                <a:cs typeface="Times New Roman"/>
              </a:rPr>
              <a:t>ring.</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When she came into the street she felt still more ashamed than before, </a:t>
            </a:r>
            <a:r>
              <a:rPr dirty="0" sz="1450" spc="-5">
                <a:latin typeface="Times New Roman"/>
                <a:cs typeface="Times New Roman"/>
              </a:rPr>
              <a:t>but  </a:t>
            </a:r>
            <a:r>
              <a:rPr dirty="0" sz="1450" spc="-10">
                <a:latin typeface="Times New Roman"/>
                <a:cs typeface="Times New Roman"/>
              </a:rPr>
              <a:t>she was </a:t>
            </a:r>
            <a:r>
              <a:rPr dirty="0" sz="1450" spc="-5">
                <a:latin typeface="Times New Roman"/>
                <a:cs typeface="Times New Roman"/>
              </a:rPr>
              <a:t>not </a:t>
            </a:r>
            <a:r>
              <a:rPr dirty="0" sz="1450" spc="-10">
                <a:latin typeface="Times New Roman"/>
                <a:cs typeface="Times New Roman"/>
              </a:rPr>
              <a:t>ashamed </a:t>
            </a:r>
            <a:r>
              <a:rPr dirty="0" sz="1450" spc="-5">
                <a:latin typeface="Times New Roman"/>
                <a:cs typeface="Times New Roman"/>
              </a:rPr>
              <a:t>of </a:t>
            </a:r>
            <a:r>
              <a:rPr dirty="0" sz="1450" spc="-10">
                <a:latin typeface="Times New Roman"/>
                <a:cs typeface="Times New Roman"/>
              </a:rPr>
              <a:t>her poverty any more. Nor did she notice any more  that she hadn't an elaborate hat </a:t>
            </a:r>
            <a:r>
              <a:rPr dirty="0" sz="1450" spc="-5">
                <a:latin typeface="Times New Roman"/>
                <a:cs typeface="Times New Roman"/>
              </a:rPr>
              <a:t>or a </a:t>
            </a:r>
            <a:r>
              <a:rPr dirty="0" sz="1450" spc="-10">
                <a:latin typeface="Times New Roman"/>
                <a:cs typeface="Times New Roman"/>
              </a:rPr>
              <a:t>modish jacket. She walked along the street  spitting blood and each red spittle told her about her life, </a:t>
            </a:r>
            <a:r>
              <a:rPr dirty="0" sz="1450" spc="-5">
                <a:latin typeface="Times New Roman"/>
                <a:cs typeface="Times New Roman"/>
              </a:rPr>
              <a:t>a </a:t>
            </a:r>
            <a:r>
              <a:rPr dirty="0" sz="1450" spc="-10">
                <a:latin typeface="Times New Roman"/>
                <a:cs typeface="Times New Roman"/>
              </a:rPr>
              <a:t>bad, hard life;  about the insults she had </a:t>
            </a:r>
            <a:r>
              <a:rPr dirty="0" sz="1450" spc="-15">
                <a:latin typeface="Times New Roman"/>
                <a:cs typeface="Times New Roman"/>
              </a:rPr>
              <a:t>suffered </a:t>
            </a:r>
            <a:r>
              <a:rPr dirty="0" sz="1450" spc="-10">
                <a:latin typeface="Times New Roman"/>
                <a:cs typeface="Times New Roman"/>
              </a:rPr>
              <a:t>and had still to </a:t>
            </a:r>
            <a:r>
              <a:rPr dirty="0" sz="1450" spc="-20">
                <a:latin typeface="Times New Roman"/>
                <a:cs typeface="Times New Roman"/>
              </a:rPr>
              <a:t>suffer-to-morrow, </a:t>
            </a:r>
            <a:r>
              <a:rPr dirty="0" sz="1450" spc="-5">
                <a:latin typeface="Times New Roman"/>
                <a:cs typeface="Times New Roman"/>
              </a:rPr>
              <a:t>a </a:t>
            </a:r>
            <a:r>
              <a:rPr dirty="0" sz="1450" spc="-10">
                <a:latin typeface="Times New Roman"/>
                <a:cs typeface="Times New Roman"/>
              </a:rPr>
              <a:t>week, </a:t>
            </a:r>
            <a:r>
              <a:rPr dirty="0" sz="1450" spc="-5">
                <a:latin typeface="Times New Roman"/>
                <a:cs typeface="Times New Roman"/>
              </a:rPr>
              <a:t>a  </a:t>
            </a:r>
            <a:r>
              <a:rPr dirty="0" sz="1450" spc="-10">
                <a:latin typeface="Times New Roman"/>
                <a:cs typeface="Times New Roman"/>
              </a:rPr>
              <a:t>year hence—her whole life, till</a:t>
            </a:r>
            <a:r>
              <a:rPr dirty="0" sz="1450" spc="10">
                <a:latin typeface="Times New Roman"/>
                <a:cs typeface="Times New Roman"/>
              </a:rPr>
              <a:t> </a:t>
            </a:r>
            <a:r>
              <a:rPr dirty="0" sz="1450" spc="-5">
                <a:latin typeface="Times New Roman"/>
                <a:cs typeface="Times New Roman"/>
              </a:rPr>
              <a:t>death....</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"Oh, how terrible it is!" she whispered. "My God, how</a:t>
            </a:r>
            <a:r>
              <a:rPr dirty="0" sz="1450" spc="65">
                <a:latin typeface="Times New Roman"/>
                <a:cs typeface="Times New Roman"/>
              </a:rPr>
              <a:t> </a:t>
            </a:r>
            <a:r>
              <a:rPr dirty="0" sz="1450" spc="-10">
                <a:latin typeface="Times New Roman"/>
                <a:cs typeface="Times New Roman"/>
              </a:rPr>
              <a:t>terrible!"</a:t>
            </a:r>
            <a:endParaRPr sz="1450">
              <a:latin typeface="Times New Roman"/>
              <a:cs typeface="Times New Roman"/>
            </a:endParaRPr>
          </a:p>
          <a:p>
            <a:pPr algn="just" marL="12700" marR="9525" indent="255904">
              <a:lnSpc>
                <a:spcPts val="1730"/>
              </a:lnSpc>
              <a:spcBef>
                <a:spcPts val="775"/>
              </a:spcBef>
            </a:pPr>
            <a:r>
              <a:rPr dirty="0" sz="1450" spc="-10">
                <a:latin typeface="Times New Roman"/>
                <a:cs typeface="Times New Roman"/>
              </a:rPr>
              <a:t>But the next day she was at the Renaissance and she danced there. She  wore </a:t>
            </a:r>
            <a:r>
              <a:rPr dirty="0" sz="1450" spc="-5">
                <a:latin typeface="Times New Roman"/>
                <a:cs typeface="Times New Roman"/>
              </a:rPr>
              <a:t>a </a:t>
            </a:r>
            <a:r>
              <a:rPr dirty="0" sz="1450" spc="-30">
                <a:latin typeface="Times New Roman"/>
                <a:cs typeface="Times New Roman"/>
              </a:rPr>
              <a:t>new, </a:t>
            </a:r>
            <a:r>
              <a:rPr dirty="0" sz="1450" spc="-10">
                <a:latin typeface="Times New Roman"/>
                <a:cs typeface="Times New Roman"/>
              </a:rPr>
              <a:t>immense red hat, </a:t>
            </a:r>
            <a:r>
              <a:rPr dirty="0" sz="1450" spc="-5">
                <a:latin typeface="Times New Roman"/>
                <a:cs typeface="Times New Roman"/>
              </a:rPr>
              <a:t>a </a:t>
            </a:r>
            <a:r>
              <a:rPr dirty="0" sz="1450" spc="-10">
                <a:latin typeface="Times New Roman"/>
                <a:cs typeface="Times New Roman"/>
              </a:rPr>
              <a:t>new jacket </a:t>
            </a:r>
            <a:r>
              <a:rPr dirty="0" sz="1450" spc="-5">
                <a:latin typeface="Times New Roman"/>
                <a:cs typeface="Times New Roman"/>
              </a:rPr>
              <a:t>à </a:t>
            </a:r>
            <a:r>
              <a:rPr dirty="0" sz="1450" spc="-10">
                <a:latin typeface="Times New Roman"/>
                <a:cs typeface="Times New Roman"/>
              </a:rPr>
              <a:t>la mode and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brown  shoes. She was treated to supper </a:t>
            </a:r>
            <a:r>
              <a:rPr dirty="0" sz="1450" spc="-5">
                <a:latin typeface="Times New Roman"/>
                <a:cs typeface="Times New Roman"/>
              </a:rPr>
              <a:t>by a young </a:t>
            </a:r>
            <a:r>
              <a:rPr dirty="0" sz="1450" spc="-10">
                <a:latin typeface="Times New Roman"/>
                <a:cs typeface="Times New Roman"/>
              </a:rPr>
              <a:t>merchant from</a:t>
            </a:r>
            <a:r>
              <a:rPr dirty="0" sz="1450" spc="40">
                <a:latin typeface="Times New Roman"/>
                <a:cs typeface="Times New Roman"/>
              </a:rPr>
              <a:t> </a:t>
            </a:r>
            <a:r>
              <a:rPr dirty="0" sz="1450" spc="-10">
                <a:latin typeface="Times New Roman"/>
                <a:cs typeface="Times New Roman"/>
              </a:rPr>
              <a:t>Kazan.</a:t>
            </a:r>
            <a:endParaRPr sz="1450">
              <a:latin typeface="Times New Roman"/>
              <a:cs typeface="Times New Roman"/>
            </a:endParaRPr>
          </a:p>
        </p:txBody>
      </p:sp>
      <p:sp>
        <p:nvSpPr>
          <p:cNvPr id="3" name="object 3"/>
          <p:cNvSpPr txBox="1"/>
          <p:nvPr/>
        </p:nvSpPr>
        <p:spPr>
          <a:xfrm>
            <a:off x="876300" y="6133594"/>
            <a:ext cx="5807075" cy="3757295"/>
          </a:xfrm>
          <a:prstGeom prst="rect">
            <a:avLst/>
          </a:prstGeom>
        </p:spPr>
        <p:txBody>
          <a:bodyPr wrap="square" lIns="0" tIns="11430" rIns="0" bIns="0" rtlCol="0" vert="horz">
            <a:spAutoFit/>
          </a:bodyPr>
          <a:lstStyle/>
          <a:p>
            <a:pPr algn="ctr" marL="635">
              <a:lnSpc>
                <a:spcPct val="100000"/>
              </a:lnSpc>
              <a:spcBef>
                <a:spcPts val="90"/>
              </a:spcBef>
            </a:pPr>
            <a:r>
              <a:rPr dirty="0" sz="1450" spc="-20" b="1">
                <a:latin typeface="Times New Roman"/>
                <a:cs typeface="Times New Roman"/>
              </a:rPr>
              <a:t>OVERWHELMING</a:t>
            </a:r>
            <a:r>
              <a:rPr dirty="0" sz="1450" spc="-5" b="1">
                <a:latin typeface="Times New Roman"/>
                <a:cs typeface="Times New Roman"/>
              </a:rPr>
              <a:t> </a:t>
            </a:r>
            <a:r>
              <a:rPr dirty="0" sz="1450" spc="-25" b="1">
                <a:latin typeface="Times New Roman"/>
                <a:cs typeface="Times New Roman"/>
              </a:rPr>
              <a:t>SENSATIONS</a:t>
            </a:r>
            <a:endParaRPr sz="1450">
              <a:latin typeface="Times New Roman"/>
              <a:cs typeface="Times New Roman"/>
            </a:endParaRPr>
          </a:p>
          <a:p>
            <a:pPr>
              <a:lnSpc>
                <a:spcPct val="100000"/>
              </a:lnSpc>
            </a:pPr>
            <a:endParaRPr sz="1600">
              <a:latin typeface="Times New Roman"/>
              <a:cs typeface="Times New Roman"/>
            </a:endParaRPr>
          </a:p>
          <a:p>
            <a:pPr algn="just" marL="12700" marR="6985" indent="255904">
              <a:lnSpc>
                <a:spcPts val="1730"/>
              </a:lnSpc>
              <a:spcBef>
                <a:spcPts val="950"/>
              </a:spcBef>
            </a:pPr>
            <a:r>
              <a:rPr dirty="0" sz="1450" spc="-10">
                <a:latin typeface="Times New Roman"/>
                <a:cs typeface="Times New Roman"/>
              </a:rPr>
              <a:t>This happened </a:t>
            </a:r>
            <a:r>
              <a:rPr dirty="0" sz="1450" spc="-5">
                <a:latin typeface="Times New Roman"/>
                <a:cs typeface="Times New Roman"/>
              </a:rPr>
              <a:t>not </a:t>
            </a:r>
            <a:r>
              <a:rPr dirty="0" sz="1450" spc="-10">
                <a:latin typeface="Times New Roman"/>
                <a:cs typeface="Times New Roman"/>
              </a:rPr>
              <a:t>so very long ago in the Moscow Circuit Court. The  jurymen, left in court for the night, before going to bed, began </a:t>
            </a:r>
            <a:r>
              <a:rPr dirty="0" sz="1450" spc="-5">
                <a:latin typeface="Times New Roman"/>
                <a:cs typeface="Times New Roman"/>
              </a:rPr>
              <a:t>a </a:t>
            </a:r>
            <a:r>
              <a:rPr dirty="0" sz="1450" spc="-10">
                <a:latin typeface="Times New Roman"/>
                <a:cs typeface="Times New Roman"/>
              </a:rPr>
              <a:t>conversation  about overwhelming sensations. It was occasioned </a:t>
            </a:r>
            <a:r>
              <a:rPr dirty="0" sz="1450" spc="-5">
                <a:latin typeface="Times New Roman"/>
                <a:cs typeface="Times New Roman"/>
              </a:rPr>
              <a:t>by </a:t>
            </a:r>
            <a:r>
              <a:rPr dirty="0" sz="1450" spc="-10">
                <a:latin typeface="Times New Roman"/>
                <a:cs typeface="Times New Roman"/>
              </a:rPr>
              <a:t>someone's recollection  </a:t>
            </a:r>
            <a:r>
              <a:rPr dirty="0" sz="1450" spc="-5">
                <a:latin typeface="Times New Roman"/>
                <a:cs typeface="Times New Roman"/>
              </a:rPr>
              <a:t>of a </a:t>
            </a:r>
            <a:r>
              <a:rPr dirty="0" sz="1450" spc="-10">
                <a:latin typeface="Times New Roman"/>
                <a:cs typeface="Times New Roman"/>
              </a:rPr>
              <a:t>witness who became </a:t>
            </a:r>
            <a:r>
              <a:rPr dirty="0" sz="1450" spc="-5">
                <a:latin typeface="Times New Roman"/>
                <a:cs typeface="Times New Roman"/>
              </a:rPr>
              <a:t>a </a:t>
            </a:r>
            <a:r>
              <a:rPr dirty="0" sz="1450" spc="-10">
                <a:latin typeface="Times New Roman"/>
                <a:cs typeface="Times New Roman"/>
              </a:rPr>
              <a:t>stammerer and turned </a:t>
            </a:r>
            <a:r>
              <a:rPr dirty="0" sz="1450" spc="-25">
                <a:latin typeface="Times New Roman"/>
                <a:cs typeface="Times New Roman"/>
              </a:rPr>
              <a:t>grey, </a:t>
            </a:r>
            <a:r>
              <a:rPr dirty="0" sz="1450" spc="-10">
                <a:latin typeface="Times New Roman"/>
                <a:cs typeface="Times New Roman"/>
              </a:rPr>
              <a:t>owing, as </a:t>
            </a:r>
            <a:r>
              <a:rPr dirty="0" sz="1450" spc="-5">
                <a:latin typeface="Times New Roman"/>
                <a:cs typeface="Times New Roman"/>
              </a:rPr>
              <a:t>he </a:t>
            </a:r>
            <a:r>
              <a:rPr dirty="0" sz="1450" spc="-10">
                <a:latin typeface="Times New Roman"/>
                <a:cs typeface="Times New Roman"/>
              </a:rPr>
              <a:t>said, to  </a:t>
            </a:r>
            <a:r>
              <a:rPr dirty="0" sz="1450" spc="-5">
                <a:latin typeface="Times New Roman"/>
                <a:cs typeface="Times New Roman"/>
              </a:rPr>
              <a:t>one </a:t>
            </a:r>
            <a:r>
              <a:rPr dirty="0" sz="1450" spc="-10">
                <a:latin typeface="Times New Roman"/>
                <a:cs typeface="Times New Roman"/>
              </a:rPr>
              <a:t>dreadful moment. The jurymen decided before going to bed that each </a:t>
            </a:r>
            <a:r>
              <a:rPr dirty="0" sz="1450" spc="-5">
                <a:latin typeface="Times New Roman"/>
                <a:cs typeface="Times New Roman"/>
              </a:rPr>
              <a:t>one  of </a:t>
            </a:r>
            <a:r>
              <a:rPr dirty="0" sz="1450" spc="-10">
                <a:latin typeface="Times New Roman"/>
                <a:cs typeface="Times New Roman"/>
              </a:rPr>
              <a:t>them should dig into his memories and tell </a:t>
            </a:r>
            <a:r>
              <a:rPr dirty="0" sz="1450" spc="-5">
                <a:latin typeface="Times New Roman"/>
                <a:cs typeface="Times New Roman"/>
              </a:rPr>
              <a:t>a </a:t>
            </a:r>
            <a:r>
              <a:rPr dirty="0" sz="1450" spc="-25">
                <a:latin typeface="Times New Roman"/>
                <a:cs typeface="Times New Roman"/>
              </a:rPr>
              <a:t>story. </a:t>
            </a:r>
            <a:r>
              <a:rPr dirty="0" sz="1450" spc="-10">
                <a:latin typeface="Times New Roman"/>
                <a:cs typeface="Times New Roman"/>
              </a:rPr>
              <a:t>Life is short; </a:t>
            </a:r>
            <a:r>
              <a:rPr dirty="0" sz="1450" spc="-5">
                <a:latin typeface="Times New Roman"/>
                <a:cs typeface="Times New Roman"/>
              </a:rPr>
              <a:t>but </a:t>
            </a:r>
            <a:r>
              <a:rPr dirty="0" sz="1450" spc="-10">
                <a:latin typeface="Times New Roman"/>
                <a:cs typeface="Times New Roman"/>
              </a:rPr>
              <a:t>still  there is </a:t>
            </a:r>
            <a:r>
              <a:rPr dirty="0" sz="1450" spc="-5">
                <a:latin typeface="Times New Roman"/>
                <a:cs typeface="Times New Roman"/>
              </a:rPr>
              <a:t>not a </a:t>
            </a:r>
            <a:r>
              <a:rPr dirty="0" sz="1450" spc="-10">
                <a:latin typeface="Times New Roman"/>
                <a:cs typeface="Times New Roman"/>
              </a:rPr>
              <a:t>single man who can boast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had some dreadful  moments in his</a:t>
            </a:r>
            <a:r>
              <a:rPr dirty="0" sz="1450">
                <a:latin typeface="Times New Roman"/>
                <a:cs typeface="Times New Roman"/>
              </a:rPr>
              <a:t> </a:t>
            </a:r>
            <a:r>
              <a:rPr dirty="0" sz="1450" spc="-10">
                <a:latin typeface="Times New Roman"/>
                <a:cs typeface="Times New Roman"/>
              </a:rPr>
              <a:t>past.</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One juryman related how </a:t>
            </a:r>
            <a:r>
              <a:rPr dirty="0" sz="1450" spc="-5">
                <a:latin typeface="Times New Roman"/>
                <a:cs typeface="Times New Roman"/>
              </a:rPr>
              <a:t>he </a:t>
            </a:r>
            <a:r>
              <a:rPr dirty="0" sz="1450" spc="-10">
                <a:latin typeface="Times New Roman"/>
                <a:cs typeface="Times New Roman"/>
              </a:rPr>
              <a:t>was nearly drowned. A second told how </a:t>
            </a:r>
            <a:r>
              <a:rPr dirty="0" sz="1450" spc="-5">
                <a:latin typeface="Times New Roman"/>
                <a:cs typeface="Times New Roman"/>
              </a:rPr>
              <a:t>one  night he </a:t>
            </a:r>
            <a:r>
              <a:rPr dirty="0" sz="1450" spc="-10">
                <a:latin typeface="Times New Roman"/>
                <a:cs typeface="Times New Roman"/>
              </a:rPr>
              <a:t>poisoned his own child, in </a:t>
            </a:r>
            <a:r>
              <a:rPr dirty="0" sz="1450" spc="-5">
                <a:latin typeface="Times New Roman"/>
                <a:cs typeface="Times New Roman"/>
              </a:rPr>
              <a:t>a </a:t>
            </a:r>
            <a:r>
              <a:rPr dirty="0" sz="1450" spc="-10">
                <a:latin typeface="Times New Roman"/>
                <a:cs typeface="Times New Roman"/>
              </a:rPr>
              <a:t>place where there was neither doctor </a:t>
            </a:r>
            <a:r>
              <a:rPr dirty="0" sz="1450" spc="-5">
                <a:latin typeface="Times New Roman"/>
                <a:cs typeface="Times New Roman"/>
              </a:rPr>
              <a:t>nor  </a:t>
            </a:r>
            <a:r>
              <a:rPr dirty="0" sz="1450" spc="-10">
                <a:latin typeface="Times New Roman"/>
                <a:cs typeface="Times New Roman"/>
              </a:rPr>
              <a:t>chemist, </a:t>
            </a:r>
            <a:r>
              <a:rPr dirty="0" sz="1450" spc="-5">
                <a:latin typeface="Times New Roman"/>
                <a:cs typeface="Times New Roman"/>
              </a:rPr>
              <a:t>by </a:t>
            </a:r>
            <a:r>
              <a:rPr dirty="0" sz="1450" spc="-10">
                <a:latin typeface="Times New Roman"/>
                <a:cs typeface="Times New Roman"/>
              </a:rPr>
              <a:t>giving the child white copperas in mistake for soda. The child did  </a:t>
            </a:r>
            <a:r>
              <a:rPr dirty="0" sz="1450" spc="-5">
                <a:latin typeface="Times New Roman"/>
                <a:cs typeface="Times New Roman"/>
              </a:rPr>
              <a:t>not </a:t>
            </a:r>
            <a:r>
              <a:rPr dirty="0" sz="1450" spc="-10">
                <a:latin typeface="Times New Roman"/>
                <a:cs typeface="Times New Roman"/>
              </a:rPr>
              <a:t>die, </a:t>
            </a:r>
            <a:r>
              <a:rPr dirty="0" sz="1450" spc="-5">
                <a:latin typeface="Times New Roman"/>
                <a:cs typeface="Times New Roman"/>
              </a:rPr>
              <a:t>but </a:t>
            </a:r>
            <a:r>
              <a:rPr dirty="0" sz="1450" spc="-10">
                <a:latin typeface="Times New Roman"/>
                <a:cs typeface="Times New Roman"/>
              </a:rPr>
              <a:t>the father nearly went mad. A third, </a:t>
            </a:r>
            <a:r>
              <a:rPr dirty="0" sz="1450" spc="-5">
                <a:latin typeface="Times New Roman"/>
                <a:cs typeface="Times New Roman"/>
              </a:rPr>
              <a:t>not </a:t>
            </a:r>
            <a:r>
              <a:rPr dirty="0" sz="1450" spc="-10">
                <a:latin typeface="Times New Roman"/>
                <a:cs typeface="Times New Roman"/>
              </a:rPr>
              <a:t>an old man, </a:t>
            </a:r>
            <a:r>
              <a:rPr dirty="0" sz="1450" spc="-5">
                <a:latin typeface="Times New Roman"/>
                <a:cs typeface="Times New Roman"/>
              </a:rPr>
              <a:t>but </a:t>
            </a:r>
            <a:r>
              <a:rPr dirty="0" sz="1450" spc="-20">
                <a:latin typeface="Times New Roman"/>
                <a:cs typeface="Times New Roman"/>
              </a:rPr>
              <a:t>sickly,  </a:t>
            </a:r>
            <a:r>
              <a:rPr dirty="0" sz="1450" spc="-10">
                <a:latin typeface="Times New Roman"/>
                <a:cs typeface="Times New Roman"/>
              </a:rPr>
              <a:t>described his two attempts to commit suicide. Once </a:t>
            </a:r>
            <a:r>
              <a:rPr dirty="0" sz="1450" spc="-5">
                <a:latin typeface="Times New Roman"/>
                <a:cs typeface="Times New Roman"/>
              </a:rPr>
              <a:t>he </a:t>
            </a:r>
            <a:r>
              <a:rPr dirty="0" sz="1450" spc="-10">
                <a:latin typeface="Times New Roman"/>
                <a:cs typeface="Times New Roman"/>
              </a:rPr>
              <a:t>shot himself; the  second time </a:t>
            </a:r>
            <a:r>
              <a:rPr dirty="0" sz="1450" spc="-5">
                <a:latin typeface="Times New Roman"/>
                <a:cs typeface="Times New Roman"/>
              </a:rPr>
              <a:t>he </a:t>
            </a:r>
            <a:r>
              <a:rPr dirty="0" sz="1450" spc="-10">
                <a:latin typeface="Times New Roman"/>
                <a:cs typeface="Times New Roman"/>
              </a:rPr>
              <a:t>threw himself in front </a:t>
            </a:r>
            <a:r>
              <a:rPr dirty="0" sz="1450" spc="-5">
                <a:latin typeface="Times New Roman"/>
                <a:cs typeface="Times New Roman"/>
              </a:rPr>
              <a:t>of a</a:t>
            </a:r>
            <a:r>
              <a:rPr dirty="0" sz="1450" spc="25">
                <a:latin typeface="Times New Roman"/>
                <a:cs typeface="Times New Roman"/>
              </a:rPr>
              <a:t> </a:t>
            </a:r>
            <a:r>
              <a:rPr dirty="0" sz="1450" spc="-10">
                <a:latin typeface="Times New Roman"/>
                <a:cs typeface="Times New Roman"/>
              </a:rPr>
              <a:t>train.</a:t>
            </a:r>
            <a:endParaRPr sz="1450">
              <a:latin typeface="Times New Roman"/>
              <a:cs typeface="Times New Roman"/>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300210"/>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The fourth, </a:t>
            </a:r>
            <a:r>
              <a:rPr dirty="0" sz="1450" spc="-5">
                <a:latin typeface="Times New Roman"/>
                <a:cs typeface="Times New Roman"/>
              </a:rPr>
              <a:t>a </a:t>
            </a:r>
            <a:r>
              <a:rPr dirty="0" sz="1450" spc="-10">
                <a:latin typeface="Times New Roman"/>
                <a:cs typeface="Times New Roman"/>
              </a:rPr>
              <a:t>short, stout man, smartly dressed, told the following</a:t>
            </a:r>
            <a:r>
              <a:rPr dirty="0" sz="1450" spc="110">
                <a:latin typeface="Times New Roman"/>
                <a:cs typeface="Times New Roman"/>
              </a:rPr>
              <a:t> </a:t>
            </a:r>
            <a:r>
              <a:rPr dirty="0" sz="1450" spc="-10">
                <a:latin typeface="Times New Roman"/>
                <a:cs typeface="Times New Roman"/>
              </a:rPr>
              <a:t>story:</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"I was </a:t>
            </a:r>
            <a:r>
              <a:rPr dirty="0" sz="1450" spc="-5">
                <a:latin typeface="Times New Roman"/>
                <a:cs typeface="Times New Roman"/>
              </a:rPr>
              <a:t>no </a:t>
            </a:r>
            <a:r>
              <a:rPr dirty="0" sz="1450" spc="-10">
                <a:latin typeface="Times New Roman"/>
                <a:cs typeface="Times New Roman"/>
              </a:rPr>
              <a:t>more than twenty-two </a:t>
            </a:r>
            <a:r>
              <a:rPr dirty="0" sz="1450" spc="-5">
                <a:latin typeface="Times New Roman"/>
                <a:cs typeface="Times New Roman"/>
              </a:rPr>
              <a:t>or </a:t>
            </a:r>
            <a:r>
              <a:rPr dirty="0" sz="1450" spc="-10">
                <a:latin typeface="Times New Roman"/>
                <a:cs typeface="Times New Roman"/>
              </a:rPr>
              <a:t>twenty-three years </a:t>
            </a:r>
            <a:r>
              <a:rPr dirty="0" sz="1450" spc="-5">
                <a:latin typeface="Times New Roman"/>
                <a:cs typeface="Times New Roman"/>
              </a:rPr>
              <a:t>old,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fell head  over heels in love with my present wife and proposed to </a:t>
            </a:r>
            <a:r>
              <a:rPr dirty="0" sz="1450" spc="-30">
                <a:latin typeface="Times New Roman"/>
                <a:cs typeface="Times New Roman"/>
              </a:rPr>
              <a:t>her. </a:t>
            </a:r>
            <a:r>
              <a:rPr dirty="0" sz="1450" spc="-35">
                <a:latin typeface="Times New Roman"/>
                <a:cs typeface="Times New Roman"/>
              </a:rPr>
              <a:t>Now, </a:t>
            </a:r>
            <a:r>
              <a:rPr dirty="0" sz="1450" spc="-5">
                <a:latin typeface="Times New Roman"/>
                <a:cs typeface="Times New Roman"/>
              </a:rPr>
              <a:t>I </a:t>
            </a:r>
            <a:r>
              <a:rPr dirty="0" sz="1450" spc="-10">
                <a:latin typeface="Times New Roman"/>
                <a:cs typeface="Times New Roman"/>
              </a:rPr>
              <a:t>would  gladly give myself </a:t>
            </a:r>
            <a:r>
              <a:rPr dirty="0" sz="1450" spc="-5">
                <a:latin typeface="Times New Roman"/>
                <a:cs typeface="Times New Roman"/>
              </a:rPr>
              <a:t>a </a:t>
            </a:r>
            <a:r>
              <a:rPr dirty="0" sz="1450" spc="-10">
                <a:latin typeface="Times New Roman"/>
                <a:cs typeface="Times New Roman"/>
              </a:rPr>
              <a:t>thrashing for that early marriage; </a:t>
            </a:r>
            <a:r>
              <a:rPr dirty="0" sz="1450" spc="-5">
                <a:latin typeface="Times New Roman"/>
                <a:cs typeface="Times New Roman"/>
              </a:rPr>
              <a:t>but </a:t>
            </a:r>
            <a:r>
              <a:rPr dirty="0" sz="1450" spc="-10">
                <a:latin typeface="Times New Roman"/>
                <a:cs typeface="Times New Roman"/>
              </a:rPr>
              <a:t>then—well, </a:t>
            </a:r>
            <a:r>
              <a:rPr dirty="0" sz="1450" spc="-5">
                <a:latin typeface="Times New Roman"/>
                <a:cs typeface="Times New Roman"/>
              </a:rPr>
              <a:t>I don't  </a:t>
            </a:r>
            <a:r>
              <a:rPr dirty="0" sz="1450" spc="-10">
                <a:latin typeface="Times New Roman"/>
                <a:cs typeface="Times New Roman"/>
              </a:rPr>
              <a:t>know what would have happened to me if Natasha had refused. My love was  most ardent, the kind described in novels as mad, passionate, and so </a:t>
            </a:r>
            <a:r>
              <a:rPr dirty="0" sz="1450" spc="-5">
                <a:latin typeface="Times New Roman"/>
                <a:cs typeface="Times New Roman"/>
              </a:rPr>
              <a:t>on. </a:t>
            </a:r>
            <a:r>
              <a:rPr dirty="0" sz="1450" spc="-10">
                <a:latin typeface="Times New Roman"/>
                <a:cs typeface="Times New Roman"/>
              </a:rPr>
              <a:t>My  happiness choked me, and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know how to escape from it. </a:t>
            </a:r>
            <a:r>
              <a:rPr dirty="0" sz="1450" spc="-5">
                <a:latin typeface="Times New Roman"/>
                <a:cs typeface="Times New Roman"/>
              </a:rPr>
              <a:t>I </a:t>
            </a:r>
            <a:r>
              <a:rPr dirty="0" sz="1450" spc="-10">
                <a:latin typeface="Times New Roman"/>
                <a:cs typeface="Times New Roman"/>
              </a:rPr>
              <a:t>bored my  </a:t>
            </a:r>
            <a:r>
              <a:rPr dirty="0" sz="1450" spc="-15">
                <a:latin typeface="Times New Roman"/>
                <a:cs typeface="Times New Roman"/>
              </a:rPr>
              <a:t>father, </a:t>
            </a:r>
            <a:r>
              <a:rPr dirty="0" sz="1450" spc="-10">
                <a:latin typeface="Times New Roman"/>
                <a:cs typeface="Times New Roman"/>
              </a:rPr>
              <a:t>my friends, the servants </a:t>
            </a:r>
            <a:r>
              <a:rPr dirty="0" sz="1450" spc="-5">
                <a:latin typeface="Times New Roman"/>
                <a:cs typeface="Times New Roman"/>
              </a:rPr>
              <a:t>by </a:t>
            </a:r>
            <a:r>
              <a:rPr dirty="0" sz="1450" spc="-10">
                <a:latin typeface="Times New Roman"/>
                <a:cs typeface="Times New Roman"/>
              </a:rPr>
              <a:t>continually telling them how desperately </a:t>
            </a:r>
            <a:r>
              <a:rPr dirty="0" sz="1450" spc="-5">
                <a:latin typeface="Times New Roman"/>
                <a:cs typeface="Times New Roman"/>
              </a:rPr>
              <a:t>I  </a:t>
            </a:r>
            <a:r>
              <a:rPr dirty="0" sz="1450" spc="-10">
                <a:latin typeface="Times New Roman"/>
                <a:cs typeface="Times New Roman"/>
              </a:rPr>
              <a:t>was in love. Happy people are quite the most tiresome and boring. </a:t>
            </a:r>
            <a:r>
              <a:rPr dirty="0" sz="1450" spc="-5">
                <a:latin typeface="Times New Roman"/>
                <a:cs typeface="Times New Roman"/>
              </a:rPr>
              <a:t>I </a:t>
            </a:r>
            <a:r>
              <a:rPr dirty="0" sz="1450" spc="-10">
                <a:latin typeface="Times New Roman"/>
                <a:cs typeface="Times New Roman"/>
              </a:rPr>
              <a:t>used to </a:t>
            </a:r>
            <a:r>
              <a:rPr dirty="0" sz="1450" spc="-5">
                <a:latin typeface="Times New Roman"/>
                <a:cs typeface="Times New Roman"/>
              </a:rPr>
              <a:t>be  </a:t>
            </a:r>
            <a:r>
              <a:rPr dirty="0" sz="1450" spc="-10">
                <a:latin typeface="Times New Roman"/>
                <a:cs typeface="Times New Roman"/>
              </a:rPr>
              <a:t>awfully exasperating. Even now I'm</a:t>
            </a:r>
            <a:r>
              <a:rPr dirty="0" sz="1450" spc="15">
                <a:latin typeface="Times New Roman"/>
                <a:cs typeface="Times New Roman"/>
              </a:rPr>
              <a:t> </a:t>
            </a:r>
            <a:r>
              <a:rPr dirty="0" sz="1450" spc="-10">
                <a:latin typeface="Times New Roman"/>
                <a:cs typeface="Times New Roman"/>
              </a:rPr>
              <a:t>ashamed.</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"At the time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newly-called barrister among my friends. The barrister  is now known all over Russia, </a:t>
            </a:r>
            <a:r>
              <a:rPr dirty="0" sz="1450" spc="-5">
                <a:latin typeface="Times New Roman"/>
                <a:cs typeface="Times New Roman"/>
              </a:rPr>
              <a:t>but </a:t>
            </a: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was only at the beginning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popularity,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rich </a:t>
            </a:r>
            <a:r>
              <a:rPr dirty="0" sz="1450" spc="-5">
                <a:latin typeface="Times New Roman"/>
                <a:cs typeface="Times New Roman"/>
              </a:rPr>
              <a:t>or </a:t>
            </a:r>
            <a:r>
              <a:rPr dirty="0" sz="1450" spc="-10">
                <a:latin typeface="Times New Roman"/>
                <a:cs typeface="Times New Roman"/>
              </a:rPr>
              <a:t>famous enough to have the right </a:t>
            </a:r>
            <a:r>
              <a:rPr dirty="0" sz="1450" spc="-5">
                <a:latin typeface="Times New Roman"/>
                <a:cs typeface="Times New Roman"/>
              </a:rPr>
              <a:t>not </a:t>
            </a:r>
            <a:r>
              <a:rPr dirty="0" sz="1450" spc="-10">
                <a:latin typeface="Times New Roman"/>
                <a:cs typeface="Times New Roman"/>
              </a:rPr>
              <a:t>to  recognise </a:t>
            </a:r>
            <a:r>
              <a:rPr dirty="0" sz="1450" spc="-5">
                <a:latin typeface="Times New Roman"/>
                <a:cs typeface="Times New Roman"/>
              </a:rPr>
              <a:t>a </a:t>
            </a:r>
            <a:r>
              <a:rPr dirty="0" sz="1450" spc="-10">
                <a:latin typeface="Times New Roman"/>
                <a:cs typeface="Times New Roman"/>
              </a:rPr>
              <a:t>friend when </a:t>
            </a:r>
            <a:r>
              <a:rPr dirty="0" sz="1450" spc="-5">
                <a:latin typeface="Times New Roman"/>
                <a:cs typeface="Times New Roman"/>
              </a:rPr>
              <a:t>he </a:t>
            </a:r>
            <a:r>
              <a:rPr dirty="0" sz="1450" spc="-10">
                <a:latin typeface="Times New Roman"/>
                <a:cs typeface="Times New Roman"/>
              </a:rPr>
              <a:t>met him </a:t>
            </a:r>
            <a:r>
              <a:rPr dirty="0" sz="1450" spc="-5">
                <a:latin typeface="Times New Roman"/>
                <a:cs typeface="Times New Roman"/>
              </a:rPr>
              <a:t>or not </a:t>
            </a:r>
            <a:r>
              <a:rPr dirty="0" sz="1450" spc="-10">
                <a:latin typeface="Times New Roman"/>
                <a:cs typeface="Times New Roman"/>
              </a:rPr>
              <a:t>to raise his hat. </a:t>
            </a:r>
            <a:r>
              <a:rPr dirty="0" sz="1450" spc="-5">
                <a:latin typeface="Times New Roman"/>
                <a:cs typeface="Times New Roman"/>
              </a:rPr>
              <a:t>I </a:t>
            </a:r>
            <a:r>
              <a:rPr dirty="0" sz="1450" spc="-10">
                <a:latin typeface="Times New Roman"/>
                <a:cs typeface="Times New Roman"/>
              </a:rPr>
              <a:t>used to </a:t>
            </a:r>
            <a:r>
              <a:rPr dirty="0" sz="1450" spc="-5">
                <a:latin typeface="Times New Roman"/>
                <a:cs typeface="Times New Roman"/>
              </a:rPr>
              <a:t>go </a:t>
            </a:r>
            <a:r>
              <a:rPr dirty="0" sz="1450" spc="-10">
                <a:latin typeface="Times New Roman"/>
                <a:cs typeface="Times New Roman"/>
              </a:rPr>
              <a:t>and see  him once </a:t>
            </a:r>
            <a:r>
              <a:rPr dirty="0" sz="1450" spc="-5">
                <a:latin typeface="Times New Roman"/>
                <a:cs typeface="Times New Roman"/>
              </a:rPr>
              <a:t>or </a:t>
            </a:r>
            <a:r>
              <a:rPr dirty="0" sz="1450" spc="-10">
                <a:latin typeface="Times New Roman"/>
                <a:cs typeface="Times New Roman"/>
              </a:rPr>
              <a:t>twice </a:t>
            </a:r>
            <a:r>
              <a:rPr dirty="0" sz="1450" spc="-5">
                <a:latin typeface="Times New Roman"/>
                <a:cs typeface="Times New Roman"/>
              </a:rPr>
              <a:t>a</a:t>
            </a:r>
            <a:r>
              <a:rPr dirty="0" sz="1450" spc="5">
                <a:latin typeface="Times New Roman"/>
                <a:cs typeface="Times New Roman"/>
              </a:rPr>
              <a:t> </a:t>
            </a:r>
            <a:r>
              <a:rPr dirty="0" sz="1450" spc="-10">
                <a:latin typeface="Times New Roman"/>
                <a:cs typeface="Times New Roman"/>
              </a:rPr>
              <a:t>week.</a:t>
            </a:r>
            <a:endParaRPr sz="1450">
              <a:latin typeface="Times New Roman"/>
              <a:cs typeface="Times New Roman"/>
            </a:endParaRPr>
          </a:p>
          <a:p>
            <a:pPr algn="just" marL="12700" marR="10160" indent="255904">
              <a:lnSpc>
                <a:spcPts val="1730"/>
              </a:lnSpc>
              <a:spcBef>
                <a:spcPts val="785"/>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came, we used both to stretch ourselves </a:t>
            </a:r>
            <a:r>
              <a:rPr dirty="0" sz="1450" spc="-5">
                <a:latin typeface="Times New Roman"/>
                <a:cs typeface="Times New Roman"/>
              </a:rPr>
              <a:t>upon </a:t>
            </a:r>
            <a:r>
              <a:rPr dirty="0" sz="1450" spc="-10">
                <a:latin typeface="Times New Roman"/>
                <a:cs typeface="Times New Roman"/>
              </a:rPr>
              <a:t>the sofas and begin  to philosophise.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"Once </a:t>
            </a:r>
            <a:r>
              <a:rPr dirty="0" sz="1450" spc="-5">
                <a:latin typeface="Times New Roman"/>
                <a:cs typeface="Times New Roman"/>
              </a:rPr>
              <a:t>I </a:t>
            </a:r>
            <a:r>
              <a:rPr dirty="0" sz="1450" spc="-10">
                <a:latin typeface="Times New Roman"/>
                <a:cs typeface="Times New Roman"/>
              </a:rPr>
              <a:t>lay </a:t>
            </a:r>
            <a:r>
              <a:rPr dirty="0" sz="1450" spc="-5">
                <a:latin typeface="Times New Roman"/>
                <a:cs typeface="Times New Roman"/>
              </a:rPr>
              <a:t>on </a:t>
            </a:r>
            <a:r>
              <a:rPr dirty="0" sz="1450" spc="-10">
                <a:latin typeface="Times New Roman"/>
                <a:cs typeface="Times New Roman"/>
              </a:rPr>
              <a:t>the sofa, harping </a:t>
            </a:r>
            <a:r>
              <a:rPr dirty="0" sz="1450" spc="-5">
                <a:latin typeface="Times New Roman"/>
                <a:cs typeface="Times New Roman"/>
              </a:rPr>
              <a:t>on </a:t>
            </a:r>
            <a:r>
              <a:rPr dirty="0" sz="1450" spc="-10">
                <a:latin typeface="Times New Roman"/>
                <a:cs typeface="Times New Roman"/>
              </a:rPr>
              <a:t>the theme that there is </a:t>
            </a:r>
            <a:r>
              <a:rPr dirty="0" sz="1450" spc="-5">
                <a:latin typeface="Times New Roman"/>
                <a:cs typeface="Times New Roman"/>
              </a:rPr>
              <a:t>no </a:t>
            </a:r>
            <a:r>
              <a:rPr dirty="0" sz="1450" spc="-10">
                <a:latin typeface="Times New Roman"/>
                <a:cs typeface="Times New Roman"/>
              </a:rPr>
              <a:t>more  ungrateful profession than </a:t>
            </a:r>
            <a:r>
              <a:rPr dirty="0" sz="1450" spc="-5">
                <a:latin typeface="Times New Roman"/>
                <a:cs typeface="Times New Roman"/>
              </a:rPr>
              <a:t>a </a:t>
            </a:r>
            <a:r>
              <a:rPr dirty="0" sz="1450" spc="-10">
                <a:latin typeface="Times New Roman"/>
                <a:cs typeface="Times New Roman"/>
              </a:rPr>
              <a:t>barrister's. </a:t>
            </a:r>
            <a:r>
              <a:rPr dirty="0" sz="1450" spc="-5">
                <a:latin typeface="Times New Roman"/>
                <a:cs typeface="Times New Roman"/>
              </a:rPr>
              <a:t>I </a:t>
            </a:r>
            <a:r>
              <a:rPr dirty="0" sz="1450" spc="-10">
                <a:latin typeface="Times New Roman"/>
                <a:cs typeface="Times New Roman"/>
              </a:rPr>
              <a:t>tried to show that after the witnesses  have been heard the Court can easily dispense with the Crown Prosecutor and  the </a:t>
            </a:r>
            <a:r>
              <a:rPr dirty="0" sz="1450" spc="-15">
                <a:latin typeface="Times New Roman"/>
                <a:cs typeface="Times New Roman"/>
              </a:rPr>
              <a:t>barrister, </a:t>
            </a:r>
            <a:r>
              <a:rPr dirty="0" sz="1450" spc="-10">
                <a:latin typeface="Times New Roman"/>
                <a:cs typeface="Times New Roman"/>
              </a:rPr>
              <a:t>because they are equally unnecessary and only hindrances. If an  adult juryman, sound in spirit and mind, is convinced that this ceiling is white,  </a:t>
            </a:r>
            <a:r>
              <a:rPr dirty="0" sz="1450" spc="-5">
                <a:latin typeface="Times New Roman"/>
                <a:cs typeface="Times New Roman"/>
              </a:rPr>
              <a:t>or </a:t>
            </a:r>
            <a:r>
              <a:rPr dirty="0" sz="1450" spc="-10">
                <a:latin typeface="Times New Roman"/>
                <a:cs typeface="Times New Roman"/>
              </a:rPr>
              <a:t>that Ivanov is </a:t>
            </a:r>
            <a:r>
              <a:rPr dirty="0" sz="1450" spc="-20">
                <a:latin typeface="Times New Roman"/>
                <a:cs typeface="Times New Roman"/>
              </a:rPr>
              <a:t>guilty, </a:t>
            </a:r>
            <a:r>
              <a:rPr dirty="0" sz="1450" spc="-5">
                <a:latin typeface="Times New Roman"/>
                <a:cs typeface="Times New Roman"/>
              </a:rPr>
              <a:t>no </a:t>
            </a:r>
            <a:r>
              <a:rPr dirty="0" sz="1450" spc="-10">
                <a:latin typeface="Times New Roman"/>
                <a:cs typeface="Times New Roman"/>
              </a:rPr>
              <a:t>Demosthenes has the power to fight and overcome  his conviction. Who can convince me that my moustache is carroty when </a:t>
            </a:r>
            <a:r>
              <a:rPr dirty="0" sz="1450" spc="-5">
                <a:latin typeface="Times New Roman"/>
                <a:cs typeface="Times New Roman"/>
              </a:rPr>
              <a:t>I  </a:t>
            </a:r>
            <a:r>
              <a:rPr dirty="0" sz="1450" spc="-10">
                <a:latin typeface="Times New Roman"/>
                <a:cs typeface="Times New Roman"/>
              </a:rPr>
              <a:t>know it is black? When </a:t>
            </a:r>
            <a:r>
              <a:rPr dirty="0" sz="1450" spc="-5">
                <a:latin typeface="Times New Roman"/>
                <a:cs typeface="Times New Roman"/>
              </a:rPr>
              <a:t>I </a:t>
            </a:r>
            <a:r>
              <a:rPr dirty="0" sz="1450" spc="-10">
                <a:latin typeface="Times New Roman"/>
                <a:cs typeface="Times New Roman"/>
              </a:rPr>
              <a:t>listen to an orator </a:t>
            </a:r>
            <a:r>
              <a:rPr dirty="0" sz="1450" spc="-5">
                <a:latin typeface="Times New Roman"/>
                <a:cs typeface="Times New Roman"/>
              </a:rPr>
              <a:t>I </a:t>
            </a:r>
            <a:r>
              <a:rPr dirty="0" sz="1450" spc="-10">
                <a:latin typeface="Times New Roman"/>
                <a:cs typeface="Times New Roman"/>
              </a:rPr>
              <a:t>may perhaps get sentimental and  even shed </a:t>
            </a:r>
            <a:r>
              <a:rPr dirty="0" sz="1450" spc="-5">
                <a:latin typeface="Times New Roman"/>
                <a:cs typeface="Times New Roman"/>
              </a:rPr>
              <a:t>a </a:t>
            </a:r>
            <a:r>
              <a:rPr dirty="0" sz="1450" spc="-20">
                <a:latin typeface="Times New Roman"/>
                <a:cs typeface="Times New Roman"/>
              </a:rPr>
              <a:t>tear, </a:t>
            </a:r>
            <a:r>
              <a:rPr dirty="0" sz="1450" spc="-5">
                <a:latin typeface="Times New Roman"/>
                <a:cs typeface="Times New Roman"/>
              </a:rPr>
              <a:t>but </a:t>
            </a:r>
            <a:r>
              <a:rPr dirty="0" sz="1450" spc="-10">
                <a:latin typeface="Times New Roman"/>
                <a:cs typeface="Times New Roman"/>
              </a:rPr>
              <a:t>my rooted convictions, for the most part based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obvious </a:t>
            </a:r>
            <a:r>
              <a:rPr dirty="0" sz="1450" spc="-10">
                <a:latin typeface="Times New Roman"/>
                <a:cs typeface="Times New Roman"/>
              </a:rPr>
              <a:t>and </a:t>
            </a:r>
            <a:r>
              <a:rPr dirty="0" sz="1450" spc="-5">
                <a:latin typeface="Times New Roman"/>
                <a:cs typeface="Times New Roman"/>
              </a:rPr>
              <a:t>on </a:t>
            </a:r>
            <a:r>
              <a:rPr dirty="0" sz="1450" spc="-10">
                <a:latin typeface="Times New Roman"/>
                <a:cs typeface="Times New Roman"/>
              </a:rPr>
              <a:t>facts, will </a:t>
            </a:r>
            <a:r>
              <a:rPr dirty="0" sz="1450" spc="-5">
                <a:latin typeface="Times New Roman"/>
                <a:cs typeface="Times New Roman"/>
              </a:rPr>
              <a:t>not be </a:t>
            </a:r>
            <a:r>
              <a:rPr dirty="0" sz="1450" spc="-10">
                <a:latin typeface="Times New Roman"/>
                <a:cs typeface="Times New Roman"/>
              </a:rPr>
              <a:t>changed an atom. My friend the barrister  contended that </a:t>
            </a:r>
            <a:r>
              <a:rPr dirty="0" sz="1450" spc="-5">
                <a:latin typeface="Times New Roman"/>
                <a:cs typeface="Times New Roman"/>
              </a:rPr>
              <a:t>I </a:t>
            </a:r>
            <a:r>
              <a:rPr dirty="0" sz="1450" spc="-10">
                <a:latin typeface="Times New Roman"/>
                <a:cs typeface="Times New Roman"/>
              </a:rPr>
              <a:t>was still </a:t>
            </a:r>
            <a:r>
              <a:rPr dirty="0" sz="1450" spc="-5">
                <a:latin typeface="Times New Roman"/>
                <a:cs typeface="Times New Roman"/>
              </a:rPr>
              <a:t>young </a:t>
            </a:r>
            <a:r>
              <a:rPr dirty="0" sz="1450" spc="-10">
                <a:latin typeface="Times New Roman"/>
                <a:cs typeface="Times New Roman"/>
              </a:rPr>
              <a:t>and silly and was talking childish nonsense. In  his opinion an </a:t>
            </a:r>
            <a:r>
              <a:rPr dirty="0" sz="1450" spc="-5">
                <a:latin typeface="Times New Roman"/>
                <a:cs typeface="Times New Roman"/>
              </a:rPr>
              <a:t>obvious </a:t>
            </a:r>
            <a:r>
              <a:rPr dirty="0" sz="1450" spc="-10">
                <a:latin typeface="Times New Roman"/>
                <a:cs typeface="Times New Roman"/>
              </a:rPr>
              <a:t>fact when illumined </a:t>
            </a:r>
            <a:r>
              <a:rPr dirty="0" sz="1450" spc="-5">
                <a:latin typeface="Times New Roman"/>
                <a:cs typeface="Times New Roman"/>
              </a:rPr>
              <a:t>by </a:t>
            </a:r>
            <a:r>
              <a:rPr dirty="0" sz="1450" spc="-10">
                <a:latin typeface="Times New Roman"/>
                <a:cs typeface="Times New Roman"/>
              </a:rPr>
              <a:t>conscientious experts became  still more obvious. That was his first point. His second was that </a:t>
            </a:r>
            <a:r>
              <a:rPr dirty="0" sz="1450" spc="-5">
                <a:latin typeface="Times New Roman"/>
                <a:cs typeface="Times New Roman"/>
              </a:rPr>
              <a:t>a </a:t>
            </a:r>
            <a:r>
              <a:rPr dirty="0" sz="1450" spc="-10">
                <a:latin typeface="Times New Roman"/>
                <a:cs typeface="Times New Roman"/>
              </a:rPr>
              <a:t>talent is </a:t>
            </a:r>
            <a:r>
              <a:rPr dirty="0" sz="1450" spc="-5">
                <a:latin typeface="Times New Roman"/>
                <a:cs typeface="Times New Roman"/>
              </a:rPr>
              <a:t>a  </a:t>
            </a:r>
            <a:r>
              <a:rPr dirty="0" sz="1450" spc="-10">
                <a:latin typeface="Times New Roman"/>
                <a:cs typeface="Times New Roman"/>
              </a:rPr>
              <a:t>force, an elemental </a:t>
            </a:r>
            <a:r>
              <a:rPr dirty="0" sz="1450" spc="-20">
                <a:latin typeface="Times New Roman"/>
                <a:cs typeface="Times New Roman"/>
              </a:rPr>
              <a:t>power, </a:t>
            </a:r>
            <a:r>
              <a:rPr dirty="0" sz="1450" spc="-5">
                <a:latin typeface="Times New Roman"/>
                <a:cs typeface="Times New Roman"/>
              </a:rPr>
              <a:t>a </a:t>
            </a:r>
            <a:r>
              <a:rPr dirty="0" sz="1450" spc="-10">
                <a:latin typeface="Times New Roman"/>
                <a:cs typeface="Times New Roman"/>
              </a:rPr>
              <a:t>hurricane, that is able to turn even stones to dust,  </a:t>
            </a:r>
            <a:r>
              <a:rPr dirty="0" sz="1450" spc="-5">
                <a:latin typeface="Times New Roman"/>
                <a:cs typeface="Times New Roman"/>
              </a:rPr>
              <a:t>not </a:t>
            </a:r>
            <a:r>
              <a:rPr dirty="0" sz="1450" spc="-10">
                <a:latin typeface="Times New Roman"/>
                <a:cs typeface="Times New Roman"/>
              </a:rPr>
              <a:t>to speak </a:t>
            </a:r>
            <a:r>
              <a:rPr dirty="0" sz="1450" spc="-5">
                <a:latin typeface="Times New Roman"/>
                <a:cs typeface="Times New Roman"/>
              </a:rPr>
              <a:t>of </a:t>
            </a:r>
            <a:r>
              <a:rPr dirty="0" sz="1450" spc="-10">
                <a:latin typeface="Times New Roman"/>
                <a:cs typeface="Times New Roman"/>
              </a:rPr>
              <a:t>such trifles as the convictions </a:t>
            </a:r>
            <a:r>
              <a:rPr dirty="0" sz="1450" spc="-5">
                <a:latin typeface="Times New Roman"/>
                <a:cs typeface="Times New Roman"/>
              </a:rPr>
              <a:t>of </a:t>
            </a:r>
            <a:r>
              <a:rPr dirty="0" sz="1450" spc="-10">
                <a:latin typeface="Times New Roman"/>
                <a:cs typeface="Times New Roman"/>
              </a:rPr>
              <a:t>householders and small  shopkeepers. It is as hard for human frailty to struggle against </a:t>
            </a:r>
            <a:r>
              <a:rPr dirty="0" sz="1450" spc="-5">
                <a:latin typeface="Times New Roman"/>
                <a:cs typeface="Times New Roman"/>
              </a:rPr>
              <a:t>a </a:t>
            </a:r>
            <a:r>
              <a:rPr dirty="0" sz="1450" spc="-10">
                <a:latin typeface="Times New Roman"/>
                <a:cs typeface="Times New Roman"/>
              </a:rPr>
              <a:t>talent as it is  to look at the sun without being blinded </a:t>
            </a:r>
            <a:r>
              <a:rPr dirty="0" sz="1450" spc="-5">
                <a:latin typeface="Times New Roman"/>
                <a:cs typeface="Times New Roman"/>
              </a:rPr>
              <a:t>or </a:t>
            </a:r>
            <a:r>
              <a:rPr dirty="0" sz="1450" spc="-10">
                <a:latin typeface="Times New Roman"/>
                <a:cs typeface="Times New Roman"/>
              </a:rPr>
              <a:t>to stop the wind. By the power </a:t>
            </a:r>
            <a:r>
              <a:rPr dirty="0" sz="1450" spc="-5">
                <a:latin typeface="Times New Roman"/>
                <a:cs typeface="Times New Roman"/>
              </a:rPr>
              <a:t>of  </a:t>
            </a:r>
            <a:r>
              <a:rPr dirty="0" sz="1450" spc="-10">
                <a:latin typeface="Times New Roman"/>
                <a:cs typeface="Times New Roman"/>
              </a:rPr>
              <a:t>the word </a:t>
            </a:r>
            <a:r>
              <a:rPr dirty="0" sz="1450" spc="-5">
                <a:latin typeface="Times New Roman"/>
                <a:cs typeface="Times New Roman"/>
              </a:rPr>
              <a:t>one </a:t>
            </a:r>
            <a:r>
              <a:rPr dirty="0" sz="1450" spc="-10">
                <a:latin typeface="Times New Roman"/>
                <a:cs typeface="Times New Roman"/>
              </a:rPr>
              <a:t>single mortal converts thousands </a:t>
            </a:r>
            <a:r>
              <a:rPr dirty="0" sz="1450" spc="-5">
                <a:latin typeface="Times New Roman"/>
                <a:cs typeface="Times New Roman"/>
              </a:rPr>
              <a:t>of </a:t>
            </a:r>
            <a:r>
              <a:rPr dirty="0" sz="1450" spc="-10">
                <a:latin typeface="Times New Roman"/>
                <a:cs typeface="Times New Roman"/>
              </a:rPr>
              <a:t>convinced savages to  </a:t>
            </a:r>
            <a:r>
              <a:rPr dirty="0" sz="1450" spc="-15">
                <a:latin typeface="Times New Roman"/>
                <a:cs typeface="Times New Roman"/>
              </a:rPr>
              <a:t>Christianity. </a:t>
            </a:r>
            <a:r>
              <a:rPr dirty="0" sz="1450" spc="-10">
                <a:latin typeface="Times New Roman"/>
                <a:cs typeface="Times New Roman"/>
              </a:rPr>
              <a:t>Ulysses was the most convinced person in the world, </a:t>
            </a:r>
            <a:r>
              <a:rPr dirty="0" sz="1450" spc="-5">
                <a:latin typeface="Times New Roman"/>
                <a:cs typeface="Times New Roman"/>
              </a:rPr>
              <a:t>but he </a:t>
            </a:r>
            <a:r>
              <a:rPr dirty="0" sz="1450" spc="-10">
                <a:latin typeface="Times New Roman"/>
                <a:cs typeface="Times New Roman"/>
              </a:rPr>
              <a:t>was  all submission before the Syrens, and so </a:t>
            </a:r>
            <a:r>
              <a:rPr dirty="0" sz="1450" spc="-5">
                <a:latin typeface="Times New Roman"/>
                <a:cs typeface="Times New Roman"/>
              </a:rPr>
              <a:t>on. </a:t>
            </a:r>
            <a:r>
              <a:rPr dirty="0" sz="1450" spc="-10">
                <a:latin typeface="Times New Roman"/>
                <a:cs typeface="Times New Roman"/>
              </a:rPr>
              <a:t>All history is made </a:t>
            </a:r>
            <a:r>
              <a:rPr dirty="0" sz="1450" spc="-5">
                <a:latin typeface="Times New Roman"/>
                <a:cs typeface="Times New Roman"/>
              </a:rPr>
              <a:t>up of </a:t>
            </a:r>
            <a:r>
              <a:rPr dirty="0" sz="1450" spc="-10">
                <a:latin typeface="Times New Roman"/>
                <a:cs typeface="Times New Roman"/>
              </a:rPr>
              <a:t>such  instances. In life we meet them at every turn. And so it </a:t>
            </a:r>
            <a:r>
              <a:rPr dirty="0" sz="1450" spc="-5">
                <a:latin typeface="Times New Roman"/>
                <a:cs typeface="Times New Roman"/>
              </a:rPr>
              <a:t>ought </a:t>
            </a:r>
            <a:r>
              <a:rPr dirty="0" sz="1450" spc="-10">
                <a:latin typeface="Times New Roman"/>
                <a:cs typeface="Times New Roman"/>
              </a:rPr>
              <a:t>to be; otherwise  </a:t>
            </a:r>
            <a:r>
              <a:rPr dirty="0" sz="1450" spc="-5">
                <a:latin typeface="Times New Roman"/>
                <a:cs typeface="Times New Roman"/>
              </a:rPr>
              <a:t>a </a:t>
            </a:r>
            <a:r>
              <a:rPr dirty="0" sz="1450" spc="-10">
                <a:latin typeface="Times New Roman"/>
                <a:cs typeface="Times New Roman"/>
              </a:rPr>
              <a:t>clever person </a:t>
            </a:r>
            <a:r>
              <a:rPr dirty="0" sz="1450" spc="-5">
                <a:latin typeface="Times New Roman"/>
                <a:cs typeface="Times New Roman"/>
              </a:rPr>
              <a:t>of </a:t>
            </a:r>
            <a:r>
              <a:rPr dirty="0" sz="1450" spc="-10">
                <a:latin typeface="Times New Roman"/>
                <a:cs typeface="Times New Roman"/>
              </a:rPr>
              <a:t>talent would </a:t>
            </a:r>
            <a:r>
              <a:rPr dirty="0" sz="1450" spc="-5">
                <a:latin typeface="Times New Roman"/>
                <a:cs typeface="Times New Roman"/>
              </a:rPr>
              <a:t>not be </a:t>
            </a:r>
            <a:r>
              <a:rPr dirty="0" sz="1450" spc="-10">
                <a:latin typeface="Times New Roman"/>
                <a:cs typeface="Times New Roman"/>
              </a:rPr>
              <a:t>preferred before the stupid and  untalented.</a:t>
            </a:r>
            <a:endParaRPr sz="1450">
              <a:latin typeface="Times New Roman"/>
              <a:cs typeface="Times New Roman"/>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8255" indent="255904">
              <a:lnSpc>
                <a:spcPts val="1730"/>
              </a:lnSpc>
              <a:spcBef>
                <a:spcPts val="155"/>
              </a:spcBef>
            </a:pPr>
            <a:r>
              <a:rPr dirty="0" sz="1450" spc="-10">
                <a:latin typeface="Times New Roman"/>
                <a:cs typeface="Times New Roman"/>
              </a:rPr>
              <a:t>"I persisted and continued to </a:t>
            </a:r>
            <a:r>
              <a:rPr dirty="0" sz="1450" spc="-15">
                <a:latin typeface="Times New Roman"/>
                <a:cs typeface="Times New Roman"/>
              </a:rPr>
              <a:t>argue </a:t>
            </a:r>
            <a:r>
              <a:rPr dirty="0" sz="1450" spc="-10">
                <a:latin typeface="Times New Roman"/>
                <a:cs typeface="Times New Roman"/>
              </a:rPr>
              <a:t>that </a:t>
            </a:r>
            <a:r>
              <a:rPr dirty="0" sz="1450" spc="-5">
                <a:latin typeface="Times New Roman"/>
                <a:cs typeface="Times New Roman"/>
              </a:rPr>
              <a:t>a </a:t>
            </a:r>
            <a:r>
              <a:rPr dirty="0" sz="1450" spc="-10">
                <a:latin typeface="Times New Roman"/>
                <a:cs typeface="Times New Roman"/>
              </a:rPr>
              <a:t>conviction is stronger than any  talent, </a:t>
            </a:r>
            <a:r>
              <a:rPr dirty="0" sz="1450" spc="-5">
                <a:latin typeface="Times New Roman"/>
                <a:cs typeface="Times New Roman"/>
              </a:rPr>
              <a:t>though, </a:t>
            </a:r>
            <a:r>
              <a:rPr dirty="0" sz="1450" spc="-10">
                <a:latin typeface="Times New Roman"/>
                <a:cs typeface="Times New Roman"/>
              </a:rPr>
              <a:t>speaking </a:t>
            </a:r>
            <a:r>
              <a:rPr dirty="0" sz="1450" spc="-20">
                <a:latin typeface="Times New Roman"/>
                <a:cs typeface="Times New Roman"/>
              </a:rPr>
              <a:t>frankly, </a:t>
            </a:r>
            <a:r>
              <a:rPr dirty="0" sz="1450" spc="-5">
                <a:latin typeface="Times New Roman"/>
                <a:cs typeface="Times New Roman"/>
              </a:rPr>
              <a:t>I </a:t>
            </a:r>
            <a:r>
              <a:rPr dirty="0" sz="1450" spc="-10">
                <a:latin typeface="Times New Roman"/>
                <a:cs typeface="Times New Roman"/>
              </a:rPr>
              <a:t>myself could </a:t>
            </a:r>
            <a:r>
              <a:rPr dirty="0" sz="1450" spc="-5">
                <a:latin typeface="Times New Roman"/>
                <a:cs typeface="Times New Roman"/>
              </a:rPr>
              <a:t>not </a:t>
            </a:r>
            <a:r>
              <a:rPr dirty="0" sz="1450" spc="-10">
                <a:latin typeface="Times New Roman"/>
                <a:cs typeface="Times New Roman"/>
              </a:rPr>
              <a:t>define what exactly is </a:t>
            </a:r>
            <a:r>
              <a:rPr dirty="0" sz="1450" spc="-5">
                <a:latin typeface="Times New Roman"/>
                <a:cs typeface="Times New Roman"/>
              </a:rPr>
              <a:t>a  </a:t>
            </a:r>
            <a:r>
              <a:rPr dirty="0" sz="1450" spc="-10">
                <a:latin typeface="Times New Roman"/>
                <a:cs typeface="Times New Roman"/>
              </a:rPr>
              <a:t>conviction and what is </a:t>
            </a:r>
            <a:r>
              <a:rPr dirty="0" sz="1450" spc="-5">
                <a:latin typeface="Times New Roman"/>
                <a:cs typeface="Times New Roman"/>
              </a:rPr>
              <a:t>a </a:t>
            </a:r>
            <a:r>
              <a:rPr dirty="0" sz="1450" spc="-10">
                <a:latin typeface="Times New Roman"/>
                <a:cs typeface="Times New Roman"/>
              </a:rPr>
              <a:t>talent. Probably </a:t>
            </a:r>
            <a:r>
              <a:rPr dirty="0" sz="1450" spc="-5">
                <a:latin typeface="Times New Roman"/>
                <a:cs typeface="Times New Roman"/>
              </a:rPr>
              <a:t>I </a:t>
            </a:r>
            <a:r>
              <a:rPr dirty="0" sz="1450" spc="-10">
                <a:latin typeface="Times New Roman"/>
                <a:cs typeface="Times New Roman"/>
              </a:rPr>
              <a:t>talked only for the sake </a:t>
            </a:r>
            <a:r>
              <a:rPr dirty="0" sz="1450" spc="-5">
                <a:latin typeface="Times New Roman"/>
                <a:cs typeface="Times New Roman"/>
              </a:rPr>
              <a:t>of</a:t>
            </a:r>
            <a:r>
              <a:rPr dirty="0" sz="1450" spc="155">
                <a:latin typeface="Times New Roman"/>
                <a:cs typeface="Times New Roman"/>
              </a:rPr>
              <a:t> </a:t>
            </a:r>
            <a:r>
              <a:rPr dirty="0" sz="1450" spc="-10">
                <a:latin typeface="Times New Roman"/>
                <a:cs typeface="Times New Roman"/>
              </a:rPr>
              <a:t>talking.</a:t>
            </a:r>
            <a:endParaRPr sz="1450">
              <a:latin typeface="Times New Roman"/>
              <a:cs typeface="Times New Roman"/>
            </a:endParaRPr>
          </a:p>
          <a:p>
            <a:pPr algn="just" marL="12700" marR="6350" indent="255904">
              <a:lnSpc>
                <a:spcPts val="1730"/>
              </a:lnSpc>
              <a:spcBef>
                <a:spcPts val="785"/>
              </a:spcBef>
            </a:pPr>
            <a:r>
              <a:rPr dirty="0" sz="1450" spc="-25">
                <a:latin typeface="Times New Roman"/>
                <a:cs typeface="Times New Roman"/>
              </a:rPr>
              <a:t>"'Take </a:t>
            </a:r>
            <a:r>
              <a:rPr dirty="0" sz="1450" spc="-10">
                <a:latin typeface="Times New Roman"/>
                <a:cs typeface="Times New Roman"/>
              </a:rPr>
              <a:t>even </a:t>
            </a:r>
            <a:r>
              <a:rPr dirty="0" sz="1450" spc="-5">
                <a:latin typeface="Times New Roman"/>
                <a:cs typeface="Times New Roman"/>
              </a:rPr>
              <a:t>your </a:t>
            </a:r>
            <a:r>
              <a:rPr dirty="0" sz="1450" spc="-10">
                <a:latin typeface="Times New Roman"/>
                <a:cs typeface="Times New Roman"/>
              </a:rPr>
              <a:t>own case' </a:t>
            </a:r>
            <a:r>
              <a:rPr dirty="0" sz="1450" spc="-5">
                <a:latin typeface="Times New Roman"/>
                <a:cs typeface="Times New Roman"/>
              </a:rPr>
              <a:t>... </a:t>
            </a:r>
            <a:r>
              <a:rPr dirty="0" sz="1450" spc="-10">
                <a:latin typeface="Times New Roman"/>
                <a:cs typeface="Times New Roman"/>
              </a:rPr>
              <a:t>said the </a:t>
            </a:r>
            <a:r>
              <a:rPr dirty="0" sz="1450" spc="-20">
                <a:latin typeface="Times New Roman"/>
                <a:cs typeface="Times New Roman"/>
              </a:rPr>
              <a:t>barrister. </a:t>
            </a:r>
            <a:r>
              <a:rPr dirty="0" sz="1450" spc="-45">
                <a:latin typeface="Times New Roman"/>
                <a:cs typeface="Times New Roman"/>
              </a:rPr>
              <a:t>'You </a:t>
            </a:r>
            <a:r>
              <a:rPr dirty="0" sz="1450" spc="-10">
                <a:latin typeface="Times New Roman"/>
                <a:cs typeface="Times New Roman"/>
              </a:rPr>
              <a:t>are convinced that  </a:t>
            </a:r>
            <a:r>
              <a:rPr dirty="0" sz="1450" spc="-5">
                <a:latin typeface="Times New Roman"/>
                <a:cs typeface="Times New Roman"/>
              </a:rPr>
              <a:t>your </a:t>
            </a:r>
            <a:r>
              <a:rPr dirty="0" sz="1450" spc="-10">
                <a:latin typeface="Times New Roman"/>
                <a:cs typeface="Times New Roman"/>
              </a:rPr>
              <a:t>fiancée is an angel and that there's </a:t>
            </a:r>
            <a:r>
              <a:rPr dirty="0" sz="1450" spc="-5">
                <a:latin typeface="Times New Roman"/>
                <a:cs typeface="Times New Roman"/>
              </a:rPr>
              <a:t>not a </a:t>
            </a:r>
            <a:r>
              <a:rPr dirty="0" sz="1450" spc="-10">
                <a:latin typeface="Times New Roman"/>
                <a:cs typeface="Times New Roman"/>
              </a:rPr>
              <a:t>man in all the town happier than  </a:t>
            </a:r>
            <a:r>
              <a:rPr dirty="0" sz="1450" spc="-5">
                <a:latin typeface="Times New Roman"/>
                <a:cs typeface="Times New Roman"/>
              </a:rPr>
              <a:t>you. 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ten </a:t>
            </a:r>
            <a:r>
              <a:rPr dirty="0" sz="1450" spc="-5">
                <a:latin typeface="Times New Roman"/>
                <a:cs typeface="Times New Roman"/>
              </a:rPr>
              <a:t>or </a:t>
            </a:r>
            <a:r>
              <a:rPr dirty="0" sz="1450" spc="-10">
                <a:latin typeface="Times New Roman"/>
                <a:cs typeface="Times New Roman"/>
              </a:rPr>
              <a:t>twenty minutes would </a:t>
            </a:r>
            <a:r>
              <a:rPr dirty="0" sz="1450" spc="-5">
                <a:latin typeface="Times New Roman"/>
                <a:cs typeface="Times New Roman"/>
              </a:rPr>
              <a:t>be </a:t>
            </a:r>
            <a:r>
              <a:rPr dirty="0" sz="1450" spc="-10">
                <a:latin typeface="Times New Roman"/>
                <a:cs typeface="Times New Roman"/>
              </a:rPr>
              <a:t>quite enough for me to make  </a:t>
            </a:r>
            <a:r>
              <a:rPr dirty="0" sz="1450" spc="-5">
                <a:latin typeface="Times New Roman"/>
                <a:cs typeface="Times New Roman"/>
              </a:rPr>
              <a:t>you </a:t>
            </a:r>
            <a:r>
              <a:rPr dirty="0" sz="1450" spc="-10">
                <a:latin typeface="Times New Roman"/>
                <a:cs typeface="Times New Roman"/>
              </a:rPr>
              <a:t>sit down at this very table and write to break </a:t>
            </a:r>
            <a:r>
              <a:rPr dirty="0" sz="1450" spc="-15">
                <a:latin typeface="Times New Roman"/>
                <a:cs typeface="Times New Roman"/>
              </a:rPr>
              <a:t>off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engagement.'</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"I began to</a:t>
            </a:r>
            <a:r>
              <a:rPr dirty="0" sz="1450">
                <a:latin typeface="Times New Roman"/>
                <a:cs typeface="Times New Roman"/>
              </a:rPr>
              <a:t> </a:t>
            </a:r>
            <a:r>
              <a:rPr dirty="0" sz="1450" spc="-10">
                <a:latin typeface="Times New Roman"/>
                <a:cs typeface="Times New Roman"/>
              </a:rPr>
              <a:t>laugh.</a:t>
            </a:r>
            <a:endParaRPr sz="1450">
              <a:latin typeface="Times New Roman"/>
              <a:cs typeface="Times New Roman"/>
            </a:endParaRPr>
          </a:p>
          <a:p>
            <a:pPr algn="just" marL="12700" marR="8890" indent="255904">
              <a:lnSpc>
                <a:spcPts val="1730"/>
              </a:lnSpc>
              <a:spcBef>
                <a:spcPts val="844"/>
              </a:spcBef>
            </a:pPr>
            <a:r>
              <a:rPr dirty="0" sz="1450" spc="-10">
                <a:latin typeface="Times New Roman"/>
                <a:cs typeface="Times New Roman"/>
              </a:rPr>
              <a:t>"'Don't laugh. I'm talking </a:t>
            </a:r>
            <a:r>
              <a:rPr dirty="0" sz="1450" spc="-15">
                <a:latin typeface="Times New Roman"/>
                <a:cs typeface="Times New Roman"/>
              </a:rPr>
              <a:t>seriously,' </a:t>
            </a:r>
            <a:r>
              <a:rPr dirty="0" sz="1450" spc="-10">
                <a:latin typeface="Times New Roman"/>
                <a:cs typeface="Times New Roman"/>
              </a:rPr>
              <a:t>said my friend. 'If </a:t>
            </a:r>
            <a:r>
              <a:rPr dirty="0" sz="1450" spc="-5">
                <a:latin typeface="Times New Roman"/>
                <a:cs typeface="Times New Roman"/>
              </a:rPr>
              <a:t>I </a:t>
            </a:r>
            <a:r>
              <a:rPr dirty="0" sz="1450" spc="-10">
                <a:latin typeface="Times New Roman"/>
                <a:cs typeface="Times New Roman"/>
              </a:rPr>
              <a:t>only had the  desire, in twenty minutes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happy in the </a:t>
            </a:r>
            <a:r>
              <a:rPr dirty="0" sz="1450" spc="-5">
                <a:latin typeface="Times New Roman"/>
                <a:cs typeface="Times New Roman"/>
              </a:rPr>
              <a:t>thought </a:t>
            </a: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have  been saved from marriage. My talent is </a:t>
            </a:r>
            <a:r>
              <a:rPr dirty="0" sz="1450" spc="-5">
                <a:latin typeface="Times New Roman"/>
                <a:cs typeface="Times New Roman"/>
              </a:rPr>
              <a:t>not </a:t>
            </a:r>
            <a:r>
              <a:rPr dirty="0" sz="1450" spc="-10">
                <a:latin typeface="Times New Roman"/>
                <a:cs typeface="Times New Roman"/>
              </a:rPr>
              <a:t>great, </a:t>
            </a:r>
            <a:r>
              <a:rPr dirty="0" sz="1450" spc="-5">
                <a:latin typeface="Times New Roman"/>
                <a:cs typeface="Times New Roman"/>
              </a:rPr>
              <a:t>but </a:t>
            </a:r>
            <a:r>
              <a:rPr dirty="0" sz="1450" spc="-10">
                <a:latin typeface="Times New Roman"/>
                <a:cs typeface="Times New Roman"/>
              </a:rPr>
              <a:t>neither are </a:t>
            </a:r>
            <a:r>
              <a:rPr dirty="0" sz="1450" spc="-5">
                <a:latin typeface="Times New Roman"/>
                <a:cs typeface="Times New Roman"/>
              </a:rPr>
              <a:t>you</a:t>
            </a:r>
            <a:r>
              <a:rPr dirty="0" sz="1450" spc="105">
                <a:latin typeface="Times New Roman"/>
                <a:cs typeface="Times New Roman"/>
              </a:rPr>
              <a:t> </a:t>
            </a:r>
            <a:r>
              <a:rPr dirty="0" sz="1450" spc="-10">
                <a:latin typeface="Times New Roman"/>
                <a:cs typeface="Times New Roman"/>
              </a:rPr>
              <a:t>strong?'</a:t>
            </a:r>
            <a:endParaRPr sz="1450">
              <a:latin typeface="Times New Roman"/>
              <a:cs typeface="Times New Roman"/>
            </a:endParaRPr>
          </a:p>
          <a:p>
            <a:pPr algn="just" marL="268605">
              <a:lnSpc>
                <a:spcPct val="100000"/>
              </a:lnSpc>
              <a:spcBef>
                <a:spcPts val="725"/>
              </a:spcBef>
            </a:pPr>
            <a:r>
              <a:rPr dirty="0" sz="1450" spc="-25">
                <a:latin typeface="Times New Roman"/>
                <a:cs typeface="Times New Roman"/>
              </a:rPr>
              <a:t>"'Well, </a:t>
            </a:r>
            <a:r>
              <a:rPr dirty="0" sz="1450" spc="-30">
                <a:latin typeface="Times New Roman"/>
                <a:cs typeface="Times New Roman"/>
              </a:rPr>
              <a:t>try, </a:t>
            </a:r>
            <a:r>
              <a:rPr dirty="0" sz="1450" spc="-10">
                <a:latin typeface="Times New Roman"/>
                <a:cs typeface="Times New Roman"/>
              </a:rPr>
              <a:t>please,' </a:t>
            </a:r>
            <a:r>
              <a:rPr dirty="0" sz="1450" spc="-5">
                <a:latin typeface="Times New Roman"/>
                <a:cs typeface="Times New Roman"/>
              </a:rPr>
              <a:t>I</a:t>
            </a:r>
            <a:r>
              <a:rPr dirty="0" sz="1450" spc="40">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"'No, why should I? </a:t>
            </a:r>
            <a:r>
              <a:rPr dirty="0" sz="1450" spc="-5">
                <a:latin typeface="Times New Roman"/>
                <a:cs typeface="Times New Roman"/>
              </a:rPr>
              <a:t>I </a:t>
            </a:r>
            <a:r>
              <a:rPr dirty="0" sz="1450" spc="-10">
                <a:latin typeface="Times New Roman"/>
                <a:cs typeface="Times New Roman"/>
              </a:rPr>
              <a:t>only said it in passing. </a:t>
            </a:r>
            <a:r>
              <a:rPr dirty="0" sz="1450" spc="-35">
                <a:latin typeface="Times New Roman"/>
                <a:cs typeface="Times New Roman"/>
              </a:rPr>
              <a:t>You're </a:t>
            </a:r>
            <a:r>
              <a:rPr dirty="0" sz="1450" spc="-5">
                <a:latin typeface="Times New Roman"/>
                <a:cs typeface="Times New Roman"/>
              </a:rPr>
              <a:t>a good </a:t>
            </a:r>
            <a:r>
              <a:rPr dirty="0" sz="1450" spc="-30">
                <a:latin typeface="Times New Roman"/>
                <a:cs typeface="Times New Roman"/>
              </a:rPr>
              <a:t>boy. </a:t>
            </a:r>
            <a:r>
              <a:rPr dirty="0" sz="1450" spc="-10">
                <a:latin typeface="Times New Roman"/>
                <a:cs typeface="Times New Roman"/>
              </a:rPr>
              <a:t>It would  </a:t>
            </a:r>
            <a:r>
              <a:rPr dirty="0" sz="1450" spc="-5">
                <a:latin typeface="Times New Roman"/>
                <a:cs typeface="Times New Roman"/>
              </a:rPr>
              <a:t>be a </a:t>
            </a:r>
            <a:r>
              <a:rPr dirty="0" sz="1450" spc="-10">
                <a:latin typeface="Times New Roman"/>
                <a:cs typeface="Times New Roman"/>
              </a:rPr>
              <a:t>pity to expose </a:t>
            </a:r>
            <a:r>
              <a:rPr dirty="0" sz="1450" spc="-5">
                <a:latin typeface="Times New Roman"/>
                <a:cs typeface="Times New Roman"/>
              </a:rPr>
              <a:t>you </a:t>
            </a:r>
            <a:r>
              <a:rPr dirty="0" sz="1450" spc="-10">
                <a:latin typeface="Times New Roman"/>
                <a:cs typeface="Times New Roman"/>
              </a:rPr>
              <a:t>to such an experiment. Besides, I'm </a:t>
            </a:r>
            <a:r>
              <a:rPr dirty="0" sz="1450" spc="-5">
                <a:latin typeface="Times New Roman"/>
                <a:cs typeface="Times New Roman"/>
              </a:rPr>
              <a:t>not </a:t>
            </a:r>
            <a:r>
              <a:rPr dirty="0" sz="1450" spc="-10">
                <a:latin typeface="Times New Roman"/>
                <a:cs typeface="Times New Roman"/>
              </a:rPr>
              <a:t>in the mood,  </a:t>
            </a:r>
            <a:r>
              <a:rPr dirty="0" sz="1450" spc="-20">
                <a:latin typeface="Times New Roman"/>
                <a:cs typeface="Times New Roman"/>
              </a:rPr>
              <a:t>to-day.'</a:t>
            </a:r>
            <a:endParaRPr sz="1450">
              <a:latin typeface="Times New Roman"/>
              <a:cs typeface="Times New Roman"/>
            </a:endParaRPr>
          </a:p>
          <a:p>
            <a:pPr algn="just" marL="12700" marR="5080" indent="255904">
              <a:lnSpc>
                <a:spcPts val="1730"/>
              </a:lnSpc>
              <a:spcBef>
                <a:spcPts val="785"/>
              </a:spcBef>
            </a:pPr>
            <a:r>
              <a:rPr dirty="0" sz="1450" spc="-50">
                <a:latin typeface="Times New Roman"/>
                <a:cs typeface="Times New Roman"/>
              </a:rPr>
              <a:t>"We </a:t>
            </a:r>
            <a:r>
              <a:rPr dirty="0" sz="1450" spc="-10">
                <a:latin typeface="Times New Roman"/>
                <a:cs typeface="Times New Roman"/>
              </a:rPr>
              <a:t>sat down to </a:t>
            </a:r>
            <a:r>
              <a:rPr dirty="0" sz="1450" spc="-20">
                <a:latin typeface="Times New Roman"/>
                <a:cs typeface="Times New Roman"/>
              </a:rPr>
              <a:t>supper. </a:t>
            </a:r>
            <a:r>
              <a:rPr dirty="0" sz="1450" spc="-10">
                <a:latin typeface="Times New Roman"/>
                <a:cs typeface="Times New Roman"/>
              </a:rPr>
              <a:t>The wine and thoughts </a:t>
            </a:r>
            <a:r>
              <a:rPr dirty="0" sz="1450" spc="-5">
                <a:latin typeface="Times New Roman"/>
                <a:cs typeface="Times New Roman"/>
              </a:rPr>
              <a:t>of </a:t>
            </a:r>
            <a:r>
              <a:rPr dirty="0" sz="1450" spc="-10">
                <a:latin typeface="Times New Roman"/>
                <a:cs typeface="Times New Roman"/>
              </a:rPr>
              <a:t>Natasha and my love  utterly filled me with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youth and happiness. My happiness was so  infinitely great that the green-eyed barrister opposite me seemed so </a:t>
            </a:r>
            <a:r>
              <a:rPr dirty="0" sz="1450" spc="-20">
                <a:latin typeface="Times New Roman"/>
                <a:cs typeface="Times New Roman"/>
              </a:rPr>
              <a:t>unhappy,  </a:t>
            </a:r>
            <a:r>
              <a:rPr dirty="0" sz="1450" spc="-10">
                <a:latin typeface="Times New Roman"/>
                <a:cs typeface="Times New Roman"/>
              </a:rPr>
              <a:t>so little, so</a:t>
            </a:r>
            <a:r>
              <a:rPr dirty="0" sz="1450">
                <a:latin typeface="Times New Roman"/>
                <a:cs typeface="Times New Roman"/>
              </a:rPr>
              <a:t> </a:t>
            </a:r>
            <a:r>
              <a:rPr dirty="0" sz="1450" spc="-10">
                <a:latin typeface="Times New Roman"/>
                <a:cs typeface="Times New Roman"/>
              </a:rPr>
              <a:t>grey!"</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"'But </a:t>
            </a:r>
            <a:r>
              <a:rPr dirty="0" sz="1450" spc="-5">
                <a:latin typeface="Times New Roman"/>
                <a:cs typeface="Times New Roman"/>
              </a:rPr>
              <a:t>do </a:t>
            </a:r>
            <a:r>
              <a:rPr dirty="0" sz="1450" spc="-25">
                <a:latin typeface="Times New Roman"/>
                <a:cs typeface="Times New Roman"/>
              </a:rPr>
              <a:t>try,' </a:t>
            </a:r>
            <a:r>
              <a:rPr dirty="0" sz="1450" spc="-5">
                <a:latin typeface="Times New Roman"/>
                <a:cs typeface="Times New Roman"/>
              </a:rPr>
              <a:t>I </a:t>
            </a:r>
            <a:r>
              <a:rPr dirty="0" sz="1450" spc="-10">
                <a:latin typeface="Times New Roman"/>
                <a:cs typeface="Times New Roman"/>
              </a:rPr>
              <a:t>pressed him. </a:t>
            </a:r>
            <a:r>
              <a:rPr dirty="0" sz="1450" spc="-5">
                <a:latin typeface="Times New Roman"/>
                <a:cs typeface="Times New Roman"/>
              </a:rPr>
              <a:t>'I </a:t>
            </a:r>
            <a:r>
              <a:rPr dirty="0" sz="1450" spc="-10">
                <a:latin typeface="Times New Roman"/>
                <a:cs typeface="Times New Roman"/>
              </a:rPr>
              <a:t>beg</a:t>
            </a:r>
            <a:r>
              <a:rPr dirty="0" sz="1450" spc="2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8890" indent="255904">
              <a:lnSpc>
                <a:spcPts val="1730"/>
              </a:lnSpc>
              <a:spcBef>
                <a:spcPts val="775"/>
              </a:spcBef>
            </a:pPr>
            <a:r>
              <a:rPr dirty="0" sz="1450" spc="-10">
                <a:latin typeface="Times New Roman"/>
                <a:cs typeface="Times New Roman"/>
              </a:rPr>
              <a:t>"The barrister shook his head and </a:t>
            </a:r>
            <a:r>
              <a:rPr dirty="0" sz="1450" spc="-5">
                <a:latin typeface="Times New Roman"/>
                <a:cs typeface="Times New Roman"/>
              </a:rPr>
              <a:t>knit </a:t>
            </a:r>
            <a:r>
              <a:rPr dirty="0" sz="1450" spc="-10">
                <a:latin typeface="Times New Roman"/>
                <a:cs typeface="Times New Roman"/>
              </a:rPr>
              <a:t>his brows. Evidently </a:t>
            </a:r>
            <a:r>
              <a:rPr dirty="0" sz="1450" spc="-5">
                <a:latin typeface="Times New Roman"/>
                <a:cs typeface="Times New Roman"/>
              </a:rPr>
              <a:t>I </a:t>
            </a:r>
            <a:r>
              <a:rPr dirty="0" sz="1450" spc="-10">
                <a:latin typeface="Times New Roman"/>
                <a:cs typeface="Times New Roman"/>
              </a:rPr>
              <a:t>had begun to  bore him.</a:t>
            </a:r>
            <a:endParaRPr sz="1450">
              <a:latin typeface="Times New Roman"/>
              <a:cs typeface="Times New Roman"/>
            </a:endParaRPr>
          </a:p>
          <a:p>
            <a:pPr algn="just" marL="12700" marR="12700" indent="255904">
              <a:lnSpc>
                <a:spcPts val="1730"/>
              </a:lnSpc>
              <a:spcBef>
                <a:spcPts val="790"/>
              </a:spcBef>
            </a:pPr>
            <a:r>
              <a:rPr dirty="0" sz="1450" spc="-10">
                <a:latin typeface="Times New Roman"/>
                <a:cs typeface="Times New Roman"/>
              </a:rPr>
              <a:t>"'I </a:t>
            </a:r>
            <a:r>
              <a:rPr dirty="0" sz="1450" spc="-20">
                <a:latin typeface="Times New Roman"/>
                <a:cs typeface="Times New Roman"/>
              </a:rPr>
              <a:t>know,' </a:t>
            </a:r>
            <a:r>
              <a:rPr dirty="0" sz="1450" spc="-5">
                <a:latin typeface="Times New Roman"/>
                <a:cs typeface="Times New Roman"/>
              </a:rPr>
              <a:t>he </a:t>
            </a:r>
            <a:r>
              <a:rPr dirty="0" sz="1450" spc="-10">
                <a:latin typeface="Times New Roman"/>
                <a:cs typeface="Times New Roman"/>
              </a:rPr>
              <a:t>said, 'that when the experiment is over </a:t>
            </a:r>
            <a:r>
              <a:rPr dirty="0" sz="1450" spc="-5">
                <a:latin typeface="Times New Roman"/>
                <a:cs typeface="Times New Roman"/>
              </a:rPr>
              <a:t>you </a:t>
            </a:r>
            <a:r>
              <a:rPr dirty="0" sz="1450" spc="-10">
                <a:latin typeface="Times New Roman"/>
                <a:cs typeface="Times New Roman"/>
              </a:rPr>
              <a:t>will thank me and  call me </a:t>
            </a:r>
            <a:r>
              <a:rPr dirty="0" sz="1450" spc="-15">
                <a:latin typeface="Times New Roman"/>
                <a:cs typeface="Times New Roman"/>
              </a:rPr>
              <a:t>saviour, </a:t>
            </a:r>
            <a:r>
              <a:rPr dirty="0" sz="1450" spc="-5">
                <a:latin typeface="Times New Roman"/>
                <a:cs typeface="Times New Roman"/>
              </a:rPr>
              <a:t>but one </a:t>
            </a:r>
            <a:r>
              <a:rPr dirty="0" sz="1450" spc="-10">
                <a:latin typeface="Times New Roman"/>
                <a:cs typeface="Times New Roman"/>
              </a:rPr>
              <a:t>must think </a:t>
            </a:r>
            <a:r>
              <a:rPr dirty="0" sz="1450" spc="-5">
                <a:latin typeface="Times New Roman"/>
                <a:cs typeface="Times New Roman"/>
              </a:rPr>
              <a:t>of your </a:t>
            </a:r>
            <a:r>
              <a:rPr dirty="0" sz="1450" spc="-10">
                <a:latin typeface="Times New Roman"/>
                <a:cs typeface="Times New Roman"/>
              </a:rPr>
              <a:t>sweetheart </a:t>
            </a:r>
            <a:r>
              <a:rPr dirty="0" sz="1450" spc="-5">
                <a:latin typeface="Times New Roman"/>
                <a:cs typeface="Times New Roman"/>
              </a:rPr>
              <a:t>too. </a:t>
            </a:r>
            <a:r>
              <a:rPr dirty="0" sz="1450" spc="-10">
                <a:latin typeface="Times New Roman"/>
                <a:cs typeface="Times New Roman"/>
              </a:rPr>
              <a:t>She loves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your </a:t>
            </a:r>
            <a:r>
              <a:rPr dirty="0" sz="1450" spc="-10">
                <a:latin typeface="Times New Roman"/>
                <a:cs typeface="Times New Roman"/>
              </a:rPr>
              <a:t>refusal would make her </a:t>
            </a:r>
            <a:r>
              <a:rPr dirty="0" sz="1450" spc="-25">
                <a:latin typeface="Times New Roman"/>
                <a:cs typeface="Times New Roman"/>
              </a:rPr>
              <a:t>suffer. </a:t>
            </a:r>
            <a:r>
              <a:rPr dirty="0" sz="1450" spc="-10">
                <a:latin typeface="Times New Roman"/>
                <a:cs typeface="Times New Roman"/>
              </a:rPr>
              <a:t>But what </a:t>
            </a:r>
            <a:r>
              <a:rPr dirty="0" sz="1450" spc="-5">
                <a:latin typeface="Times New Roman"/>
                <a:cs typeface="Times New Roman"/>
              </a:rPr>
              <a:t>a </a:t>
            </a:r>
            <a:r>
              <a:rPr dirty="0" sz="1450" spc="-10">
                <a:latin typeface="Times New Roman"/>
                <a:cs typeface="Times New Roman"/>
              </a:rPr>
              <a:t>beauty she is </a:t>
            </a:r>
            <a:r>
              <a:rPr dirty="0" sz="1450" spc="-5">
                <a:latin typeface="Times New Roman"/>
                <a:cs typeface="Times New Roman"/>
              </a:rPr>
              <a:t>'I </a:t>
            </a:r>
            <a:r>
              <a:rPr dirty="0" sz="1450" spc="-10">
                <a:latin typeface="Times New Roman"/>
                <a:cs typeface="Times New Roman"/>
              </a:rPr>
              <a:t>envy</a:t>
            </a:r>
            <a:r>
              <a:rPr dirty="0" sz="1450" spc="10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"The barrister sighed, swallowed some wine, and began to speak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wonderful creature my Natasha was. He had an uncommon gift for  description. He could </a:t>
            </a:r>
            <a:r>
              <a:rPr dirty="0" sz="1450" spc="-5">
                <a:latin typeface="Times New Roman"/>
                <a:cs typeface="Times New Roman"/>
              </a:rPr>
              <a:t>pour out a </a:t>
            </a:r>
            <a:r>
              <a:rPr dirty="0" sz="1450" spc="-10">
                <a:latin typeface="Times New Roman"/>
                <a:cs typeface="Times New Roman"/>
              </a:rPr>
              <a:t>whole heap </a:t>
            </a:r>
            <a:r>
              <a:rPr dirty="0" sz="1450" spc="-5">
                <a:latin typeface="Times New Roman"/>
                <a:cs typeface="Times New Roman"/>
              </a:rPr>
              <a:t>of </a:t>
            </a:r>
            <a:r>
              <a:rPr dirty="0" sz="1450" spc="-10">
                <a:latin typeface="Times New Roman"/>
                <a:cs typeface="Times New Roman"/>
              </a:rPr>
              <a:t>words about </a:t>
            </a:r>
            <a:r>
              <a:rPr dirty="0" sz="1450" spc="-5">
                <a:latin typeface="Times New Roman"/>
                <a:cs typeface="Times New Roman"/>
              </a:rPr>
              <a:t>a </a:t>
            </a:r>
            <a:r>
              <a:rPr dirty="0" sz="1450" spc="-10">
                <a:latin typeface="Times New Roman"/>
                <a:cs typeface="Times New Roman"/>
              </a:rPr>
              <a:t>woman's  eyelashes </a:t>
            </a:r>
            <a:r>
              <a:rPr dirty="0" sz="1450" spc="-5">
                <a:latin typeface="Times New Roman"/>
                <a:cs typeface="Times New Roman"/>
              </a:rPr>
              <a:t>or </a:t>
            </a:r>
            <a:r>
              <a:rPr dirty="0" sz="1450" spc="-10">
                <a:latin typeface="Times New Roman"/>
                <a:cs typeface="Times New Roman"/>
              </a:rPr>
              <a:t>her little </a:t>
            </a:r>
            <a:r>
              <a:rPr dirty="0" sz="1450" spc="-20">
                <a:latin typeface="Times New Roman"/>
                <a:cs typeface="Times New Roman"/>
              </a:rPr>
              <a:t>finger. </a:t>
            </a:r>
            <a:r>
              <a:rPr dirty="0" sz="1450" spc="-5">
                <a:latin typeface="Times New Roman"/>
                <a:cs typeface="Times New Roman"/>
              </a:rPr>
              <a:t>I </a:t>
            </a:r>
            <a:r>
              <a:rPr dirty="0" sz="1450" spc="-10">
                <a:latin typeface="Times New Roman"/>
                <a:cs typeface="Times New Roman"/>
              </a:rPr>
              <a:t>listened to him with</a:t>
            </a:r>
            <a:r>
              <a:rPr dirty="0" sz="1450" spc="50">
                <a:latin typeface="Times New Roman"/>
                <a:cs typeface="Times New Roman"/>
              </a:rPr>
              <a:t> </a:t>
            </a:r>
            <a:r>
              <a:rPr dirty="0" sz="1450" spc="-10">
                <a:latin typeface="Times New Roman"/>
                <a:cs typeface="Times New Roman"/>
              </a:rPr>
              <a:t>delight.</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"'I've seen many women in my life-time;' </a:t>
            </a:r>
            <a:r>
              <a:rPr dirty="0" sz="1450" spc="-5">
                <a:latin typeface="Times New Roman"/>
                <a:cs typeface="Times New Roman"/>
              </a:rPr>
              <a:t>he </a:t>
            </a:r>
            <a:r>
              <a:rPr dirty="0" sz="1450" spc="-10">
                <a:latin typeface="Times New Roman"/>
                <a:cs typeface="Times New Roman"/>
              </a:rPr>
              <a:t>said, </a:t>
            </a:r>
            <a:r>
              <a:rPr dirty="0" sz="1450" spc="-5">
                <a:latin typeface="Times New Roman"/>
                <a:cs typeface="Times New Roman"/>
              </a:rPr>
              <a:t>'but I </a:t>
            </a:r>
            <a:r>
              <a:rPr dirty="0" sz="1450" spc="-10">
                <a:latin typeface="Times New Roman"/>
                <a:cs typeface="Times New Roman"/>
              </a:rPr>
              <a:t>give </a:t>
            </a:r>
            <a:r>
              <a:rPr dirty="0" sz="1450" spc="-5">
                <a:latin typeface="Times New Roman"/>
                <a:cs typeface="Times New Roman"/>
              </a:rPr>
              <a:t>you </a:t>
            </a:r>
            <a:r>
              <a:rPr dirty="0" sz="1450" spc="-10">
                <a:latin typeface="Times New Roman"/>
                <a:cs typeface="Times New Roman"/>
              </a:rPr>
              <a:t>my word  </a:t>
            </a:r>
            <a:r>
              <a:rPr dirty="0" sz="1450" spc="-5">
                <a:latin typeface="Times New Roman"/>
                <a:cs typeface="Times New Roman"/>
              </a:rPr>
              <a:t>of </a:t>
            </a:r>
            <a:r>
              <a:rPr dirty="0" sz="1450" spc="-15">
                <a:latin typeface="Times New Roman"/>
                <a:cs typeface="Times New Roman"/>
              </a:rPr>
              <a:t>honour,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friend, </a:t>
            </a:r>
            <a:r>
              <a:rPr dirty="0" sz="1450" spc="-5">
                <a:latin typeface="Times New Roman"/>
                <a:cs typeface="Times New Roman"/>
              </a:rPr>
              <a:t>your </a:t>
            </a:r>
            <a:r>
              <a:rPr dirty="0" sz="1450" spc="-10">
                <a:latin typeface="Times New Roman"/>
                <a:cs typeface="Times New Roman"/>
              </a:rPr>
              <a:t>Natasha Andreevna is </a:t>
            </a:r>
            <a:r>
              <a:rPr dirty="0" sz="1450" spc="-5">
                <a:latin typeface="Times New Roman"/>
                <a:cs typeface="Times New Roman"/>
              </a:rPr>
              <a:t>a </a:t>
            </a:r>
            <a:r>
              <a:rPr dirty="0" sz="1450" spc="-10">
                <a:latin typeface="Times New Roman"/>
                <a:cs typeface="Times New Roman"/>
              </a:rPr>
              <a:t>gem, </a:t>
            </a:r>
            <a:r>
              <a:rPr dirty="0" sz="1450" spc="-5">
                <a:latin typeface="Times New Roman"/>
                <a:cs typeface="Times New Roman"/>
              </a:rPr>
              <a:t>a </a:t>
            </a:r>
            <a:r>
              <a:rPr dirty="0" sz="1450" spc="-10">
                <a:latin typeface="Times New Roman"/>
                <a:cs typeface="Times New Roman"/>
              </a:rPr>
              <a:t>rare girl!  Of course, there are defects, even </a:t>
            </a:r>
            <a:r>
              <a:rPr dirty="0" sz="1450" spc="-5">
                <a:latin typeface="Times New Roman"/>
                <a:cs typeface="Times New Roman"/>
              </a:rPr>
              <a:t>a good </a:t>
            </a:r>
            <a:r>
              <a:rPr dirty="0" sz="1450" spc="-30">
                <a:latin typeface="Times New Roman"/>
                <a:cs typeface="Times New Roman"/>
              </a:rPr>
              <a:t>many, </a:t>
            </a:r>
            <a:r>
              <a:rPr dirty="0" sz="1450" spc="-5">
                <a:latin typeface="Times New Roman"/>
                <a:cs typeface="Times New Roman"/>
              </a:rPr>
              <a:t>I </a:t>
            </a:r>
            <a:r>
              <a:rPr dirty="0" sz="1450" spc="-10">
                <a:latin typeface="Times New Roman"/>
                <a:cs typeface="Times New Roman"/>
              </a:rPr>
              <a:t>grant </a:t>
            </a:r>
            <a:r>
              <a:rPr dirty="0" sz="1450" spc="-5">
                <a:latin typeface="Times New Roman"/>
                <a:cs typeface="Times New Roman"/>
              </a:rPr>
              <a:t>you, but </a:t>
            </a:r>
            <a:r>
              <a:rPr dirty="0" sz="1450" spc="-10">
                <a:latin typeface="Times New Roman"/>
                <a:cs typeface="Times New Roman"/>
              </a:rPr>
              <a:t>still she is  charming.'</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"And the barrister began to speak </a:t>
            </a:r>
            <a:r>
              <a:rPr dirty="0" sz="1450" spc="-5">
                <a:latin typeface="Times New Roman"/>
                <a:cs typeface="Times New Roman"/>
              </a:rPr>
              <a:t>of </a:t>
            </a:r>
            <a:r>
              <a:rPr dirty="0" sz="1450" spc="-10">
                <a:latin typeface="Times New Roman"/>
                <a:cs typeface="Times New Roman"/>
              </a:rPr>
              <a:t>the defects </a:t>
            </a:r>
            <a:r>
              <a:rPr dirty="0" sz="1450" spc="-5">
                <a:latin typeface="Times New Roman"/>
                <a:cs typeface="Times New Roman"/>
              </a:rPr>
              <a:t>of </a:t>
            </a:r>
            <a:r>
              <a:rPr dirty="0" sz="1450" spc="-10">
                <a:latin typeface="Times New Roman"/>
                <a:cs typeface="Times New Roman"/>
              </a:rPr>
              <a:t>my sweetheart. Now </a:t>
            </a:r>
            <a:r>
              <a:rPr dirty="0" sz="1450" spc="-5">
                <a:latin typeface="Times New Roman"/>
                <a:cs typeface="Times New Roman"/>
              </a:rPr>
              <a:t>I  </a:t>
            </a:r>
            <a:r>
              <a:rPr dirty="0" sz="1450" spc="-10">
                <a:latin typeface="Times New Roman"/>
                <a:cs typeface="Times New Roman"/>
              </a:rPr>
              <a:t>quite understand it was </a:t>
            </a:r>
            <a:r>
              <a:rPr dirty="0" sz="1450" spc="-5">
                <a:latin typeface="Times New Roman"/>
                <a:cs typeface="Times New Roman"/>
              </a:rPr>
              <a:t>a </a:t>
            </a:r>
            <a:r>
              <a:rPr dirty="0" sz="1450" spc="-10">
                <a:latin typeface="Times New Roman"/>
                <a:cs typeface="Times New Roman"/>
              </a:rPr>
              <a:t>general conversation about women, </a:t>
            </a:r>
            <a:r>
              <a:rPr dirty="0" sz="1450" spc="-5">
                <a:latin typeface="Times New Roman"/>
                <a:cs typeface="Times New Roman"/>
              </a:rPr>
              <a:t>one </a:t>
            </a:r>
            <a:r>
              <a:rPr dirty="0" sz="1450" spc="-10">
                <a:latin typeface="Times New Roman"/>
                <a:cs typeface="Times New Roman"/>
              </a:rPr>
              <a:t>about their  weak points in general; </a:t>
            </a:r>
            <a:r>
              <a:rPr dirty="0" sz="1450" spc="-5">
                <a:latin typeface="Times New Roman"/>
                <a:cs typeface="Times New Roman"/>
              </a:rPr>
              <a:t>but </a:t>
            </a:r>
            <a:r>
              <a:rPr dirty="0" sz="1450" spc="-10">
                <a:latin typeface="Times New Roman"/>
                <a:cs typeface="Times New Roman"/>
              </a:rPr>
              <a:t>it appeared to me then as though </a:t>
            </a:r>
            <a:r>
              <a:rPr dirty="0" sz="1450" spc="-5">
                <a:latin typeface="Times New Roman"/>
                <a:cs typeface="Times New Roman"/>
              </a:rPr>
              <a:t>he </a:t>
            </a:r>
            <a:r>
              <a:rPr dirty="0" sz="1450" spc="-10">
                <a:latin typeface="Times New Roman"/>
                <a:cs typeface="Times New Roman"/>
              </a:rPr>
              <a:t>was speaking  only</a:t>
            </a:r>
            <a:r>
              <a:rPr dirty="0" sz="1450" spc="35">
                <a:latin typeface="Times New Roman"/>
                <a:cs typeface="Times New Roman"/>
              </a:rPr>
              <a:t>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Natasha.</a:t>
            </a:r>
            <a:r>
              <a:rPr dirty="0" sz="1450" spc="35">
                <a:latin typeface="Times New Roman"/>
                <a:cs typeface="Times New Roman"/>
              </a:rPr>
              <a:t> </a:t>
            </a:r>
            <a:r>
              <a:rPr dirty="0" sz="1450" spc="-10">
                <a:latin typeface="Times New Roman"/>
                <a:cs typeface="Times New Roman"/>
              </a:rPr>
              <a:t>He</a:t>
            </a:r>
            <a:r>
              <a:rPr dirty="0" sz="1450" spc="35">
                <a:latin typeface="Times New Roman"/>
                <a:cs typeface="Times New Roman"/>
              </a:rPr>
              <a:t> </a:t>
            </a:r>
            <a:r>
              <a:rPr dirty="0" sz="1450" spc="-10">
                <a:latin typeface="Times New Roman"/>
                <a:cs typeface="Times New Roman"/>
              </a:rPr>
              <a:t>went</a:t>
            </a:r>
            <a:r>
              <a:rPr dirty="0" sz="1450" spc="35">
                <a:latin typeface="Times New Roman"/>
                <a:cs typeface="Times New Roman"/>
              </a:rPr>
              <a:t> </a:t>
            </a:r>
            <a:r>
              <a:rPr dirty="0" sz="1450" spc="-10">
                <a:latin typeface="Times New Roman"/>
                <a:cs typeface="Times New Roman"/>
              </a:rPr>
              <a:t>into</a:t>
            </a:r>
            <a:r>
              <a:rPr dirty="0" sz="1450" spc="35">
                <a:latin typeface="Times New Roman"/>
                <a:cs typeface="Times New Roman"/>
              </a:rPr>
              <a:t> </a:t>
            </a:r>
            <a:r>
              <a:rPr dirty="0" sz="1450" spc="-10">
                <a:latin typeface="Times New Roman"/>
                <a:cs typeface="Times New Roman"/>
              </a:rPr>
              <a:t>raptures</a:t>
            </a:r>
            <a:r>
              <a:rPr dirty="0" sz="1450" spc="35">
                <a:latin typeface="Times New Roman"/>
                <a:cs typeface="Times New Roman"/>
              </a:rPr>
              <a:t> </a:t>
            </a:r>
            <a:r>
              <a:rPr dirty="0" sz="1450" spc="-10">
                <a:latin typeface="Times New Roman"/>
                <a:cs typeface="Times New Roman"/>
              </a:rPr>
              <a:t>about</a:t>
            </a:r>
            <a:r>
              <a:rPr dirty="0" sz="1450" spc="35">
                <a:latin typeface="Times New Roman"/>
                <a:cs typeface="Times New Roman"/>
              </a:rPr>
              <a:t> </a:t>
            </a:r>
            <a:r>
              <a:rPr dirty="0" sz="1450" spc="-10">
                <a:latin typeface="Times New Roman"/>
                <a:cs typeface="Times New Roman"/>
              </a:rPr>
              <a:t>her</a:t>
            </a:r>
            <a:r>
              <a:rPr dirty="0" sz="1450" spc="35">
                <a:latin typeface="Times New Roman"/>
                <a:cs typeface="Times New Roman"/>
              </a:rPr>
              <a:t> </a:t>
            </a:r>
            <a:r>
              <a:rPr dirty="0" sz="1450" spc="-10">
                <a:latin typeface="Times New Roman"/>
                <a:cs typeface="Times New Roman"/>
              </a:rPr>
              <a:t>snub-nose,</a:t>
            </a:r>
            <a:r>
              <a:rPr dirty="0" sz="1450" spc="35">
                <a:latin typeface="Times New Roman"/>
                <a:cs typeface="Times New Roman"/>
              </a:rPr>
              <a:t> </a:t>
            </a:r>
            <a:r>
              <a:rPr dirty="0" sz="1450" spc="-10">
                <a:latin typeface="Times New Roman"/>
                <a:cs typeface="Times New Roman"/>
              </a:rPr>
              <a:t>her</a:t>
            </a:r>
            <a:r>
              <a:rPr dirty="0" sz="1450" spc="35">
                <a:latin typeface="Times New Roman"/>
                <a:cs typeface="Times New Roman"/>
              </a:rPr>
              <a:t> </a:t>
            </a:r>
            <a:r>
              <a:rPr dirty="0" sz="1450" spc="-10">
                <a:latin typeface="Times New Roman"/>
                <a:cs typeface="Times New Roman"/>
              </a:rPr>
              <a:t>excited</a:t>
            </a:r>
            <a:r>
              <a:rPr dirty="0" sz="1450" spc="35">
                <a:latin typeface="Times New Roman"/>
                <a:cs typeface="Times New Roman"/>
              </a:rPr>
              <a:t> </a:t>
            </a:r>
            <a:r>
              <a:rPr dirty="0" sz="1450" spc="-10">
                <a:latin typeface="Times New Roman"/>
                <a:cs typeface="Times New Roman"/>
              </a:rPr>
              <a:t>voice,</a:t>
            </a:r>
            <a:endParaRPr sz="145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64345"/>
          </a:xfrm>
          <a:prstGeom prst="rect">
            <a:avLst/>
          </a:prstGeom>
        </p:spPr>
        <p:txBody>
          <a:bodyPr wrap="square" lIns="0" tIns="11430" rIns="0" bIns="0" rtlCol="0" vert="horz">
            <a:spAutoFit/>
          </a:bodyPr>
          <a:lstStyle/>
          <a:p>
            <a:pPr algn="just" marL="268605">
              <a:lnSpc>
                <a:spcPts val="1735"/>
              </a:lnSpc>
              <a:spcBef>
                <a:spcPts val="90"/>
              </a:spcBef>
            </a:pPr>
            <a:r>
              <a:rPr dirty="0" sz="1450" spc="-10">
                <a:latin typeface="Times New Roman"/>
                <a:cs typeface="Times New Roman"/>
              </a:rPr>
              <a:t>So,</a:t>
            </a:r>
            <a:r>
              <a:rPr dirty="0" sz="1450" spc="190">
                <a:latin typeface="Times New Roman"/>
                <a:cs typeface="Times New Roman"/>
              </a:rPr>
              <a:t> </a:t>
            </a:r>
            <a:r>
              <a:rPr dirty="0" sz="1450" spc="-10">
                <a:latin typeface="Times New Roman"/>
                <a:cs typeface="Times New Roman"/>
              </a:rPr>
              <a:t>having</a:t>
            </a:r>
            <a:r>
              <a:rPr dirty="0" sz="1450" spc="195">
                <a:latin typeface="Times New Roman"/>
                <a:cs typeface="Times New Roman"/>
              </a:rPr>
              <a:t> </a:t>
            </a:r>
            <a:r>
              <a:rPr dirty="0" sz="1450" spc="-10">
                <a:latin typeface="Times New Roman"/>
                <a:cs typeface="Times New Roman"/>
              </a:rPr>
              <a:t>reproached</a:t>
            </a:r>
            <a:r>
              <a:rPr dirty="0" sz="1450" spc="195">
                <a:latin typeface="Times New Roman"/>
                <a:cs typeface="Times New Roman"/>
              </a:rPr>
              <a:t> </a:t>
            </a:r>
            <a:r>
              <a:rPr dirty="0" sz="1450" spc="-10">
                <a:latin typeface="Times New Roman"/>
                <a:cs typeface="Times New Roman"/>
              </a:rPr>
              <a:t>me</a:t>
            </a:r>
            <a:r>
              <a:rPr dirty="0" sz="1450" spc="195">
                <a:latin typeface="Times New Roman"/>
                <a:cs typeface="Times New Roman"/>
              </a:rPr>
              <a:t> </a:t>
            </a:r>
            <a:r>
              <a:rPr dirty="0" sz="1450" spc="-10">
                <a:latin typeface="Times New Roman"/>
                <a:cs typeface="Times New Roman"/>
              </a:rPr>
              <a:t>for</a:t>
            </a:r>
            <a:r>
              <a:rPr dirty="0" sz="1450" spc="190">
                <a:latin typeface="Times New Roman"/>
                <a:cs typeface="Times New Roman"/>
              </a:rPr>
              <a:t> </a:t>
            </a:r>
            <a:r>
              <a:rPr dirty="0" sz="1450" spc="-10">
                <a:latin typeface="Times New Roman"/>
                <a:cs typeface="Times New Roman"/>
              </a:rPr>
              <a:t>my</a:t>
            </a:r>
            <a:r>
              <a:rPr dirty="0" sz="1450" spc="195">
                <a:latin typeface="Times New Roman"/>
                <a:cs typeface="Times New Roman"/>
              </a:rPr>
              <a:t> </a:t>
            </a:r>
            <a:r>
              <a:rPr dirty="0" sz="1450" spc="-10">
                <a:latin typeface="Times New Roman"/>
                <a:cs typeface="Times New Roman"/>
              </a:rPr>
              <a:t>name</a:t>
            </a:r>
            <a:r>
              <a:rPr dirty="0" sz="1450" spc="195">
                <a:latin typeface="Times New Roman"/>
                <a:cs typeface="Times New Roman"/>
              </a:rPr>
              <a:t> </a:t>
            </a:r>
            <a:r>
              <a:rPr dirty="0" sz="1450" spc="-10">
                <a:latin typeface="Times New Roman"/>
                <a:cs typeface="Times New Roman"/>
              </a:rPr>
              <a:t>and</a:t>
            </a:r>
            <a:r>
              <a:rPr dirty="0" sz="1450" spc="195">
                <a:latin typeface="Times New Roman"/>
                <a:cs typeface="Times New Roman"/>
              </a:rPr>
              <a:t> </a:t>
            </a:r>
            <a:r>
              <a:rPr dirty="0" sz="1450" spc="-10">
                <a:latin typeface="Times New Roman"/>
                <a:cs typeface="Times New Roman"/>
              </a:rPr>
              <a:t>title,</a:t>
            </a:r>
            <a:r>
              <a:rPr dirty="0" sz="1450" spc="195">
                <a:latin typeface="Times New Roman"/>
                <a:cs typeface="Times New Roman"/>
              </a:rPr>
              <a:t> </a:t>
            </a:r>
            <a:r>
              <a:rPr dirty="0" sz="1450" spc="-10">
                <a:latin typeface="Times New Roman"/>
                <a:cs typeface="Times New Roman"/>
              </a:rPr>
              <a:t>she</a:t>
            </a:r>
            <a:r>
              <a:rPr dirty="0" sz="1450" spc="190">
                <a:latin typeface="Times New Roman"/>
                <a:cs typeface="Times New Roman"/>
              </a:rPr>
              <a:t> </a:t>
            </a:r>
            <a:r>
              <a:rPr dirty="0" sz="1450" spc="-10">
                <a:latin typeface="Times New Roman"/>
                <a:cs typeface="Times New Roman"/>
              </a:rPr>
              <a:t>goes</a:t>
            </a:r>
            <a:r>
              <a:rPr dirty="0" sz="1450" spc="195">
                <a:latin typeface="Times New Roman"/>
                <a:cs typeface="Times New Roman"/>
              </a:rPr>
              <a:t> </a:t>
            </a:r>
            <a:r>
              <a:rPr dirty="0" sz="1450" spc="-10">
                <a:latin typeface="Times New Roman"/>
                <a:cs typeface="Times New Roman"/>
              </a:rPr>
              <a:t>away</a:t>
            </a:r>
            <a:r>
              <a:rPr dirty="0" sz="1450" spc="195">
                <a:latin typeface="Times New Roman"/>
                <a:cs typeface="Times New Roman"/>
              </a:rPr>
              <a:t> </a:t>
            </a:r>
            <a:r>
              <a:rPr dirty="0" sz="1450" spc="-10">
                <a:latin typeface="Times New Roman"/>
                <a:cs typeface="Times New Roman"/>
              </a:rPr>
              <a:t>at</a:t>
            </a:r>
            <a:r>
              <a:rPr dirty="0" sz="1450" spc="195">
                <a:latin typeface="Times New Roman"/>
                <a:cs typeface="Times New Roman"/>
              </a:rPr>
              <a:t> </a:t>
            </a:r>
            <a:r>
              <a:rPr dirty="0" sz="1450" spc="-10">
                <a:latin typeface="Times New Roman"/>
                <a:cs typeface="Times New Roman"/>
              </a:rPr>
              <a:t>last.</a:t>
            </a:r>
            <a:endParaRPr sz="1450">
              <a:latin typeface="Times New Roman"/>
              <a:cs typeface="Times New Roman"/>
            </a:endParaRPr>
          </a:p>
          <a:p>
            <a:pPr algn="just" marL="12700">
              <a:lnSpc>
                <a:spcPts val="1735"/>
              </a:lnSpc>
            </a:pPr>
            <a:r>
              <a:rPr dirty="0" sz="1450" spc="-10">
                <a:latin typeface="Times New Roman"/>
                <a:cs typeface="Times New Roman"/>
              </a:rPr>
              <a:t>Thus begins my </a:t>
            </a:r>
            <a:r>
              <a:rPr dirty="0" sz="1450" spc="-30">
                <a:latin typeface="Times New Roman"/>
                <a:cs typeface="Times New Roman"/>
              </a:rPr>
              <a:t>day. </a:t>
            </a:r>
            <a:r>
              <a:rPr dirty="0" sz="1450" spc="-10">
                <a:latin typeface="Times New Roman"/>
                <a:cs typeface="Times New Roman"/>
              </a:rPr>
              <a:t>It does </a:t>
            </a:r>
            <a:r>
              <a:rPr dirty="0" sz="1450" spc="-5">
                <a:latin typeface="Times New Roman"/>
                <a:cs typeface="Times New Roman"/>
              </a:rPr>
              <a:t>not</a:t>
            </a:r>
            <a:r>
              <a:rPr dirty="0" sz="1450" spc="45">
                <a:latin typeface="Times New Roman"/>
                <a:cs typeface="Times New Roman"/>
              </a:rPr>
              <a:t> </a:t>
            </a:r>
            <a:r>
              <a:rPr dirty="0" sz="1450" spc="-10">
                <a:latin typeface="Times New Roman"/>
                <a:cs typeface="Times New Roman"/>
              </a:rPr>
              <a:t>improve.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have drunk my tea, Liza comes </a:t>
            </a:r>
            <a:r>
              <a:rPr dirty="0" sz="1450" spc="-5">
                <a:latin typeface="Times New Roman"/>
                <a:cs typeface="Times New Roman"/>
              </a:rPr>
              <a:t>in,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fur-coat and hat, with her  music, ready to </a:t>
            </a:r>
            <a:r>
              <a:rPr dirty="0" sz="1450" spc="-5">
                <a:latin typeface="Times New Roman"/>
                <a:cs typeface="Times New Roman"/>
              </a:rPr>
              <a:t>go </a:t>
            </a:r>
            <a:r>
              <a:rPr dirty="0" sz="1450" spc="-10">
                <a:latin typeface="Times New Roman"/>
                <a:cs typeface="Times New Roman"/>
              </a:rPr>
              <a:t>to the Conservatoire. She is twenty-two. She </a:t>
            </a:r>
            <a:r>
              <a:rPr dirty="0" sz="1450" spc="-5">
                <a:latin typeface="Times New Roman"/>
                <a:cs typeface="Times New Roman"/>
              </a:rPr>
              <a:t>looks </a:t>
            </a:r>
            <a:r>
              <a:rPr dirty="0" sz="1450" spc="-20">
                <a:latin typeface="Times New Roman"/>
                <a:cs typeface="Times New Roman"/>
              </a:rPr>
              <a:t>younger.  </a:t>
            </a:r>
            <a:r>
              <a:rPr dirty="0" sz="1450" spc="-10">
                <a:latin typeface="Times New Roman"/>
                <a:cs typeface="Times New Roman"/>
              </a:rPr>
              <a:t>She is </a:t>
            </a:r>
            <a:r>
              <a:rPr dirty="0" sz="1450" spc="-20">
                <a:latin typeface="Times New Roman"/>
                <a:cs typeface="Times New Roman"/>
              </a:rPr>
              <a:t>pretty, </a:t>
            </a:r>
            <a:r>
              <a:rPr dirty="0" sz="1450" spc="-10">
                <a:latin typeface="Times New Roman"/>
                <a:cs typeface="Times New Roman"/>
              </a:rPr>
              <a:t>rather like my wife when she was </a:t>
            </a:r>
            <a:r>
              <a:rPr dirty="0" sz="1450" spc="-5">
                <a:latin typeface="Times New Roman"/>
                <a:cs typeface="Times New Roman"/>
              </a:rPr>
              <a:t>young. </a:t>
            </a:r>
            <a:r>
              <a:rPr dirty="0" sz="1450" spc="-10">
                <a:latin typeface="Times New Roman"/>
                <a:cs typeface="Times New Roman"/>
              </a:rPr>
              <a:t>She kisses me tenderly  </a:t>
            </a:r>
            <a:r>
              <a:rPr dirty="0" sz="1450" spc="-5">
                <a:latin typeface="Times New Roman"/>
                <a:cs typeface="Times New Roman"/>
              </a:rPr>
              <a:t>on </a:t>
            </a:r>
            <a:r>
              <a:rPr dirty="0" sz="1450" spc="-10">
                <a:latin typeface="Times New Roman"/>
                <a:cs typeface="Times New Roman"/>
              </a:rPr>
              <a:t>my forehead and my</a:t>
            </a:r>
            <a:r>
              <a:rPr dirty="0" sz="1450" spc="5">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"Good morning, Papa. Quite</a:t>
            </a:r>
            <a:r>
              <a:rPr dirty="0" sz="1450" spc="5">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child she adored ice-cream, and </a:t>
            </a:r>
            <a:r>
              <a:rPr dirty="0" sz="1450" spc="-5">
                <a:latin typeface="Times New Roman"/>
                <a:cs typeface="Times New Roman"/>
              </a:rPr>
              <a:t>I </a:t>
            </a:r>
            <a:r>
              <a:rPr dirty="0" sz="1450" spc="-10">
                <a:latin typeface="Times New Roman"/>
                <a:cs typeface="Times New Roman"/>
              </a:rPr>
              <a:t>often had to take her to </a:t>
            </a:r>
            <a:r>
              <a:rPr dirty="0" sz="1450" spc="-5">
                <a:latin typeface="Times New Roman"/>
                <a:cs typeface="Times New Roman"/>
              </a:rPr>
              <a:t>a  </a:t>
            </a:r>
            <a:r>
              <a:rPr dirty="0" sz="1450" spc="-10">
                <a:latin typeface="Times New Roman"/>
                <a:cs typeface="Times New Roman"/>
              </a:rPr>
              <a:t>confectioner's. Ice-cream was her standard </a:t>
            </a:r>
            <a:r>
              <a:rPr dirty="0" sz="1450" spc="-5">
                <a:latin typeface="Times New Roman"/>
                <a:cs typeface="Times New Roman"/>
              </a:rPr>
              <a:t>of </a:t>
            </a:r>
            <a:r>
              <a:rPr dirty="0" sz="1450" spc="-20">
                <a:latin typeface="Times New Roman"/>
                <a:cs typeface="Times New Roman"/>
              </a:rPr>
              <a:t>beauty. </a:t>
            </a:r>
            <a:r>
              <a:rPr dirty="0" sz="1450" spc="-10">
                <a:latin typeface="Times New Roman"/>
                <a:cs typeface="Times New Roman"/>
              </a:rPr>
              <a:t>If she wanted to praise  me, she used to say: "Papa, </a:t>
            </a:r>
            <a:r>
              <a:rPr dirty="0" sz="1450" spc="-5">
                <a:latin typeface="Times New Roman"/>
                <a:cs typeface="Times New Roman"/>
              </a:rPr>
              <a:t>you </a:t>
            </a:r>
            <a:r>
              <a:rPr dirty="0" sz="1450" spc="-10">
                <a:latin typeface="Times New Roman"/>
                <a:cs typeface="Times New Roman"/>
              </a:rPr>
              <a:t>are </a:t>
            </a:r>
            <a:r>
              <a:rPr dirty="0" sz="1450" spc="-20">
                <a:latin typeface="Times New Roman"/>
                <a:cs typeface="Times New Roman"/>
              </a:rPr>
              <a:t>ice-creamy." </a:t>
            </a:r>
            <a:r>
              <a:rPr dirty="0" sz="1450" spc="-10">
                <a:latin typeface="Times New Roman"/>
                <a:cs typeface="Times New Roman"/>
              </a:rPr>
              <a:t>One finger she called the  pistachio, the other the cream, the third the raspberry finger and so </a:t>
            </a:r>
            <a:r>
              <a:rPr dirty="0" sz="1450" spc="-5">
                <a:latin typeface="Times New Roman"/>
                <a:cs typeface="Times New Roman"/>
              </a:rPr>
              <a:t>on. </a:t>
            </a:r>
            <a:r>
              <a:rPr dirty="0" sz="1450" spc="-10">
                <a:latin typeface="Times New Roman"/>
                <a:cs typeface="Times New Roman"/>
              </a:rPr>
              <a:t>And  when she came to say </a:t>
            </a:r>
            <a:r>
              <a:rPr dirty="0" sz="1450" spc="-5">
                <a:latin typeface="Times New Roman"/>
                <a:cs typeface="Times New Roman"/>
              </a:rPr>
              <a:t>good </a:t>
            </a:r>
            <a:r>
              <a:rPr dirty="0" sz="1450" spc="-10">
                <a:latin typeface="Times New Roman"/>
                <a:cs typeface="Times New Roman"/>
              </a:rPr>
              <a:t>morning, </a:t>
            </a:r>
            <a:r>
              <a:rPr dirty="0" sz="1450" spc="-5">
                <a:latin typeface="Times New Roman"/>
                <a:cs typeface="Times New Roman"/>
              </a:rPr>
              <a:t>I </a:t>
            </a:r>
            <a:r>
              <a:rPr dirty="0" sz="1450" spc="-10">
                <a:latin typeface="Times New Roman"/>
                <a:cs typeface="Times New Roman"/>
              </a:rPr>
              <a:t>used to lift her </a:t>
            </a:r>
            <a:r>
              <a:rPr dirty="0" sz="1450" spc="-5">
                <a:latin typeface="Times New Roman"/>
                <a:cs typeface="Times New Roman"/>
              </a:rPr>
              <a:t>on </a:t>
            </a:r>
            <a:r>
              <a:rPr dirty="0" sz="1450" spc="-10">
                <a:latin typeface="Times New Roman"/>
                <a:cs typeface="Times New Roman"/>
              </a:rPr>
              <a:t>to my knees and kiss  her fingers, and</a:t>
            </a:r>
            <a:r>
              <a:rPr dirty="0" sz="1450">
                <a:latin typeface="Times New Roman"/>
                <a:cs typeface="Times New Roman"/>
              </a:rPr>
              <a:t> </a:t>
            </a:r>
            <a:r>
              <a:rPr dirty="0" sz="1450" spc="-10">
                <a:latin typeface="Times New Roman"/>
                <a:cs typeface="Times New Roman"/>
              </a:rPr>
              <a:t>say:</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"The cream one, the pistachio one, the lemon</a:t>
            </a:r>
            <a:r>
              <a:rPr dirty="0" sz="1450" spc="30">
                <a:latin typeface="Times New Roman"/>
                <a:cs typeface="Times New Roman"/>
              </a:rPr>
              <a:t> </a:t>
            </a:r>
            <a:r>
              <a:rPr dirty="0" sz="1450" spc="-5">
                <a:latin typeface="Times New Roman"/>
                <a:cs typeface="Times New Roman"/>
              </a:rPr>
              <a:t>one."</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And now from force </a:t>
            </a:r>
            <a:r>
              <a:rPr dirty="0" sz="1450" spc="-5">
                <a:latin typeface="Times New Roman"/>
                <a:cs typeface="Times New Roman"/>
              </a:rPr>
              <a:t>of </a:t>
            </a:r>
            <a:r>
              <a:rPr dirty="0" sz="1450" spc="-10">
                <a:latin typeface="Times New Roman"/>
                <a:cs typeface="Times New Roman"/>
              </a:rPr>
              <a:t>habit </a:t>
            </a:r>
            <a:r>
              <a:rPr dirty="0" sz="1450" spc="-5">
                <a:latin typeface="Times New Roman"/>
                <a:cs typeface="Times New Roman"/>
              </a:rPr>
              <a:t>I </a:t>
            </a:r>
            <a:r>
              <a:rPr dirty="0" sz="1450" spc="-10">
                <a:latin typeface="Times New Roman"/>
                <a:cs typeface="Times New Roman"/>
              </a:rPr>
              <a:t>kiss Liza's fingers and</a:t>
            </a:r>
            <a:r>
              <a:rPr dirty="0" sz="1450" spc="50">
                <a:latin typeface="Times New Roman"/>
                <a:cs typeface="Times New Roman"/>
              </a:rPr>
              <a:t> </a:t>
            </a:r>
            <a:r>
              <a:rPr dirty="0" sz="1450" spc="-10">
                <a:latin typeface="Times New Roman"/>
                <a:cs typeface="Times New Roman"/>
              </a:rPr>
              <a:t>murmur:</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"Pistachio one, cream one, lemon </a:t>
            </a:r>
            <a:r>
              <a:rPr dirty="0" sz="1450" spc="-5">
                <a:latin typeface="Times New Roman"/>
                <a:cs typeface="Times New Roman"/>
              </a:rPr>
              <a:t>one." </a:t>
            </a:r>
            <a:r>
              <a:rPr dirty="0" sz="1450" spc="-10">
                <a:latin typeface="Times New Roman"/>
                <a:cs typeface="Times New Roman"/>
              </a:rPr>
              <a:t>But it does </a:t>
            </a:r>
            <a:r>
              <a:rPr dirty="0" sz="1450" spc="-5">
                <a:latin typeface="Times New Roman"/>
                <a:cs typeface="Times New Roman"/>
              </a:rPr>
              <a:t>not </a:t>
            </a:r>
            <a:r>
              <a:rPr dirty="0" sz="1450" spc="-10">
                <a:latin typeface="Times New Roman"/>
                <a:cs typeface="Times New Roman"/>
              </a:rPr>
              <a:t>sound the same. </a:t>
            </a:r>
            <a:r>
              <a:rPr dirty="0" sz="1450" spc="-5">
                <a:latin typeface="Times New Roman"/>
                <a:cs typeface="Times New Roman"/>
              </a:rPr>
              <a:t>I  </a:t>
            </a:r>
            <a:r>
              <a:rPr dirty="0" sz="1450" spc="-10">
                <a:latin typeface="Times New Roman"/>
                <a:cs typeface="Times New Roman"/>
              </a:rPr>
              <a:t>am cold like the ice-cream and </a:t>
            </a:r>
            <a:r>
              <a:rPr dirty="0" sz="1450" spc="-5">
                <a:latin typeface="Times New Roman"/>
                <a:cs typeface="Times New Roman"/>
              </a:rPr>
              <a:t>I </a:t>
            </a:r>
            <a:r>
              <a:rPr dirty="0" sz="1450" spc="-10">
                <a:latin typeface="Times New Roman"/>
                <a:cs typeface="Times New Roman"/>
              </a:rPr>
              <a:t>feel ashamed. When my daughter comes in  and touches my forehead with her lips </a:t>
            </a:r>
            <a:r>
              <a:rPr dirty="0" sz="1450" spc="-5">
                <a:latin typeface="Times New Roman"/>
                <a:cs typeface="Times New Roman"/>
              </a:rPr>
              <a:t>I </a:t>
            </a:r>
            <a:r>
              <a:rPr dirty="0" sz="1450" spc="-10">
                <a:latin typeface="Times New Roman"/>
                <a:cs typeface="Times New Roman"/>
              </a:rPr>
              <a:t>shudder as though </a:t>
            </a:r>
            <a:r>
              <a:rPr dirty="0" sz="1450" spc="-5">
                <a:latin typeface="Times New Roman"/>
                <a:cs typeface="Times New Roman"/>
              </a:rPr>
              <a:t>a </a:t>
            </a:r>
            <a:r>
              <a:rPr dirty="0" sz="1450" spc="-10">
                <a:latin typeface="Times New Roman"/>
                <a:cs typeface="Times New Roman"/>
              </a:rPr>
              <a:t>bee had stung my  forehead, </a:t>
            </a:r>
            <a:r>
              <a:rPr dirty="0" sz="1450" spc="-5">
                <a:latin typeface="Times New Roman"/>
                <a:cs typeface="Times New Roman"/>
              </a:rPr>
              <a:t>I </a:t>
            </a:r>
            <a:r>
              <a:rPr dirty="0" sz="1450" spc="-10">
                <a:latin typeface="Times New Roman"/>
                <a:cs typeface="Times New Roman"/>
              </a:rPr>
              <a:t>smile constrainedly and turn away my face. Since my insomnia  began </a:t>
            </a:r>
            <a:r>
              <a:rPr dirty="0" sz="1450" spc="-5">
                <a:latin typeface="Times New Roman"/>
                <a:cs typeface="Times New Roman"/>
              </a:rPr>
              <a:t>a </a:t>
            </a:r>
            <a:r>
              <a:rPr dirty="0" sz="1450" spc="-10">
                <a:latin typeface="Times New Roman"/>
                <a:cs typeface="Times New Roman"/>
              </a:rPr>
              <a:t>question has been driving like </a:t>
            </a:r>
            <a:r>
              <a:rPr dirty="0" sz="1450" spc="-5">
                <a:latin typeface="Times New Roman"/>
                <a:cs typeface="Times New Roman"/>
              </a:rPr>
              <a:t>a </a:t>
            </a:r>
            <a:r>
              <a:rPr dirty="0" sz="1450" spc="-10">
                <a:latin typeface="Times New Roman"/>
                <a:cs typeface="Times New Roman"/>
              </a:rPr>
              <a:t>nail into my brain. My daughter  continually sees how terribly I, an old man, blush because </a:t>
            </a:r>
            <a:r>
              <a:rPr dirty="0" sz="1450" spc="-5">
                <a:latin typeface="Times New Roman"/>
                <a:cs typeface="Times New Roman"/>
              </a:rPr>
              <a:t>I </a:t>
            </a:r>
            <a:r>
              <a:rPr dirty="0" sz="1450" spc="-10">
                <a:latin typeface="Times New Roman"/>
                <a:cs typeface="Times New Roman"/>
              </a:rPr>
              <a:t>owe the servant  his wages; she sees how often the worry </a:t>
            </a:r>
            <a:r>
              <a:rPr dirty="0" sz="1450" spc="-5">
                <a:latin typeface="Times New Roman"/>
                <a:cs typeface="Times New Roman"/>
              </a:rPr>
              <a:t>of </a:t>
            </a:r>
            <a:r>
              <a:rPr dirty="0" sz="1450" spc="-10">
                <a:latin typeface="Times New Roman"/>
                <a:cs typeface="Times New Roman"/>
              </a:rPr>
              <a:t>small debts forces me to leave my  work and to pace the room from corner to corner for hours, thinking; </a:t>
            </a:r>
            <a:r>
              <a:rPr dirty="0" sz="1450" spc="-5">
                <a:latin typeface="Times New Roman"/>
                <a:cs typeface="Times New Roman"/>
              </a:rPr>
              <a:t>but </a:t>
            </a:r>
            <a:r>
              <a:rPr dirty="0" sz="1450" spc="-10">
                <a:latin typeface="Times New Roman"/>
                <a:cs typeface="Times New Roman"/>
              </a:rPr>
              <a:t>why  hasn't she, even once, come to me without telling her mother and whispered:  </a:t>
            </a:r>
            <a:r>
              <a:rPr dirty="0" sz="1450" spc="-15">
                <a:latin typeface="Times New Roman"/>
                <a:cs typeface="Times New Roman"/>
              </a:rPr>
              <a:t>"Father, </a:t>
            </a:r>
            <a:r>
              <a:rPr dirty="0" sz="1450" spc="-10">
                <a:latin typeface="Times New Roman"/>
                <a:cs typeface="Times New Roman"/>
              </a:rPr>
              <a:t>here's my watch, bracelets, earrings, dresses.... Pawn them </a:t>
            </a:r>
            <a:r>
              <a:rPr dirty="0" sz="1450" spc="-5">
                <a:latin typeface="Times New Roman"/>
                <a:cs typeface="Times New Roman"/>
              </a:rPr>
              <a:t>all.... </a:t>
            </a:r>
            <a:r>
              <a:rPr dirty="0" sz="1450" spc="-60">
                <a:latin typeface="Times New Roman"/>
                <a:cs typeface="Times New Roman"/>
              </a:rPr>
              <a:t>You  </a:t>
            </a:r>
            <a:r>
              <a:rPr dirty="0" sz="1450" spc="-10">
                <a:latin typeface="Times New Roman"/>
                <a:cs typeface="Times New Roman"/>
              </a:rPr>
              <a:t>need money"? </a:t>
            </a:r>
            <a:r>
              <a:rPr dirty="0" sz="1450" spc="-35">
                <a:latin typeface="Times New Roman"/>
                <a:cs typeface="Times New Roman"/>
              </a:rPr>
              <a:t>Why, </a:t>
            </a:r>
            <a:r>
              <a:rPr dirty="0" sz="1450" spc="-10">
                <a:latin typeface="Times New Roman"/>
                <a:cs typeface="Times New Roman"/>
              </a:rPr>
              <a:t>seeing how </a:t>
            </a:r>
            <a:r>
              <a:rPr dirty="0" sz="1450" spc="-5">
                <a:latin typeface="Times New Roman"/>
                <a:cs typeface="Times New Roman"/>
              </a:rPr>
              <a:t>I </a:t>
            </a:r>
            <a:r>
              <a:rPr dirty="0" sz="1450" spc="-10">
                <a:latin typeface="Times New Roman"/>
                <a:cs typeface="Times New Roman"/>
              </a:rPr>
              <a:t>and her mother try to hide </a:t>
            </a:r>
            <a:r>
              <a:rPr dirty="0" sz="1450" spc="-5">
                <a:latin typeface="Times New Roman"/>
                <a:cs typeface="Times New Roman"/>
              </a:rPr>
              <a:t>our </a:t>
            </a:r>
            <a:r>
              <a:rPr dirty="0" sz="1450" spc="-20">
                <a:latin typeface="Times New Roman"/>
                <a:cs typeface="Times New Roman"/>
              </a:rPr>
              <a:t>poverty, </a:t>
            </a:r>
            <a:r>
              <a:rPr dirty="0" sz="1450" spc="-5">
                <a:latin typeface="Times New Roman"/>
                <a:cs typeface="Times New Roman"/>
              </a:rPr>
              <a:t>out  of </a:t>
            </a:r>
            <a:r>
              <a:rPr dirty="0" sz="1450" spc="-10">
                <a:latin typeface="Times New Roman"/>
                <a:cs typeface="Times New Roman"/>
              </a:rPr>
              <a:t>false pride—why does she </a:t>
            </a:r>
            <a:r>
              <a:rPr dirty="0" sz="1450" spc="-5">
                <a:latin typeface="Times New Roman"/>
                <a:cs typeface="Times New Roman"/>
              </a:rPr>
              <a:t>not </a:t>
            </a:r>
            <a:r>
              <a:rPr dirty="0" sz="1450" spc="-10">
                <a:latin typeface="Times New Roman"/>
                <a:cs typeface="Times New Roman"/>
              </a:rPr>
              <a:t>deny herself the luxury </a:t>
            </a:r>
            <a:r>
              <a:rPr dirty="0" sz="1450" spc="-5">
                <a:latin typeface="Times New Roman"/>
                <a:cs typeface="Times New Roman"/>
              </a:rPr>
              <a:t>of </a:t>
            </a:r>
            <a:r>
              <a:rPr dirty="0" sz="1450" spc="-10">
                <a:latin typeface="Times New Roman"/>
                <a:cs typeface="Times New Roman"/>
              </a:rPr>
              <a:t>music lessons?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accept the watch, the bracelets, </a:t>
            </a:r>
            <a:r>
              <a:rPr dirty="0" sz="1450" spc="-5">
                <a:latin typeface="Times New Roman"/>
                <a:cs typeface="Times New Roman"/>
              </a:rPr>
              <a:t>or </a:t>
            </a:r>
            <a:r>
              <a:rPr dirty="0" sz="1450" spc="-10">
                <a:latin typeface="Times New Roman"/>
                <a:cs typeface="Times New Roman"/>
              </a:rPr>
              <a:t>her sacrifices—God forbid!—I  </a:t>
            </a:r>
            <a:r>
              <a:rPr dirty="0" sz="1450" spc="-5">
                <a:latin typeface="Times New Roman"/>
                <a:cs typeface="Times New Roman"/>
              </a:rPr>
              <a:t>do not </a:t>
            </a:r>
            <a:r>
              <a:rPr dirty="0" sz="1450" spc="-10">
                <a:latin typeface="Times New Roman"/>
                <a:cs typeface="Times New Roman"/>
              </a:rPr>
              <a:t>want that.</a:t>
            </a:r>
            <a:endParaRPr sz="1450">
              <a:latin typeface="Times New Roman"/>
              <a:cs typeface="Times New Roman"/>
            </a:endParaRPr>
          </a:p>
          <a:p>
            <a:pPr algn="just" marL="12700" marR="5080" indent="255904">
              <a:lnSpc>
                <a:spcPts val="1730"/>
              </a:lnSpc>
              <a:spcBef>
                <a:spcPts val="770"/>
              </a:spcBef>
            </a:pPr>
            <a:r>
              <a:rPr dirty="0" sz="1450" spc="-10">
                <a:latin typeface="Times New Roman"/>
                <a:cs typeface="Times New Roman"/>
              </a:rPr>
              <a:t>Which reminds me </a:t>
            </a:r>
            <a:r>
              <a:rPr dirty="0" sz="1450" spc="-5">
                <a:latin typeface="Times New Roman"/>
                <a:cs typeface="Times New Roman"/>
              </a:rPr>
              <a:t>of </a:t>
            </a:r>
            <a:r>
              <a:rPr dirty="0" sz="1450" spc="-10">
                <a:latin typeface="Times New Roman"/>
                <a:cs typeface="Times New Roman"/>
              </a:rPr>
              <a:t>my </a:t>
            </a:r>
            <a:r>
              <a:rPr dirty="0" sz="1450" spc="-5">
                <a:latin typeface="Times New Roman"/>
                <a:cs typeface="Times New Roman"/>
              </a:rPr>
              <a:t>son, </a:t>
            </a:r>
            <a:r>
              <a:rPr dirty="0" sz="1450" spc="-10">
                <a:latin typeface="Times New Roman"/>
                <a:cs typeface="Times New Roman"/>
              </a:rPr>
              <a:t>the </a:t>
            </a:r>
            <a:r>
              <a:rPr dirty="0" sz="1450" spc="-30">
                <a:latin typeface="Times New Roman"/>
                <a:cs typeface="Times New Roman"/>
              </a:rPr>
              <a:t>Warsaw </a:t>
            </a:r>
            <a:r>
              <a:rPr dirty="0" sz="1450" spc="-25">
                <a:latin typeface="Times New Roman"/>
                <a:cs typeface="Times New Roman"/>
              </a:rPr>
              <a:t>officer. </a:t>
            </a:r>
            <a:r>
              <a:rPr dirty="0" sz="1450" spc="-10">
                <a:latin typeface="Times New Roman"/>
                <a:cs typeface="Times New Roman"/>
              </a:rPr>
              <a:t>He is </a:t>
            </a:r>
            <a:r>
              <a:rPr dirty="0" sz="1450" spc="-5">
                <a:latin typeface="Times New Roman"/>
                <a:cs typeface="Times New Roman"/>
              </a:rPr>
              <a:t>a </a:t>
            </a:r>
            <a:r>
              <a:rPr dirty="0" sz="1450" spc="-15">
                <a:latin typeface="Times New Roman"/>
                <a:cs typeface="Times New Roman"/>
              </a:rPr>
              <a:t>clever, </a:t>
            </a:r>
            <a:r>
              <a:rPr dirty="0" sz="1450" spc="-10">
                <a:latin typeface="Times New Roman"/>
                <a:cs typeface="Times New Roman"/>
              </a:rPr>
              <a:t>honest,  and sober </a:t>
            </a:r>
            <a:r>
              <a:rPr dirty="0" sz="1450" spc="-25">
                <a:latin typeface="Times New Roman"/>
                <a:cs typeface="Times New Roman"/>
              </a:rPr>
              <a:t>fellow. </a:t>
            </a:r>
            <a:r>
              <a:rPr dirty="0" sz="1450" spc="-10">
                <a:latin typeface="Times New Roman"/>
                <a:cs typeface="Times New Roman"/>
              </a:rPr>
              <a:t>But that doesn't mean very much. If </a:t>
            </a:r>
            <a:r>
              <a:rPr dirty="0" sz="1450" spc="-5">
                <a:latin typeface="Times New Roman"/>
                <a:cs typeface="Times New Roman"/>
              </a:rPr>
              <a:t>I </a:t>
            </a:r>
            <a:r>
              <a:rPr dirty="0" sz="1450" spc="-10">
                <a:latin typeface="Times New Roman"/>
                <a:cs typeface="Times New Roman"/>
              </a:rPr>
              <a:t>had an old </a:t>
            </a:r>
            <a:r>
              <a:rPr dirty="0" sz="1450" spc="-15">
                <a:latin typeface="Times New Roman"/>
                <a:cs typeface="Times New Roman"/>
              </a:rPr>
              <a:t>father,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knew that there were moments when </a:t>
            </a:r>
            <a:r>
              <a:rPr dirty="0" sz="1450" spc="-5">
                <a:latin typeface="Times New Roman"/>
                <a:cs typeface="Times New Roman"/>
              </a:rPr>
              <a:t>he </a:t>
            </a:r>
            <a:r>
              <a:rPr dirty="0" sz="1450" spc="-10">
                <a:latin typeface="Times New Roman"/>
                <a:cs typeface="Times New Roman"/>
              </a:rPr>
              <a:t>was ashamed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poverty,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would give </a:t>
            </a:r>
            <a:r>
              <a:rPr dirty="0" sz="1450" spc="-5">
                <a:latin typeface="Times New Roman"/>
                <a:cs typeface="Times New Roman"/>
              </a:rPr>
              <a:t>up </a:t>
            </a:r>
            <a:r>
              <a:rPr dirty="0" sz="1450" spc="-10">
                <a:latin typeface="Times New Roman"/>
                <a:cs typeface="Times New Roman"/>
              </a:rPr>
              <a:t>my commission to someone else and hire myself </a:t>
            </a:r>
            <a:r>
              <a:rPr dirty="0" sz="1450" spc="-5">
                <a:latin typeface="Times New Roman"/>
                <a:cs typeface="Times New Roman"/>
              </a:rPr>
              <a:t>out </a:t>
            </a:r>
            <a:r>
              <a:rPr dirty="0" sz="1450" spc="-10">
                <a:latin typeface="Times New Roman"/>
                <a:cs typeface="Times New Roman"/>
              </a:rPr>
              <a:t>as </a:t>
            </a:r>
            <a:r>
              <a:rPr dirty="0" sz="1450" spc="-5">
                <a:latin typeface="Times New Roman"/>
                <a:cs typeface="Times New Roman"/>
              </a:rPr>
              <a:t>a  </a:t>
            </a:r>
            <a:r>
              <a:rPr dirty="0" sz="1450" spc="-25">
                <a:latin typeface="Times New Roman"/>
                <a:cs typeface="Times New Roman"/>
              </a:rPr>
              <a:t>navvy. </a:t>
            </a:r>
            <a:r>
              <a:rPr dirty="0" sz="1450" spc="-10">
                <a:latin typeface="Times New Roman"/>
                <a:cs typeface="Times New Roman"/>
              </a:rPr>
              <a:t>These thoughts </a:t>
            </a:r>
            <a:r>
              <a:rPr dirty="0" sz="1450" spc="-5">
                <a:latin typeface="Times New Roman"/>
                <a:cs typeface="Times New Roman"/>
              </a:rPr>
              <a:t>of </a:t>
            </a:r>
            <a:r>
              <a:rPr dirty="0" sz="1450" spc="-10">
                <a:latin typeface="Times New Roman"/>
                <a:cs typeface="Times New Roman"/>
              </a:rPr>
              <a:t>the children poison me. What </a:t>
            </a:r>
            <a:r>
              <a:rPr dirty="0" sz="1450" spc="-5">
                <a:latin typeface="Times New Roman"/>
                <a:cs typeface="Times New Roman"/>
              </a:rPr>
              <a:t>good </a:t>
            </a:r>
            <a:r>
              <a:rPr dirty="0" sz="1450" spc="-10">
                <a:latin typeface="Times New Roman"/>
                <a:cs typeface="Times New Roman"/>
              </a:rPr>
              <a:t>are they? Only </a:t>
            </a:r>
            <a:r>
              <a:rPr dirty="0" sz="1450" spc="-5">
                <a:latin typeface="Times New Roman"/>
                <a:cs typeface="Times New Roman"/>
              </a:rPr>
              <a:t>a  </a:t>
            </a:r>
            <a:r>
              <a:rPr dirty="0" sz="1450" spc="-10">
                <a:latin typeface="Times New Roman"/>
                <a:cs typeface="Times New Roman"/>
              </a:rPr>
              <a:t>mean and irritable person Can take refuge in thinking evil </a:t>
            </a:r>
            <a:r>
              <a:rPr dirty="0" sz="1450" spc="-5">
                <a:latin typeface="Times New Roman"/>
                <a:cs typeface="Times New Roman"/>
              </a:rPr>
              <a:t>of </a:t>
            </a:r>
            <a:r>
              <a:rPr dirty="0" sz="1450" spc="-10">
                <a:latin typeface="Times New Roman"/>
                <a:cs typeface="Times New Roman"/>
              </a:rPr>
              <a:t>ordinary people  because they are </a:t>
            </a:r>
            <a:r>
              <a:rPr dirty="0" sz="1450" spc="-5">
                <a:latin typeface="Times New Roman"/>
                <a:cs typeface="Times New Roman"/>
              </a:rPr>
              <a:t>not </a:t>
            </a:r>
            <a:r>
              <a:rPr dirty="0" sz="1450" spc="-10">
                <a:latin typeface="Times New Roman"/>
                <a:cs typeface="Times New Roman"/>
              </a:rPr>
              <a:t>heroes. But enough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10160" indent="255904">
              <a:lnSpc>
                <a:spcPts val="1730"/>
              </a:lnSpc>
              <a:spcBef>
                <a:spcPts val="710"/>
              </a:spcBef>
            </a:pP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quarter to ten </a:t>
            </a:r>
            <a:r>
              <a:rPr dirty="0" sz="1450" spc="-5">
                <a:latin typeface="Times New Roman"/>
                <a:cs typeface="Times New Roman"/>
              </a:rPr>
              <a:t>I </a:t>
            </a:r>
            <a:r>
              <a:rPr dirty="0" sz="1450" spc="-10">
                <a:latin typeface="Times New Roman"/>
                <a:cs typeface="Times New Roman"/>
              </a:rPr>
              <a:t>have to </a:t>
            </a:r>
            <a:r>
              <a:rPr dirty="0" sz="1450" spc="-5">
                <a:latin typeface="Times New Roman"/>
                <a:cs typeface="Times New Roman"/>
              </a:rPr>
              <a:t>go </a:t>
            </a:r>
            <a:r>
              <a:rPr dirty="0" sz="1450" spc="-10">
                <a:latin typeface="Times New Roman"/>
                <a:cs typeface="Times New Roman"/>
              </a:rPr>
              <a:t>and lecture to my dear </a:t>
            </a:r>
            <a:r>
              <a:rPr dirty="0" sz="1450" spc="-5">
                <a:latin typeface="Times New Roman"/>
                <a:cs typeface="Times New Roman"/>
              </a:rPr>
              <a:t>boys. I </a:t>
            </a:r>
            <a:r>
              <a:rPr dirty="0" sz="1450" spc="-10">
                <a:latin typeface="Times New Roman"/>
                <a:cs typeface="Times New Roman"/>
              </a:rPr>
              <a:t>dress myself  and walk the road </a:t>
            </a:r>
            <a:r>
              <a:rPr dirty="0" sz="1450" spc="-5">
                <a:latin typeface="Times New Roman"/>
                <a:cs typeface="Times New Roman"/>
              </a:rPr>
              <a:t>I </a:t>
            </a:r>
            <a:r>
              <a:rPr dirty="0" sz="1450" spc="-10">
                <a:latin typeface="Times New Roman"/>
                <a:cs typeface="Times New Roman"/>
              </a:rPr>
              <a:t>have known these thirty years. For me it has </a:t>
            </a:r>
            <a:r>
              <a:rPr dirty="0" sz="1450" spc="-5">
                <a:latin typeface="Times New Roman"/>
                <a:cs typeface="Times New Roman"/>
              </a:rPr>
              <a:t>a </a:t>
            </a:r>
            <a:r>
              <a:rPr dirty="0" sz="1450" spc="-10">
                <a:latin typeface="Times New Roman"/>
                <a:cs typeface="Times New Roman"/>
              </a:rPr>
              <a:t>history </a:t>
            </a:r>
            <a:r>
              <a:rPr dirty="0" sz="1450" spc="-5">
                <a:latin typeface="Times New Roman"/>
                <a:cs typeface="Times New Roman"/>
              </a:rPr>
              <a:t>of  </a:t>
            </a:r>
            <a:r>
              <a:rPr dirty="0" sz="1450" spc="-10">
                <a:latin typeface="Times New Roman"/>
                <a:cs typeface="Times New Roman"/>
              </a:rPr>
              <a:t>its own. Here is </a:t>
            </a:r>
            <a:r>
              <a:rPr dirty="0" sz="1450" spc="-5">
                <a:latin typeface="Times New Roman"/>
                <a:cs typeface="Times New Roman"/>
              </a:rPr>
              <a:t>a </a:t>
            </a:r>
            <a:r>
              <a:rPr dirty="0" sz="1450" spc="-10">
                <a:latin typeface="Times New Roman"/>
                <a:cs typeface="Times New Roman"/>
              </a:rPr>
              <a:t>big grey building with </a:t>
            </a:r>
            <a:r>
              <a:rPr dirty="0" sz="1450" spc="-5">
                <a:latin typeface="Times New Roman"/>
                <a:cs typeface="Times New Roman"/>
              </a:rPr>
              <a:t>a </a:t>
            </a:r>
            <a:r>
              <a:rPr dirty="0" sz="1450" spc="-10">
                <a:latin typeface="Times New Roman"/>
                <a:cs typeface="Times New Roman"/>
              </a:rPr>
              <a:t>chemist's shop beneath.</a:t>
            </a:r>
            <a:r>
              <a:rPr dirty="0" sz="1450" spc="-65">
                <a:latin typeface="Times New Roman"/>
                <a:cs typeface="Times New Roman"/>
              </a:rPr>
              <a:t> </a:t>
            </a:r>
            <a:r>
              <a:rPr dirty="0" sz="1450" spc="-10">
                <a:latin typeface="Times New Roman"/>
                <a:cs typeface="Times New Roman"/>
              </a:rPr>
              <a:t>A tiny</a:t>
            </a:r>
            <a:endParaRPr sz="1450">
              <a:latin typeface="Times New Roman"/>
              <a:cs typeface="Times New Roman"/>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710" cy="9143365"/>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her shrill laugh, her affectation—indeed, about everything </a:t>
            </a:r>
            <a:r>
              <a:rPr dirty="0" sz="1450" spc="-5">
                <a:latin typeface="Times New Roman"/>
                <a:cs typeface="Times New Roman"/>
              </a:rPr>
              <a:t>I </a:t>
            </a:r>
            <a:r>
              <a:rPr dirty="0" sz="1450" spc="-10">
                <a:latin typeface="Times New Roman"/>
                <a:cs typeface="Times New Roman"/>
              </a:rPr>
              <a:t>particularly  disliked in </a:t>
            </a:r>
            <a:r>
              <a:rPr dirty="0" sz="1450" spc="-30">
                <a:latin typeface="Times New Roman"/>
                <a:cs typeface="Times New Roman"/>
              </a:rPr>
              <a:t>her. </a:t>
            </a:r>
            <a:r>
              <a:rPr dirty="0" sz="1450" spc="-10">
                <a:latin typeface="Times New Roman"/>
                <a:cs typeface="Times New Roman"/>
              </a:rPr>
              <a:t>All this was in his opinion infinitely amiable, gracious and  feminine. Imperceptibly </a:t>
            </a:r>
            <a:r>
              <a:rPr dirty="0" sz="1450" spc="-5">
                <a:latin typeface="Times New Roman"/>
                <a:cs typeface="Times New Roman"/>
              </a:rPr>
              <a:t>he </a:t>
            </a:r>
            <a:r>
              <a:rPr dirty="0" sz="1450" spc="-10">
                <a:latin typeface="Times New Roman"/>
                <a:cs typeface="Times New Roman"/>
              </a:rPr>
              <a:t>changed from enthusiasm first to paternal  edification, then to </a:t>
            </a:r>
            <a:r>
              <a:rPr dirty="0" sz="1450" spc="-5">
                <a:latin typeface="Times New Roman"/>
                <a:cs typeface="Times New Roman"/>
              </a:rPr>
              <a:t>a </a:t>
            </a:r>
            <a:r>
              <a:rPr dirty="0" sz="1450" spc="-10">
                <a:latin typeface="Times New Roman"/>
                <a:cs typeface="Times New Roman"/>
              </a:rPr>
              <a:t>light, sneering </a:t>
            </a:r>
            <a:r>
              <a:rPr dirty="0" sz="1450" spc="-5">
                <a:latin typeface="Times New Roman"/>
                <a:cs typeface="Times New Roman"/>
              </a:rPr>
              <a:t>tone....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Chairman </a:t>
            </a:r>
            <a:r>
              <a:rPr dirty="0" sz="1450" spc="-5">
                <a:latin typeface="Times New Roman"/>
                <a:cs typeface="Times New Roman"/>
              </a:rPr>
              <a:t>of </a:t>
            </a:r>
            <a:r>
              <a:rPr dirty="0" sz="1450" spc="-10">
                <a:latin typeface="Times New Roman"/>
                <a:cs typeface="Times New Roman"/>
              </a:rPr>
              <a:t>the  Bench with </a:t>
            </a:r>
            <a:r>
              <a:rPr dirty="0" sz="1450" spc="-5">
                <a:latin typeface="Times New Roman"/>
                <a:cs typeface="Times New Roman"/>
              </a:rPr>
              <a:t>us </a:t>
            </a:r>
            <a:r>
              <a:rPr dirty="0" sz="1450" spc="-10">
                <a:latin typeface="Times New Roman"/>
                <a:cs typeface="Times New Roman"/>
              </a:rPr>
              <a:t>to stop the barrister riding the high horse. </a:t>
            </a:r>
            <a:r>
              <a:rPr dirty="0" sz="1450" spc="-5">
                <a:latin typeface="Times New Roman"/>
                <a:cs typeface="Times New Roman"/>
              </a:rPr>
              <a:t>I </a:t>
            </a:r>
            <a:r>
              <a:rPr dirty="0" sz="1450" spc="-10">
                <a:latin typeface="Times New Roman"/>
                <a:cs typeface="Times New Roman"/>
              </a:rPr>
              <a:t>hadn't </a:t>
            </a:r>
            <a:r>
              <a:rPr dirty="0" sz="1450" spc="-5">
                <a:latin typeface="Times New Roman"/>
                <a:cs typeface="Times New Roman"/>
              </a:rPr>
              <a:t>a </a:t>
            </a:r>
            <a:r>
              <a:rPr dirty="0" sz="1450" spc="-10">
                <a:latin typeface="Times New Roman"/>
                <a:cs typeface="Times New Roman"/>
              </a:rPr>
              <a:t>chance </a:t>
            </a:r>
            <a:r>
              <a:rPr dirty="0" sz="1450" spc="-5">
                <a:latin typeface="Times New Roman"/>
                <a:cs typeface="Times New Roman"/>
              </a:rPr>
              <a:t>of  </a:t>
            </a:r>
            <a:r>
              <a:rPr dirty="0" sz="1450" spc="-10">
                <a:latin typeface="Times New Roman"/>
                <a:cs typeface="Times New Roman"/>
              </a:rPr>
              <a:t>opening my mouth—and what could </a:t>
            </a:r>
            <a:r>
              <a:rPr dirty="0" sz="1450" spc="-5">
                <a:latin typeface="Times New Roman"/>
                <a:cs typeface="Times New Roman"/>
              </a:rPr>
              <a:t>I </a:t>
            </a:r>
            <a:r>
              <a:rPr dirty="0" sz="1450" spc="-10">
                <a:latin typeface="Times New Roman"/>
                <a:cs typeface="Times New Roman"/>
              </a:rPr>
              <a:t>have said? My friend said nothing </a:t>
            </a:r>
            <a:r>
              <a:rPr dirty="0" sz="1450" spc="-30">
                <a:latin typeface="Times New Roman"/>
                <a:cs typeface="Times New Roman"/>
              </a:rPr>
              <a:t>new,  </a:t>
            </a:r>
            <a:r>
              <a:rPr dirty="0" sz="1450" spc="-10">
                <a:latin typeface="Times New Roman"/>
                <a:cs typeface="Times New Roman"/>
              </a:rPr>
              <a:t>his truths were long </a:t>
            </a:r>
            <a:r>
              <a:rPr dirty="0" sz="1450" spc="-20">
                <a:latin typeface="Times New Roman"/>
                <a:cs typeface="Times New Roman"/>
              </a:rPr>
              <a:t>familiar. </a:t>
            </a:r>
            <a:r>
              <a:rPr dirty="0" sz="1450" spc="-10">
                <a:latin typeface="Times New Roman"/>
                <a:cs typeface="Times New Roman"/>
              </a:rPr>
              <a:t>The poison was </a:t>
            </a:r>
            <a:r>
              <a:rPr dirty="0" sz="1450" spc="-5">
                <a:latin typeface="Times New Roman"/>
                <a:cs typeface="Times New Roman"/>
              </a:rPr>
              <a:t>not </a:t>
            </a:r>
            <a:r>
              <a:rPr dirty="0" sz="1450" spc="-10">
                <a:latin typeface="Times New Roman"/>
                <a:cs typeface="Times New Roman"/>
              </a:rPr>
              <a:t>at all in what </a:t>
            </a:r>
            <a:r>
              <a:rPr dirty="0" sz="1450" spc="-5">
                <a:latin typeface="Times New Roman"/>
                <a:cs typeface="Times New Roman"/>
              </a:rPr>
              <a:t>he </a:t>
            </a:r>
            <a:r>
              <a:rPr dirty="0" sz="1450" spc="-10">
                <a:latin typeface="Times New Roman"/>
                <a:cs typeface="Times New Roman"/>
              </a:rPr>
              <a:t>said, </a:t>
            </a:r>
            <a:r>
              <a:rPr dirty="0" sz="1450" spc="-5">
                <a:latin typeface="Times New Roman"/>
                <a:cs typeface="Times New Roman"/>
              </a:rPr>
              <a:t>but  </a:t>
            </a:r>
            <a:r>
              <a:rPr dirty="0" sz="1450" spc="-10">
                <a:latin typeface="Times New Roman"/>
                <a:cs typeface="Times New Roman"/>
              </a:rPr>
              <a:t>altogether in the devilish form in which </a:t>
            </a:r>
            <a:r>
              <a:rPr dirty="0" sz="1450" spc="-5">
                <a:latin typeface="Times New Roman"/>
                <a:cs typeface="Times New Roman"/>
              </a:rPr>
              <a:t>he </a:t>
            </a:r>
            <a:r>
              <a:rPr dirty="0" sz="1450" spc="-10">
                <a:latin typeface="Times New Roman"/>
                <a:cs typeface="Times New Roman"/>
              </a:rPr>
              <a:t>said it. A form </a:t>
            </a:r>
            <a:r>
              <a:rPr dirty="0" sz="1450" spc="-5">
                <a:latin typeface="Times New Roman"/>
                <a:cs typeface="Times New Roman"/>
              </a:rPr>
              <a:t>of </a:t>
            </a:r>
            <a:r>
              <a:rPr dirty="0" sz="1450" spc="-10">
                <a:latin typeface="Times New Roman"/>
                <a:cs typeface="Times New Roman"/>
              </a:rPr>
              <a:t>Satan's own  invention! As </a:t>
            </a:r>
            <a:r>
              <a:rPr dirty="0" sz="1450" spc="-5">
                <a:latin typeface="Times New Roman"/>
                <a:cs typeface="Times New Roman"/>
              </a:rPr>
              <a:t>I </a:t>
            </a:r>
            <a:r>
              <a:rPr dirty="0" sz="1450" spc="-10">
                <a:latin typeface="Times New Roman"/>
                <a:cs typeface="Times New Roman"/>
              </a:rPr>
              <a:t>listened to him </a:t>
            </a:r>
            <a:r>
              <a:rPr dirty="0" sz="1450" spc="-5">
                <a:latin typeface="Times New Roman"/>
                <a:cs typeface="Times New Roman"/>
              </a:rPr>
              <a:t>I </a:t>
            </a:r>
            <a:r>
              <a:rPr dirty="0" sz="1450" spc="-10">
                <a:latin typeface="Times New Roman"/>
                <a:cs typeface="Times New Roman"/>
              </a:rPr>
              <a:t>was convinced that </a:t>
            </a:r>
            <a:r>
              <a:rPr dirty="0" sz="1450" spc="-5">
                <a:latin typeface="Times New Roman"/>
                <a:cs typeface="Times New Roman"/>
              </a:rPr>
              <a:t>one </a:t>
            </a:r>
            <a:r>
              <a:rPr dirty="0" sz="1450" spc="-10">
                <a:latin typeface="Times New Roman"/>
                <a:cs typeface="Times New Roman"/>
              </a:rPr>
              <a:t>and the same word  had </a:t>
            </a:r>
            <a:r>
              <a:rPr dirty="0" sz="1450" spc="-5">
                <a:latin typeface="Times New Roman"/>
                <a:cs typeface="Times New Roman"/>
              </a:rPr>
              <a:t>a </a:t>
            </a:r>
            <a:r>
              <a:rPr dirty="0" sz="1450" spc="-10">
                <a:latin typeface="Times New Roman"/>
                <a:cs typeface="Times New Roman"/>
              </a:rPr>
              <a:t>thousand meanings and nuances according to the way it is pronounced  and the turn given to the sentence. </a:t>
            </a:r>
            <a:r>
              <a:rPr dirty="0" sz="1450" spc="-5">
                <a:latin typeface="Times New Roman"/>
                <a:cs typeface="Times New Roman"/>
              </a:rPr>
              <a:t>I </a:t>
            </a:r>
            <a:r>
              <a:rPr dirty="0" sz="1450" spc="-10">
                <a:latin typeface="Times New Roman"/>
                <a:cs typeface="Times New Roman"/>
              </a:rPr>
              <a:t>certainly cannot reproduce the tone </a:t>
            </a:r>
            <a:r>
              <a:rPr dirty="0" sz="1450" spc="-5">
                <a:latin typeface="Times New Roman"/>
                <a:cs typeface="Times New Roman"/>
              </a:rPr>
              <a:t>or </a:t>
            </a:r>
            <a:r>
              <a:rPr dirty="0" sz="1450" spc="-10">
                <a:latin typeface="Times New Roman"/>
                <a:cs typeface="Times New Roman"/>
              </a:rPr>
              <a:t>the  form. </a:t>
            </a:r>
            <a:r>
              <a:rPr dirty="0" sz="1450" spc="-5">
                <a:latin typeface="Times New Roman"/>
                <a:cs typeface="Times New Roman"/>
              </a:rPr>
              <a:t>I </a:t>
            </a:r>
            <a:r>
              <a:rPr dirty="0" sz="1450" spc="-10">
                <a:latin typeface="Times New Roman"/>
                <a:cs typeface="Times New Roman"/>
              </a:rPr>
              <a:t>can only say that as </a:t>
            </a:r>
            <a:r>
              <a:rPr dirty="0" sz="1450" spc="-5">
                <a:latin typeface="Times New Roman"/>
                <a:cs typeface="Times New Roman"/>
              </a:rPr>
              <a:t>I </a:t>
            </a:r>
            <a:r>
              <a:rPr dirty="0" sz="1450" spc="-10">
                <a:latin typeface="Times New Roman"/>
                <a:cs typeface="Times New Roman"/>
              </a:rPr>
              <a:t>listened to my friend and paced from corner to  corner </a:t>
            </a:r>
            <a:r>
              <a:rPr dirty="0" sz="1450" spc="-5">
                <a:latin typeface="Times New Roman"/>
                <a:cs typeface="Times New Roman"/>
              </a:rPr>
              <a:t>of </a:t>
            </a:r>
            <a:r>
              <a:rPr dirty="0" sz="1450" spc="-10">
                <a:latin typeface="Times New Roman"/>
                <a:cs typeface="Times New Roman"/>
              </a:rPr>
              <a:t>my room, </a:t>
            </a:r>
            <a:r>
              <a:rPr dirty="0" sz="1450" spc="-5">
                <a:latin typeface="Times New Roman"/>
                <a:cs typeface="Times New Roman"/>
              </a:rPr>
              <a:t>I </a:t>
            </a:r>
            <a:r>
              <a:rPr dirty="0" sz="1450" spc="-10">
                <a:latin typeface="Times New Roman"/>
                <a:cs typeface="Times New Roman"/>
              </a:rPr>
              <a:t>was revolted, exasperated, contemptuous according as </a:t>
            </a:r>
            <a:r>
              <a:rPr dirty="0" sz="1450" spc="-5">
                <a:latin typeface="Times New Roman"/>
                <a:cs typeface="Times New Roman"/>
              </a:rPr>
              <a:t>he  </a:t>
            </a:r>
            <a:r>
              <a:rPr dirty="0" sz="1450" spc="-10">
                <a:latin typeface="Times New Roman"/>
                <a:cs typeface="Times New Roman"/>
              </a:rPr>
              <a:t>felt. </a:t>
            </a:r>
            <a:r>
              <a:rPr dirty="0" sz="1450" spc="-5">
                <a:latin typeface="Times New Roman"/>
                <a:cs typeface="Times New Roman"/>
              </a:rPr>
              <a:t>I </a:t>
            </a:r>
            <a:r>
              <a:rPr dirty="0" sz="1450" spc="-10">
                <a:latin typeface="Times New Roman"/>
                <a:cs typeface="Times New Roman"/>
              </a:rPr>
              <a:t>even believed him when, with tears in his eyes, </a:t>
            </a:r>
            <a:r>
              <a:rPr dirty="0" sz="1450" spc="-5">
                <a:latin typeface="Times New Roman"/>
                <a:cs typeface="Times New Roman"/>
              </a:rPr>
              <a:t>he </a:t>
            </a:r>
            <a:r>
              <a:rPr dirty="0" sz="1450" spc="-10">
                <a:latin typeface="Times New Roman"/>
                <a:cs typeface="Times New Roman"/>
              </a:rPr>
              <a:t>declared to me that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great man, deserving </a:t>
            </a:r>
            <a:r>
              <a:rPr dirty="0" sz="1450" spc="-5">
                <a:latin typeface="Times New Roman"/>
                <a:cs typeface="Times New Roman"/>
              </a:rPr>
              <a:t>a </a:t>
            </a:r>
            <a:r>
              <a:rPr dirty="0" sz="1450" spc="-10">
                <a:latin typeface="Times New Roman"/>
                <a:cs typeface="Times New Roman"/>
              </a:rPr>
              <a:t>better fate, and destined in the future to  accomplish some remarkable exploit, from which </a:t>
            </a:r>
            <a:r>
              <a:rPr dirty="0" sz="1450" spc="-5">
                <a:latin typeface="Times New Roman"/>
                <a:cs typeface="Times New Roman"/>
              </a:rPr>
              <a:t>I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prevented </a:t>
            </a:r>
            <a:r>
              <a:rPr dirty="0" sz="1450" spc="-5">
                <a:latin typeface="Times New Roman"/>
                <a:cs typeface="Times New Roman"/>
              </a:rPr>
              <a:t>by </a:t>
            </a:r>
            <a:r>
              <a:rPr dirty="0" sz="1450" spc="-10">
                <a:latin typeface="Times New Roman"/>
                <a:cs typeface="Times New Roman"/>
              </a:rPr>
              <a:t>my  marriage.</a:t>
            </a:r>
            <a:endParaRPr sz="1450">
              <a:latin typeface="Times New Roman"/>
              <a:cs typeface="Times New Roman"/>
            </a:endParaRPr>
          </a:p>
          <a:p>
            <a:pPr algn="just" marL="12700" marR="8255" indent="255904">
              <a:lnSpc>
                <a:spcPts val="1730"/>
              </a:lnSpc>
              <a:spcBef>
                <a:spcPts val="850"/>
              </a:spcBef>
            </a:pPr>
            <a:r>
              <a:rPr dirty="0" sz="1450" spc="-10">
                <a:latin typeface="Times New Roman"/>
                <a:cs typeface="Times New Roman"/>
              </a:rPr>
              <a:t>"'My dear friend,' </a:t>
            </a:r>
            <a:r>
              <a:rPr dirty="0" sz="1450" spc="-5">
                <a:latin typeface="Times New Roman"/>
                <a:cs typeface="Times New Roman"/>
              </a:rPr>
              <a:t>he </a:t>
            </a:r>
            <a:r>
              <a:rPr dirty="0" sz="1450" spc="-10">
                <a:latin typeface="Times New Roman"/>
                <a:cs typeface="Times New Roman"/>
              </a:rPr>
              <a:t>exclaimed, firmly grasping my hand, </a:t>
            </a:r>
            <a:r>
              <a:rPr dirty="0" sz="1450" spc="-5">
                <a:latin typeface="Times New Roman"/>
                <a:cs typeface="Times New Roman"/>
              </a:rPr>
              <a:t>'I </a:t>
            </a:r>
            <a:r>
              <a:rPr dirty="0" sz="1450" spc="-10">
                <a:latin typeface="Times New Roman"/>
                <a:cs typeface="Times New Roman"/>
              </a:rPr>
              <a:t>implore </a:t>
            </a:r>
            <a:r>
              <a:rPr dirty="0" sz="1450" spc="-5">
                <a:latin typeface="Times New Roman"/>
                <a:cs typeface="Times New Roman"/>
              </a:rPr>
              <a:t>you, I  </a:t>
            </a:r>
            <a:r>
              <a:rPr dirty="0" sz="1450" spc="-10">
                <a:latin typeface="Times New Roman"/>
                <a:cs typeface="Times New Roman"/>
              </a:rPr>
              <a:t>command </a:t>
            </a:r>
            <a:r>
              <a:rPr dirty="0" sz="1450" spc="-5">
                <a:latin typeface="Times New Roman"/>
                <a:cs typeface="Times New Roman"/>
              </a:rPr>
              <a:t>you: </a:t>
            </a:r>
            <a:r>
              <a:rPr dirty="0" sz="1450" spc="-10">
                <a:latin typeface="Times New Roman"/>
                <a:cs typeface="Times New Roman"/>
              </a:rPr>
              <a:t>stop before it is too late. Stop! God save </a:t>
            </a:r>
            <a:r>
              <a:rPr dirty="0" sz="1450" spc="-5">
                <a:latin typeface="Times New Roman"/>
                <a:cs typeface="Times New Roman"/>
              </a:rPr>
              <a:t>you </a:t>
            </a:r>
            <a:r>
              <a:rPr dirty="0" sz="1450" spc="-10">
                <a:latin typeface="Times New Roman"/>
                <a:cs typeface="Times New Roman"/>
              </a:rPr>
              <a:t>from this strange  and terrible mistake! My friend, </a:t>
            </a:r>
            <a:r>
              <a:rPr dirty="0" sz="1450" spc="-5">
                <a:latin typeface="Times New Roman"/>
                <a:cs typeface="Times New Roman"/>
              </a:rPr>
              <a:t>don't </a:t>
            </a:r>
            <a:r>
              <a:rPr dirty="0" sz="1450" spc="-10">
                <a:latin typeface="Times New Roman"/>
                <a:cs typeface="Times New Roman"/>
              </a:rPr>
              <a:t>ruin </a:t>
            </a:r>
            <a:r>
              <a:rPr dirty="0" sz="1450" spc="-5">
                <a:latin typeface="Times New Roman"/>
                <a:cs typeface="Times New Roman"/>
              </a:rPr>
              <a:t>your</a:t>
            </a:r>
            <a:r>
              <a:rPr dirty="0" sz="1450" spc="25">
                <a:latin typeface="Times New Roman"/>
                <a:cs typeface="Times New Roman"/>
              </a:rPr>
              <a:t> </a:t>
            </a:r>
            <a:r>
              <a:rPr dirty="0" sz="1450" spc="-5">
                <a:latin typeface="Times New Roman"/>
                <a:cs typeface="Times New Roman"/>
              </a:rPr>
              <a:t>youth.'</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"Believe me </a:t>
            </a:r>
            <a:r>
              <a:rPr dirty="0" sz="1450" spc="-5">
                <a:latin typeface="Times New Roman"/>
                <a:cs typeface="Times New Roman"/>
              </a:rPr>
              <a:t>or not </a:t>
            </a:r>
            <a:r>
              <a:rPr dirty="0" sz="1450" spc="-10">
                <a:latin typeface="Times New Roman"/>
                <a:cs typeface="Times New Roman"/>
              </a:rPr>
              <a:t>as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but </a:t>
            </a:r>
            <a:r>
              <a:rPr dirty="0" sz="1450" spc="-10">
                <a:latin typeface="Times New Roman"/>
                <a:cs typeface="Times New Roman"/>
              </a:rPr>
              <a:t>finally </a:t>
            </a:r>
            <a:r>
              <a:rPr dirty="0" sz="1450" spc="-5">
                <a:latin typeface="Times New Roman"/>
                <a:cs typeface="Times New Roman"/>
              </a:rPr>
              <a:t>I </a:t>
            </a:r>
            <a:r>
              <a:rPr dirty="0" sz="1450" spc="-10">
                <a:latin typeface="Times New Roman"/>
                <a:cs typeface="Times New Roman"/>
              </a:rPr>
              <a:t>sat down at the table and wrote  to my sweetheart breaking </a:t>
            </a:r>
            <a:r>
              <a:rPr dirty="0" sz="1450" spc="-15">
                <a:latin typeface="Times New Roman"/>
                <a:cs typeface="Times New Roman"/>
              </a:rPr>
              <a:t>off </a:t>
            </a:r>
            <a:r>
              <a:rPr dirty="0" sz="1450" spc="-10">
                <a:latin typeface="Times New Roman"/>
                <a:cs typeface="Times New Roman"/>
              </a:rPr>
              <a:t>the engagement. </a:t>
            </a:r>
            <a:r>
              <a:rPr dirty="0" sz="1450" spc="-5">
                <a:latin typeface="Times New Roman"/>
                <a:cs typeface="Times New Roman"/>
              </a:rPr>
              <a:t>I </a:t>
            </a:r>
            <a:r>
              <a:rPr dirty="0" sz="1450" spc="-10">
                <a:latin typeface="Times New Roman"/>
                <a:cs typeface="Times New Roman"/>
              </a:rPr>
              <a:t>wrote and rejoiced that there  was still time to repair my mistake. When the envelope was sealed </a:t>
            </a:r>
            <a:r>
              <a:rPr dirty="0" sz="1450" spc="-5">
                <a:latin typeface="Times New Roman"/>
                <a:cs typeface="Times New Roman"/>
              </a:rPr>
              <a:t>I </a:t>
            </a:r>
            <a:r>
              <a:rPr dirty="0" sz="1450" spc="-10">
                <a:latin typeface="Times New Roman"/>
                <a:cs typeface="Times New Roman"/>
              </a:rPr>
              <a:t>hurried  into the street to </a:t>
            </a:r>
            <a:r>
              <a:rPr dirty="0" sz="1450" spc="-5">
                <a:latin typeface="Times New Roman"/>
                <a:cs typeface="Times New Roman"/>
              </a:rPr>
              <a:t>put </a:t>
            </a:r>
            <a:r>
              <a:rPr dirty="0" sz="1450" spc="-10">
                <a:latin typeface="Times New Roman"/>
                <a:cs typeface="Times New Roman"/>
              </a:rPr>
              <a:t>it in </a:t>
            </a:r>
            <a:r>
              <a:rPr dirty="0" sz="1450" spc="-5">
                <a:latin typeface="Times New Roman"/>
                <a:cs typeface="Times New Roman"/>
              </a:rPr>
              <a:t>a </a:t>
            </a:r>
            <a:r>
              <a:rPr dirty="0" sz="1450" spc="-10">
                <a:latin typeface="Times New Roman"/>
                <a:cs typeface="Times New Roman"/>
              </a:rPr>
              <a:t>pillar </a:t>
            </a:r>
            <a:r>
              <a:rPr dirty="0" sz="1450" spc="-5">
                <a:latin typeface="Times New Roman"/>
                <a:cs typeface="Times New Roman"/>
              </a:rPr>
              <a:t>box. </a:t>
            </a:r>
            <a:r>
              <a:rPr dirty="0" sz="1450" spc="-10">
                <a:latin typeface="Times New Roman"/>
                <a:cs typeface="Times New Roman"/>
              </a:rPr>
              <a:t>The barrister came with</a:t>
            </a:r>
            <a:r>
              <a:rPr dirty="0" sz="1450" spc="6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"'Splendid! Superb!' </a:t>
            </a:r>
            <a:r>
              <a:rPr dirty="0" sz="1450" spc="-5">
                <a:latin typeface="Times New Roman"/>
                <a:cs typeface="Times New Roman"/>
              </a:rPr>
              <a:t>he </a:t>
            </a:r>
            <a:r>
              <a:rPr dirty="0" sz="1450" spc="-10">
                <a:latin typeface="Times New Roman"/>
                <a:cs typeface="Times New Roman"/>
              </a:rPr>
              <a:t>praised me when my letter to Natasha disappeared  into the darkness </a:t>
            </a:r>
            <a:r>
              <a:rPr dirty="0" sz="1450" spc="-5">
                <a:latin typeface="Times New Roman"/>
                <a:cs typeface="Times New Roman"/>
              </a:rPr>
              <a:t>of </a:t>
            </a:r>
            <a:r>
              <a:rPr dirty="0" sz="1450" spc="-10">
                <a:latin typeface="Times New Roman"/>
                <a:cs typeface="Times New Roman"/>
              </a:rPr>
              <a:t>the pillar-box. </a:t>
            </a:r>
            <a:r>
              <a:rPr dirty="0" sz="1450" spc="-5">
                <a:latin typeface="Times New Roman"/>
                <a:cs typeface="Times New Roman"/>
              </a:rPr>
              <a:t>'I </a:t>
            </a:r>
            <a:r>
              <a:rPr dirty="0" sz="1450" spc="-10">
                <a:latin typeface="Times New Roman"/>
                <a:cs typeface="Times New Roman"/>
              </a:rPr>
              <a:t>congratulate </a:t>
            </a:r>
            <a:r>
              <a:rPr dirty="0" sz="1450" spc="-5">
                <a:latin typeface="Times New Roman"/>
                <a:cs typeface="Times New Roman"/>
              </a:rPr>
              <a:t>you </a:t>
            </a:r>
            <a:r>
              <a:rPr dirty="0" sz="1450" spc="-10">
                <a:latin typeface="Times New Roman"/>
                <a:cs typeface="Times New Roman"/>
              </a:rPr>
              <a:t>with all my heart. I'm  delighted for </a:t>
            </a:r>
            <a:r>
              <a:rPr dirty="0" sz="1450" spc="-5">
                <a:latin typeface="Times New Roman"/>
                <a:cs typeface="Times New Roman"/>
              </a:rPr>
              <a:t>your</a:t>
            </a:r>
            <a:r>
              <a:rPr dirty="0" sz="1450">
                <a:latin typeface="Times New Roman"/>
                <a:cs typeface="Times New Roman"/>
              </a:rPr>
              <a:t> </a:t>
            </a:r>
            <a:r>
              <a:rPr dirty="0" sz="1450" spc="-10">
                <a:latin typeface="Times New Roman"/>
                <a:cs typeface="Times New Roman"/>
              </a:rPr>
              <a:t>sake.'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"After we had </a:t>
            </a:r>
            <a:r>
              <a:rPr dirty="0" sz="1450" spc="-5">
                <a:latin typeface="Times New Roman"/>
                <a:cs typeface="Times New Roman"/>
              </a:rPr>
              <a:t>gone </a:t>
            </a:r>
            <a:r>
              <a:rPr dirty="0" sz="1450" spc="-10">
                <a:latin typeface="Times New Roman"/>
                <a:cs typeface="Times New Roman"/>
              </a:rPr>
              <a:t>about ten steps </a:t>
            </a:r>
            <a:r>
              <a:rPr dirty="0" sz="1450" spc="-15">
                <a:latin typeface="Times New Roman"/>
                <a:cs typeface="Times New Roman"/>
              </a:rPr>
              <a:t>together, </a:t>
            </a:r>
            <a:r>
              <a:rPr dirty="0" sz="1450" spc="-10">
                <a:latin typeface="Times New Roman"/>
                <a:cs typeface="Times New Roman"/>
              </a:rPr>
              <a:t>the barrister</a:t>
            </a:r>
            <a:r>
              <a:rPr dirty="0" sz="1450" spc="75">
                <a:latin typeface="Times New Roman"/>
                <a:cs typeface="Times New Roman"/>
              </a:rPr>
              <a:t> </a:t>
            </a:r>
            <a:r>
              <a:rPr dirty="0" sz="1450" spc="-10">
                <a:latin typeface="Times New Roman"/>
                <a:cs typeface="Times New Roman"/>
              </a:rPr>
              <a:t>continued:</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"'Of course, marriage has its bright side </a:t>
            </a:r>
            <a:r>
              <a:rPr dirty="0" sz="1450" spc="-5">
                <a:latin typeface="Times New Roman"/>
                <a:cs typeface="Times New Roman"/>
              </a:rPr>
              <a:t>too. </a:t>
            </a:r>
            <a:r>
              <a:rPr dirty="0" sz="1450" spc="-10">
                <a:latin typeface="Times New Roman"/>
                <a:cs typeface="Times New Roman"/>
              </a:rPr>
              <a:t>I, for instance, belong to the  kind </a:t>
            </a:r>
            <a:r>
              <a:rPr dirty="0" sz="1450" spc="-5">
                <a:latin typeface="Times New Roman"/>
                <a:cs typeface="Times New Roman"/>
              </a:rPr>
              <a:t>of </a:t>
            </a:r>
            <a:r>
              <a:rPr dirty="0" sz="1450" spc="-10">
                <a:latin typeface="Times New Roman"/>
                <a:cs typeface="Times New Roman"/>
              </a:rPr>
              <a:t>men for whom marriage and family life are</a:t>
            </a:r>
            <a:r>
              <a:rPr dirty="0" sz="1450" spc="50">
                <a:latin typeface="Times New Roman"/>
                <a:cs typeface="Times New Roman"/>
              </a:rPr>
              <a:t> </a:t>
            </a:r>
            <a:r>
              <a:rPr dirty="0" sz="1450" spc="-10">
                <a:latin typeface="Times New Roman"/>
                <a:cs typeface="Times New Roman"/>
              </a:rPr>
              <a:t>everything.'</a:t>
            </a:r>
            <a:endParaRPr sz="1450">
              <a:latin typeface="Times New Roman"/>
              <a:cs typeface="Times New Roman"/>
            </a:endParaRPr>
          </a:p>
          <a:p>
            <a:pPr algn="just" marL="12700" marR="10160" indent="255904">
              <a:lnSpc>
                <a:spcPts val="1730"/>
              </a:lnSpc>
              <a:spcBef>
                <a:spcPts val="790"/>
              </a:spcBef>
            </a:pPr>
            <a:r>
              <a:rPr dirty="0" sz="1450" spc="-10">
                <a:latin typeface="Times New Roman"/>
                <a:cs typeface="Times New Roman"/>
              </a:rPr>
              <a:t>"He was already describing his life: all the ugliness </a:t>
            </a:r>
            <a:r>
              <a:rPr dirty="0" sz="1450" spc="-5">
                <a:latin typeface="Times New Roman"/>
                <a:cs typeface="Times New Roman"/>
              </a:rPr>
              <a:t>of a </a:t>
            </a:r>
            <a:r>
              <a:rPr dirty="0" sz="1450" spc="-10">
                <a:latin typeface="Times New Roman"/>
                <a:cs typeface="Times New Roman"/>
              </a:rPr>
              <a:t>lonely bachelor  existence appeared before</a:t>
            </a:r>
            <a:r>
              <a:rPr dirty="0" sz="14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"He spoke with enthusiasm </a:t>
            </a:r>
            <a:r>
              <a:rPr dirty="0" sz="1450" spc="-5">
                <a:latin typeface="Times New Roman"/>
                <a:cs typeface="Times New Roman"/>
              </a:rPr>
              <a:t>of </a:t>
            </a:r>
            <a:r>
              <a:rPr dirty="0" sz="1450" spc="-10">
                <a:latin typeface="Times New Roman"/>
                <a:cs typeface="Times New Roman"/>
              </a:rPr>
              <a:t>his future wife, </a:t>
            </a:r>
            <a:r>
              <a:rPr dirty="0" sz="1450" spc="-5">
                <a:latin typeface="Times New Roman"/>
                <a:cs typeface="Times New Roman"/>
              </a:rPr>
              <a:t>of </a:t>
            </a:r>
            <a:r>
              <a:rPr dirty="0" sz="1450" spc="-10">
                <a:latin typeface="Times New Roman"/>
                <a:cs typeface="Times New Roman"/>
              </a:rPr>
              <a:t>the pleasures </a:t>
            </a:r>
            <a:r>
              <a:rPr dirty="0" sz="1450" spc="-5">
                <a:latin typeface="Times New Roman"/>
                <a:cs typeface="Times New Roman"/>
              </a:rPr>
              <a:t>of </a:t>
            </a:r>
            <a:r>
              <a:rPr dirty="0" sz="1450" spc="-10">
                <a:latin typeface="Times New Roman"/>
                <a:cs typeface="Times New Roman"/>
              </a:rPr>
              <a:t>an  ordinary family life, and his transports were so beautiful and sincere that </a:t>
            </a:r>
            <a:r>
              <a:rPr dirty="0" sz="1450" spc="-5">
                <a:latin typeface="Times New Roman"/>
                <a:cs typeface="Times New Roman"/>
              </a:rPr>
              <a:t>I </a:t>
            </a:r>
            <a:r>
              <a:rPr dirty="0" sz="1450" spc="-10">
                <a:latin typeface="Times New Roman"/>
                <a:cs typeface="Times New Roman"/>
              </a:rPr>
              <a:t>was  in absolute despair </a:t>
            </a:r>
            <a:r>
              <a:rPr dirty="0" sz="1450" spc="-5">
                <a:latin typeface="Times New Roman"/>
                <a:cs typeface="Times New Roman"/>
              </a:rPr>
              <a:t>by </a:t>
            </a:r>
            <a:r>
              <a:rPr dirty="0" sz="1450" spc="-10">
                <a:latin typeface="Times New Roman"/>
                <a:cs typeface="Times New Roman"/>
              </a:rPr>
              <a:t>the time we reached his</a:t>
            </a:r>
            <a:r>
              <a:rPr dirty="0" sz="1450" spc="35">
                <a:latin typeface="Times New Roman"/>
                <a:cs typeface="Times New Roman"/>
              </a:rPr>
              <a:t> </a:t>
            </a:r>
            <a:r>
              <a:rPr dirty="0" sz="1450" spc="-25">
                <a:latin typeface="Times New Roman"/>
                <a:cs typeface="Times New Roman"/>
              </a:rPr>
              <a:t>door.</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"'What are </a:t>
            </a:r>
            <a:r>
              <a:rPr dirty="0" sz="1450" spc="-5">
                <a:latin typeface="Times New Roman"/>
                <a:cs typeface="Times New Roman"/>
              </a:rPr>
              <a:t>you </a:t>
            </a:r>
            <a:r>
              <a:rPr dirty="0" sz="1450" spc="-10">
                <a:latin typeface="Times New Roman"/>
                <a:cs typeface="Times New Roman"/>
              </a:rPr>
              <a:t>doing with me, </a:t>
            </a:r>
            <a:r>
              <a:rPr dirty="0" sz="1450" spc="-5">
                <a:latin typeface="Times New Roman"/>
                <a:cs typeface="Times New Roman"/>
              </a:rPr>
              <a:t>you </a:t>
            </a:r>
            <a:r>
              <a:rPr dirty="0" sz="1450" spc="-10">
                <a:latin typeface="Times New Roman"/>
                <a:cs typeface="Times New Roman"/>
              </a:rPr>
              <a:t>damnable man?' </a:t>
            </a:r>
            <a:r>
              <a:rPr dirty="0" sz="1450" spc="-5">
                <a:latin typeface="Times New Roman"/>
                <a:cs typeface="Times New Roman"/>
              </a:rPr>
              <a:t>I </a:t>
            </a:r>
            <a:r>
              <a:rPr dirty="0" sz="1450" spc="-10">
                <a:latin typeface="Times New Roman"/>
                <a:cs typeface="Times New Roman"/>
              </a:rPr>
              <a:t>said panting. </a:t>
            </a:r>
            <a:r>
              <a:rPr dirty="0" sz="1450" spc="-30">
                <a:latin typeface="Times New Roman"/>
                <a:cs typeface="Times New Roman"/>
              </a:rPr>
              <a:t>'You've  </a:t>
            </a:r>
            <a:r>
              <a:rPr dirty="0" sz="1450" spc="-10">
                <a:latin typeface="Times New Roman"/>
                <a:cs typeface="Times New Roman"/>
              </a:rPr>
              <a:t>ruined me! Why did </a:t>
            </a:r>
            <a:r>
              <a:rPr dirty="0" sz="1450" spc="-5">
                <a:latin typeface="Times New Roman"/>
                <a:cs typeface="Times New Roman"/>
              </a:rPr>
              <a:t>you </a:t>
            </a:r>
            <a:r>
              <a:rPr dirty="0" sz="1450" spc="-10">
                <a:latin typeface="Times New Roman"/>
                <a:cs typeface="Times New Roman"/>
              </a:rPr>
              <a:t>make me write that cursed letter? </a:t>
            </a:r>
            <a:r>
              <a:rPr dirty="0" sz="1450" spc="-5">
                <a:latin typeface="Times New Roman"/>
                <a:cs typeface="Times New Roman"/>
              </a:rPr>
              <a:t>I </a:t>
            </a:r>
            <a:r>
              <a:rPr dirty="0" sz="1450" spc="-10">
                <a:latin typeface="Times New Roman"/>
                <a:cs typeface="Times New Roman"/>
              </a:rPr>
              <a:t>love her! </a:t>
            </a:r>
            <a:r>
              <a:rPr dirty="0" sz="1450" spc="-5">
                <a:latin typeface="Times New Roman"/>
                <a:cs typeface="Times New Roman"/>
              </a:rPr>
              <a:t>I </a:t>
            </a:r>
            <a:r>
              <a:rPr dirty="0" sz="1450" spc="-10">
                <a:latin typeface="Times New Roman"/>
                <a:cs typeface="Times New Roman"/>
              </a:rPr>
              <a:t>love  her!'</a:t>
            </a:r>
            <a:endParaRPr sz="1450">
              <a:latin typeface="Times New Roman"/>
              <a:cs typeface="Times New Roman"/>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555942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swore that </a:t>
            </a:r>
            <a:r>
              <a:rPr dirty="0" sz="1450" spc="-5">
                <a:latin typeface="Times New Roman"/>
                <a:cs typeface="Times New Roman"/>
              </a:rPr>
              <a:t>I </a:t>
            </a:r>
            <a:r>
              <a:rPr dirty="0" sz="1450" spc="-10">
                <a:latin typeface="Times New Roman"/>
                <a:cs typeface="Times New Roman"/>
              </a:rPr>
              <a:t>was in love. </a:t>
            </a:r>
            <a:r>
              <a:rPr dirty="0" sz="1450" spc="-5">
                <a:latin typeface="Times New Roman"/>
                <a:cs typeface="Times New Roman"/>
              </a:rPr>
              <a:t>I </a:t>
            </a:r>
            <a:r>
              <a:rPr dirty="0" sz="1450" spc="-10">
                <a:latin typeface="Times New Roman"/>
                <a:cs typeface="Times New Roman"/>
              </a:rPr>
              <a:t>was terrified </a:t>
            </a:r>
            <a:r>
              <a:rPr dirty="0" sz="1450" spc="-5">
                <a:latin typeface="Times New Roman"/>
                <a:cs typeface="Times New Roman"/>
              </a:rPr>
              <a:t>of </a:t>
            </a:r>
            <a:r>
              <a:rPr dirty="0" sz="1450" spc="-10">
                <a:latin typeface="Times New Roman"/>
                <a:cs typeface="Times New Roman"/>
              </a:rPr>
              <a:t>my action. It already  seemed wild and absurd to me. Gentlemen, it is quite impossible to imagine </a:t>
            </a:r>
            <a:r>
              <a:rPr dirty="0" sz="1450" spc="-5">
                <a:latin typeface="Times New Roman"/>
                <a:cs typeface="Times New Roman"/>
              </a:rPr>
              <a:t>a  </a:t>
            </a:r>
            <a:r>
              <a:rPr dirty="0" sz="1450" spc="-10">
                <a:latin typeface="Times New Roman"/>
                <a:cs typeface="Times New Roman"/>
              </a:rPr>
              <a:t>more overwhelming sensation than mine at that moment! If </a:t>
            </a:r>
            <a:r>
              <a:rPr dirty="0" sz="1450" spc="-5">
                <a:latin typeface="Times New Roman"/>
                <a:cs typeface="Times New Roman"/>
              </a:rPr>
              <a:t>a </a:t>
            </a:r>
            <a:r>
              <a:rPr dirty="0" sz="1450" spc="-10">
                <a:latin typeface="Times New Roman"/>
                <a:cs typeface="Times New Roman"/>
              </a:rPr>
              <a:t>kind man had  happened to slip </a:t>
            </a:r>
            <a:r>
              <a:rPr dirty="0" sz="1450" spc="-5">
                <a:latin typeface="Times New Roman"/>
                <a:cs typeface="Times New Roman"/>
              </a:rPr>
              <a:t>a </a:t>
            </a:r>
            <a:r>
              <a:rPr dirty="0" sz="1450" spc="-10">
                <a:latin typeface="Times New Roman"/>
                <a:cs typeface="Times New Roman"/>
              </a:rPr>
              <a:t>revolver into my hand </a:t>
            </a:r>
            <a:r>
              <a:rPr dirty="0" sz="1450" spc="-5">
                <a:latin typeface="Times New Roman"/>
                <a:cs typeface="Times New Roman"/>
              </a:rPr>
              <a:t>I </a:t>
            </a:r>
            <a:r>
              <a:rPr dirty="0" sz="1450" spc="-10">
                <a:latin typeface="Times New Roman"/>
                <a:cs typeface="Times New Roman"/>
              </a:rPr>
              <a:t>would have </a:t>
            </a:r>
            <a:r>
              <a:rPr dirty="0" sz="1450" spc="-5">
                <a:latin typeface="Times New Roman"/>
                <a:cs typeface="Times New Roman"/>
              </a:rPr>
              <a:t>put a </a:t>
            </a:r>
            <a:r>
              <a:rPr dirty="0" sz="1450" spc="-10">
                <a:latin typeface="Times New Roman"/>
                <a:cs typeface="Times New Roman"/>
              </a:rPr>
              <a:t>bullet through my  head </a:t>
            </a:r>
            <a:r>
              <a:rPr dirty="0" sz="1450" spc="-20">
                <a:latin typeface="Times New Roman"/>
                <a:cs typeface="Times New Roman"/>
              </a:rPr>
              <a:t>gladly.</a:t>
            </a:r>
            <a:endParaRPr sz="1450">
              <a:latin typeface="Times New Roman"/>
              <a:cs typeface="Times New Roman"/>
            </a:endParaRPr>
          </a:p>
          <a:p>
            <a:pPr algn="just" marL="12700" marR="6350" indent="255904">
              <a:lnSpc>
                <a:spcPts val="1730"/>
              </a:lnSpc>
              <a:spcBef>
                <a:spcPts val="785"/>
              </a:spcBef>
            </a:pPr>
            <a:r>
              <a:rPr dirty="0" sz="1450" spc="-25">
                <a:latin typeface="Times New Roman"/>
                <a:cs typeface="Times New Roman"/>
              </a:rPr>
              <a:t>"'Well, </a:t>
            </a:r>
            <a:r>
              <a:rPr dirty="0" sz="1450" spc="-10">
                <a:latin typeface="Times New Roman"/>
                <a:cs typeface="Times New Roman"/>
              </a:rPr>
              <a:t>that's </a:t>
            </a:r>
            <a:r>
              <a:rPr dirty="0" sz="1450" spc="-5">
                <a:latin typeface="Times New Roman"/>
                <a:cs typeface="Times New Roman"/>
              </a:rPr>
              <a:t>enough, </a:t>
            </a:r>
            <a:r>
              <a:rPr dirty="0" sz="1450" spc="-10">
                <a:latin typeface="Times New Roman"/>
                <a:cs typeface="Times New Roman"/>
              </a:rPr>
              <a:t>enough!' the advocate said, patting my shoulder and  beginning to laugh. 'Stop crying! The letter won't reach </a:t>
            </a:r>
            <a:r>
              <a:rPr dirty="0" sz="1450" spc="-5">
                <a:latin typeface="Times New Roman"/>
                <a:cs typeface="Times New Roman"/>
              </a:rPr>
              <a:t>your </a:t>
            </a:r>
            <a:r>
              <a:rPr dirty="0" sz="1450" spc="-10">
                <a:latin typeface="Times New Roman"/>
                <a:cs typeface="Times New Roman"/>
              </a:rPr>
              <a:t>sweetheart. It  was I, </a:t>
            </a:r>
            <a:r>
              <a:rPr dirty="0" sz="1450" spc="-5">
                <a:latin typeface="Times New Roman"/>
                <a:cs typeface="Times New Roman"/>
              </a:rPr>
              <a:t>not you, </a:t>
            </a:r>
            <a:r>
              <a:rPr dirty="0" sz="1450" spc="-10">
                <a:latin typeface="Times New Roman"/>
                <a:cs typeface="Times New Roman"/>
              </a:rPr>
              <a:t>wrote the address </a:t>
            </a:r>
            <a:r>
              <a:rPr dirty="0" sz="1450" spc="-5">
                <a:latin typeface="Times New Roman"/>
                <a:cs typeface="Times New Roman"/>
              </a:rPr>
              <a:t>on </a:t>
            </a:r>
            <a:r>
              <a:rPr dirty="0" sz="1450" spc="-10">
                <a:latin typeface="Times New Roman"/>
                <a:cs typeface="Times New Roman"/>
              </a:rPr>
              <a:t>the envelope, and </a:t>
            </a:r>
            <a:r>
              <a:rPr dirty="0" sz="1450" spc="-5">
                <a:latin typeface="Times New Roman"/>
                <a:cs typeface="Times New Roman"/>
              </a:rPr>
              <a:t>I </a:t>
            </a:r>
            <a:r>
              <a:rPr dirty="0" sz="1450" spc="-10">
                <a:latin typeface="Times New Roman"/>
                <a:cs typeface="Times New Roman"/>
              </a:rPr>
              <a:t>muddled it </a:t>
            </a:r>
            <a:r>
              <a:rPr dirty="0" sz="1450" spc="-5">
                <a:latin typeface="Times New Roman"/>
                <a:cs typeface="Times New Roman"/>
              </a:rPr>
              <a:t>up </a:t>
            </a:r>
            <a:r>
              <a:rPr dirty="0" sz="1450" spc="-10">
                <a:latin typeface="Times New Roman"/>
                <a:cs typeface="Times New Roman"/>
              </a:rPr>
              <a:t>so that  they won't </a:t>
            </a:r>
            <a:r>
              <a:rPr dirty="0" sz="1450" spc="-5">
                <a:latin typeface="Times New Roman"/>
                <a:cs typeface="Times New Roman"/>
              </a:rPr>
              <a:t>be </a:t>
            </a:r>
            <a:r>
              <a:rPr dirty="0" sz="1450" spc="-10">
                <a:latin typeface="Times New Roman"/>
                <a:cs typeface="Times New Roman"/>
              </a:rPr>
              <a:t>able to make anything </a:t>
            </a:r>
            <a:r>
              <a:rPr dirty="0" sz="1450" spc="-5">
                <a:latin typeface="Times New Roman"/>
                <a:cs typeface="Times New Roman"/>
              </a:rPr>
              <a:t>of </a:t>
            </a:r>
            <a:r>
              <a:rPr dirty="0" sz="1450" spc="-10">
                <a:latin typeface="Times New Roman"/>
                <a:cs typeface="Times New Roman"/>
              </a:rPr>
              <a:t>it at the post-office. But let this </a:t>
            </a:r>
            <a:r>
              <a:rPr dirty="0" sz="1450" spc="-5">
                <a:latin typeface="Times New Roman"/>
                <a:cs typeface="Times New Roman"/>
              </a:rPr>
              <a:t>be a  </a:t>
            </a:r>
            <a:r>
              <a:rPr dirty="0" sz="1450" spc="-10">
                <a:latin typeface="Times New Roman"/>
                <a:cs typeface="Times New Roman"/>
              </a:rPr>
              <a:t>lesson to </a:t>
            </a:r>
            <a:r>
              <a:rPr dirty="0" sz="1450" spc="-5">
                <a:latin typeface="Times New Roman"/>
                <a:cs typeface="Times New Roman"/>
              </a:rPr>
              <a:t>you. </a:t>
            </a:r>
            <a:r>
              <a:rPr dirty="0" sz="1450" spc="-10">
                <a:latin typeface="Times New Roman"/>
                <a:cs typeface="Times New Roman"/>
              </a:rPr>
              <a:t>Don't discuss things </a:t>
            </a:r>
            <a:r>
              <a:rPr dirty="0" sz="1450" spc="-5">
                <a:latin typeface="Times New Roman"/>
                <a:cs typeface="Times New Roman"/>
              </a:rPr>
              <a:t>you don't</a:t>
            </a:r>
            <a:r>
              <a:rPr dirty="0" sz="1450" spc="30">
                <a:latin typeface="Times New Roman"/>
                <a:cs typeface="Times New Roman"/>
              </a:rPr>
              <a:t> </a:t>
            </a:r>
            <a:r>
              <a:rPr dirty="0" sz="1450" spc="-10">
                <a:latin typeface="Times New Roman"/>
                <a:cs typeface="Times New Roman"/>
              </a:rPr>
              <a:t>understand.'"</a:t>
            </a:r>
            <a:endParaRPr sz="1450">
              <a:latin typeface="Times New Roman"/>
              <a:cs typeface="Times New Roman"/>
            </a:endParaRPr>
          </a:p>
          <a:p>
            <a:pPr algn="just" marL="268605">
              <a:lnSpc>
                <a:spcPct val="100000"/>
              </a:lnSpc>
              <a:spcBef>
                <a:spcPts val="645"/>
              </a:spcBef>
            </a:pPr>
            <a:r>
              <a:rPr dirty="0" sz="1450" spc="-30">
                <a:latin typeface="Times New Roman"/>
                <a:cs typeface="Times New Roman"/>
              </a:rPr>
              <a:t>"Now, </a:t>
            </a:r>
            <a:r>
              <a:rPr dirty="0" sz="1450" spc="-10">
                <a:latin typeface="Times New Roman"/>
                <a:cs typeface="Times New Roman"/>
              </a:rPr>
              <a:t>gentlemen, next,</a:t>
            </a:r>
            <a:r>
              <a:rPr dirty="0" sz="1450" spc="20">
                <a:latin typeface="Times New Roman"/>
                <a:cs typeface="Times New Roman"/>
              </a:rPr>
              <a:t> </a:t>
            </a:r>
            <a:r>
              <a:rPr dirty="0" sz="1450" spc="-10">
                <a:latin typeface="Times New Roman"/>
                <a:cs typeface="Times New Roman"/>
              </a:rPr>
              <a:t>please."</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The fifth juryman had settled himself comfortably and already opened his  mouth to begin his </a:t>
            </a:r>
            <a:r>
              <a:rPr dirty="0" sz="1450" spc="-25">
                <a:latin typeface="Times New Roman"/>
                <a:cs typeface="Times New Roman"/>
              </a:rPr>
              <a:t>story, </a:t>
            </a:r>
            <a:r>
              <a:rPr dirty="0" sz="1450" spc="-10">
                <a:latin typeface="Times New Roman"/>
                <a:cs typeface="Times New Roman"/>
              </a:rPr>
              <a:t>when we heard the dock striking from Spaisky  </a:t>
            </a:r>
            <a:r>
              <a:rPr dirty="0" sz="1450" spc="-15">
                <a:latin typeface="Times New Roman"/>
                <a:cs typeface="Times New Roman"/>
              </a:rPr>
              <a:t>Church-tower.</a:t>
            </a:r>
            <a:endParaRPr sz="1450">
              <a:latin typeface="Times New Roman"/>
              <a:cs typeface="Times New Roman"/>
            </a:endParaRPr>
          </a:p>
          <a:p>
            <a:pPr algn="just" marL="12700" marR="6985" indent="255904">
              <a:lnSpc>
                <a:spcPts val="1730"/>
              </a:lnSpc>
              <a:spcBef>
                <a:spcPts val="790"/>
              </a:spcBef>
            </a:pPr>
            <a:r>
              <a:rPr dirty="0" sz="1450" spc="-15">
                <a:latin typeface="Times New Roman"/>
                <a:cs typeface="Times New Roman"/>
              </a:rPr>
              <a:t>"Twelve...." </a:t>
            </a:r>
            <a:r>
              <a:rPr dirty="0" sz="1450" spc="-5">
                <a:latin typeface="Times New Roman"/>
                <a:cs typeface="Times New Roman"/>
              </a:rPr>
              <a:t>one of </a:t>
            </a:r>
            <a:r>
              <a:rPr dirty="0" sz="1450" spc="-10">
                <a:latin typeface="Times New Roman"/>
                <a:cs typeface="Times New Roman"/>
              </a:rPr>
              <a:t>the jurymen counted. </a:t>
            </a:r>
            <a:r>
              <a:rPr dirty="0" sz="1450" spc="-45">
                <a:latin typeface="Times New Roman"/>
                <a:cs typeface="Times New Roman"/>
              </a:rPr>
              <a:t>"To</a:t>
            </a:r>
            <a:r>
              <a:rPr dirty="0" sz="1450" spc="270">
                <a:latin typeface="Times New Roman"/>
                <a:cs typeface="Times New Roman"/>
              </a:rPr>
              <a:t> </a:t>
            </a:r>
            <a:r>
              <a:rPr dirty="0" sz="1450" spc="-10">
                <a:latin typeface="Times New Roman"/>
                <a:cs typeface="Times New Roman"/>
              </a:rPr>
              <a:t>which class, gentlemen,  would </a:t>
            </a:r>
            <a:r>
              <a:rPr dirty="0" sz="1450" spc="-5">
                <a:latin typeface="Times New Roman"/>
                <a:cs typeface="Times New Roman"/>
              </a:rPr>
              <a:t>you </a:t>
            </a:r>
            <a:r>
              <a:rPr dirty="0" sz="1450" spc="-10">
                <a:latin typeface="Times New Roman"/>
                <a:cs typeface="Times New Roman"/>
              </a:rPr>
              <a:t>assign the sensations which </a:t>
            </a:r>
            <a:r>
              <a:rPr dirty="0" sz="1450" spc="-5">
                <a:latin typeface="Times New Roman"/>
                <a:cs typeface="Times New Roman"/>
              </a:rPr>
              <a:t>our </a:t>
            </a:r>
            <a:r>
              <a:rPr dirty="0" sz="1450" spc="-10">
                <a:latin typeface="Times New Roman"/>
                <a:cs typeface="Times New Roman"/>
              </a:rPr>
              <a:t>prisoner at the bar is now feeling?  The murderer passes the </a:t>
            </a:r>
            <a:r>
              <a:rPr dirty="0" sz="1450" spc="-5">
                <a:latin typeface="Times New Roman"/>
                <a:cs typeface="Times New Roman"/>
              </a:rPr>
              <a:t>night </a:t>
            </a:r>
            <a:r>
              <a:rPr dirty="0" sz="1450" spc="-10">
                <a:latin typeface="Times New Roman"/>
                <a:cs typeface="Times New Roman"/>
              </a:rPr>
              <a:t>here in </a:t>
            </a:r>
            <a:r>
              <a:rPr dirty="0" sz="1450" spc="-5">
                <a:latin typeface="Times New Roman"/>
                <a:cs typeface="Times New Roman"/>
              </a:rPr>
              <a:t>a </a:t>
            </a:r>
            <a:r>
              <a:rPr dirty="0" sz="1450" spc="-10">
                <a:latin typeface="Times New Roman"/>
                <a:cs typeface="Times New Roman"/>
              </a:rPr>
              <a:t>prisoner's cell, either lying </a:t>
            </a:r>
            <a:r>
              <a:rPr dirty="0" sz="1450" spc="-5">
                <a:latin typeface="Times New Roman"/>
                <a:cs typeface="Times New Roman"/>
              </a:rPr>
              <a:t>or </a:t>
            </a:r>
            <a:r>
              <a:rPr dirty="0" sz="1450" spc="-10">
                <a:latin typeface="Times New Roman"/>
                <a:cs typeface="Times New Roman"/>
              </a:rPr>
              <a:t>sitting,  certainly without sleeping and all through the sleepless </a:t>
            </a:r>
            <a:r>
              <a:rPr dirty="0" sz="1450" spc="-5">
                <a:latin typeface="Times New Roman"/>
                <a:cs typeface="Times New Roman"/>
              </a:rPr>
              <a:t>night </a:t>
            </a:r>
            <a:r>
              <a:rPr dirty="0" sz="1450" spc="-10">
                <a:latin typeface="Times New Roman"/>
                <a:cs typeface="Times New Roman"/>
              </a:rPr>
              <a:t>listens to the  striking </a:t>
            </a:r>
            <a:r>
              <a:rPr dirty="0" sz="1450" spc="-5">
                <a:latin typeface="Times New Roman"/>
                <a:cs typeface="Times New Roman"/>
              </a:rPr>
              <a:t>of </a:t>
            </a:r>
            <a:r>
              <a:rPr dirty="0" sz="1450" spc="-10">
                <a:latin typeface="Times New Roman"/>
                <a:cs typeface="Times New Roman"/>
              </a:rPr>
              <a:t>the hours. What does </a:t>
            </a:r>
            <a:r>
              <a:rPr dirty="0" sz="1450" spc="-5">
                <a:latin typeface="Times New Roman"/>
                <a:cs typeface="Times New Roman"/>
              </a:rPr>
              <a:t>he </a:t>
            </a:r>
            <a:r>
              <a:rPr dirty="0" sz="1450" spc="-10">
                <a:latin typeface="Times New Roman"/>
                <a:cs typeface="Times New Roman"/>
              </a:rPr>
              <a:t>think of? What dreams visit</a:t>
            </a:r>
            <a:r>
              <a:rPr dirty="0" sz="1450" spc="7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And all the jurymen suddenly forgot about overwhelming sensations. The  experience </a:t>
            </a:r>
            <a:r>
              <a:rPr dirty="0" sz="1450" spc="-5">
                <a:latin typeface="Times New Roman"/>
                <a:cs typeface="Times New Roman"/>
              </a:rPr>
              <a:t>of </a:t>
            </a:r>
            <a:r>
              <a:rPr dirty="0" sz="1450" spc="-10">
                <a:latin typeface="Times New Roman"/>
                <a:cs typeface="Times New Roman"/>
              </a:rPr>
              <a:t>their friend, who once wrote the letter to his Natasha, seemed  unimportant, and </a:t>
            </a:r>
            <a:r>
              <a:rPr dirty="0" sz="1450" spc="-5">
                <a:latin typeface="Times New Roman"/>
                <a:cs typeface="Times New Roman"/>
              </a:rPr>
              <a:t>not </a:t>
            </a:r>
            <a:r>
              <a:rPr dirty="0" sz="1450" spc="-10">
                <a:latin typeface="Times New Roman"/>
                <a:cs typeface="Times New Roman"/>
              </a:rPr>
              <a:t>even amusing. Nobody told any more stories; </a:t>
            </a:r>
            <a:r>
              <a:rPr dirty="0" sz="1450" spc="-5">
                <a:latin typeface="Times New Roman"/>
                <a:cs typeface="Times New Roman"/>
              </a:rPr>
              <a:t>but </a:t>
            </a:r>
            <a:r>
              <a:rPr dirty="0" sz="1450" spc="-10">
                <a:latin typeface="Times New Roman"/>
                <a:cs typeface="Times New Roman"/>
              </a:rPr>
              <a:t>they  began to </a:t>
            </a:r>
            <a:r>
              <a:rPr dirty="0" sz="1450" spc="-5">
                <a:latin typeface="Times New Roman"/>
                <a:cs typeface="Times New Roman"/>
              </a:rPr>
              <a:t>go </a:t>
            </a:r>
            <a:r>
              <a:rPr dirty="0" sz="1450" spc="-10">
                <a:latin typeface="Times New Roman"/>
                <a:cs typeface="Times New Roman"/>
              </a:rPr>
              <a:t>to bed </a:t>
            </a:r>
            <a:r>
              <a:rPr dirty="0" sz="1450" spc="-20">
                <a:latin typeface="Times New Roman"/>
                <a:cs typeface="Times New Roman"/>
              </a:rPr>
              <a:t>quietly, </a:t>
            </a:r>
            <a:r>
              <a:rPr dirty="0" sz="1450" spc="-10">
                <a:latin typeface="Times New Roman"/>
                <a:cs typeface="Times New Roman"/>
              </a:rPr>
              <a:t>in</a:t>
            </a:r>
            <a:r>
              <a:rPr dirty="0" sz="1450" spc="25">
                <a:latin typeface="Times New Roman"/>
                <a:cs typeface="Times New Roman"/>
              </a:rPr>
              <a:t> </a:t>
            </a:r>
            <a:r>
              <a:rPr dirty="0" sz="1450" spc="-10">
                <a:latin typeface="Times New Roman"/>
                <a:cs typeface="Times New Roman"/>
              </a:rPr>
              <a:t>silence.</a:t>
            </a:r>
            <a:endParaRPr sz="1450">
              <a:latin typeface="Times New Roman"/>
              <a:cs typeface="Times New Roman"/>
            </a:endParaRPr>
          </a:p>
        </p:txBody>
      </p:sp>
      <p:sp>
        <p:nvSpPr>
          <p:cNvPr id="3" name="object 3"/>
          <p:cNvSpPr txBox="1"/>
          <p:nvPr/>
        </p:nvSpPr>
        <p:spPr>
          <a:xfrm>
            <a:off x="876300" y="6718956"/>
            <a:ext cx="5805170" cy="3080385"/>
          </a:xfrm>
          <a:prstGeom prst="rect">
            <a:avLst/>
          </a:prstGeom>
        </p:spPr>
        <p:txBody>
          <a:bodyPr wrap="square" lIns="0" tIns="11430" rIns="0" bIns="0" rtlCol="0" vert="horz">
            <a:spAutoFit/>
          </a:bodyPr>
          <a:lstStyle/>
          <a:p>
            <a:pPr algn="ctr" marL="1905">
              <a:lnSpc>
                <a:spcPct val="100000"/>
              </a:lnSpc>
              <a:spcBef>
                <a:spcPts val="90"/>
              </a:spcBef>
            </a:pPr>
            <a:r>
              <a:rPr dirty="0" sz="1450" spc="-15" b="1">
                <a:latin typeface="Times New Roman"/>
                <a:cs typeface="Times New Roman"/>
              </a:rPr>
              <a:t>EXPENSIVE</a:t>
            </a:r>
            <a:r>
              <a:rPr dirty="0" sz="1450" spc="-10" b="1">
                <a:latin typeface="Times New Roman"/>
                <a:cs typeface="Times New Roman"/>
              </a:rPr>
              <a:t> </a:t>
            </a:r>
            <a:r>
              <a:rPr dirty="0" sz="1450" spc="-15" b="1">
                <a:latin typeface="Times New Roman"/>
                <a:cs typeface="Times New Roman"/>
              </a:rPr>
              <a:t>LESSONS</a:t>
            </a:r>
            <a:endParaRPr sz="1450">
              <a:latin typeface="Times New Roman"/>
              <a:cs typeface="Times New Roman"/>
            </a:endParaRPr>
          </a:p>
          <a:p>
            <a:pPr>
              <a:lnSpc>
                <a:spcPct val="100000"/>
              </a:lnSpc>
            </a:pPr>
            <a:endParaRPr sz="1600">
              <a:latin typeface="Times New Roman"/>
              <a:cs typeface="Times New Roman"/>
            </a:endParaRPr>
          </a:p>
          <a:p>
            <a:pPr algn="just" marL="12700" marR="5080" indent="255904">
              <a:lnSpc>
                <a:spcPts val="1730"/>
              </a:lnSpc>
              <a:spcBef>
                <a:spcPts val="950"/>
              </a:spcBef>
            </a:pP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great bore for an educated person </a:t>
            </a:r>
            <a:r>
              <a:rPr dirty="0" sz="1450" spc="-5">
                <a:latin typeface="Times New Roman"/>
                <a:cs typeface="Times New Roman"/>
              </a:rPr>
              <a:t>not </a:t>
            </a:r>
            <a:r>
              <a:rPr dirty="0" sz="1450" spc="-10">
                <a:latin typeface="Times New Roman"/>
                <a:cs typeface="Times New Roman"/>
              </a:rPr>
              <a:t>to know foreign languages.  </a:t>
            </a:r>
            <a:r>
              <a:rPr dirty="0" sz="1450" spc="-35">
                <a:latin typeface="Times New Roman"/>
                <a:cs typeface="Times New Roman"/>
              </a:rPr>
              <a:t>Vorotov </a:t>
            </a:r>
            <a:r>
              <a:rPr dirty="0" sz="1450" spc="-10">
                <a:latin typeface="Times New Roman"/>
                <a:cs typeface="Times New Roman"/>
              </a:rPr>
              <a:t>felt it </a:t>
            </a:r>
            <a:r>
              <a:rPr dirty="0" sz="1450" spc="-20">
                <a:latin typeface="Times New Roman"/>
                <a:cs typeface="Times New Roman"/>
              </a:rPr>
              <a:t>strongly, </a:t>
            </a:r>
            <a:r>
              <a:rPr dirty="0" sz="1450" spc="-10">
                <a:latin typeface="Times New Roman"/>
                <a:cs typeface="Times New Roman"/>
              </a:rPr>
              <a:t>when </a:t>
            </a:r>
            <a:r>
              <a:rPr dirty="0" sz="1450" spc="-5">
                <a:latin typeface="Times New Roman"/>
                <a:cs typeface="Times New Roman"/>
              </a:rPr>
              <a:t>on </a:t>
            </a:r>
            <a:r>
              <a:rPr dirty="0" sz="1450" spc="-10">
                <a:latin typeface="Times New Roman"/>
                <a:cs typeface="Times New Roman"/>
              </a:rPr>
              <a:t>leaving the university after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got </a:t>
            </a:r>
            <a:r>
              <a:rPr dirty="0" sz="1450" spc="-10">
                <a:latin typeface="Times New Roman"/>
                <a:cs typeface="Times New Roman"/>
              </a:rPr>
              <a:t>his  degree </a:t>
            </a:r>
            <a:r>
              <a:rPr dirty="0" sz="1450" spc="-5">
                <a:latin typeface="Times New Roman"/>
                <a:cs typeface="Times New Roman"/>
              </a:rPr>
              <a:t>he </a:t>
            </a:r>
            <a:r>
              <a:rPr dirty="0" sz="1450" spc="-10">
                <a:latin typeface="Times New Roman"/>
                <a:cs typeface="Times New Roman"/>
              </a:rPr>
              <a:t>occupied himself with </a:t>
            </a:r>
            <a:r>
              <a:rPr dirty="0" sz="1450" spc="-5">
                <a:latin typeface="Times New Roman"/>
                <a:cs typeface="Times New Roman"/>
              </a:rPr>
              <a:t>a </a:t>
            </a:r>
            <a:r>
              <a:rPr dirty="0" sz="1450" spc="-10">
                <a:latin typeface="Times New Roman"/>
                <a:cs typeface="Times New Roman"/>
              </a:rPr>
              <a:t>little scientific</a:t>
            </a:r>
            <a:r>
              <a:rPr dirty="0" sz="1450" spc="25">
                <a:latin typeface="Times New Roman"/>
                <a:cs typeface="Times New Roman"/>
              </a:rPr>
              <a:t> </a:t>
            </a:r>
            <a:r>
              <a:rPr dirty="0" sz="1450" spc="-10">
                <a:latin typeface="Times New Roman"/>
                <a:cs typeface="Times New Roman"/>
              </a:rPr>
              <a:t>research.</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"It's awful!" </a:t>
            </a:r>
            <a:r>
              <a:rPr dirty="0" sz="1450" spc="-5">
                <a:latin typeface="Times New Roman"/>
                <a:cs typeface="Times New Roman"/>
              </a:rPr>
              <a:t>he </a:t>
            </a:r>
            <a:r>
              <a:rPr dirty="0" sz="1450" spc="-10">
                <a:latin typeface="Times New Roman"/>
                <a:cs typeface="Times New Roman"/>
              </a:rPr>
              <a:t>used to </a:t>
            </a:r>
            <a:r>
              <a:rPr dirty="0" sz="1450" spc="-30">
                <a:latin typeface="Times New Roman"/>
                <a:cs typeface="Times New Roman"/>
              </a:rPr>
              <a:t>say, </a:t>
            </a:r>
            <a:r>
              <a:rPr dirty="0" sz="1450" spc="-10">
                <a:latin typeface="Times New Roman"/>
                <a:cs typeface="Times New Roman"/>
              </a:rPr>
              <a:t>losing his breath (for although only twenty-six  </a:t>
            </a:r>
            <a:r>
              <a:rPr dirty="0" sz="1450" spc="-5">
                <a:latin typeface="Times New Roman"/>
                <a:cs typeface="Times New Roman"/>
              </a:rPr>
              <a:t>he </a:t>
            </a:r>
            <a:r>
              <a:rPr dirty="0" sz="1450" spc="-10">
                <a:latin typeface="Times New Roman"/>
                <a:cs typeface="Times New Roman"/>
              </a:rPr>
              <a:t>was stout, </a:t>
            </a:r>
            <a:r>
              <a:rPr dirty="0" sz="1450" spc="-25">
                <a:latin typeface="Times New Roman"/>
                <a:cs typeface="Times New Roman"/>
              </a:rPr>
              <a:t>heavy, </a:t>
            </a:r>
            <a:r>
              <a:rPr dirty="0" sz="1450" spc="-10">
                <a:latin typeface="Times New Roman"/>
                <a:cs typeface="Times New Roman"/>
              </a:rPr>
              <a:t>and short </a:t>
            </a:r>
            <a:r>
              <a:rPr dirty="0" sz="1450" spc="-5">
                <a:latin typeface="Times New Roman"/>
                <a:cs typeface="Times New Roman"/>
              </a:rPr>
              <a:t>of </a:t>
            </a:r>
            <a:r>
              <a:rPr dirty="0" sz="1450" spc="-10">
                <a:latin typeface="Times New Roman"/>
                <a:cs typeface="Times New Roman"/>
              </a:rPr>
              <a:t>breath). "It's awful. </a:t>
            </a:r>
            <a:r>
              <a:rPr dirty="0" sz="1450" spc="-15">
                <a:latin typeface="Times New Roman"/>
                <a:cs typeface="Times New Roman"/>
              </a:rPr>
              <a:t>Without </a:t>
            </a:r>
            <a:r>
              <a:rPr dirty="0" sz="1450" spc="-10">
                <a:latin typeface="Times New Roman"/>
                <a:cs typeface="Times New Roman"/>
              </a:rPr>
              <a:t>knowing  languages I'm like </a:t>
            </a:r>
            <a:r>
              <a:rPr dirty="0" sz="1450" spc="-5">
                <a:latin typeface="Times New Roman"/>
                <a:cs typeface="Times New Roman"/>
              </a:rPr>
              <a:t>a </a:t>
            </a:r>
            <a:r>
              <a:rPr dirty="0" sz="1450" spc="-10">
                <a:latin typeface="Times New Roman"/>
                <a:cs typeface="Times New Roman"/>
              </a:rPr>
              <a:t>bird without wings. I'll simply have to chuck the</a:t>
            </a:r>
            <a:r>
              <a:rPr dirty="0" sz="1450" spc="145">
                <a:latin typeface="Times New Roman"/>
                <a:cs typeface="Times New Roman"/>
              </a:rPr>
              <a:t> </a:t>
            </a:r>
            <a:r>
              <a:rPr dirty="0" sz="1450" spc="-10">
                <a:latin typeface="Times New Roman"/>
                <a:cs typeface="Times New Roman"/>
              </a:rPr>
              <a:t>work."</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So </a:t>
            </a:r>
            <a:r>
              <a:rPr dirty="0" sz="1450" spc="-5">
                <a:latin typeface="Times New Roman"/>
                <a:cs typeface="Times New Roman"/>
              </a:rPr>
              <a:t>he </a:t>
            </a:r>
            <a:r>
              <a:rPr dirty="0" sz="1450" spc="-10">
                <a:latin typeface="Times New Roman"/>
                <a:cs typeface="Times New Roman"/>
              </a:rPr>
              <a:t>decided, come what might, to conquer his natural laziness and to  study French and German, and </a:t>
            </a:r>
            <a:r>
              <a:rPr dirty="0" sz="1450" spc="-5">
                <a:latin typeface="Times New Roman"/>
                <a:cs typeface="Times New Roman"/>
              </a:rPr>
              <a:t>he </a:t>
            </a:r>
            <a:r>
              <a:rPr dirty="0" sz="1450" spc="-10">
                <a:latin typeface="Times New Roman"/>
                <a:cs typeface="Times New Roman"/>
              </a:rPr>
              <a:t>began to look </a:t>
            </a:r>
            <a:r>
              <a:rPr dirty="0" sz="1450" spc="-5">
                <a:latin typeface="Times New Roman"/>
                <a:cs typeface="Times New Roman"/>
              </a:rPr>
              <a:t>out </a:t>
            </a:r>
            <a:r>
              <a:rPr dirty="0" sz="1450" spc="-10">
                <a:latin typeface="Times New Roman"/>
                <a:cs typeface="Times New Roman"/>
              </a:rPr>
              <a:t>for </a:t>
            </a:r>
            <a:r>
              <a:rPr dirty="0" sz="1450" spc="-5">
                <a:latin typeface="Times New Roman"/>
                <a:cs typeface="Times New Roman"/>
              </a:rPr>
              <a:t>a</a:t>
            </a:r>
            <a:r>
              <a:rPr dirty="0" sz="1450" spc="55">
                <a:latin typeface="Times New Roman"/>
                <a:cs typeface="Times New Roman"/>
              </a:rPr>
              <a:t> </a:t>
            </a:r>
            <a:r>
              <a:rPr dirty="0" sz="1450" spc="-20">
                <a:latin typeface="Times New Roman"/>
                <a:cs typeface="Times New Roman"/>
              </a:rPr>
              <a:t>teacher.</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One winter afternoon, as </a:t>
            </a:r>
            <a:r>
              <a:rPr dirty="0" sz="1450" spc="-35">
                <a:latin typeface="Times New Roman"/>
                <a:cs typeface="Times New Roman"/>
              </a:rPr>
              <a:t>Vorotov </a:t>
            </a:r>
            <a:r>
              <a:rPr dirty="0" sz="1450" spc="-10">
                <a:latin typeface="Times New Roman"/>
                <a:cs typeface="Times New Roman"/>
              </a:rPr>
              <a:t>sat working in his </a:t>
            </a:r>
            <a:r>
              <a:rPr dirty="0" sz="1450" spc="-25">
                <a:latin typeface="Times New Roman"/>
                <a:cs typeface="Times New Roman"/>
              </a:rPr>
              <a:t>study, </a:t>
            </a:r>
            <a:r>
              <a:rPr dirty="0" sz="1450" spc="-10">
                <a:latin typeface="Times New Roman"/>
                <a:cs typeface="Times New Roman"/>
              </a:rPr>
              <a:t>the servant  announced </a:t>
            </a:r>
            <a:r>
              <a:rPr dirty="0" sz="1450" spc="-5">
                <a:latin typeface="Times New Roman"/>
                <a:cs typeface="Times New Roman"/>
              </a:rPr>
              <a:t>a </a:t>
            </a:r>
            <a:r>
              <a:rPr dirty="0" sz="1450" spc="-10">
                <a:latin typeface="Times New Roman"/>
                <a:cs typeface="Times New Roman"/>
              </a:rPr>
              <a:t>lady to see</a:t>
            </a:r>
            <a:r>
              <a:rPr dirty="0" sz="1450" spc="5">
                <a:latin typeface="Times New Roman"/>
                <a:cs typeface="Times New Roman"/>
              </a:rPr>
              <a:t> </a:t>
            </a:r>
            <a:r>
              <a:rPr dirty="0" sz="1450" spc="-10">
                <a:latin typeface="Times New Roman"/>
                <a:cs typeface="Times New Roman"/>
              </a:rPr>
              <a:t>him.</a:t>
            </a:r>
            <a:endParaRPr sz="1450">
              <a:latin typeface="Times New Roman"/>
              <a:cs typeface="Times New Roman"/>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6440" cy="9464675"/>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"Show her </a:t>
            </a:r>
            <a:r>
              <a:rPr dirty="0" sz="1450" spc="-5">
                <a:latin typeface="Times New Roman"/>
                <a:cs typeface="Times New Roman"/>
              </a:rPr>
              <a:t>in," </a:t>
            </a:r>
            <a:r>
              <a:rPr dirty="0" sz="1450" spc="-10">
                <a:latin typeface="Times New Roman"/>
                <a:cs typeface="Times New Roman"/>
              </a:rPr>
              <a:t>said</a:t>
            </a:r>
            <a:r>
              <a:rPr dirty="0" sz="1450">
                <a:latin typeface="Times New Roman"/>
                <a:cs typeface="Times New Roman"/>
              </a:rPr>
              <a:t> </a:t>
            </a:r>
            <a:r>
              <a:rPr dirty="0" sz="1450" spc="-45">
                <a:latin typeface="Times New Roman"/>
                <a:cs typeface="Times New Roman"/>
              </a:rPr>
              <a:t>Vorotov.</a:t>
            </a:r>
            <a:endParaRPr sz="1450">
              <a:latin typeface="Times New Roman"/>
              <a:cs typeface="Times New Roman"/>
            </a:endParaRPr>
          </a:p>
          <a:p>
            <a:pPr algn="just" marL="12700" marR="7620" indent="255904">
              <a:lnSpc>
                <a:spcPts val="1730"/>
              </a:lnSpc>
              <a:spcBef>
                <a:spcPts val="850"/>
              </a:spcBef>
            </a:pPr>
            <a:r>
              <a:rPr dirty="0" sz="1450" spc="-10">
                <a:latin typeface="Times New Roman"/>
                <a:cs typeface="Times New Roman"/>
              </a:rPr>
              <a:t>And </a:t>
            </a:r>
            <a:r>
              <a:rPr dirty="0" sz="1450" spc="-5">
                <a:latin typeface="Times New Roman"/>
                <a:cs typeface="Times New Roman"/>
              </a:rPr>
              <a:t>a young </a:t>
            </a:r>
            <a:r>
              <a:rPr dirty="0" sz="1450" spc="-25">
                <a:latin typeface="Times New Roman"/>
                <a:cs typeface="Times New Roman"/>
              </a:rPr>
              <a:t>lady, </a:t>
            </a:r>
            <a:r>
              <a:rPr dirty="0" sz="1450" spc="-10">
                <a:latin typeface="Times New Roman"/>
                <a:cs typeface="Times New Roman"/>
              </a:rPr>
              <a:t>exquisitely dressed in the latest fashion, entered the  </a:t>
            </a:r>
            <a:r>
              <a:rPr dirty="0" sz="1450" spc="-25">
                <a:latin typeface="Times New Roman"/>
                <a:cs typeface="Times New Roman"/>
              </a:rPr>
              <a:t>study. </a:t>
            </a:r>
            <a:r>
              <a:rPr dirty="0" sz="1450" spc="-10">
                <a:latin typeface="Times New Roman"/>
                <a:cs typeface="Times New Roman"/>
              </a:rPr>
              <a:t>She introduced herself as Alice Ossipovna Enquette, </a:t>
            </a:r>
            <a:r>
              <a:rPr dirty="0" sz="1450" spc="-5">
                <a:latin typeface="Times New Roman"/>
                <a:cs typeface="Times New Roman"/>
              </a:rPr>
              <a:t>a </a:t>
            </a:r>
            <a:r>
              <a:rPr dirty="0" sz="1450" spc="-10">
                <a:latin typeface="Times New Roman"/>
                <a:cs typeface="Times New Roman"/>
              </a:rPr>
              <a:t>teacher </a:t>
            </a:r>
            <a:r>
              <a:rPr dirty="0" sz="1450" spc="-5">
                <a:latin typeface="Times New Roman"/>
                <a:cs typeface="Times New Roman"/>
              </a:rPr>
              <a:t>of  </a:t>
            </a:r>
            <a:r>
              <a:rPr dirty="0" sz="1450" spc="-10">
                <a:latin typeface="Times New Roman"/>
                <a:cs typeface="Times New Roman"/>
              </a:rPr>
              <a:t>French, and said that </a:t>
            </a:r>
            <a:r>
              <a:rPr dirty="0" sz="1450" spc="-5">
                <a:latin typeface="Times New Roman"/>
                <a:cs typeface="Times New Roman"/>
              </a:rPr>
              <a:t>a </a:t>
            </a:r>
            <a:r>
              <a:rPr dirty="0" sz="1450" spc="-10">
                <a:latin typeface="Times New Roman"/>
                <a:cs typeface="Times New Roman"/>
              </a:rPr>
              <a:t>friend </a:t>
            </a:r>
            <a:r>
              <a:rPr dirty="0" sz="1450" spc="-5">
                <a:latin typeface="Times New Roman"/>
                <a:cs typeface="Times New Roman"/>
              </a:rPr>
              <a:t>of </a:t>
            </a:r>
            <a:r>
              <a:rPr dirty="0" sz="1450" spc="-30">
                <a:latin typeface="Times New Roman"/>
                <a:cs typeface="Times New Roman"/>
              </a:rPr>
              <a:t>Vorotov's </a:t>
            </a:r>
            <a:r>
              <a:rPr dirty="0" sz="1450" spc="-10">
                <a:latin typeface="Times New Roman"/>
                <a:cs typeface="Times New Roman"/>
              </a:rPr>
              <a:t>had sent her to</a:t>
            </a:r>
            <a:r>
              <a:rPr dirty="0" sz="1450" spc="8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indent="255904">
              <a:lnSpc>
                <a:spcPts val="1730"/>
              </a:lnSpc>
              <a:spcBef>
                <a:spcPts val="715"/>
              </a:spcBef>
            </a:pPr>
            <a:r>
              <a:rPr dirty="0" sz="1450" spc="-45">
                <a:latin typeface="Times New Roman"/>
                <a:cs typeface="Times New Roman"/>
              </a:rPr>
              <a:t>"Very </a:t>
            </a:r>
            <a:r>
              <a:rPr dirty="0" sz="1450" spc="-10">
                <a:latin typeface="Times New Roman"/>
                <a:cs typeface="Times New Roman"/>
              </a:rPr>
              <a:t>glad! Sit down!" said </a:t>
            </a:r>
            <a:r>
              <a:rPr dirty="0" sz="1450" spc="-45">
                <a:latin typeface="Times New Roman"/>
                <a:cs typeface="Times New Roman"/>
              </a:rPr>
              <a:t>Vorotov, </a:t>
            </a:r>
            <a:r>
              <a:rPr dirty="0" sz="1450" spc="-10">
                <a:latin typeface="Times New Roman"/>
                <a:cs typeface="Times New Roman"/>
              </a:rPr>
              <a:t>losing his breath, and clutching at the  collar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night </a:t>
            </a:r>
            <a:r>
              <a:rPr dirty="0" sz="1450" spc="-10">
                <a:latin typeface="Times New Roman"/>
                <a:cs typeface="Times New Roman"/>
              </a:rPr>
              <a:t>shirt. (He always worked in </a:t>
            </a:r>
            <a:r>
              <a:rPr dirty="0" sz="1450" spc="-5">
                <a:latin typeface="Times New Roman"/>
                <a:cs typeface="Times New Roman"/>
              </a:rPr>
              <a:t>a night </a:t>
            </a:r>
            <a:r>
              <a:rPr dirty="0" sz="1450" spc="-10">
                <a:latin typeface="Times New Roman"/>
                <a:cs typeface="Times New Roman"/>
              </a:rPr>
              <a:t>shirt in order to breathe  more </a:t>
            </a:r>
            <a:r>
              <a:rPr dirty="0" sz="1450" spc="-20">
                <a:latin typeface="Times New Roman"/>
                <a:cs typeface="Times New Roman"/>
              </a:rPr>
              <a:t>easily.) </a:t>
            </a:r>
            <a:r>
              <a:rPr dirty="0" sz="1450" spc="-45">
                <a:latin typeface="Times New Roman"/>
                <a:cs typeface="Times New Roman"/>
              </a:rPr>
              <a:t>"You </a:t>
            </a:r>
            <a:r>
              <a:rPr dirty="0" sz="1450" spc="-10">
                <a:latin typeface="Times New Roman"/>
                <a:cs typeface="Times New Roman"/>
              </a:rPr>
              <a:t>were sent to me </a:t>
            </a:r>
            <a:r>
              <a:rPr dirty="0" sz="1450" spc="-5">
                <a:latin typeface="Times New Roman"/>
                <a:cs typeface="Times New Roman"/>
              </a:rPr>
              <a:t>by </a:t>
            </a:r>
            <a:r>
              <a:rPr dirty="0" sz="1450" spc="-10">
                <a:latin typeface="Times New Roman"/>
                <a:cs typeface="Times New Roman"/>
              </a:rPr>
              <a:t>Peter Sergueyevich? </a:t>
            </a:r>
            <a:r>
              <a:rPr dirty="0" sz="1450" spc="-30">
                <a:latin typeface="Times New Roman"/>
                <a:cs typeface="Times New Roman"/>
              </a:rPr>
              <a:t>Yes.... </a:t>
            </a:r>
            <a:r>
              <a:rPr dirty="0" sz="1450" spc="-60">
                <a:latin typeface="Times New Roman"/>
                <a:cs typeface="Times New Roman"/>
              </a:rPr>
              <a:t>Yes </a:t>
            </a:r>
            <a:r>
              <a:rPr dirty="0" sz="1450" spc="-5">
                <a:latin typeface="Times New Roman"/>
                <a:cs typeface="Times New Roman"/>
              </a:rPr>
              <a:t>... I  </a:t>
            </a:r>
            <a:r>
              <a:rPr dirty="0" sz="1450" spc="-10">
                <a:latin typeface="Times New Roman"/>
                <a:cs typeface="Times New Roman"/>
              </a:rPr>
              <a:t>asked </a:t>
            </a:r>
            <a:r>
              <a:rPr dirty="0" sz="1450" spc="-5">
                <a:latin typeface="Times New Roman"/>
                <a:cs typeface="Times New Roman"/>
              </a:rPr>
              <a:t>him.... </a:t>
            </a:r>
            <a:r>
              <a:rPr dirty="0" sz="1450" spc="-50">
                <a:latin typeface="Times New Roman"/>
                <a:cs typeface="Times New Roman"/>
              </a:rPr>
              <a:t>Very</a:t>
            </a:r>
            <a:r>
              <a:rPr dirty="0" sz="1450" spc="-5">
                <a:latin typeface="Times New Roman"/>
                <a:cs typeface="Times New Roman"/>
              </a:rPr>
              <a:t> </a:t>
            </a:r>
            <a:r>
              <a:rPr dirty="0" sz="1450" spc="-10">
                <a:latin typeface="Times New Roman"/>
                <a:cs typeface="Times New Roman"/>
              </a:rPr>
              <a:t>glad!"</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While </a:t>
            </a:r>
            <a:r>
              <a:rPr dirty="0" sz="1450" spc="-5">
                <a:latin typeface="Times New Roman"/>
                <a:cs typeface="Times New Roman"/>
              </a:rPr>
              <a:t>he </a:t>
            </a:r>
            <a:r>
              <a:rPr dirty="0" sz="1450" spc="-10">
                <a:latin typeface="Times New Roman"/>
                <a:cs typeface="Times New Roman"/>
              </a:rPr>
              <a:t>discussed the matter with Mademoiselle Enquette </a:t>
            </a:r>
            <a:r>
              <a:rPr dirty="0" sz="1450" spc="-5">
                <a:latin typeface="Times New Roman"/>
                <a:cs typeface="Times New Roman"/>
              </a:rPr>
              <a:t>he </a:t>
            </a:r>
            <a:r>
              <a:rPr dirty="0" sz="1450" spc="-10">
                <a:latin typeface="Times New Roman"/>
                <a:cs typeface="Times New Roman"/>
              </a:rPr>
              <a:t>glanced at  her </a:t>
            </a:r>
            <a:r>
              <a:rPr dirty="0" sz="1450" spc="-25">
                <a:latin typeface="Times New Roman"/>
                <a:cs typeface="Times New Roman"/>
              </a:rPr>
              <a:t>shyly, </a:t>
            </a:r>
            <a:r>
              <a:rPr dirty="0" sz="1450" spc="-10">
                <a:latin typeface="Times New Roman"/>
                <a:cs typeface="Times New Roman"/>
              </a:rPr>
              <a:t>with </a:t>
            </a:r>
            <a:r>
              <a:rPr dirty="0" sz="1450" spc="-20">
                <a:latin typeface="Times New Roman"/>
                <a:cs typeface="Times New Roman"/>
              </a:rPr>
              <a:t>curiosity. </a:t>
            </a:r>
            <a:r>
              <a:rPr dirty="0" sz="1450" spc="-10">
                <a:latin typeface="Times New Roman"/>
                <a:cs typeface="Times New Roman"/>
              </a:rPr>
              <a:t>She was </a:t>
            </a:r>
            <a:r>
              <a:rPr dirty="0" sz="1450" spc="-5">
                <a:latin typeface="Times New Roman"/>
                <a:cs typeface="Times New Roman"/>
              </a:rPr>
              <a:t>a </a:t>
            </a:r>
            <a:r>
              <a:rPr dirty="0" sz="1450" spc="-10">
                <a:latin typeface="Times New Roman"/>
                <a:cs typeface="Times New Roman"/>
              </a:rPr>
              <a:t>genuine Frenchwoman, very elegant, and  still quite </a:t>
            </a:r>
            <a:r>
              <a:rPr dirty="0" sz="1450" spc="-5">
                <a:latin typeface="Times New Roman"/>
                <a:cs typeface="Times New Roman"/>
              </a:rPr>
              <a:t>young. </a:t>
            </a:r>
            <a:r>
              <a:rPr dirty="0" sz="1450" spc="-10">
                <a:latin typeface="Times New Roman"/>
                <a:cs typeface="Times New Roman"/>
              </a:rPr>
              <a:t>From her pale and languid face, from her short, curly hair  and unnaturally small waist,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think her more than eighteen, </a:t>
            </a:r>
            <a:r>
              <a:rPr dirty="0" sz="1450" spc="-5">
                <a:latin typeface="Times New Roman"/>
                <a:cs typeface="Times New Roman"/>
              </a:rPr>
              <a:t>but  </a:t>
            </a:r>
            <a:r>
              <a:rPr dirty="0" sz="1450" spc="-10">
                <a:latin typeface="Times New Roman"/>
                <a:cs typeface="Times New Roman"/>
              </a:rPr>
              <a:t>looking at her broad, well-developed shoulders, her charming back and severe  eyes, </a:t>
            </a:r>
            <a:r>
              <a:rPr dirty="0" sz="1450" spc="-35">
                <a:latin typeface="Times New Roman"/>
                <a:cs typeface="Times New Roman"/>
              </a:rPr>
              <a:t>Vorotov </a:t>
            </a:r>
            <a:r>
              <a:rPr dirty="0" sz="1450" spc="-10">
                <a:latin typeface="Times New Roman"/>
                <a:cs typeface="Times New Roman"/>
              </a:rPr>
              <a:t>decided that she was certainly </a:t>
            </a:r>
            <a:r>
              <a:rPr dirty="0" sz="1450" spc="-5">
                <a:latin typeface="Times New Roman"/>
                <a:cs typeface="Times New Roman"/>
              </a:rPr>
              <a:t>not </a:t>
            </a:r>
            <a:r>
              <a:rPr dirty="0" sz="1450" spc="-10">
                <a:latin typeface="Times New Roman"/>
                <a:cs typeface="Times New Roman"/>
              </a:rPr>
              <a:t>less than twenty-three,  perhaps even twenty-five; </a:t>
            </a:r>
            <a:r>
              <a:rPr dirty="0" sz="1450" spc="-5">
                <a:latin typeface="Times New Roman"/>
                <a:cs typeface="Times New Roman"/>
              </a:rPr>
              <a:t>but </a:t>
            </a:r>
            <a:r>
              <a:rPr dirty="0" sz="1450" spc="-10">
                <a:latin typeface="Times New Roman"/>
                <a:cs typeface="Times New Roman"/>
              </a:rPr>
              <a:t>then again it seemed to him that she was only  eighteen. Her face had the cold, business-like expression </a:t>
            </a:r>
            <a:r>
              <a:rPr dirty="0" sz="1450" spc="-5">
                <a:latin typeface="Times New Roman"/>
                <a:cs typeface="Times New Roman"/>
              </a:rPr>
              <a:t>of one </a:t>
            </a:r>
            <a:r>
              <a:rPr dirty="0" sz="1450" spc="-10">
                <a:latin typeface="Times New Roman"/>
                <a:cs typeface="Times New Roman"/>
              </a:rPr>
              <a:t>who had come  to discuss </a:t>
            </a:r>
            <a:r>
              <a:rPr dirty="0" sz="1450" spc="-5">
                <a:latin typeface="Times New Roman"/>
                <a:cs typeface="Times New Roman"/>
              </a:rPr>
              <a:t>a </a:t>
            </a:r>
            <a:r>
              <a:rPr dirty="0" sz="1450" spc="-10">
                <a:latin typeface="Times New Roman"/>
                <a:cs typeface="Times New Roman"/>
              </a:rPr>
              <a:t>business </a:t>
            </a:r>
            <a:r>
              <a:rPr dirty="0" sz="1450" spc="-20">
                <a:latin typeface="Times New Roman"/>
                <a:cs typeface="Times New Roman"/>
              </a:rPr>
              <a:t>matter. </a:t>
            </a:r>
            <a:r>
              <a:rPr dirty="0" sz="1450" spc="-10">
                <a:latin typeface="Times New Roman"/>
                <a:cs typeface="Times New Roman"/>
              </a:rPr>
              <a:t>Never once did she smile </a:t>
            </a:r>
            <a:r>
              <a:rPr dirty="0" sz="1450" spc="-5">
                <a:latin typeface="Times New Roman"/>
                <a:cs typeface="Times New Roman"/>
              </a:rPr>
              <a:t>or </a:t>
            </a:r>
            <a:r>
              <a:rPr dirty="0" sz="1450" spc="-10">
                <a:latin typeface="Times New Roman"/>
                <a:cs typeface="Times New Roman"/>
              </a:rPr>
              <a:t>frown, and only once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perplexity flashed into her eyes, when she discovered that she was  </a:t>
            </a:r>
            <a:r>
              <a:rPr dirty="0" sz="1450" spc="-5">
                <a:latin typeface="Times New Roman"/>
                <a:cs typeface="Times New Roman"/>
              </a:rPr>
              <a:t>not </a:t>
            </a:r>
            <a:r>
              <a:rPr dirty="0" sz="1450" spc="-10">
                <a:latin typeface="Times New Roman"/>
                <a:cs typeface="Times New Roman"/>
              </a:rPr>
              <a:t>asked to teach children </a:t>
            </a:r>
            <a:r>
              <a:rPr dirty="0" sz="1450" spc="-5">
                <a:latin typeface="Times New Roman"/>
                <a:cs typeface="Times New Roman"/>
              </a:rPr>
              <a:t>but a </a:t>
            </a:r>
            <a:r>
              <a:rPr dirty="0" sz="1450" spc="-10">
                <a:latin typeface="Times New Roman"/>
                <a:cs typeface="Times New Roman"/>
              </a:rPr>
              <a:t>grown </a:t>
            </a:r>
            <a:r>
              <a:rPr dirty="0" sz="1450" spc="-5">
                <a:latin typeface="Times New Roman"/>
                <a:cs typeface="Times New Roman"/>
              </a:rPr>
              <a:t>up, </a:t>
            </a:r>
            <a:r>
              <a:rPr dirty="0" sz="1450" spc="-10">
                <a:latin typeface="Times New Roman"/>
                <a:cs typeface="Times New Roman"/>
              </a:rPr>
              <a:t>stout </a:t>
            </a:r>
            <a:r>
              <a:rPr dirty="0" sz="1450" spc="-5">
                <a:latin typeface="Times New Roman"/>
                <a:cs typeface="Times New Roman"/>
              </a:rPr>
              <a:t>young</a:t>
            </a:r>
            <a:r>
              <a:rPr dirty="0" sz="1450" spc="30">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"So, Alice Ossipovna," </a:t>
            </a:r>
            <a:r>
              <a:rPr dirty="0" sz="1450" spc="-35">
                <a:latin typeface="Times New Roman"/>
                <a:cs typeface="Times New Roman"/>
              </a:rPr>
              <a:t>Vorotov </a:t>
            </a:r>
            <a:r>
              <a:rPr dirty="0" sz="1450" spc="-10">
                <a:latin typeface="Times New Roman"/>
                <a:cs typeface="Times New Roman"/>
              </a:rPr>
              <a:t>said to </a:t>
            </a:r>
            <a:r>
              <a:rPr dirty="0" sz="1450" spc="-20">
                <a:latin typeface="Times New Roman"/>
                <a:cs typeface="Times New Roman"/>
              </a:rPr>
              <a:t>her, </a:t>
            </a:r>
            <a:r>
              <a:rPr dirty="0" sz="1450" spc="-10">
                <a:latin typeface="Times New Roman"/>
                <a:cs typeface="Times New Roman"/>
              </a:rPr>
              <a:t>"you will give me </a:t>
            </a:r>
            <a:r>
              <a:rPr dirty="0" sz="1450" spc="-5">
                <a:latin typeface="Times New Roman"/>
                <a:cs typeface="Times New Roman"/>
              </a:rPr>
              <a:t>a </a:t>
            </a:r>
            <a:r>
              <a:rPr dirty="0" sz="1450" spc="-10">
                <a:latin typeface="Times New Roman"/>
                <a:cs typeface="Times New Roman"/>
              </a:rPr>
              <a:t>lesson  daily from seven to eight o'clock in the evening. </a:t>
            </a:r>
            <a:r>
              <a:rPr dirty="0" sz="1450" spc="-25">
                <a:latin typeface="Times New Roman"/>
                <a:cs typeface="Times New Roman"/>
              </a:rPr>
              <a:t>With </a:t>
            </a:r>
            <a:r>
              <a:rPr dirty="0" sz="1450" spc="-10">
                <a:latin typeface="Times New Roman"/>
                <a:cs typeface="Times New Roman"/>
              </a:rPr>
              <a:t>regard to </a:t>
            </a:r>
            <a:r>
              <a:rPr dirty="0" sz="1450" spc="-5">
                <a:latin typeface="Times New Roman"/>
                <a:cs typeface="Times New Roman"/>
              </a:rPr>
              <a:t>your </a:t>
            </a:r>
            <a:r>
              <a:rPr dirty="0" sz="1450" spc="-10">
                <a:latin typeface="Times New Roman"/>
                <a:cs typeface="Times New Roman"/>
              </a:rPr>
              <a:t>wish to  receive </a:t>
            </a:r>
            <a:r>
              <a:rPr dirty="0" sz="1450" spc="-5">
                <a:latin typeface="Times New Roman"/>
                <a:cs typeface="Times New Roman"/>
              </a:rPr>
              <a:t>a </a:t>
            </a:r>
            <a:r>
              <a:rPr dirty="0" sz="1450" spc="-10">
                <a:latin typeface="Times New Roman"/>
                <a:cs typeface="Times New Roman"/>
              </a:rPr>
              <a:t>rouble </a:t>
            </a:r>
            <a:r>
              <a:rPr dirty="0" sz="1450" spc="-5">
                <a:latin typeface="Times New Roman"/>
                <a:cs typeface="Times New Roman"/>
              </a:rPr>
              <a:t>a </a:t>
            </a:r>
            <a:r>
              <a:rPr dirty="0" sz="1450" spc="-10">
                <a:latin typeface="Times New Roman"/>
                <a:cs typeface="Times New Roman"/>
              </a:rPr>
              <a:t>lesson,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objection at all. A rouble—well, let it </a:t>
            </a:r>
            <a:r>
              <a:rPr dirty="0" sz="1450" spc="-5">
                <a:latin typeface="Times New Roman"/>
                <a:cs typeface="Times New Roman"/>
              </a:rPr>
              <a:t>be a  rouble...."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asking her if she wanted tea </a:t>
            </a:r>
            <a:r>
              <a:rPr dirty="0" sz="1450" spc="-5">
                <a:latin typeface="Times New Roman"/>
                <a:cs typeface="Times New Roman"/>
              </a:rPr>
              <a:t>or </a:t>
            </a:r>
            <a:r>
              <a:rPr dirty="0" sz="1450" spc="-15">
                <a:latin typeface="Times New Roman"/>
                <a:cs typeface="Times New Roman"/>
              </a:rPr>
              <a:t>coffee, </a:t>
            </a:r>
            <a:r>
              <a:rPr dirty="0" sz="1450" spc="-10">
                <a:latin typeface="Times New Roman"/>
                <a:cs typeface="Times New Roman"/>
              </a:rPr>
              <a:t>if the weather was  fine, and, smiling </a:t>
            </a:r>
            <a:r>
              <a:rPr dirty="0" sz="1450" spc="-5">
                <a:latin typeface="Times New Roman"/>
                <a:cs typeface="Times New Roman"/>
              </a:rPr>
              <a:t>good </a:t>
            </a:r>
            <a:r>
              <a:rPr dirty="0" sz="1450" spc="-20">
                <a:latin typeface="Times New Roman"/>
                <a:cs typeface="Times New Roman"/>
              </a:rPr>
              <a:t>naturedly, </a:t>
            </a:r>
            <a:r>
              <a:rPr dirty="0" sz="1450" spc="-10">
                <a:latin typeface="Times New Roman"/>
                <a:cs typeface="Times New Roman"/>
              </a:rPr>
              <a:t>stroking the tablecloth with </a:t>
            </a:r>
            <a:r>
              <a:rPr dirty="0" sz="1450" spc="-5">
                <a:latin typeface="Times New Roman"/>
                <a:cs typeface="Times New Roman"/>
              </a:rPr>
              <a:t>the </a:t>
            </a:r>
            <a:r>
              <a:rPr dirty="0" sz="1450" spc="-10">
                <a:latin typeface="Times New Roman"/>
                <a:cs typeface="Times New Roman"/>
              </a:rPr>
              <a:t>palm </a:t>
            </a:r>
            <a:r>
              <a:rPr dirty="0" sz="1450" spc="-5">
                <a:latin typeface="Times New Roman"/>
                <a:cs typeface="Times New Roman"/>
              </a:rPr>
              <a:t>of </a:t>
            </a:r>
            <a:r>
              <a:rPr dirty="0" sz="1450" spc="-10">
                <a:latin typeface="Times New Roman"/>
                <a:cs typeface="Times New Roman"/>
              </a:rPr>
              <a:t>his  hand, </a:t>
            </a:r>
            <a:r>
              <a:rPr dirty="0" sz="1450" spc="-5">
                <a:latin typeface="Times New Roman"/>
                <a:cs typeface="Times New Roman"/>
              </a:rPr>
              <a:t>he </a:t>
            </a:r>
            <a:r>
              <a:rPr dirty="0" sz="1450" spc="-10">
                <a:latin typeface="Times New Roman"/>
                <a:cs typeface="Times New Roman"/>
              </a:rPr>
              <a:t>asked her kindly who she was, where she had completed her  education, and how she earned her</a:t>
            </a:r>
            <a:r>
              <a:rPr dirty="0" sz="1450" spc="20">
                <a:latin typeface="Times New Roman"/>
                <a:cs typeface="Times New Roman"/>
              </a:rPr>
              <a:t> </a:t>
            </a:r>
            <a:r>
              <a:rPr dirty="0" sz="1450" spc="-10">
                <a:latin typeface="Times New Roman"/>
                <a:cs typeface="Times New Roman"/>
              </a:rPr>
              <a:t>living.</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cold, business-like tone Alice Ossipovna answered that she had  completed her education at </a:t>
            </a:r>
            <a:r>
              <a:rPr dirty="0" sz="1450" spc="-5">
                <a:latin typeface="Times New Roman"/>
                <a:cs typeface="Times New Roman"/>
              </a:rPr>
              <a:t>a </a:t>
            </a:r>
            <a:r>
              <a:rPr dirty="0" sz="1450" spc="-10">
                <a:latin typeface="Times New Roman"/>
                <a:cs typeface="Times New Roman"/>
              </a:rPr>
              <a:t>private school, and had then qualified as </a:t>
            </a:r>
            <a:r>
              <a:rPr dirty="0" sz="1450" spc="-5">
                <a:latin typeface="Times New Roman"/>
                <a:cs typeface="Times New Roman"/>
              </a:rPr>
              <a:t>a  </a:t>
            </a:r>
            <a:r>
              <a:rPr dirty="0" sz="1450" spc="-10">
                <a:latin typeface="Times New Roman"/>
                <a:cs typeface="Times New Roman"/>
              </a:rPr>
              <a:t>domestic </a:t>
            </a:r>
            <a:r>
              <a:rPr dirty="0" sz="1450" spc="-15">
                <a:latin typeface="Times New Roman"/>
                <a:cs typeface="Times New Roman"/>
              </a:rPr>
              <a:t>teacher, </a:t>
            </a:r>
            <a:r>
              <a:rPr dirty="0" sz="1450" spc="-10">
                <a:latin typeface="Times New Roman"/>
                <a:cs typeface="Times New Roman"/>
              </a:rPr>
              <a:t>that her father had died recently </a:t>
            </a:r>
            <a:r>
              <a:rPr dirty="0" sz="1450" spc="-5">
                <a:latin typeface="Times New Roman"/>
                <a:cs typeface="Times New Roman"/>
              </a:rPr>
              <a:t>of </a:t>
            </a:r>
            <a:r>
              <a:rPr dirty="0" sz="1450" spc="-10">
                <a:latin typeface="Times New Roman"/>
                <a:cs typeface="Times New Roman"/>
              </a:rPr>
              <a:t>scarlet </a:t>
            </a:r>
            <a:r>
              <a:rPr dirty="0" sz="1450" spc="-20">
                <a:latin typeface="Times New Roman"/>
                <a:cs typeface="Times New Roman"/>
              </a:rPr>
              <a:t>fever, </a:t>
            </a:r>
            <a:r>
              <a:rPr dirty="0" sz="1450" spc="-10">
                <a:latin typeface="Times New Roman"/>
                <a:cs typeface="Times New Roman"/>
              </a:rPr>
              <a:t>her mother  was alive and made artificial flowers, that she, Mademoiselle Enquette, gave  private lessons at </a:t>
            </a:r>
            <a:r>
              <a:rPr dirty="0" sz="1450" spc="-5">
                <a:latin typeface="Times New Roman"/>
                <a:cs typeface="Times New Roman"/>
              </a:rPr>
              <a:t>a </a:t>
            </a:r>
            <a:r>
              <a:rPr dirty="0" sz="1450" spc="-10">
                <a:latin typeface="Times New Roman"/>
                <a:cs typeface="Times New Roman"/>
              </a:rPr>
              <a:t>pension in the morning, and from </a:t>
            </a:r>
            <a:r>
              <a:rPr dirty="0" sz="1450" spc="-5">
                <a:latin typeface="Times New Roman"/>
                <a:cs typeface="Times New Roman"/>
              </a:rPr>
              <a:t>one </a:t>
            </a:r>
            <a:r>
              <a:rPr dirty="0" sz="1450" spc="-10">
                <a:latin typeface="Times New Roman"/>
                <a:cs typeface="Times New Roman"/>
              </a:rPr>
              <a:t>o'clock right until  the evening she taught in respectable private</a:t>
            </a:r>
            <a:r>
              <a:rPr dirty="0" sz="1450" spc="30">
                <a:latin typeface="Times New Roman"/>
                <a:cs typeface="Times New Roman"/>
              </a:rPr>
              <a:t> </a:t>
            </a:r>
            <a:r>
              <a:rPr dirty="0" sz="1450" spc="-10">
                <a:latin typeface="Times New Roman"/>
                <a:cs typeface="Times New Roman"/>
              </a:rPr>
              <a:t>houses.</a:t>
            </a:r>
            <a:endParaRPr sz="1450">
              <a:latin typeface="Times New Roman"/>
              <a:cs typeface="Times New Roman"/>
            </a:endParaRPr>
          </a:p>
          <a:p>
            <a:pPr algn="just" marL="12700" marR="8890" indent="255904">
              <a:lnSpc>
                <a:spcPts val="1730"/>
              </a:lnSpc>
              <a:spcBef>
                <a:spcPts val="780"/>
              </a:spcBef>
            </a:pPr>
            <a:r>
              <a:rPr dirty="0" sz="1450" spc="-10">
                <a:latin typeface="Times New Roman"/>
                <a:cs typeface="Times New Roman"/>
              </a:rPr>
              <a:t>She went, leaving </a:t>
            </a:r>
            <a:r>
              <a:rPr dirty="0" sz="1450" spc="-5">
                <a:latin typeface="Times New Roman"/>
                <a:cs typeface="Times New Roman"/>
              </a:rPr>
              <a:t>a </a:t>
            </a:r>
            <a:r>
              <a:rPr dirty="0" sz="1450" spc="-10">
                <a:latin typeface="Times New Roman"/>
                <a:cs typeface="Times New Roman"/>
              </a:rPr>
              <a:t>slight and almost imperceptible perfume </a:t>
            </a:r>
            <a:r>
              <a:rPr dirty="0" sz="1450" spc="-5">
                <a:latin typeface="Times New Roman"/>
                <a:cs typeface="Times New Roman"/>
              </a:rPr>
              <a:t>of a </a:t>
            </a:r>
            <a:r>
              <a:rPr dirty="0" sz="1450" spc="-10">
                <a:latin typeface="Times New Roman"/>
                <a:cs typeface="Times New Roman"/>
              </a:rPr>
              <a:t>woman's  dress behind </a:t>
            </a:r>
            <a:r>
              <a:rPr dirty="0" sz="1450" spc="-30">
                <a:latin typeface="Times New Roman"/>
                <a:cs typeface="Times New Roman"/>
              </a:rPr>
              <a:t>her. </a:t>
            </a:r>
            <a:r>
              <a:rPr dirty="0" sz="1450" spc="-35">
                <a:latin typeface="Times New Roman"/>
                <a:cs typeface="Times New Roman"/>
              </a:rPr>
              <a:t>Vorotov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work for </a:t>
            </a:r>
            <a:r>
              <a:rPr dirty="0" sz="1450" spc="-5">
                <a:latin typeface="Times New Roman"/>
                <a:cs typeface="Times New Roman"/>
              </a:rPr>
              <a:t>a </a:t>
            </a:r>
            <a:r>
              <a:rPr dirty="0" sz="1450" spc="-10">
                <a:latin typeface="Times New Roman"/>
                <a:cs typeface="Times New Roman"/>
              </a:rPr>
              <a:t>long time afterwards </a:t>
            </a:r>
            <a:r>
              <a:rPr dirty="0" sz="1450" spc="-5">
                <a:latin typeface="Times New Roman"/>
                <a:cs typeface="Times New Roman"/>
              </a:rPr>
              <a:t>but </a:t>
            </a:r>
            <a:r>
              <a:rPr dirty="0" sz="1450" spc="-10">
                <a:latin typeface="Times New Roman"/>
                <a:cs typeface="Times New Roman"/>
              </a:rPr>
              <a:t>sat at the  table stroking the green cloth and</a:t>
            </a:r>
            <a:r>
              <a:rPr dirty="0" sz="1450" spc="20">
                <a:latin typeface="Times New Roman"/>
                <a:cs typeface="Times New Roman"/>
              </a:rPr>
              <a:t> </a:t>
            </a:r>
            <a:r>
              <a:rPr dirty="0" sz="1450" spc="-10">
                <a:latin typeface="Times New Roman"/>
                <a:cs typeface="Times New Roman"/>
              </a:rPr>
              <a:t>thinking.</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"It's very pleasant to see girls earning their own living," </a:t>
            </a:r>
            <a:r>
              <a:rPr dirty="0" sz="1450" spc="-5">
                <a:latin typeface="Times New Roman"/>
                <a:cs typeface="Times New Roman"/>
              </a:rPr>
              <a:t>he </a:t>
            </a:r>
            <a:r>
              <a:rPr dirty="0" sz="1450" spc="-10">
                <a:latin typeface="Times New Roman"/>
                <a:cs typeface="Times New Roman"/>
              </a:rPr>
              <a:t>thought. "On  the other hand it is very unpleasant to realise that poverty does </a:t>
            </a:r>
            <a:r>
              <a:rPr dirty="0" sz="1450" spc="-5">
                <a:latin typeface="Times New Roman"/>
                <a:cs typeface="Times New Roman"/>
              </a:rPr>
              <a:t>not </a:t>
            </a:r>
            <a:r>
              <a:rPr dirty="0" sz="1450" spc="-10">
                <a:latin typeface="Times New Roman"/>
                <a:cs typeface="Times New Roman"/>
              </a:rPr>
              <a:t>spare even  such</a:t>
            </a:r>
            <a:r>
              <a:rPr dirty="0" sz="1450" spc="160">
                <a:latin typeface="Times New Roman"/>
                <a:cs typeface="Times New Roman"/>
              </a:rPr>
              <a:t> </a:t>
            </a:r>
            <a:r>
              <a:rPr dirty="0" sz="1450" spc="-10">
                <a:latin typeface="Times New Roman"/>
                <a:cs typeface="Times New Roman"/>
              </a:rPr>
              <a:t>elegant</a:t>
            </a:r>
            <a:r>
              <a:rPr dirty="0" sz="1450" spc="165">
                <a:latin typeface="Times New Roman"/>
                <a:cs typeface="Times New Roman"/>
              </a:rPr>
              <a:t> </a:t>
            </a:r>
            <a:r>
              <a:rPr dirty="0" sz="1450" spc="-10">
                <a:latin typeface="Times New Roman"/>
                <a:cs typeface="Times New Roman"/>
              </a:rPr>
              <a:t>and</a:t>
            </a:r>
            <a:r>
              <a:rPr dirty="0" sz="1450" spc="165">
                <a:latin typeface="Times New Roman"/>
                <a:cs typeface="Times New Roman"/>
              </a:rPr>
              <a:t> </a:t>
            </a:r>
            <a:r>
              <a:rPr dirty="0" sz="1450" spc="-10">
                <a:latin typeface="Times New Roman"/>
                <a:cs typeface="Times New Roman"/>
              </a:rPr>
              <a:t>pretty</a:t>
            </a:r>
            <a:r>
              <a:rPr dirty="0" sz="1450" spc="160">
                <a:latin typeface="Times New Roman"/>
                <a:cs typeface="Times New Roman"/>
              </a:rPr>
              <a:t> </a:t>
            </a:r>
            <a:r>
              <a:rPr dirty="0" sz="1450" spc="-10">
                <a:latin typeface="Times New Roman"/>
                <a:cs typeface="Times New Roman"/>
              </a:rPr>
              <a:t>girls</a:t>
            </a:r>
            <a:r>
              <a:rPr dirty="0" sz="1450" spc="165">
                <a:latin typeface="Times New Roman"/>
                <a:cs typeface="Times New Roman"/>
              </a:rPr>
              <a:t> </a:t>
            </a:r>
            <a:r>
              <a:rPr dirty="0" sz="1450" spc="-10">
                <a:latin typeface="Times New Roman"/>
                <a:cs typeface="Times New Roman"/>
              </a:rPr>
              <a:t>as</a:t>
            </a:r>
            <a:r>
              <a:rPr dirty="0" sz="1450" spc="165">
                <a:latin typeface="Times New Roman"/>
                <a:cs typeface="Times New Roman"/>
              </a:rPr>
              <a:t> </a:t>
            </a:r>
            <a:r>
              <a:rPr dirty="0" sz="1450" spc="-10">
                <a:latin typeface="Times New Roman"/>
                <a:cs typeface="Times New Roman"/>
              </a:rPr>
              <a:t>Alice</a:t>
            </a:r>
            <a:r>
              <a:rPr dirty="0" sz="1450" spc="165">
                <a:latin typeface="Times New Roman"/>
                <a:cs typeface="Times New Roman"/>
              </a:rPr>
              <a:t> </a:t>
            </a:r>
            <a:r>
              <a:rPr dirty="0" sz="1450" spc="-10">
                <a:latin typeface="Times New Roman"/>
                <a:cs typeface="Times New Roman"/>
              </a:rPr>
              <a:t>Ossipovna;</a:t>
            </a:r>
            <a:r>
              <a:rPr dirty="0" sz="1450" spc="160">
                <a:latin typeface="Times New Roman"/>
                <a:cs typeface="Times New Roman"/>
              </a:rPr>
              <a:t> </a:t>
            </a:r>
            <a:r>
              <a:rPr dirty="0" sz="1450" spc="-10">
                <a:latin typeface="Times New Roman"/>
                <a:cs typeface="Times New Roman"/>
              </a:rPr>
              <a:t>she,</a:t>
            </a:r>
            <a:r>
              <a:rPr dirty="0" sz="1450" spc="165">
                <a:latin typeface="Times New Roman"/>
                <a:cs typeface="Times New Roman"/>
              </a:rPr>
              <a:t> </a:t>
            </a:r>
            <a:r>
              <a:rPr dirty="0" sz="1450" spc="-5">
                <a:latin typeface="Times New Roman"/>
                <a:cs typeface="Times New Roman"/>
              </a:rPr>
              <a:t>too,</a:t>
            </a:r>
            <a:r>
              <a:rPr dirty="0" sz="1450" spc="165">
                <a:latin typeface="Times New Roman"/>
                <a:cs typeface="Times New Roman"/>
              </a:rPr>
              <a:t> </a:t>
            </a:r>
            <a:r>
              <a:rPr dirty="0" sz="1450" spc="-10">
                <a:latin typeface="Times New Roman"/>
                <a:cs typeface="Times New Roman"/>
              </a:rPr>
              <a:t>must</a:t>
            </a:r>
            <a:r>
              <a:rPr dirty="0" sz="1450" spc="165">
                <a:latin typeface="Times New Roman"/>
                <a:cs typeface="Times New Roman"/>
              </a:rPr>
              <a:t> </a:t>
            </a:r>
            <a:r>
              <a:rPr dirty="0" sz="1450" spc="-10">
                <a:latin typeface="Times New Roman"/>
                <a:cs typeface="Times New Roman"/>
              </a:rPr>
              <a:t>struggle</a:t>
            </a:r>
            <a:r>
              <a:rPr dirty="0" sz="1450" spc="160">
                <a:latin typeface="Times New Roman"/>
                <a:cs typeface="Times New Roman"/>
              </a:rPr>
              <a:t> </a:t>
            </a:r>
            <a:r>
              <a:rPr dirty="0" sz="1450" spc="-10">
                <a:latin typeface="Times New Roman"/>
                <a:cs typeface="Times New Roman"/>
              </a:rPr>
              <a:t>for</a:t>
            </a:r>
            <a:endParaRPr sz="1450">
              <a:latin typeface="Times New Roman"/>
              <a:cs typeface="Times New Roman"/>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918"/>
            <a:ext cx="5807710" cy="9396095"/>
          </a:xfrm>
          <a:prstGeom prst="rect">
            <a:avLst/>
          </a:prstGeom>
        </p:spPr>
        <p:txBody>
          <a:bodyPr wrap="square" lIns="0" tIns="114300" rIns="0" bIns="0" rtlCol="0" vert="horz">
            <a:spAutoFit/>
          </a:bodyPr>
          <a:lstStyle/>
          <a:p>
            <a:pPr algn="just" marL="12700">
              <a:lnSpc>
                <a:spcPct val="100000"/>
              </a:lnSpc>
              <a:spcBef>
                <a:spcPts val="900"/>
              </a:spcBef>
            </a:pPr>
            <a:r>
              <a:rPr dirty="0" sz="1450" spc="-10">
                <a:latin typeface="Times New Roman"/>
                <a:cs typeface="Times New Roman"/>
              </a:rPr>
              <a:t>her existence. Rotten</a:t>
            </a:r>
            <a:r>
              <a:rPr dirty="0" sz="1450">
                <a:latin typeface="Times New Roman"/>
                <a:cs typeface="Times New Roman"/>
              </a:rPr>
              <a:t> </a:t>
            </a:r>
            <a:r>
              <a:rPr dirty="0" sz="1450" spc="-5">
                <a:latin typeface="Times New Roman"/>
                <a:cs typeface="Times New Roman"/>
              </a:rPr>
              <a:t>luck!..."</a:t>
            </a:r>
            <a:endParaRPr sz="1450">
              <a:latin typeface="Times New Roman"/>
              <a:cs typeface="Times New Roman"/>
            </a:endParaRPr>
          </a:p>
          <a:p>
            <a:pPr algn="just" marL="12700" marR="6985" indent="255904">
              <a:lnSpc>
                <a:spcPts val="1730"/>
              </a:lnSpc>
              <a:spcBef>
                <a:spcPts val="865"/>
              </a:spcBef>
            </a:pPr>
            <a:r>
              <a:rPr dirty="0" sz="1450" spc="-10">
                <a:latin typeface="Times New Roman"/>
                <a:cs typeface="Times New Roman"/>
              </a:rPr>
              <a:t>Having never seen virtuous Frenchwomen </a:t>
            </a:r>
            <a:r>
              <a:rPr dirty="0" sz="1450" spc="-5">
                <a:latin typeface="Times New Roman"/>
                <a:cs typeface="Times New Roman"/>
              </a:rPr>
              <a:t>he </a:t>
            </a:r>
            <a:r>
              <a:rPr dirty="0" sz="1450" spc="-10">
                <a:latin typeface="Times New Roman"/>
                <a:cs typeface="Times New Roman"/>
              </a:rPr>
              <a:t>also </a:t>
            </a:r>
            <a:r>
              <a:rPr dirty="0" sz="1450" spc="-5">
                <a:latin typeface="Times New Roman"/>
                <a:cs typeface="Times New Roman"/>
              </a:rPr>
              <a:t>thought </a:t>
            </a:r>
            <a:r>
              <a:rPr dirty="0" sz="1450" spc="-10">
                <a:latin typeface="Times New Roman"/>
                <a:cs typeface="Times New Roman"/>
              </a:rPr>
              <a:t>that this  exquisitely dressed Alice Ossipovna, with her well-developed shoulders and  unnaturally small waist was in all </a:t>
            </a:r>
            <a:r>
              <a:rPr dirty="0" sz="1450" spc="-15">
                <a:latin typeface="Times New Roman"/>
                <a:cs typeface="Times New Roman"/>
              </a:rPr>
              <a:t>probability, </a:t>
            </a:r>
            <a:r>
              <a:rPr dirty="0" sz="1450" spc="-10">
                <a:latin typeface="Times New Roman"/>
                <a:cs typeface="Times New Roman"/>
              </a:rPr>
              <a:t>engaged in something else  besides teaching.</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Next evening when the clock pointed to five minutes to seven, Alice  Ossipovna arrived, rosy from the cold; she opened </a:t>
            </a:r>
            <a:r>
              <a:rPr dirty="0" sz="1450" spc="-15">
                <a:latin typeface="Times New Roman"/>
                <a:cs typeface="Times New Roman"/>
              </a:rPr>
              <a:t>Margot </a:t>
            </a:r>
            <a:r>
              <a:rPr dirty="0" sz="1450" spc="-10">
                <a:latin typeface="Times New Roman"/>
                <a:cs typeface="Times New Roman"/>
              </a:rPr>
              <a:t>(an elementary  text-book) and began without any</a:t>
            </a:r>
            <a:r>
              <a:rPr dirty="0" sz="1450" spc="15">
                <a:latin typeface="Times New Roman"/>
                <a:cs typeface="Times New Roman"/>
              </a:rPr>
              <a:t> </a:t>
            </a:r>
            <a:r>
              <a:rPr dirty="0" sz="1450" spc="-10">
                <a:latin typeface="Times New Roman"/>
                <a:cs typeface="Times New Roman"/>
              </a:rPr>
              <a:t>preamble: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 French grammar has twenty-six letters. The first is called A,</a:t>
            </a:r>
            <a:r>
              <a:rPr dirty="0" sz="1450" spc="125">
                <a:latin typeface="Times New Roman"/>
                <a:cs typeface="Times New Roman"/>
              </a:rPr>
              <a:t> </a:t>
            </a:r>
            <a:r>
              <a:rPr dirty="0" sz="1450" spc="-10">
                <a:latin typeface="Times New Roman"/>
                <a:cs typeface="Times New Roman"/>
              </a:rPr>
              <a:t>the  second </a:t>
            </a:r>
            <a:r>
              <a:rPr dirty="0" sz="1450" spc="-5">
                <a:latin typeface="Times New Roman"/>
                <a:cs typeface="Times New Roman"/>
              </a:rPr>
              <a:t>B...."</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"Pardon," interrupted </a:t>
            </a:r>
            <a:r>
              <a:rPr dirty="0" sz="1450" spc="-45">
                <a:latin typeface="Times New Roman"/>
                <a:cs typeface="Times New Roman"/>
              </a:rPr>
              <a:t>Vorotov, </a:t>
            </a:r>
            <a:r>
              <a:rPr dirty="0" sz="1450" spc="-10">
                <a:latin typeface="Times New Roman"/>
                <a:cs typeface="Times New Roman"/>
              </a:rPr>
              <a:t>smiling, "I must warn </a:t>
            </a:r>
            <a:r>
              <a:rPr dirty="0" sz="1450" spc="-5">
                <a:latin typeface="Times New Roman"/>
                <a:cs typeface="Times New Roman"/>
              </a:rPr>
              <a:t>you, </a:t>
            </a:r>
            <a:r>
              <a:rPr dirty="0" sz="1450" spc="-10">
                <a:latin typeface="Times New Roman"/>
                <a:cs typeface="Times New Roman"/>
              </a:rPr>
              <a:t>Mademoiselle,  that </a:t>
            </a:r>
            <a:r>
              <a:rPr dirty="0" sz="1450" spc="-5">
                <a:latin typeface="Times New Roman"/>
                <a:cs typeface="Times New Roman"/>
              </a:rPr>
              <a:t>you </a:t>
            </a:r>
            <a:r>
              <a:rPr dirty="0" sz="1450" spc="-10">
                <a:latin typeface="Times New Roman"/>
                <a:cs typeface="Times New Roman"/>
              </a:rPr>
              <a:t>will have to change </a:t>
            </a:r>
            <a:r>
              <a:rPr dirty="0" sz="1450" spc="-5">
                <a:latin typeface="Times New Roman"/>
                <a:cs typeface="Times New Roman"/>
              </a:rPr>
              <a:t>your </a:t>
            </a:r>
            <a:r>
              <a:rPr dirty="0" sz="1450" spc="-10">
                <a:latin typeface="Times New Roman"/>
                <a:cs typeface="Times New Roman"/>
              </a:rPr>
              <a:t>methods somewhat in my case. The fact is  that </a:t>
            </a:r>
            <a:r>
              <a:rPr dirty="0" sz="1450" spc="-5">
                <a:latin typeface="Times New Roman"/>
                <a:cs typeface="Times New Roman"/>
              </a:rPr>
              <a:t>I </a:t>
            </a:r>
            <a:r>
              <a:rPr dirty="0" sz="1450" spc="-10">
                <a:latin typeface="Times New Roman"/>
                <a:cs typeface="Times New Roman"/>
              </a:rPr>
              <a:t>know Russian, Latin and Greek very well. </a:t>
            </a:r>
            <a:r>
              <a:rPr dirty="0" sz="1450" spc="-5">
                <a:latin typeface="Times New Roman"/>
                <a:cs typeface="Times New Roman"/>
              </a:rPr>
              <a:t>I </a:t>
            </a:r>
            <a:r>
              <a:rPr dirty="0" sz="1450" spc="-10">
                <a:latin typeface="Times New Roman"/>
                <a:cs typeface="Times New Roman"/>
              </a:rPr>
              <a:t>have studied comparative  </a:t>
            </a:r>
            <a:r>
              <a:rPr dirty="0" sz="1450" spc="-15">
                <a:latin typeface="Times New Roman"/>
                <a:cs typeface="Times New Roman"/>
              </a:rPr>
              <a:t>philology, </a:t>
            </a:r>
            <a:r>
              <a:rPr dirty="0" sz="1450" spc="-10">
                <a:latin typeface="Times New Roman"/>
                <a:cs typeface="Times New Roman"/>
              </a:rPr>
              <a:t>and it seems to me that we may leave </a:t>
            </a:r>
            <a:r>
              <a:rPr dirty="0" sz="1450" spc="-5">
                <a:latin typeface="Times New Roman"/>
                <a:cs typeface="Times New Roman"/>
              </a:rPr>
              <a:t>out </a:t>
            </a:r>
            <a:r>
              <a:rPr dirty="0" sz="1450" spc="-15">
                <a:latin typeface="Times New Roman"/>
                <a:cs typeface="Times New Roman"/>
              </a:rPr>
              <a:t>Margot </a:t>
            </a:r>
            <a:r>
              <a:rPr dirty="0" sz="1450" spc="-10">
                <a:latin typeface="Times New Roman"/>
                <a:cs typeface="Times New Roman"/>
              </a:rPr>
              <a:t>and begin straight  </a:t>
            </a:r>
            <a:r>
              <a:rPr dirty="0" sz="1450" spc="-15">
                <a:latin typeface="Times New Roman"/>
                <a:cs typeface="Times New Roman"/>
              </a:rPr>
              <a:t>off </a:t>
            </a:r>
            <a:r>
              <a:rPr dirty="0" sz="1450" spc="-10">
                <a:latin typeface="Times New Roman"/>
                <a:cs typeface="Times New Roman"/>
              </a:rPr>
              <a:t>to read some </a:t>
            </a:r>
            <a:r>
              <a:rPr dirty="0" sz="1450" spc="-20">
                <a:latin typeface="Times New Roman"/>
                <a:cs typeface="Times New Roman"/>
              </a:rPr>
              <a:t>author."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explained to the Frenchwoman how grown-  </a:t>
            </a:r>
            <a:r>
              <a:rPr dirty="0" sz="1450" spc="-5">
                <a:latin typeface="Times New Roman"/>
                <a:cs typeface="Times New Roman"/>
              </a:rPr>
              <a:t>up </a:t>
            </a:r>
            <a:r>
              <a:rPr dirty="0" sz="1450" spc="-10">
                <a:latin typeface="Times New Roman"/>
                <a:cs typeface="Times New Roman"/>
              </a:rPr>
              <a:t>people study</a:t>
            </a:r>
            <a:r>
              <a:rPr dirty="0" sz="1450" spc="-5">
                <a:latin typeface="Times New Roman"/>
                <a:cs typeface="Times New Roman"/>
              </a:rPr>
              <a:t> </a:t>
            </a:r>
            <a:r>
              <a:rPr dirty="0" sz="1450" spc="-10">
                <a:latin typeface="Times New Roman"/>
                <a:cs typeface="Times New Roman"/>
              </a:rPr>
              <a:t>languages.</a:t>
            </a:r>
            <a:endParaRPr sz="1450">
              <a:latin typeface="Times New Roman"/>
              <a:cs typeface="Times New Roman"/>
            </a:endParaRPr>
          </a:p>
          <a:p>
            <a:pPr algn="just" marL="12700" marR="6985" indent="255904">
              <a:lnSpc>
                <a:spcPts val="1730"/>
              </a:lnSpc>
              <a:spcBef>
                <a:spcPts val="710"/>
              </a:spcBef>
            </a:pPr>
            <a:r>
              <a:rPr dirty="0" sz="1450" spc="-10">
                <a:latin typeface="Times New Roman"/>
                <a:cs typeface="Times New Roman"/>
              </a:rPr>
              <a:t>"A friend </a:t>
            </a:r>
            <a:r>
              <a:rPr dirty="0" sz="1450" spc="-5">
                <a:latin typeface="Times New Roman"/>
                <a:cs typeface="Times New Roman"/>
              </a:rPr>
              <a:t>of </a:t>
            </a:r>
            <a:r>
              <a:rPr dirty="0" sz="1450" spc="-10">
                <a:latin typeface="Times New Roman"/>
                <a:cs typeface="Times New Roman"/>
              </a:rPr>
              <a:t>mine," said he, "who wished to know modern languages </a:t>
            </a:r>
            <a:r>
              <a:rPr dirty="0" sz="1450" spc="-5">
                <a:latin typeface="Times New Roman"/>
                <a:cs typeface="Times New Roman"/>
              </a:rPr>
              <a:t>put a  </a:t>
            </a:r>
            <a:r>
              <a:rPr dirty="0" sz="1450" spc="-10">
                <a:latin typeface="Times New Roman"/>
                <a:cs typeface="Times New Roman"/>
              </a:rPr>
              <a:t>French, German and Latin gospel in front </a:t>
            </a:r>
            <a:r>
              <a:rPr dirty="0" sz="1450" spc="-5">
                <a:latin typeface="Times New Roman"/>
                <a:cs typeface="Times New Roman"/>
              </a:rPr>
              <a:t>of </a:t>
            </a:r>
            <a:r>
              <a:rPr dirty="0" sz="1450" spc="-10">
                <a:latin typeface="Times New Roman"/>
                <a:cs typeface="Times New Roman"/>
              </a:rPr>
              <a:t>him and then minutely analysed  </a:t>
            </a:r>
            <a:r>
              <a:rPr dirty="0" sz="1450" spc="-5">
                <a:latin typeface="Times New Roman"/>
                <a:cs typeface="Times New Roman"/>
              </a:rPr>
              <a:t>one </a:t>
            </a:r>
            <a:r>
              <a:rPr dirty="0" sz="1450" spc="-10">
                <a:latin typeface="Times New Roman"/>
                <a:cs typeface="Times New Roman"/>
              </a:rPr>
              <a:t>word after </a:t>
            </a:r>
            <a:r>
              <a:rPr dirty="0" sz="1450" spc="-20">
                <a:latin typeface="Times New Roman"/>
                <a:cs typeface="Times New Roman"/>
              </a:rPr>
              <a:t>another. </a:t>
            </a:r>
            <a:r>
              <a:rPr dirty="0" sz="1450" spc="-10">
                <a:latin typeface="Times New Roman"/>
                <a:cs typeface="Times New Roman"/>
              </a:rPr>
              <a:t>The result—he achieved his purpose in less than </a:t>
            </a:r>
            <a:r>
              <a:rPr dirty="0" sz="1450" spc="-5">
                <a:latin typeface="Times New Roman"/>
                <a:cs typeface="Times New Roman"/>
              </a:rPr>
              <a:t>a  </a:t>
            </a:r>
            <a:r>
              <a:rPr dirty="0" sz="1450" spc="-25">
                <a:latin typeface="Times New Roman"/>
                <a:cs typeface="Times New Roman"/>
              </a:rPr>
              <a:t>year. </a:t>
            </a: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take some author and start</a:t>
            </a:r>
            <a:r>
              <a:rPr dirty="0" sz="1450" spc="40">
                <a:latin typeface="Times New Roman"/>
                <a:cs typeface="Times New Roman"/>
              </a:rPr>
              <a:t> </a:t>
            </a:r>
            <a:r>
              <a:rPr dirty="0" sz="1450" spc="-10">
                <a:latin typeface="Times New Roman"/>
                <a:cs typeface="Times New Roman"/>
              </a:rPr>
              <a:t>reading."</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 Frenchwoman gave him </a:t>
            </a:r>
            <a:r>
              <a:rPr dirty="0" sz="1450" spc="-5">
                <a:latin typeface="Times New Roman"/>
                <a:cs typeface="Times New Roman"/>
              </a:rPr>
              <a:t>a </a:t>
            </a:r>
            <a:r>
              <a:rPr dirty="0" sz="1450" spc="-10">
                <a:latin typeface="Times New Roman"/>
                <a:cs typeface="Times New Roman"/>
              </a:rPr>
              <a:t>puzzled </a:t>
            </a:r>
            <a:r>
              <a:rPr dirty="0" sz="1450" spc="-5">
                <a:latin typeface="Times New Roman"/>
                <a:cs typeface="Times New Roman"/>
              </a:rPr>
              <a:t>look. </a:t>
            </a:r>
            <a:r>
              <a:rPr dirty="0" sz="1450" spc="-10">
                <a:latin typeface="Times New Roman"/>
                <a:cs typeface="Times New Roman"/>
              </a:rPr>
              <a:t>It was evident that </a:t>
            </a:r>
            <a:r>
              <a:rPr dirty="0" sz="1450" spc="-30">
                <a:latin typeface="Times New Roman"/>
                <a:cs typeface="Times New Roman"/>
              </a:rPr>
              <a:t>Vorotov's  </a:t>
            </a:r>
            <a:r>
              <a:rPr dirty="0" sz="1450" spc="-10">
                <a:latin typeface="Times New Roman"/>
                <a:cs typeface="Times New Roman"/>
              </a:rPr>
              <a:t>proposal appeared to her naive and absurd. If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been grown </a:t>
            </a:r>
            <a:r>
              <a:rPr dirty="0" sz="1450" spc="-5">
                <a:latin typeface="Times New Roman"/>
                <a:cs typeface="Times New Roman"/>
              </a:rPr>
              <a:t>up </a:t>
            </a:r>
            <a:r>
              <a:rPr dirty="0" sz="1450" spc="-10">
                <a:latin typeface="Times New Roman"/>
                <a:cs typeface="Times New Roman"/>
              </a:rPr>
              <a:t>she  would certainly have </a:t>
            </a:r>
            <a:r>
              <a:rPr dirty="0" sz="1450" spc="-5">
                <a:latin typeface="Times New Roman"/>
                <a:cs typeface="Times New Roman"/>
              </a:rPr>
              <a:t>got </a:t>
            </a:r>
            <a:r>
              <a:rPr dirty="0" sz="1450" spc="-10">
                <a:latin typeface="Times New Roman"/>
                <a:cs typeface="Times New Roman"/>
              </a:rPr>
              <a:t>angry and stormed at him,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very stout,  adult man at whom she could </a:t>
            </a:r>
            <a:r>
              <a:rPr dirty="0" sz="1450" spc="-5">
                <a:latin typeface="Times New Roman"/>
                <a:cs typeface="Times New Roman"/>
              </a:rPr>
              <a:t>not </a:t>
            </a:r>
            <a:r>
              <a:rPr dirty="0" sz="1450" spc="-10">
                <a:latin typeface="Times New Roman"/>
                <a:cs typeface="Times New Roman"/>
              </a:rPr>
              <a:t>storm, she only shrugged her shoulders half-  perceptibly and</a:t>
            </a:r>
            <a:r>
              <a:rPr dirty="0" sz="1450" spc="-5">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"Just as </a:t>
            </a:r>
            <a:r>
              <a:rPr dirty="0" sz="1450" spc="-5">
                <a:latin typeface="Times New Roman"/>
                <a:cs typeface="Times New Roman"/>
              </a:rPr>
              <a:t>you</a:t>
            </a:r>
            <a:r>
              <a:rPr dirty="0" sz="1450">
                <a:latin typeface="Times New Roman"/>
                <a:cs typeface="Times New Roman"/>
              </a:rPr>
              <a:t> </a:t>
            </a:r>
            <a:r>
              <a:rPr dirty="0" sz="1450" spc="-10">
                <a:latin typeface="Times New Roman"/>
                <a:cs typeface="Times New Roman"/>
              </a:rPr>
              <a:t>please."</a:t>
            </a:r>
            <a:endParaRPr sz="1450">
              <a:latin typeface="Times New Roman"/>
              <a:cs typeface="Times New Roman"/>
            </a:endParaRPr>
          </a:p>
          <a:p>
            <a:pPr marL="268605" marR="240029">
              <a:lnSpc>
                <a:spcPts val="2520"/>
              </a:lnSpc>
              <a:spcBef>
                <a:spcPts val="140"/>
              </a:spcBef>
            </a:pPr>
            <a:r>
              <a:rPr dirty="0" sz="1450" spc="-35">
                <a:latin typeface="Times New Roman"/>
                <a:cs typeface="Times New Roman"/>
              </a:rPr>
              <a:t>Vorotov </a:t>
            </a:r>
            <a:r>
              <a:rPr dirty="0" sz="1450" spc="-10">
                <a:latin typeface="Times New Roman"/>
                <a:cs typeface="Times New Roman"/>
              </a:rPr>
              <a:t>ransacked his bookshelves and produced </a:t>
            </a:r>
            <a:r>
              <a:rPr dirty="0" sz="1450" spc="-5">
                <a:latin typeface="Times New Roman"/>
                <a:cs typeface="Times New Roman"/>
              </a:rPr>
              <a:t>a </a:t>
            </a:r>
            <a:r>
              <a:rPr dirty="0" sz="1450" spc="-10">
                <a:latin typeface="Times New Roman"/>
                <a:cs typeface="Times New Roman"/>
              </a:rPr>
              <a:t>ragged French </a:t>
            </a:r>
            <a:r>
              <a:rPr dirty="0" sz="1450" spc="-5">
                <a:latin typeface="Times New Roman"/>
                <a:cs typeface="Times New Roman"/>
              </a:rPr>
              <a:t>book.  </a:t>
            </a:r>
            <a:r>
              <a:rPr dirty="0" sz="1450" spc="-20">
                <a:latin typeface="Times New Roman"/>
                <a:cs typeface="Times New Roman"/>
              </a:rPr>
              <a:t>"Will </a:t>
            </a:r>
            <a:r>
              <a:rPr dirty="0" sz="1450" spc="-10">
                <a:latin typeface="Times New Roman"/>
                <a:cs typeface="Times New Roman"/>
              </a:rPr>
              <a:t>this do?" </a:t>
            </a:r>
            <a:r>
              <a:rPr dirty="0" sz="1450" spc="-5">
                <a:latin typeface="Times New Roman"/>
                <a:cs typeface="Times New Roman"/>
              </a:rPr>
              <a:t>he</a:t>
            </a:r>
            <a:r>
              <a:rPr dirty="0" sz="1450" spc="15">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marL="268605">
              <a:lnSpc>
                <a:spcPct val="100000"/>
              </a:lnSpc>
              <a:spcBef>
                <a:spcPts val="570"/>
              </a:spcBef>
            </a:pPr>
            <a:r>
              <a:rPr dirty="0" sz="1450" spc="-10">
                <a:latin typeface="Times New Roman"/>
                <a:cs typeface="Times New Roman"/>
              </a:rPr>
              <a:t>"It's all the</a:t>
            </a:r>
            <a:r>
              <a:rPr dirty="0" sz="1450">
                <a:latin typeface="Times New Roman"/>
                <a:cs typeface="Times New Roman"/>
              </a:rPr>
              <a:t> </a:t>
            </a:r>
            <a:r>
              <a:rPr dirty="0" sz="1450" spc="-10">
                <a:latin typeface="Times New Roman"/>
                <a:cs typeface="Times New Roman"/>
              </a:rPr>
              <a:t>same."</a:t>
            </a:r>
            <a:endParaRPr sz="1450">
              <a:latin typeface="Times New Roman"/>
              <a:cs typeface="Times New Roman"/>
            </a:endParaRPr>
          </a:p>
          <a:p>
            <a:pPr marL="268605" marR="875665">
              <a:lnSpc>
                <a:spcPts val="2520"/>
              </a:lnSpc>
              <a:spcBef>
                <a:spcPts val="140"/>
              </a:spcBef>
            </a:pPr>
            <a:r>
              <a:rPr dirty="0" sz="1450" spc="-10">
                <a:latin typeface="Times New Roman"/>
                <a:cs typeface="Times New Roman"/>
              </a:rPr>
              <a:t>"In that case let </a:t>
            </a:r>
            <a:r>
              <a:rPr dirty="0" sz="1450" spc="-5">
                <a:latin typeface="Times New Roman"/>
                <a:cs typeface="Times New Roman"/>
              </a:rPr>
              <a:t>us </a:t>
            </a:r>
            <a:r>
              <a:rPr dirty="0" sz="1450" spc="-10">
                <a:latin typeface="Times New Roman"/>
                <a:cs typeface="Times New Roman"/>
              </a:rPr>
              <a:t>begin. Let </a:t>
            </a:r>
            <a:r>
              <a:rPr dirty="0" sz="1450" spc="-5">
                <a:latin typeface="Times New Roman"/>
                <a:cs typeface="Times New Roman"/>
              </a:rPr>
              <a:t>us </a:t>
            </a:r>
            <a:r>
              <a:rPr dirty="0" sz="1450" spc="-10">
                <a:latin typeface="Times New Roman"/>
                <a:cs typeface="Times New Roman"/>
              </a:rPr>
              <a:t>start from the title, Mémoires."  "Reminiscences...." translated Mademoiselle Enquette.  "Reminiscences...." repeated</a:t>
            </a:r>
            <a:r>
              <a:rPr dirty="0" sz="1450">
                <a:latin typeface="Times New Roman"/>
                <a:cs typeface="Times New Roman"/>
              </a:rPr>
              <a:t> </a:t>
            </a:r>
            <a:r>
              <a:rPr dirty="0" sz="1450" spc="-45">
                <a:latin typeface="Times New Roman"/>
                <a:cs typeface="Times New Roman"/>
              </a:rPr>
              <a:t>Vorotov.</a:t>
            </a:r>
            <a:endParaRPr sz="1450">
              <a:latin typeface="Times New Roman"/>
              <a:cs typeface="Times New Roman"/>
            </a:endParaRPr>
          </a:p>
          <a:p>
            <a:pPr algn="just" marL="12700" marR="5080" indent="255904">
              <a:lnSpc>
                <a:spcPts val="1730"/>
              </a:lnSpc>
              <a:spcBef>
                <a:spcPts val="565"/>
              </a:spcBef>
            </a:pPr>
            <a:r>
              <a:rPr dirty="0" sz="1450" spc="-10">
                <a:latin typeface="Times New Roman"/>
                <a:cs typeface="Times New Roman"/>
              </a:rPr>
              <a:t>Smiling </a:t>
            </a:r>
            <a:r>
              <a:rPr dirty="0" sz="1450" spc="-5">
                <a:latin typeface="Times New Roman"/>
                <a:cs typeface="Times New Roman"/>
              </a:rPr>
              <a:t>good </a:t>
            </a:r>
            <a:r>
              <a:rPr dirty="0" sz="1450" spc="-10">
                <a:latin typeface="Times New Roman"/>
                <a:cs typeface="Times New Roman"/>
              </a:rPr>
              <a:t>naturedly and breathing </a:t>
            </a:r>
            <a:r>
              <a:rPr dirty="0" sz="1450" spc="-20">
                <a:latin typeface="Times New Roman"/>
                <a:cs typeface="Times New Roman"/>
              </a:rPr>
              <a:t>heavily, </a:t>
            </a:r>
            <a:r>
              <a:rPr dirty="0" sz="1450" spc="-5">
                <a:latin typeface="Times New Roman"/>
                <a:cs typeface="Times New Roman"/>
              </a:rPr>
              <a:t>he </a:t>
            </a:r>
            <a:r>
              <a:rPr dirty="0" sz="1450" spc="-10">
                <a:latin typeface="Times New Roman"/>
                <a:cs typeface="Times New Roman"/>
              </a:rPr>
              <a:t>passed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hour </a:t>
            </a:r>
            <a:r>
              <a:rPr dirty="0" sz="1450" spc="-10">
                <a:latin typeface="Times New Roman"/>
                <a:cs typeface="Times New Roman"/>
              </a:rPr>
              <a:t>over the word mémoires and the same with the word de. This tired Alice  Ossipovna </a:t>
            </a:r>
            <a:r>
              <a:rPr dirty="0" sz="1450" spc="-5">
                <a:latin typeface="Times New Roman"/>
                <a:cs typeface="Times New Roman"/>
              </a:rPr>
              <a:t>out. </a:t>
            </a:r>
            <a:r>
              <a:rPr dirty="0" sz="1450" spc="-10">
                <a:latin typeface="Times New Roman"/>
                <a:cs typeface="Times New Roman"/>
              </a:rPr>
              <a:t>She answered his questions </a:t>
            </a:r>
            <a:r>
              <a:rPr dirty="0" sz="1450" spc="-20">
                <a:latin typeface="Times New Roman"/>
                <a:cs typeface="Times New Roman"/>
              </a:rPr>
              <a:t>carelessly,</a:t>
            </a:r>
            <a:r>
              <a:rPr dirty="0" sz="1450" spc="320">
                <a:latin typeface="Times New Roman"/>
                <a:cs typeface="Times New Roman"/>
              </a:rPr>
              <a:t> </a:t>
            </a:r>
            <a:r>
              <a:rPr dirty="0" sz="1450" spc="-5">
                <a:latin typeface="Times New Roman"/>
                <a:cs typeface="Times New Roman"/>
              </a:rPr>
              <a:t>got </a:t>
            </a:r>
            <a:r>
              <a:rPr dirty="0" sz="1450" spc="-10">
                <a:latin typeface="Times New Roman"/>
                <a:cs typeface="Times New Roman"/>
              </a:rPr>
              <a:t>confused and  evidently neither understood her </a:t>
            </a:r>
            <a:r>
              <a:rPr dirty="0" sz="1450" spc="-5">
                <a:latin typeface="Times New Roman"/>
                <a:cs typeface="Times New Roman"/>
              </a:rPr>
              <a:t>pupil nor </a:t>
            </a:r>
            <a:r>
              <a:rPr dirty="0" sz="1450" spc="-10">
                <a:latin typeface="Times New Roman"/>
                <a:cs typeface="Times New Roman"/>
              </a:rPr>
              <a:t>tried </a:t>
            </a:r>
            <a:r>
              <a:rPr dirty="0" sz="1450" spc="-5">
                <a:latin typeface="Times New Roman"/>
                <a:cs typeface="Times New Roman"/>
              </a:rPr>
              <a:t>to. </a:t>
            </a:r>
            <a:r>
              <a:rPr dirty="0" sz="1450" spc="-35">
                <a:latin typeface="Times New Roman"/>
                <a:cs typeface="Times New Roman"/>
              </a:rPr>
              <a:t>Vorotov </a:t>
            </a:r>
            <a:r>
              <a:rPr dirty="0" sz="1450" spc="-10">
                <a:latin typeface="Times New Roman"/>
                <a:cs typeface="Times New Roman"/>
              </a:rPr>
              <a:t>asked</a:t>
            </a:r>
            <a:r>
              <a:rPr dirty="0" sz="1450" spc="55">
                <a:latin typeface="Times New Roman"/>
                <a:cs typeface="Times New Roman"/>
              </a:rPr>
              <a:t> </a:t>
            </a:r>
            <a:r>
              <a:rPr dirty="0" sz="1450" spc="-10">
                <a:latin typeface="Times New Roman"/>
                <a:cs typeface="Times New Roman"/>
              </a:rPr>
              <a:t>her</a:t>
            </a:r>
            <a:endParaRPr sz="1450">
              <a:latin typeface="Times New Roman"/>
              <a:cs typeface="Times New Roman"/>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6060"/>
            <a:ext cx="5807710" cy="9541510"/>
          </a:xfrm>
          <a:prstGeom prst="rect">
            <a:avLst/>
          </a:prstGeom>
        </p:spPr>
        <p:txBody>
          <a:bodyPr wrap="square" lIns="0" tIns="12700" rIns="0" bIns="0" rtlCol="0" vert="horz">
            <a:spAutoFit/>
          </a:bodyPr>
          <a:lstStyle/>
          <a:p>
            <a:pPr algn="just" marL="268605" marR="8890" indent="-256540">
              <a:lnSpc>
                <a:spcPct val="145600"/>
              </a:lnSpc>
              <a:spcBef>
                <a:spcPts val="100"/>
              </a:spcBef>
            </a:pPr>
            <a:r>
              <a:rPr dirty="0" sz="1450" spc="-10">
                <a:latin typeface="Times New Roman"/>
                <a:cs typeface="Times New Roman"/>
              </a:rPr>
              <a:t>questions, and at the same time glanced furtively at her fair </a:t>
            </a:r>
            <a:r>
              <a:rPr dirty="0" sz="1450" spc="-20">
                <a:latin typeface="Times New Roman"/>
                <a:cs typeface="Times New Roman"/>
              </a:rPr>
              <a:t>hair, </a:t>
            </a:r>
            <a:r>
              <a:rPr dirty="0" sz="1450" spc="-10">
                <a:latin typeface="Times New Roman"/>
                <a:cs typeface="Times New Roman"/>
              </a:rPr>
              <a:t>thinking:  "The</a:t>
            </a:r>
            <a:r>
              <a:rPr dirty="0" sz="1450" spc="40">
                <a:latin typeface="Times New Roman"/>
                <a:cs typeface="Times New Roman"/>
              </a:rPr>
              <a:t> </a:t>
            </a:r>
            <a:r>
              <a:rPr dirty="0" sz="1450" spc="-10">
                <a:latin typeface="Times New Roman"/>
                <a:cs typeface="Times New Roman"/>
              </a:rPr>
              <a:t>hair</a:t>
            </a:r>
            <a:r>
              <a:rPr dirty="0" sz="1450" spc="40">
                <a:latin typeface="Times New Roman"/>
                <a:cs typeface="Times New Roman"/>
              </a:rPr>
              <a:t> </a:t>
            </a:r>
            <a:r>
              <a:rPr dirty="0" sz="1450" spc="-10">
                <a:latin typeface="Times New Roman"/>
                <a:cs typeface="Times New Roman"/>
              </a:rPr>
              <a:t>is</a:t>
            </a:r>
            <a:r>
              <a:rPr dirty="0" sz="1450" spc="50">
                <a:latin typeface="Times New Roman"/>
                <a:cs typeface="Times New Roman"/>
              </a:rPr>
              <a:t> </a:t>
            </a:r>
            <a:r>
              <a:rPr dirty="0" sz="1450" spc="-5">
                <a:latin typeface="Times New Roman"/>
                <a:cs typeface="Times New Roman"/>
              </a:rPr>
              <a:t>not</a:t>
            </a:r>
            <a:r>
              <a:rPr dirty="0" sz="1450" spc="40">
                <a:latin typeface="Times New Roman"/>
                <a:cs typeface="Times New Roman"/>
              </a:rPr>
              <a:t> </a:t>
            </a:r>
            <a:r>
              <a:rPr dirty="0" sz="1450" spc="-10">
                <a:latin typeface="Times New Roman"/>
                <a:cs typeface="Times New Roman"/>
              </a:rPr>
              <a:t>naturally</a:t>
            </a:r>
            <a:r>
              <a:rPr dirty="0" sz="1450" spc="45">
                <a:latin typeface="Times New Roman"/>
                <a:cs typeface="Times New Roman"/>
              </a:rPr>
              <a:t> </a:t>
            </a:r>
            <a:r>
              <a:rPr dirty="0" sz="1450" spc="-25">
                <a:latin typeface="Times New Roman"/>
                <a:cs typeface="Times New Roman"/>
              </a:rPr>
              <a:t>curly.</a:t>
            </a:r>
            <a:r>
              <a:rPr dirty="0" sz="1450" spc="45">
                <a:latin typeface="Times New Roman"/>
                <a:cs typeface="Times New Roman"/>
              </a:rPr>
              <a:t> </a:t>
            </a:r>
            <a:r>
              <a:rPr dirty="0" sz="1450" spc="-10">
                <a:latin typeface="Times New Roman"/>
                <a:cs typeface="Times New Roman"/>
              </a:rPr>
              <a:t>She</a:t>
            </a:r>
            <a:r>
              <a:rPr dirty="0" sz="1450" spc="45">
                <a:latin typeface="Times New Roman"/>
                <a:cs typeface="Times New Roman"/>
              </a:rPr>
              <a:t> </a:t>
            </a:r>
            <a:r>
              <a:rPr dirty="0" sz="1450" spc="-10">
                <a:latin typeface="Times New Roman"/>
                <a:cs typeface="Times New Roman"/>
              </a:rPr>
              <a:t>waves</a:t>
            </a:r>
            <a:r>
              <a:rPr dirty="0" sz="1450" spc="40">
                <a:latin typeface="Times New Roman"/>
                <a:cs typeface="Times New Roman"/>
              </a:rPr>
              <a:t> </a:t>
            </a:r>
            <a:r>
              <a:rPr dirty="0" sz="1450" spc="-10">
                <a:latin typeface="Times New Roman"/>
                <a:cs typeface="Times New Roman"/>
              </a:rPr>
              <a:t>it.</a:t>
            </a:r>
            <a:r>
              <a:rPr dirty="0" sz="1450" spc="50">
                <a:latin typeface="Times New Roman"/>
                <a:cs typeface="Times New Roman"/>
              </a:rPr>
              <a:t> </a:t>
            </a:r>
            <a:r>
              <a:rPr dirty="0" sz="1450" spc="-10">
                <a:latin typeface="Times New Roman"/>
                <a:cs typeface="Times New Roman"/>
              </a:rPr>
              <a:t>Marvellous!</a:t>
            </a:r>
            <a:r>
              <a:rPr dirty="0" sz="1450" spc="40">
                <a:latin typeface="Times New Roman"/>
                <a:cs typeface="Times New Roman"/>
              </a:rPr>
              <a:t> </a:t>
            </a:r>
            <a:r>
              <a:rPr dirty="0" sz="1450" spc="-10">
                <a:latin typeface="Times New Roman"/>
                <a:cs typeface="Times New Roman"/>
              </a:rPr>
              <a:t>She</a:t>
            </a:r>
            <a:r>
              <a:rPr dirty="0" sz="1450" spc="45">
                <a:latin typeface="Times New Roman"/>
                <a:cs typeface="Times New Roman"/>
              </a:rPr>
              <a:t> </a:t>
            </a:r>
            <a:r>
              <a:rPr dirty="0" sz="1450" spc="-10">
                <a:latin typeface="Times New Roman"/>
                <a:cs typeface="Times New Roman"/>
              </a:rPr>
              <a:t>works</a:t>
            </a:r>
            <a:r>
              <a:rPr dirty="0" sz="1450" spc="45">
                <a:latin typeface="Times New Roman"/>
                <a:cs typeface="Times New Roman"/>
              </a:rPr>
              <a:t> </a:t>
            </a:r>
            <a:r>
              <a:rPr dirty="0" sz="1450" spc="-10">
                <a:latin typeface="Times New Roman"/>
                <a:cs typeface="Times New Roman"/>
              </a:rPr>
              <a:t>from</a:t>
            </a:r>
            <a:endParaRPr sz="1450">
              <a:latin typeface="Times New Roman"/>
              <a:cs typeface="Times New Roman"/>
            </a:endParaRPr>
          </a:p>
          <a:p>
            <a:pPr algn="just" marL="12700">
              <a:lnSpc>
                <a:spcPts val="1730"/>
              </a:lnSpc>
            </a:pPr>
            <a:r>
              <a:rPr dirty="0" sz="1450" spc="-10">
                <a:latin typeface="Times New Roman"/>
                <a:cs typeface="Times New Roman"/>
              </a:rPr>
              <a:t>morning till </a:t>
            </a:r>
            <a:r>
              <a:rPr dirty="0" sz="1450" spc="-5">
                <a:latin typeface="Times New Roman"/>
                <a:cs typeface="Times New Roman"/>
              </a:rPr>
              <a:t>night </a:t>
            </a:r>
            <a:r>
              <a:rPr dirty="0" sz="1450" spc="-10">
                <a:latin typeface="Times New Roman"/>
                <a:cs typeface="Times New Roman"/>
              </a:rPr>
              <a:t>and yet she finds time to wave her</a:t>
            </a:r>
            <a:r>
              <a:rPr dirty="0" sz="1450" spc="50">
                <a:latin typeface="Times New Roman"/>
                <a:cs typeface="Times New Roman"/>
              </a:rPr>
              <a:t> </a:t>
            </a:r>
            <a:r>
              <a:rPr dirty="0" sz="1450" spc="-20">
                <a:latin typeface="Times New Roman"/>
                <a:cs typeface="Times New Roman"/>
              </a:rPr>
              <a:t>hair."</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At eight o'clock sharp she </a:t>
            </a:r>
            <a:r>
              <a:rPr dirty="0" sz="1450" spc="-5">
                <a:latin typeface="Times New Roman"/>
                <a:cs typeface="Times New Roman"/>
              </a:rPr>
              <a:t>got up, </a:t>
            </a:r>
            <a:r>
              <a:rPr dirty="0" sz="1450" spc="-10">
                <a:latin typeface="Times New Roman"/>
                <a:cs typeface="Times New Roman"/>
              </a:rPr>
              <a:t>gave him </a:t>
            </a:r>
            <a:r>
              <a:rPr dirty="0" sz="1450" spc="-5">
                <a:latin typeface="Times New Roman"/>
                <a:cs typeface="Times New Roman"/>
              </a:rPr>
              <a:t>a </a:t>
            </a:r>
            <a:r>
              <a:rPr dirty="0" sz="1450" spc="-30">
                <a:latin typeface="Times New Roman"/>
                <a:cs typeface="Times New Roman"/>
              </a:rPr>
              <a:t>dry, </a:t>
            </a:r>
            <a:r>
              <a:rPr dirty="0" sz="1450" spc="-10">
                <a:latin typeface="Times New Roman"/>
                <a:cs typeface="Times New Roman"/>
              </a:rPr>
              <a:t>cold "Au </a:t>
            </a:r>
            <a:r>
              <a:rPr dirty="0" sz="1450" spc="-15">
                <a:latin typeface="Times New Roman"/>
                <a:cs typeface="Times New Roman"/>
              </a:rPr>
              <a:t>revoir,  Monsieur," </a:t>
            </a:r>
            <a:r>
              <a:rPr dirty="0" sz="1450" spc="-10">
                <a:latin typeface="Times New Roman"/>
                <a:cs typeface="Times New Roman"/>
              </a:rPr>
              <a:t>and left the </a:t>
            </a:r>
            <a:r>
              <a:rPr dirty="0" sz="1450" spc="-25">
                <a:latin typeface="Times New Roman"/>
                <a:cs typeface="Times New Roman"/>
              </a:rPr>
              <a:t>study. </a:t>
            </a:r>
            <a:r>
              <a:rPr dirty="0" sz="1450" spc="-10">
                <a:latin typeface="Times New Roman"/>
                <a:cs typeface="Times New Roman"/>
              </a:rPr>
              <a:t>After her lingered the same sweet, subtle,  agitating perfume. The </a:t>
            </a:r>
            <a:r>
              <a:rPr dirty="0" sz="1450" spc="-5">
                <a:latin typeface="Times New Roman"/>
                <a:cs typeface="Times New Roman"/>
              </a:rPr>
              <a:t>pupil </a:t>
            </a:r>
            <a:r>
              <a:rPr dirty="0" sz="1450" spc="-10">
                <a:latin typeface="Times New Roman"/>
                <a:cs typeface="Times New Roman"/>
              </a:rPr>
              <a:t>again did nothing for </a:t>
            </a:r>
            <a:r>
              <a:rPr dirty="0" sz="1450" spc="-5">
                <a:latin typeface="Times New Roman"/>
                <a:cs typeface="Times New Roman"/>
              </a:rPr>
              <a:t>a </a:t>
            </a:r>
            <a:r>
              <a:rPr dirty="0" sz="1450" spc="-10">
                <a:latin typeface="Times New Roman"/>
                <a:cs typeface="Times New Roman"/>
              </a:rPr>
              <a:t>long time, </a:t>
            </a:r>
            <a:r>
              <a:rPr dirty="0" sz="1450" spc="-5">
                <a:latin typeface="Times New Roman"/>
                <a:cs typeface="Times New Roman"/>
              </a:rPr>
              <a:t>but </a:t>
            </a:r>
            <a:r>
              <a:rPr dirty="0" sz="1450" spc="-10">
                <a:latin typeface="Times New Roman"/>
                <a:cs typeface="Times New Roman"/>
              </a:rPr>
              <a:t>sat </a:t>
            </a:r>
            <a:r>
              <a:rPr dirty="0" sz="1450" spc="-5">
                <a:latin typeface="Times New Roman"/>
                <a:cs typeface="Times New Roman"/>
              </a:rPr>
              <a:t>by </a:t>
            </a:r>
            <a:r>
              <a:rPr dirty="0" sz="1450" spc="-10">
                <a:latin typeface="Times New Roman"/>
                <a:cs typeface="Times New Roman"/>
              </a:rPr>
              <a:t>the  table and</a:t>
            </a:r>
            <a:r>
              <a:rPr dirty="0" sz="1450" spc="-5">
                <a:latin typeface="Times New Roman"/>
                <a:cs typeface="Times New Roman"/>
              </a:rPr>
              <a:t> </a:t>
            </a:r>
            <a:r>
              <a:rPr dirty="0" sz="1450" spc="-10">
                <a:latin typeface="Times New Roman"/>
                <a:cs typeface="Times New Roman"/>
              </a:rPr>
              <a:t>thought.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During the following days </a:t>
            </a:r>
            <a:r>
              <a:rPr dirty="0" sz="1450" spc="-5">
                <a:latin typeface="Times New Roman"/>
                <a:cs typeface="Times New Roman"/>
              </a:rPr>
              <a:t>he </a:t>
            </a:r>
            <a:r>
              <a:rPr dirty="0" sz="1450" spc="-10">
                <a:latin typeface="Times New Roman"/>
                <a:cs typeface="Times New Roman"/>
              </a:rPr>
              <a:t>became convinced that his teacher was </a:t>
            </a:r>
            <a:r>
              <a:rPr dirty="0" sz="1450" spc="-5">
                <a:latin typeface="Times New Roman"/>
                <a:cs typeface="Times New Roman"/>
              </a:rPr>
              <a:t>a  </a:t>
            </a:r>
            <a:r>
              <a:rPr dirty="0" sz="1450" spc="-10">
                <a:latin typeface="Times New Roman"/>
                <a:cs typeface="Times New Roman"/>
              </a:rPr>
              <a:t>charming girl serious and punctual, </a:t>
            </a:r>
            <a:r>
              <a:rPr dirty="0" sz="1450" spc="-5">
                <a:latin typeface="Times New Roman"/>
                <a:cs typeface="Times New Roman"/>
              </a:rPr>
              <a:t>but </a:t>
            </a:r>
            <a:r>
              <a:rPr dirty="0" sz="1450" spc="-10">
                <a:latin typeface="Times New Roman"/>
                <a:cs typeface="Times New Roman"/>
              </a:rPr>
              <a:t>very uneducated and incapable </a:t>
            </a:r>
            <a:r>
              <a:rPr dirty="0" sz="1450" spc="-5">
                <a:latin typeface="Times New Roman"/>
                <a:cs typeface="Times New Roman"/>
              </a:rPr>
              <a:t>of  </a:t>
            </a:r>
            <a:r>
              <a:rPr dirty="0" sz="1450" spc="-10">
                <a:latin typeface="Times New Roman"/>
                <a:cs typeface="Times New Roman"/>
              </a:rPr>
              <a:t>teaching grown </a:t>
            </a:r>
            <a:r>
              <a:rPr dirty="0" sz="1450" spc="-5">
                <a:latin typeface="Times New Roman"/>
                <a:cs typeface="Times New Roman"/>
              </a:rPr>
              <a:t>up </a:t>
            </a:r>
            <a:r>
              <a:rPr dirty="0" sz="1450" spc="-10">
                <a:latin typeface="Times New Roman"/>
                <a:cs typeface="Times New Roman"/>
              </a:rPr>
              <a:t>people; so </a:t>
            </a:r>
            <a:r>
              <a:rPr dirty="0" sz="1450" spc="-5">
                <a:latin typeface="Times New Roman"/>
                <a:cs typeface="Times New Roman"/>
              </a:rPr>
              <a:t>he </a:t>
            </a:r>
            <a:r>
              <a:rPr dirty="0" sz="1450" spc="-10">
                <a:latin typeface="Times New Roman"/>
                <a:cs typeface="Times New Roman"/>
              </a:rPr>
              <a:t>decided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waste his time, </a:t>
            </a:r>
            <a:r>
              <a:rPr dirty="0" sz="1450" spc="-5">
                <a:latin typeface="Times New Roman"/>
                <a:cs typeface="Times New Roman"/>
              </a:rPr>
              <a:t>but </a:t>
            </a:r>
            <a:r>
              <a:rPr dirty="0" sz="1450" spc="-10">
                <a:latin typeface="Times New Roman"/>
                <a:cs typeface="Times New Roman"/>
              </a:rPr>
              <a:t>part  with her and engage someone else. When she came for the seventh lesson </a:t>
            </a:r>
            <a:r>
              <a:rPr dirty="0" sz="1450" spc="-5">
                <a:latin typeface="Times New Roman"/>
                <a:cs typeface="Times New Roman"/>
              </a:rPr>
              <a:t>he  </a:t>
            </a:r>
            <a:r>
              <a:rPr dirty="0" sz="1450" spc="-10">
                <a:latin typeface="Times New Roman"/>
                <a:cs typeface="Times New Roman"/>
              </a:rPr>
              <a:t>took an envelope containing seven roubles </a:t>
            </a:r>
            <a:r>
              <a:rPr dirty="0" sz="1450" spc="-5">
                <a:latin typeface="Times New Roman"/>
                <a:cs typeface="Times New Roman"/>
              </a:rPr>
              <a:t>out of </a:t>
            </a:r>
            <a:r>
              <a:rPr dirty="0" sz="1450" spc="-10">
                <a:latin typeface="Times New Roman"/>
                <a:cs typeface="Times New Roman"/>
              </a:rPr>
              <a:t>his pocket. Holding it in his  hands and blushing </a:t>
            </a:r>
            <a:r>
              <a:rPr dirty="0" sz="1450" spc="-20">
                <a:latin typeface="Times New Roman"/>
                <a:cs typeface="Times New Roman"/>
              </a:rPr>
              <a:t>furiously, </a:t>
            </a:r>
            <a:r>
              <a:rPr dirty="0" sz="1450" spc="-5">
                <a:latin typeface="Times New Roman"/>
                <a:cs typeface="Times New Roman"/>
              </a:rPr>
              <a:t>he</a:t>
            </a:r>
            <a:r>
              <a:rPr dirty="0" sz="1450" spc="25">
                <a:latin typeface="Times New Roman"/>
                <a:cs typeface="Times New Roman"/>
              </a:rPr>
              <a:t> </a:t>
            </a:r>
            <a:r>
              <a:rPr dirty="0" sz="1450" spc="-10">
                <a:latin typeface="Times New Roman"/>
                <a:cs typeface="Times New Roman"/>
              </a:rPr>
              <a:t>began: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 am </a:t>
            </a:r>
            <a:r>
              <a:rPr dirty="0" sz="1450" spc="-25">
                <a:latin typeface="Times New Roman"/>
                <a:cs typeface="Times New Roman"/>
              </a:rPr>
              <a:t>sorry, </a:t>
            </a:r>
            <a:r>
              <a:rPr dirty="0" sz="1450" spc="-10">
                <a:latin typeface="Times New Roman"/>
                <a:cs typeface="Times New Roman"/>
              </a:rPr>
              <a:t>Alice Ossipovna, </a:t>
            </a:r>
            <a:r>
              <a:rPr dirty="0" sz="1450" spc="-5">
                <a:latin typeface="Times New Roman"/>
                <a:cs typeface="Times New Roman"/>
              </a:rPr>
              <a:t>but I </a:t>
            </a:r>
            <a:r>
              <a:rPr dirty="0" sz="1450" spc="-10">
                <a:latin typeface="Times New Roman"/>
                <a:cs typeface="Times New Roman"/>
              </a:rPr>
              <a:t>must tell </a:t>
            </a:r>
            <a:r>
              <a:rPr dirty="0" sz="1450" spc="-5">
                <a:latin typeface="Times New Roman"/>
                <a:cs typeface="Times New Roman"/>
              </a:rPr>
              <a:t>you.... I </a:t>
            </a:r>
            <a:r>
              <a:rPr dirty="0" sz="1450" spc="-10">
                <a:latin typeface="Times New Roman"/>
                <a:cs typeface="Times New Roman"/>
              </a:rPr>
              <a:t>am placed in an  awkward </a:t>
            </a:r>
            <a:r>
              <a:rPr dirty="0" sz="1450" spc="-5">
                <a:latin typeface="Times New Roman"/>
                <a:cs typeface="Times New Roman"/>
              </a:rPr>
              <a:t>position...."</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The Frenchwoman glanced at the envelope and guessed what was the  </a:t>
            </a:r>
            <a:r>
              <a:rPr dirty="0" sz="1450" spc="-20">
                <a:latin typeface="Times New Roman"/>
                <a:cs typeface="Times New Roman"/>
              </a:rPr>
              <a:t>matter. </a:t>
            </a:r>
            <a:r>
              <a:rPr dirty="0" sz="1450" spc="-10">
                <a:latin typeface="Times New Roman"/>
                <a:cs typeface="Times New Roman"/>
              </a:rPr>
              <a:t>For the first time during the lessons </a:t>
            </a:r>
            <a:r>
              <a:rPr dirty="0" sz="1450" spc="-5">
                <a:latin typeface="Times New Roman"/>
                <a:cs typeface="Times New Roman"/>
              </a:rPr>
              <a:t>a </a:t>
            </a:r>
            <a:r>
              <a:rPr dirty="0" sz="1450" spc="-10">
                <a:latin typeface="Times New Roman"/>
                <a:cs typeface="Times New Roman"/>
              </a:rPr>
              <a:t>shiver passed over her face and  the cold, business-like expression disappeared. She reddened </a:t>
            </a:r>
            <a:r>
              <a:rPr dirty="0" sz="1450" spc="-20">
                <a:latin typeface="Times New Roman"/>
                <a:cs typeface="Times New Roman"/>
              </a:rPr>
              <a:t>faintly,</a:t>
            </a:r>
            <a:r>
              <a:rPr dirty="0" sz="1450" spc="320">
                <a:latin typeface="Times New Roman"/>
                <a:cs typeface="Times New Roman"/>
              </a:rPr>
              <a:t> </a:t>
            </a:r>
            <a:r>
              <a:rPr dirty="0" sz="1450" spc="-10">
                <a:latin typeface="Times New Roman"/>
                <a:cs typeface="Times New Roman"/>
              </a:rPr>
              <a:t>and  casting her eyes down, began to play absently with her thin gold chain. And  </a:t>
            </a:r>
            <a:r>
              <a:rPr dirty="0" sz="1450" spc="-45">
                <a:latin typeface="Times New Roman"/>
                <a:cs typeface="Times New Roman"/>
              </a:rPr>
              <a:t>Vorotov, </a:t>
            </a:r>
            <a:r>
              <a:rPr dirty="0" sz="1450" spc="-10">
                <a:latin typeface="Times New Roman"/>
                <a:cs typeface="Times New Roman"/>
              </a:rPr>
              <a:t>noticing her confusion, understood how precious this rouble was to  </a:t>
            </a:r>
            <a:r>
              <a:rPr dirty="0" sz="1450" spc="-20">
                <a:latin typeface="Times New Roman"/>
                <a:cs typeface="Times New Roman"/>
              </a:rPr>
              <a:t>her, </a:t>
            </a:r>
            <a:r>
              <a:rPr dirty="0" sz="1450" spc="-10">
                <a:latin typeface="Times New Roman"/>
                <a:cs typeface="Times New Roman"/>
              </a:rPr>
              <a:t>how hard it would </a:t>
            </a:r>
            <a:r>
              <a:rPr dirty="0" sz="1450" spc="-5">
                <a:latin typeface="Times New Roman"/>
                <a:cs typeface="Times New Roman"/>
              </a:rPr>
              <a:t>be </a:t>
            </a:r>
            <a:r>
              <a:rPr dirty="0" sz="1450" spc="-10">
                <a:latin typeface="Times New Roman"/>
                <a:cs typeface="Times New Roman"/>
              </a:rPr>
              <a:t>for her to lose this</a:t>
            </a:r>
            <a:r>
              <a:rPr dirty="0" sz="1450" spc="55">
                <a:latin typeface="Times New Roman"/>
                <a:cs typeface="Times New Roman"/>
              </a:rPr>
              <a:t> </a:t>
            </a:r>
            <a:r>
              <a:rPr dirty="0" sz="1450" spc="-25">
                <a:latin typeface="Times New Roman"/>
                <a:cs typeface="Times New Roman"/>
              </a:rPr>
              <a:t>money.</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"I must tell </a:t>
            </a:r>
            <a:r>
              <a:rPr dirty="0" sz="1450" spc="-5">
                <a:latin typeface="Times New Roman"/>
                <a:cs typeface="Times New Roman"/>
              </a:rPr>
              <a:t>you," he </a:t>
            </a:r>
            <a:r>
              <a:rPr dirty="0" sz="1450" spc="-10">
                <a:latin typeface="Times New Roman"/>
                <a:cs typeface="Times New Roman"/>
              </a:rPr>
              <a:t>murmured, getting still more confused. His heart gave  </a:t>
            </a:r>
            <a:r>
              <a:rPr dirty="0" sz="1450" spc="-5">
                <a:latin typeface="Times New Roman"/>
                <a:cs typeface="Times New Roman"/>
              </a:rPr>
              <a:t>a </a:t>
            </a:r>
            <a:r>
              <a:rPr dirty="0" sz="1450" spc="-10">
                <a:latin typeface="Times New Roman"/>
                <a:cs typeface="Times New Roman"/>
              </a:rPr>
              <a:t>thump. Quickly </a:t>
            </a:r>
            <a:r>
              <a:rPr dirty="0" sz="1450" spc="-5">
                <a:latin typeface="Times New Roman"/>
                <a:cs typeface="Times New Roman"/>
              </a:rPr>
              <a:t>he put </a:t>
            </a:r>
            <a:r>
              <a:rPr dirty="0" sz="1450" spc="-10">
                <a:latin typeface="Times New Roman"/>
                <a:cs typeface="Times New Roman"/>
              </a:rPr>
              <a:t>the envelope back into his pocket and</a:t>
            </a:r>
            <a:r>
              <a:rPr dirty="0" sz="1450" spc="100">
                <a:latin typeface="Times New Roman"/>
                <a:cs typeface="Times New Roman"/>
              </a:rPr>
              <a:t> </a:t>
            </a:r>
            <a:r>
              <a:rPr dirty="0" sz="1450" spc="-10">
                <a:latin typeface="Times New Roman"/>
                <a:cs typeface="Times New Roman"/>
              </a:rPr>
              <a:t>continued: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"Excuse me. </a:t>
            </a:r>
            <a:r>
              <a:rPr dirty="0" sz="1450" spc="-5">
                <a:latin typeface="Times New Roman"/>
                <a:cs typeface="Times New Roman"/>
              </a:rPr>
              <a:t>I ... I </a:t>
            </a:r>
            <a:r>
              <a:rPr dirty="0" sz="1450" spc="-10">
                <a:latin typeface="Times New Roman"/>
                <a:cs typeface="Times New Roman"/>
              </a:rPr>
              <a:t>will leave </a:t>
            </a:r>
            <a:r>
              <a:rPr dirty="0" sz="1450" spc="-5">
                <a:latin typeface="Times New Roman"/>
                <a:cs typeface="Times New Roman"/>
              </a:rPr>
              <a:t>you </a:t>
            </a:r>
            <a:r>
              <a:rPr dirty="0" sz="1450" spc="-10">
                <a:latin typeface="Times New Roman"/>
                <a:cs typeface="Times New Roman"/>
              </a:rPr>
              <a:t>for ten</a:t>
            </a:r>
            <a:r>
              <a:rPr dirty="0" sz="1450" spc="25">
                <a:latin typeface="Times New Roman"/>
                <a:cs typeface="Times New Roman"/>
              </a:rPr>
              <a:t> </a:t>
            </a:r>
            <a:r>
              <a:rPr dirty="0" sz="1450" spc="-10">
                <a:latin typeface="Times New Roman"/>
                <a:cs typeface="Times New Roman"/>
              </a:rPr>
              <a:t>minutes...."</a:t>
            </a:r>
            <a:endParaRPr sz="1450">
              <a:latin typeface="Times New Roman"/>
              <a:cs typeface="Times New Roman"/>
            </a:endParaRPr>
          </a:p>
          <a:p>
            <a:pPr algn="just" marL="12700" marR="8255" indent="255904">
              <a:lnSpc>
                <a:spcPts val="1730"/>
              </a:lnSpc>
              <a:spcBef>
                <a:spcPts val="775"/>
              </a:spcBef>
            </a:pPr>
            <a:r>
              <a:rPr dirty="0" sz="1450" spc="-10">
                <a:latin typeface="Times New Roman"/>
                <a:cs typeface="Times New Roman"/>
              </a:rPr>
              <a:t>And as though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want to dismiss her at all, </a:t>
            </a:r>
            <a:r>
              <a:rPr dirty="0" sz="1450" spc="-5">
                <a:latin typeface="Times New Roman"/>
                <a:cs typeface="Times New Roman"/>
              </a:rPr>
              <a:t>but </a:t>
            </a:r>
            <a:r>
              <a:rPr dirty="0" sz="1450" spc="-10">
                <a:latin typeface="Times New Roman"/>
                <a:cs typeface="Times New Roman"/>
              </a:rPr>
              <a:t>had only asked  permission to retire for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he </a:t>
            </a:r>
            <a:r>
              <a:rPr dirty="0" sz="1450" spc="-10">
                <a:latin typeface="Times New Roman"/>
                <a:cs typeface="Times New Roman"/>
              </a:rPr>
              <a:t>went into another room and sat there for  ten minutes. Then </a:t>
            </a:r>
            <a:r>
              <a:rPr dirty="0" sz="1450" spc="-5">
                <a:latin typeface="Times New Roman"/>
                <a:cs typeface="Times New Roman"/>
              </a:rPr>
              <a:t>he </a:t>
            </a:r>
            <a:r>
              <a:rPr dirty="0" sz="1450" spc="-10">
                <a:latin typeface="Times New Roman"/>
                <a:cs typeface="Times New Roman"/>
              </a:rPr>
              <a:t>returned, more confused than ever; </a:t>
            </a:r>
            <a:r>
              <a:rPr dirty="0" sz="1450" spc="-5">
                <a:latin typeface="Times New Roman"/>
                <a:cs typeface="Times New Roman"/>
              </a:rPr>
              <a:t>he thought </a:t>
            </a:r>
            <a:r>
              <a:rPr dirty="0" sz="1450" spc="-10">
                <a:latin typeface="Times New Roman"/>
                <a:cs typeface="Times New Roman"/>
              </a:rPr>
              <a:t>that his  leaving her like that would </a:t>
            </a:r>
            <a:r>
              <a:rPr dirty="0" sz="1450" spc="-5">
                <a:latin typeface="Times New Roman"/>
                <a:cs typeface="Times New Roman"/>
              </a:rPr>
              <a:t>be </a:t>
            </a:r>
            <a:r>
              <a:rPr dirty="0" sz="1450" spc="-10">
                <a:latin typeface="Times New Roman"/>
                <a:cs typeface="Times New Roman"/>
              </a:rPr>
              <a:t>explained </a:t>
            </a:r>
            <a:r>
              <a:rPr dirty="0" sz="1450" spc="-5">
                <a:latin typeface="Times New Roman"/>
                <a:cs typeface="Times New Roman"/>
              </a:rPr>
              <a:t>by </a:t>
            </a:r>
            <a:r>
              <a:rPr dirty="0" sz="1450" spc="-10">
                <a:latin typeface="Times New Roman"/>
                <a:cs typeface="Times New Roman"/>
              </a:rPr>
              <a:t>her in </a:t>
            </a:r>
            <a:r>
              <a:rPr dirty="0" sz="1450" spc="-5">
                <a:latin typeface="Times New Roman"/>
                <a:cs typeface="Times New Roman"/>
              </a:rPr>
              <a:t>a </a:t>
            </a:r>
            <a:r>
              <a:rPr dirty="0" sz="1450" spc="-10">
                <a:latin typeface="Times New Roman"/>
                <a:cs typeface="Times New Roman"/>
              </a:rPr>
              <a:t>certain way and this made  him awkward.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 lessons began</a:t>
            </a:r>
            <a:r>
              <a:rPr dirty="0" sz="145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8890" indent="255904">
              <a:lnSpc>
                <a:spcPts val="1730"/>
              </a:lnSpc>
              <a:spcBef>
                <a:spcPts val="844"/>
              </a:spcBef>
            </a:pPr>
            <a:r>
              <a:rPr dirty="0" sz="1450" spc="-35">
                <a:latin typeface="Times New Roman"/>
                <a:cs typeface="Times New Roman"/>
              </a:rPr>
              <a:t>Vorotov </a:t>
            </a:r>
            <a:r>
              <a:rPr dirty="0" sz="1450" spc="-10">
                <a:latin typeface="Times New Roman"/>
                <a:cs typeface="Times New Roman"/>
              </a:rPr>
              <a:t>wanted them </a:t>
            </a:r>
            <a:r>
              <a:rPr dirty="0" sz="1450" spc="-5">
                <a:latin typeface="Times New Roman"/>
                <a:cs typeface="Times New Roman"/>
              </a:rPr>
              <a:t>no </a:t>
            </a:r>
            <a:r>
              <a:rPr dirty="0" sz="1450" spc="-10">
                <a:latin typeface="Times New Roman"/>
                <a:cs typeface="Times New Roman"/>
              </a:rPr>
              <a:t>more. Knowing that they would lead to nothing  </a:t>
            </a:r>
            <a:r>
              <a:rPr dirty="0" sz="1450" spc="-5">
                <a:latin typeface="Times New Roman"/>
                <a:cs typeface="Times New Roman"/>
              </a:rPr>
              <a:t>he </a:t>
            </a:r>
            <a:r>
              <a:rPr dirty="0" sz="1450" spc="-10">
                <a:latin typeface="Times New Roman"/>
                <a:cs typeface="Times New Roman"/>
              </a:rPr>
              <a:t>gave the Frenchwoman </a:t>
            </a:r>
            <a:r>
              <a:rPr dirty="0" sz="1450" spc="-5">
                <a:latin typeface="Times New Roman"/>
                <a:cs typeface="Times New Roman"/>
              </a:rPr>
              <a:t>a </a:t>
            </a:r>
            <a:r>
              <a:rPr dirty="0" sz="1450" spc="-10">
                <a:latin typeface="Times New Roman"/>
                <a:cs typeface="Times New Roman"/>
              </a:rPr>
              <a:t>free hand;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question </a:t>
            </a:r>
            <a:r>
              <a:rPr dirty="0" sz="1450" spc="-5">
                <a:latin typeface="Times New Roman"/>
                <a:cs typeface="Times New Roman"/>
              </a:rPr>
              <a:t>or </a:t>
            </a:r>
            <a:r>
              <a:rPr dirty="0" sz="1450" spc="-10">
                <a:latin typeface="Times New Roman"/>
                <a:cs typeface="Times New Roman"/>
              </a:rPr>
              <a:t>interrupt her any  more. She translated at her own sweet will, ten pages </a:t>
            </a:r>
            <a:r>
              <a:rPr dirty="0" sz="1450" spc="-5">
                <a:latin typeface="Times New Roman"/>
                <a:cs typeface="Times New Roman"/>
              </a:rPr>
              <a:t>a </a:t>
            </a:r>
            <a:r>
              <a:rPr dirty="0" sz="1450" spc="-10">
                <a:latin typeface="Times New Roman"/>
                <a:cs typeface="Times New Roman"/>
              </a:rPr>
              <a:t>lesson, </a:t>
            </a:r>
            <a:r>
              <a:rPr dirty="0" sz="1450" spc="-5">
                <a:latin typeface="Times New Roman"/>
                <a:cs typeface="Times New Roman"/>
              </a:rPr>
              <a:t>but 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listen. He breathed heavily and for want </a:t>
            </a:r>
            <a:r>
              <a:rPr dirty="0" sz="1450" spc="-5">
                <a:latin typeface="Times New Roman"/>
                <a:cs typeface="Times New Roman"/>
              </a:rPr>
              <a:t>of </a:t>
            </a:r>
            <a:r>
              <a:rPr dirty="0" sz="1450" spc="-10">
                <a:latin typeface="Times New Roman"/>
                <a:cs typeface="Times New Roman"/>
              </a:rPr>
              <a:t>occupation gazed now and then at  her curly little head, her neck, her soft white hands, and inhaled the perfume </a:t>
            </a:r>
            <a:r>
              <a:rPr dirty="0" sz="1450" spc="-5">
                <a:latin typeface="Times New Roman"/>
                <a:cs typeface="Times New Roman"/>
              </a:rPr>
              <a:t>of  </a:t>
            </a:r>
            <a:r>
              <a:rPr dirty="0" sz="1450" spc="-10">
                <a:latin typeface="Times New Roman"/>
                <a:cs typeface="Times New Roman"/>
              </a:rPr>
              <a:t>her dress.</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He caught himself thinking about her as </a:t>
            </a:r>
            <a:r>
              <a:rPr dirty="0" sz="1450" spc="-5">
                <a:latin typeface="Times New Roman"/>
                <a:cs typeface="Times New Roman"/>
              </a:rPr>
              <a:t>he ought not </a:t>
            </a:r>
            <a:r>
              <a:rPr dirty="0" sz="1450" spc="-10">
                <a:latin typeface="Times New Roman"/>
                <a:cs typeface="Times New Roman"/>
              </a:rPr>
              <a:t>and it shamed him, </a:t>
            </a:r>
            <a:r>
              <a:rPr dirty="0" sz="1450" spc="-5">
                <a:latin typeface="Times New Roman"/>
                <a:cs typeface="Times New Roman"/>
              </a:rPr>
              <a:t>or  </a:t>
            </a:r>
            <a:r>
              <a:rPr dirty="0" sz="1450" spc="-10">
                <a:latin typeface="Times New Roman"/>
                <a:cs typeface="Times New Roman"/>
              </a:rPr>
              <a:t>admiring</a:t>
            </a:r>
            <a:r>
              <a:rPr dirty="0" sz="1450" spc="195">
                <a:latin typeface="Times New Roman"/>
                <a:cs typeface="Times New Roman"/>
              </a:rPr>
              <a:t> </a:t>
            </a:r>
            <a:r>
              <a:rPr dirty="0" sz="1450" spc="-20">
                <a:latin typeface="Times New Roman"/>
                <a:cs typeface="Times New Roman"/>
              </a:rPr>
              <a:t>her,</a:t>
            </a:r>
            <a:r>
              <a:rPr dirty="0" sz="1450" spc="200">
                <a:latin typeface="Times New Roman"/>
                <a:cs typeface="Times New Roman"/>
              </a:rPr>
              <a:t> </a:t>
            </a:r>
            <a:r>
              <a:rPr dirty="0" sz="1450" spc="-10">
                <a:latin typeface="Times New Roman"/>
                <a:cs typeface="Times New Roman"/>
              </a:rPr>
              <a:t>and</a:t>
            </a:r>
            <a:r>
              <a:rPr dirty="0" sz="1450" spc="200">
                <a:latin typeface="Times New Roman"/>
                <a:cs typeface="Times New Roman"/>
              </a:rPr>
              <a:t> </a:t>
            </a:r>
            <a:r>
              <a:rPr dirty="0" sz="1450" spc="-10">
                <a:latin typeface="Times New Roman"/>
                <a:cs typeface="Times New Roman"/>
              </a:rPr>
              <a:t>then</a:t>
            </a:r>
            <a:r>
              <a:rPr dirty="0" sz="1450" spc="200">
                <a:latin typeface="Times New Roman"/>
                <a:cs typeface="Times New Roman"/>
              </a:rPr>
              <a:t> </a:t>
            </a:r>
            <a:r>
              <a:rPr dirty="0" sz="1450" spc="-5">
                <a:latin typeface="Times New Roman"/>
                <a:cs typeface="Times New Roman"/>
              </a:rPr>
              <a:t>he</a:t>
            </a:r>
            <a:r>
              <a:rPr dirty="0" sz="1450" spc="200">
                <a:latin typeface="Times New Roman"/>
                <a:cs typeface="Times New Roman"/>
              </a:rPr>
              <a:t> </a:t>
            </a:r>
            <a:r>
              <a:rPr dirty="0" sz="1450" spc="-10">
                <a:latin typeface="Times New Roman"/>
                <a:cs typeface="Times New Roman"/>
              </a:rPr>
              <a:t>felt</a:t>
            </a:r>
            <a:r>
              <a:rPr dirty="0" sz="1450" spc="200">
                <a:latin typeface="Times New Roman"/>
                <a:cs typeface="Times New Roman"/>
              </a:rPr>
              <a:t> </a:t>
            </a:r>
            <a:r>
              <a:rPr dirty="0" sz="1450" spc="-10">
                <a:latin typeface="Times New Roman"/>
                <a:cs typeface="Times New Roman"/>
              </a:rPr>
              <a:t>aggrieved</a:t>
            </a:r>
            <a:r>
              <a:rPr dirty="0" sz="1450" spc="200">
                <a:latin typeface="Times New Roman"/>
                <a:cs typeface="Times New Roman"/>
              </a:rPr>
              <a:t> </a:t>
            </a:r>
            <a:r>
              <a:rPr dirty="0" sz="1450" spc="-10">
                <a:latin typeface="Times New Roman"/>
                <a:cs typeface="Times New Roman"/>
              </a:rPr>
              <a:t>and</a:t>
            </a:r>
            <a:r>
              <a:rPr dirty="0" sz="1450" spc="200">
                <a:latin typeface="Times New Roman"/>
                <a:cs typeface="Times New Roman"/>
              </a:rPr>
              <a:t> </a:t>
            </a:r>
            <a:r>
              <a:rPr dirty="0" sz="1450" spc="-10">
                <a:latin typeface="Times New Roman"/>
                <a:cs typeface="Times New Roman"/>
              </a:rPr>
              <a:t>angry</a:t>
            </a:r>
            <a:r>
              <a:rPr dirty="0" sz="1450" spc="195">
                <a:latin typeface="Times New Roman"/>
                <a:cs typeface="Times New Roman"/>
              </a:rPr>
              <a:t> </a:t>
            </a:r>
            <a:r>
              <a:rPr dirty="0" sz="1450" spc="-10">
                <a:latin typeface="Times New Roman"/>
                <a:cs typeface="Times New Roman"/>
              </a:rPr>
              <a:t>because</a:t>
            </a:r>
            <a:r>
              <a:rPr dirty="0" sz="1450" spc="200">
                <a:latin typeface="Times New Roman"/>
                <a:cs typeface="Times New Roman"/>
              </a:rPr>
              <a:t> </a:t>
            </a:r>
            <a:r>
              <a:rPr dirty="0" sz="1450" spc="-10">
                <a:latin typeface="Times New Roman"/>
                <a:cs typeface="Times New Roman"/>
              </a:rPr>
              <a:t>she</a:t>
            </a:r>
            <a:r>
              <a:rPr dirty="0" sz="1450" spc="200">
                <a:latin typeface="Times New Roman"/>
                <a:cs typeface="Times New Roman"/>
              </a:rPr>
              <a:t> </a:t>
            </a:r>
            <a:r>
              <a:rPr dirty="0" sz="1450" spc="-10">
                <a:latin typeface="Times New Roman"/>
                <a:cs typeface="Times New Roman"/>
              </a:rPr>
              <a:t>behaved</a:t>
            </a:r>
            <a:r>
              <a:rPr dirty="0" sz="1450" spc="200">
                <a:latin typeface="Times New Roman"/>
                <a:cs typeface="Times New Roman"/>
              </a:rPr>
              <a:t> </a:t>
            </a:r>
            <a:r>
              <a:rPr dirty="0" sz="1450" spc="-10">
                <a:latin typeface="Times New Roman"/>
                <a:cs typeface="Times New Roman"/>
              </a:rPr>
              <a:t>so</a:t>
            </a:r>
            <a:endParaRPr sz="1450">
              <a:latin typeface="Times New Roman"/>
              <a:cs typeface="Times New Roman"/>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274810"/>
          </a:xfrm>
          <a:prstGeom prst="rect">
            <a:avLst/>
          </a:prstGeom>
        </p:spPr>
        <p:txBody>
          <a:bodyPr wrap="square" lIns="0" tIns="12065" rIns="0" bIns="0" rtlCol="0" vert="horz">
            <a:spAutoFit/>
          </a:bodyPr>
          <a:lstStyle/>
          <a:p>
            <a:pPr algn="just" marL="12700" marR="5715">
              <a:lnSpc>
                <a:spcPct val="99600"/>
              </a:lnSpc>
              <a:spcBef>
                <a:spcPts val="95"/>
              </a:spcBef>
            </a:pPr>
            <a:r>
              <a:rPr dirty="0" sz="1450" spc="-10">
                <a:latin typeface="Times New Roman"/>
                <a:cs typeface="Times New Roman"/>
              </a:rPr>
              <a:t>coldly towards him, in such </a:t>
            </a:r>
            <a:r>
              <a:rPr dirty="0" sz="1450" spc="-5">
                <a:latin typeface="Times New Roman"/>
                <a:cs typeface="Times New Roman"/>
              </a:rPr>
              <a:t>a </a:t>
            </a:r>
            <a:r>
              <a:rPr dirty="0" sz="1450" spc="-10">
                <a:latin typeface="Times New Roman"/>
                <a:cs typeface="Times New Roman"/>
              </a:rPr>
              <a:t>businesslike </a:t>
            </a:r>
            <a:r>
              <a:rPr dirty="0" sz="1450" spc="-35">
                <a:latin typeface="Times New Roman"/>
                <a:cs typeface="Times New Roman"/>
              </a:rPr>
              <a:t>way, </a:t>
            </a:r>
            <a:r>
              <a:rPr dirty="0" sz="1450" spc="-10">
                <a:latin typeface="Times New Roman"/>
                <a:cs typeface="Times New Roman"/>
              </a:rPr>
              <a:t>never smiling and as if afraid  that </a:t>
            </a:r>
            <a:r>
              <a:rPr dirty="0" sz="1450" spc="-5">
                <a:latin typeface="Times New Roman"/>
                <a:cs typeface="Times New Roman"/>
              </a:rPr>
              <a:t>he </a:t>
            </a:r>
            <a:r>
              <a:rPr dirty="0" sz="1450" spc="-10">
                <a:latin typeface="Times New Roman"/>
                <a:cs typeface="Times New Roman"/>
              </a:rPr>
              <a:t>might suddenly touch </a:t>
            </a:r>
            <a:r>
              <a:rPr dirty="0" sz="1450" spc="-30">
                <a:latin typeface="Times New Roman"/>
                <a:cs typeface="Times New Roman"/>
              </a:rPr>
              <a:t>her. </a:t>
            </a:r>
            <a:r>
              <a:rPr dirty="0" sz="1450" spc="-10">
                <a:latin typeface="Times New Roman"/>
                <a:cs typeface="Times New Roman"/>
              </a:rPr>
              <a:t>All the while </a:t>
            </a:r>
            <a:r>
              <a:rPr dirty="0" sz="1450" spc="-5">
                <a:latin typeface="Times New Roman"/>
                <a:cs typeface="Times New Roman"/>
              </a:rPr>
              <a:t>he </a:t>
            </a:r>
            <a:r>
              <a:rPr dirty="0" sz="1450" spc="-10">
                <a:latin typeface="Times New Roman"/>
                <a:cs typeface="Times New Roman"/>
              </a:rPr>
              <a:t>thought: How could </a:t>
            </a:r>
            <a:r>
              <a:rPr dirty="0" sz="1450" spc="-5">
                <a:latin typeface="Times New Roman"/>
                <a:cs typeface="Times New Roman"/>
              </a:rPr>
              <a:t>he  </a:t>
            </a:r>
            <a:r>
              <a:rPr dirty="0" sz="1450" spc="-10">
                <a:latin typeface="Times New Roman"/>
                <a:cs typeface="Times New Roman"/>
              </a:rPr>
              <a:t>inspire her with confidence in him, how could </a:t>
            </a:r>
            <a:r>
              <a:rPr dirty="0" sz="1450" spc="-5">
                <a:latin typeface="Times New Roman"/>
                <a:cs typeface="Times New Roman"/>
              </a:rPr>
              <a:t>he </a:t>
            </a:r>
            <a:r>
              <a:rPr dirty="0" sz="1450" spc="-10">
                <a:latin typeface="Times New Roman"/>
                <a:cs typeface="Times New Roman"/>
              </a:rPr>
              <a:t>get to know her </a:t>
            </a:r>
            <a:r>
              <a:rPr dirty="0" sz="1450" spc="-15">
                <a:latin typeface="Times New Roman"/>
                <a:cs typeface="Times New Roman"/>
              </a:rPr>
              <a:t>better, </a:t>
            </a:r>
            <a:r>
              <a:rPr dirty="0" sz="1450" spc="-10">
                <a:latin typeface="Times New Roman"/>
                <a:cs typeface="Times New Roman"/>
              </a:rPr>
              <a:t>to  help </a:t>
            </a:r>
            <a:r>
              <a:rPr dirty="0" sz="1450" spc="-20">
                <a:latin typeface="Times New Roman"/>
                <a:cs typeface="Times New Roman"/>
              </a:rPr>
              <a:t>her, </a:t>
            </a:r>
            <a:r>
              <a:rPr dirty="0" sz="1450" spc="-10">
                <a:latin typeface="Times New Roman"/>
                <a:cs typeface="Times New Roman"/>
              </a:rPr>
              <a:t>to make her realise how badly she taught, </a:t>
            </a:r>
            <a:r>
              <a:rPr dirty="0" sz="1450" spc="-5">
                <a:latin typeface="Times New Roman"/>
                <a:cs typeface="Times New Roman"/>
              </a:rPr>
              <a:t>poor </a:t>
            </a:r>
            <a:r>
              <a:rPr dirty="0" sz="1450" spc="-10">
                <a:latin typeface="Times New Roman"/>
                <a:cs typeface="Times New Roman"/>
              </a:rPr>
              <a:t>little</a:t>
            </a:r>
            <a:r>
              <a:rPr dirty="0" sz="1450" spc="85">
                <a:latin typeface="Times New Roman"/>
                <a:cs typeface="Times New Roman"/>
              </a:rPr>
              <a:t> </a:t>
            </a:r>
            <a:r>
              <a:rPr dirty="0" sz="1450" spc="-10">
                <a:latin typeface="Times New Roman"/>
                <a:cs typeface="Times New Roman"/>
              </a:rPr>
              <a:t>soul?</a:t>
            </a:r>
            <a:endParaRPr sz="1450">
              <a:latin typeface="Times New Roman"/>
              <a:cs typeface="Times New Roman"/>
            </a:endParaRPr>
          </a:p>
          <a:p>
            <a:pPr algn="just" marL="12700" marR="8890" indent="255904">
              <a:lnSpc>
                <a:spcPts val="1730"/>
              </a:lnSpc>
              <a:spcBef>
                <a:spcPts val="844"/>
              </a:spcBef>
            </a:pPr>
            <a:r>
              <a:rPr dirty="0" sz="1450" spc="-10">
                <a:latin typeface="Times New Roman"/>
                <a:cs typeface="Times New Roman"/>
              </a:rPr>
              <a:t>Once Alice Ossipovna came to the lesson in </a:t>
            </a:r>
            <a:r>
              <a:rPr dirty="0" sz="1450" spc="-5">
                <a:latin typeface="Times New Roman"/>
                <a:cs typeface="Times New Roman"/>
              </a:rPr>
              <a:t>a </a:t>
            </a:r>
            <a:r>
              <a:rPr dirty="0" sz="1450" spc="-10">
                <a:latin typeface="Times New Roman"/>
                <a:cs typeface="Times New Roman"/>
              </a:rPr>
              <a:t>dainty pink dress, </a:t>
            </a:r>
            <a:r>
              <a:rPr dirty="0" sz="1450" spc="-5">
                <a:latin typeface="Times New Roman"/>
                <a:cs typeface="Times New Roman"/>
              </a:rPr>
              <a:t>a </a:t>
            </a:r>
            <a:r>
              <a:rPr dirty="0" sz="1450" spc="-10">
                <a:latin typeface="Times New Roman"/>
                <a:cs typeface="Times New Roman"/>
              </a:rPr>
              <a:t>little  décolleté, and such </a:t>
            </a:r>
            <a:r>
              <a:rPr dirty="0" sz="1450" spc="-5">
                <a:latin typeface="Times New Roman"/>
                <a:cs typeface="Times New Roman"/>
              </a:rPr>
              <a:t>a </a:t>
            </a:r>
            <a:r>
              <a:rPr dirty="0" sz="1450" spc="-10">
                <a:latin typeface="Times New Roman"/>
                <a:cs typeface="Times New Roman"/>
              </a:rPr>
              <a:t>sweet scent came from her that </a:t>
            </a:r>
            <a:r>
              <a:rPr dirty="0" sz="1450" spc="-5">
                <a:latin typeface="Times New Roman"/>
                <a:cs typeface="Times New Roman"/>
              </a:rPr>
              <a:t>you </a:t>
            </a:r>
            <a:r>
              <a:rPr dirty="0" sz="1450" spc="-10">
                <a:latin typeface="Times New Roman"/>
                <a:cs typeface="Times New Roman"/>
              </a:rPr>
              <a:t>might have </a:t>
            </a:r>
            <a:r>
              <a:rPr dirty="0" sz="1450" spc="-5">
                <a:latin typeface="Times New Roman"/>
                <a:cs typeface="Times New Roman"/>
              </a:rPr>
              <a:t>thought  </a:t>
            </a:r>
            <a:r>
              <a:rPr dirty="0" sz="1450" spc="-10">
                <a:latin typeface="Times New Roman"/>
                <a:cs typeface="Times New Roman"/>
              </a:rPr>
              <a:t>she was wrapped in </a:t>
            </a:r>
            <a:r>
              <a:rPr dirty="0" sz="1450" spc="-5">
                <a:latin typeface="Times New Roman"/>
                <a:cs typeface="Times New Roman"/>
              </a:rPr>
              <a:t>a </a:t>
            </a:r>
            <a:r>
              <a:rPr dirty="0" sz="1450" spc="-10">
                <a:latin typeface="Times New Roman"/>
                <a:cs typeface="Times New Roman"/>
              </a:rPr>
              <a:t>cloud, that </a:t>
            </a:r>
            <a:r>
              <a:rPr dirty="0" sz="1450" spc="-5">
                <a:latin typeface="Times New Roman"/>
                <a:cs typeface="Times New Roman"/>
              </a:rPr>
              <a:t>you </a:t>
            </a:r>
            <a:r>
              <a:rPr dirty="0" sz="1450" spc="-10">
                <a:latin typeface="Times New Roman"/>
                <a:cs typeface="Times New Roman"/>
              </a:rPr>
              <a:t>had only to blow </a:t>
            </a:r>
            <a:r>
              <a:rPr dirty="0" sz="1450" spc="-5">
                <a:latin typeface="Times New Roman"/>
                <a:cs typeface="Times New Roman"/>
              </a:rPr>
              <a:t>on </a:t>
            </a:r>
            <a:r>
              <a:rPr dirty="0" sz="1450" spc="-10">
                <a:latin typeface="Times New Roman"/>
                <a:cs typeface="Times New Roman"/>
              </a:rPr>
              <a:t>her for her to fly  away </a:t>
            </a:r>
            <a:r>
              <a:rPr dirty="0" sz="1450" spc="-5">
                <a:latin typeface="Times New Roman"/>
                <a:cs typeface="Times New Roman"/>
              </a:rPr>
              <a:t>or </a:t>
            </a:r>
            <a:r>
              <a:rPr dirty="0" sz="1450" spc="-10">
                <a:latin typeface="Times New Roman"/>
                <a:cs typeface="Times New Roman"/>
              </a:rPr>
              <a:t>dissolve like smoke. She apologised, saying she could only stay for  half an </a:t>
            </a:r>
            <a:r>
              <a:rPr dirty="0" sz="1450" spc="-20">
                <a:latin typeface="Times New Roman"/>
                <a:cs typeface="Times New Roman"/>
              </a:rPr>
              <a:t>hour, </a:t>
            </a:r>
            <a:r>
              <a:rPr dirty="0" sz="1450" spc="-10">
                <a:latin typeface="Times New Roman"/>
                <a:cs typeface="Times New Roman"/>
              </a:rPr>
              <a:t>because she had to </a:t>
            </a:r>
            <a:r>
              <a:rPr dirty="0" sz="1450" spc="-5">
                <a:latin typeface="Times New Roman"/>
                <a:cs typeface="Times New Roman"/>
              </a:rPr>
              <a:t>go </a:t>
            </a:r>
            <a:r>
              <a:rPr dirty="0" sz="1450" spc="-10">
                <a:latin typeface="Times New Roman"/>
                <a:cs typeface="Times New Roman"/>
              </a:rPr>
              <a:t>straight from the lesson to </a:t>
            </a:r>
            <a:r>
              <a:rPr dirty="0" sz="1450" spc="-5">
                <a:latin typeface="Times New Roman"/>
                <a:cs typeface="Times New Roman"/>
              </a:rPr>
              <a:t>a</a:t>
            </a:r>
            <a:r>
              <a:rPr dirty="0" sz="1450" spc="105">
                <a:latin typeface="Times New Roman"/>
                <a:cs typeface="Times New Roman"/>
              </a:rPr>
              <a:t> </a:t>
            </a:r>
            <a:r>
              <a:rPr dirty="0" sz="1450" spc="-10">
                <a:latin typeface="Times New Roman"/>
                <a:cs typeface="Times New Roman"/>
              </a:rPr>
              <a:t>ball.</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He gazed at her neck, at her bare shoulders and </a:t>
            </a:r>
            <a:r>
              <a:rPr dirty="0" sz="1450" spc="-5">
                <a:latin typeface="Times New Roman"/>
                <a:cs typeface="Times New Roman"/>
              </a:rPr>
              <a:t>he thought he </a:t>
            </a:r>
            <a:r>
              <a:rPr dirty="0" sz="1450" spc="-10">
                <a:latin typeface="Times New Roman"/>
                <a:cs typeface="Times New Roman"/>
              </a:rPr>
              <a:t>understood  why Frenchwomen were known to </a:t>
            </a:r>
            <a:r>
              <a:rPr dirty="0" sz="1450" spc="-5">
                <a:latin typeface="Times New Roman"/>
                <a:cs typeface="Times New Roman"/>
              </a:rPr>
              <a:t>be </a:t>
            </a:r>
            <a:r>
              <a:rPr dirty="0" sz="1450" spc="-10">
                <a:latin typeface="Times New Roman"/>
                <a:cs typeface="Times New Roman"/>
              </a:rPr>
              <a:t>light-minded and easily won; </a:t>
            </a:r>
            <a:r>
              <a:rPr dirty="0" sz="1450" spc="-5">
                <a:latin typeface="Times New Roman"/>
                <a:cs typeface="Times New Roman"/>
              </a:rPr>
              <a:t>he </a:t>
            </a:r>
            <a:r>
              <a:rPr dirty="0" sz="1450" spc="-10">
                <a:latin typeface="Times New Roman"/>
                <a:cs typeface="Times New Roman"/>
              </a:rPr>
              <a:t>was  drowned in this cloud </a:t>
            </a:r>
            <a:r>
              <a:rPr dirty="0" sz="1450" spc="-5">
                <a:latin typeface="Times New Roman"/>
                <a:cs typeface="Times New Roman"/>
              </a:rPr>
              <a:t>of </a:t>
            </a:r>
            <a:r>
              <a:rPr dirty="0" sz="1450" spc="-10">
                <a:latin typeface="Times New Roman"/>
                <a:cs typeface="Times New Roman"/>
              </a:rPr>
              <a:t>scent, </a:t>
            </a:r>
            <a:r>
              <a:rPr dirty="0" sz="1450" spc="-20">
                <a:latin typeface="Times New Roman"/>
                <a:cs typeface="Times New Roman"/>
              </a:rPr>
              <a:t>beauty, </a:t>
            </a:r>
            <a:r>
              <a:rPr dirty="0" sz="1450" spc="-10">
                <a:latin typeface="Times New Roman"/>
                <a:cs typeface="Times New Roman"/>
              </a:rPr>
              <a:t>and </a:t>
            </a:r>
            <a:r>
              <a:rPr dirty="0" sz="1450" spc="-20">
                <a:latin typeface="Times New Roman"/>
                <a:cs typeface="Times New Roman"/>
              </a:rPr>
              <a:t>nudity, </a:t>
            </a:r>
            <a:r>
              <a:rPr dirty="0" sz="1450" spc="-10">
                <a:latin typeface="Times New Roman"/>
                <a:cs typeface="Times New Roman"/>
              </a:rPr>
              <a:t>and she, quite unaware </a:t>
            </a:r>
            <a:r>
              <a:rPr dirty="0" sz="1450" spc="-5">
                <a:latin typeface="Times New Roman"/>
                <a:cs typeface="Times New Roman"/>
              </a:rPr>
              <a:t>of  </a:t>
            </a:r>
            <a:r>
              <a:rPr dirty="0" sz="1450" spc="-10">
                <a:latin typeface="Times New Roman"/>
                <a:cs typeface="Times New Roman"/>
              </a:rPr>
              <a:t>his thoughts and probably </a:t>
            </a:r>
            <a:r>
              <a:rPr dirty="0" sz="1450" spc="-5">
                <a:latin typeface="Times New Roman"/>
                <a:cs typeface="Times New Roman"/>
              </a:rPr>
              <a:t>not </a:t>
            </a:r>
            <a:r>
              <a:rPr dirty="0" sz="1450" spc="-10">
                <a:latin typeface="Times New Roman"/>
                <a:cs typeface="Times New Roman"/>
              </a:rPr>
              <a:t>in the least interested in them, read over the  pages quickly and translated full steam</a:t>
            </a:r>
            <a:r>
              <a:rPr dirty="0" sz="1450" spc="20">
                <a:latin typeface="Times New Roman"/>
                <a:cs typeface="Times New Roman"/>
              </a:rPr>
              <a:t> </a:t>
            </a:r>
            <a:r>
              <a:rPr dirty="0" sz="1450" spc="-10">
                <a:latin typeface="Times New Roman"/>
                <a:cs typeface="Times New Roman"/>
              </a:rPr>
              <a:t>ahead:</a:t>
            </a:r>
            <a:endParaRPr sz="1450">
              <a:latin typeface="Times New Roman"/>
              <a:cs typeface="Times New Roman"/>
            </a:endParaRPr>
          </a:p>
          <a:p>
            <a:pPr algn="just" marL="12700" marR="10795" indent="255904">
              <a:lnSpc>
                <a:spcPts val="1730"/>
              </a:lnSpc>
              <a:spcBef>
                <a:spcPts val="785"/>
              </a:spcBef>
            </a:pPr>
            <a:r>
              <a:rPr dirty="0" sz="1450" spc="-10">
                <a:latin typeface="Times New Roman"/>
                <a:cs typeface="Times New Roman"/>
              </a:rPr>
              <a:t>"He walked over the street and met the gentleman </a:t>
            </a:r>
            <a:r>
              <a:rPr dirty="0" sz="1450" spc="-5">
                <a:latin typeface="Times New Roman"/>
                <a:cs typeface="Times New Roman"/>
              </a:rPr>
              <a:t>of </a:t>
            </a:r>
            <a:r>
              <a:rPr dirty="0" sz="1450" spc="-10">
                <a:latin typeface="Times New Roman"/>
                <a:cs typeface="Times New Roman"/>
              </a:rPr>
              <a:t>his friend and said:  where </a:t>
            </a:r>
            <a:r>
              <a:rPr dirty="0" sz="1450" spc="-5">
                <a:latin typeface="Times New Roman"/>
                <a:cs typeface="Times New Roman"/>
              </a:rPr>
              <a:t>do you </a:t>
            </a:r>
            <a:r>
              <a:rPr dirty="0" sz="1450" spc="-10">
                <a:latin typeface="Times New Roman"/>
                <a:cs typeface="Times New Roman"/>
              </a:rPr>
              <a:t>rush? seeing </a:t>
            </a:r>
            <a:r>
              <a:rPr dirty="0" sz="1450" spc="-5">
                <a:latin typeface="Times New Roman"/>
                <a:cs typeface="Times New Roman"/>
              </a:rPr>
              <a:t>your </a:t>
            </a:r>
            <a:r>
              <a:rPr dirty="0" sz="1450" spc="-10">
                <a:latin typeface="Times New Roman"/>
                <a:cs typeface="Times New Roman"/>
              </a:rPr>
              <a:t>face so pale it makes me</a:t>
            </a:r>
            <a:r>
              <a:rPr dirty="0" sz="1450" spc="45">
                <a:latin typeface="Times New Roman"/>
                <a:cs typeface="Times New Roman"/>
              </a:rPr>
              <a:t> </a:t>
            </a:r>
            <a:r>
              <a:rPr dirty="0" sz="1450" spc="-10">
                <a:latin typeface="Times New Roman"/>
                <a:cs typeface="Times New Roman"/>
              </a:rPr>
              <a:t>pain."</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 Mémoires had been finished long ago; Alice was now translating  another </a:t>
            </a:r>
            <a:r>
              <a:rPr dirty="0" sz="1450" spc="-5">
                <a:latin typeface="Times New Roman"/>
                <a:cs typeface="Times New Roman"/>
              </a:rPr>
              <a:t>book. </a:t>
            </a:r>
            <a:r>
              <a:rPr dirty="0" sz="1450" spc="-10">
                <a:latin typeface="Times New Roman"/>
                <a:cs typeface="Times New Roman"/>
              </a:rPr>
              <a:t>Once she came to the lesson an </a:t>
            </a:r>
            <a:r>
              <a:rPr dirty="0" sz="1450" spc="-5">
                <a:latin typeface="Times New Roman"/>
                <a:cs typeface="Times New Roman"/>
              </a:rPr>
              <a:t>hour </a:t>
            </a:r>
            <a:r>
              <a:rPr dirty="0" sz="1450" spc="-15">
                <a:latin typeface="Times New Roman"/>
                <a:cs typeface="Times New Roman"/>
              </a:rPr>
              <a:t>earlier, </a:t>
            </a:r>
            <a:r>
              <a:rPr dirty="0" sz="1450" spc="-10">
                <a:latin typeface="Times New Roman"/>
                <a:cs typeface="Times New Roman"/>
              </a:rPr>
              <a:t>apologising  because she had to </a:t>
            </a:r>
            <a:r>
              <a:rPr dirty="0" sz="1450" spc="-5">
                <a:latin typeface="Times New Roman"/>
                <a:cs typeface="Times New Roman"/>
              </a:rPr>
              <a:t>go </a:t>
            </a:r>
            <a:r>
              <a:rPr dirty="0" sz="1450" spc="-10">
                <a:latin typeface="Times New Roman"/>
                <a:cs typeface="Times New Roman"/>
              </a:rPr>
              <a:t>to the Little Theatre at seven o'clock. When the lesson  was over </a:t>
            </a:r>
            <a:r>
              <a:rPr dirty="0" sz="1450" spc="-35">
                <a:latin typeface="Times New Roman"/>
                <a:cs typeface="Times New Roman"/>
              </a:rPr>
              <a:t>Vorotov </a:t>
            </a:r>
            <a:r>
              <a:rPr dirty="0" sz="1450" spc="-10">
                <a:latin typeface="Times New Roman"/>
                <a:cs typeface="Times New Roman"/>
              </a:rPr>
              <a:t>dressed and </a:t>
            </a:r>
            <a:r>
              <a:rPr dirty="0" sz="1450" spc="-5">
                <a:latin typeface="Times New Roman"/>
                <a:cs typeface="Times New Roman"/>
              </a:rPr>
              <a:t>he </a:t>
            </a:r>
            <a:r>
              <a:rPr dirty="0" sz="1450" spc="-10">
                <a:latin typeface="Times New Roman"/>
                <a:cs typeface="Times New Roman"/>
              </a:rPr>
              <a:t>too went to the theatre. It seemed to him only  for the sake </a:t>
            </a:r>
            <a:r>
              <a:rPr dirty="0" sz="1450" spc="-5">
                <a:latin typeface="Times New Roman"/>
                <a:cs typeface="Times New Roman"/>
              </a:rPr>
              <a:t>of </a:t>
            </a:r>
            <a:r>
              <a:rPr dirty="0" sz="1450" spc="-10">
                <a:latin typeface="Times New Roman"/>
                <a:cs typeface="Times New Roman"/>
              </a:rPr>
              <a:t>rest and distraction, and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even think </a:t>
            </a:r>
            <a:r>
              <a:rPr dirty="0" sz="1450" spc="-5">
                <a:latin typeface="Times New Roman"/>
                <a:cs typeface="Times New Roman"/>
              </a:rPr>
              <a:t>of </a:t>
            </a:r>
            <a:r>
              <a:rPr dirty="0" sz="1450" spc="-10">
                <a:latin typeface="Times New Roman"/>
                <a:cs typeface="Times New Roman"/>
              </a:rPr>
              <a:t>Alice. He  would </a:t>
            </a:r>
            <a:r>
              <a:rPr dirty="0" sz="1450" spc="-5">
                <a:latin typeface="Times New Roman"/>
                <a:cs typeface="Times New Roman"/>
              </a:rPr>
              <a:t>not </a:t>
            </a:r>
            <a:r>
              <a:rPr dirty="0" sz="1450" spc="-10">
                <a:latin typeface="Times New Roman"/>
                <a:cs typeface="Times New Roman"/>
              </a:rPr>
              <a:t>admit that </a:t>
            </a:r>
            <a:r>
              <a:rPr dirty="0" sz="1450" spc="-5">
                <a:latin typeface="Times New Roman"/>
                <a:cs typeface="Times New Roman"/>
              </a:rPr>
              <a:t>a </a:t>
            </a:r>
            <a:r>
              <a:rPr dirty="0" sz="1450" spc="-10">
                <a:latin typeface="Times New Roman"/>
                <a:cs typeface="Times New Roman"/>
              </a:rPr>
              <a:t>serious man, preparing for </a:t>
            </a:r>
            <a:r>
              <a:rPr dirty="0" sz="1450" spc="-5">
                <a:latin typeface="Times New Roman"/>
                <a:cs typeface="Times New Roman"/>
              </a:rPr>
              <a:t>a </a:t>
            </a:r>
            <a:r>
              <a:rPr dirty="0" sz="1450" spc="-10">
                <a:latin typeface="Times New Roman"/>
                <a:cs typeface="Times New Roman"/>
              </a:rPr>
              <a:t>scientific </a:t>
            </a:r>
            <a:r>
              <a:rPr dirty="0" sz="1450" spc="-20">
                <a:latin typeface="Times New Roman"/>
                <a:cs typeface="Times New Roman"/>
              </a:rPr>
              <a:t>career, </a:t>
            </a:r>
            <a:r>
              <a:rPr dirty="0" sz="1450" spc="-5">
                <a:latin typeface="Times New Roman"/>
                <a:cs typeface="Times New Roman"/>
              </a:rPr>
              <a:t>a </a:t>
            </a:r>
            <a:r>
              <a:rPr dirty="0" sz="1450" spc="-10">
                <a:latin typeface="Times New Roman"/>
                <a:cs typeface="Times New Roman"/>
              </a:rPr>
              <a:t>stay-at-  home, should brush aside his </a:t>
            </a:r>
            <a:r>
              <a:rPr dirty="0" sz="1450" spc="-5">
                <a:latin typeface="Times New Roman"/>
                <a:cs typeface="Times New Roman"/>
              </a:rPr>
              <a:t>book </a:t>
            </a:r>
            <a:r>
              <a:rPr dirty="0" sz="1450" spc="-10">
                <a:latin typeface="Times New Roman"/>
                <a:cs typeface="Times New Roman"/>
              </a:rPr>
              <a:t>and rush to the theatre for the sake </a:t>
            </a:r>
            <a:r>
              <a:rPr dirty="0" sz="1450" spc="-5">
                <a:latin typeface="Times New Roman"/>
                <a:cs typeface="Times New Roman"/>
              </a:rPr>
              <a:t>of  </a:t>
            </a:r>
            <a:r>
              <a:rPr dirty="0" sz="1450" spc="-10">
                <a:latin typeface="Times New Roman"/>
                <a:cs typeface="Times New Roman"/>
              </a:rPr>
              <a:t>meeting an unintellectual, stupid girl whom </a:t>
            </a:r>
            <a:r>
              <a:rPr dirty="0" sz="1450" spc="-5">
                <a:latin typeface="Times New Roman"/>
                <a:cs typeface="Times New Roman"/>
              </a:rPr>
              <a:t>he </a:t>
            </a:r>
            <a:r>
              <a:rPr dirty="0" sz="1450" spc="-10">
                <a:latin typeface="Times New Roman"/>
                <a:cs typeface="Times New Roman"/>
              </a:rPr>
              <a:t>hardly</a:t>
            </a:r>
            <a:r>
              <a:rPr dirty="0" sz="1450" spc="30">
                <a:latin typeface="Times New Roman"/>
                <a:cs typeface="Times New Roman"/>
              </a:rPr>
              <a:t> </a:t>
            </a:r>
            <a:r>
              <a:rPr dirty="0" sz="1450" spc="-25">
                <a:latin typeface="Times New Roman"/>
                <a:cs typeface="Times New Roman"/>
              </a:rPr>
              <a:t>knew.</a:t>
            </a:r>
            <a:endParaRPr sz="1450">
              <a:latin typeface="Times New Roman"/>
              <a:cs typeface="Times New Roman"/>
            </a:endParaRPr>
          </a:p>
          <a:p>
            <a:pPr algn="just" marL="12700" marR="5715" indent="255904">
              <a:lnSpc>
                <a:spcPts val="1730"/>
              </a:lnSpc>
              <a:spcBef>
                <a:spcPts val="705"/>
              </a:spcBef>
            </a:pPr>
            <a:r>
              <a:rPr dirty="0" sz="1450" spc="-10">
                <a:latin typeface="Times New Roman"/>
                <a:cs typeface="Times New Roman"/>
              </a:rPr>
              <a:t>But </a:t>
            </a:r>
            <a:r>
              <a:rPr dirty="0" sz="1450" spc="-20">
                <a:latin typeface="Times New Roman"/>
                <a:cs typeface="Times New Roman"/>
              </a:rPr>
              <a:t>somehow, </a:t>
            </a:r>
            <a:r>
              <a:rPr dirty="0" sz="1450" spc="-10">
                <a:latin typeface="Times New Roman"/>
                <a:cs typeface="Times New Roman"/>
              </a:rPr>
              <a:t>dining the intervals his heart beat, and, without noticing it,  </a:t>
            </a:r>
            <a:r>
              <a:rPr dirty="0" sz="1450" spc="-5">
                <a:latin typeface="Times New Roman"/>
                <a:cs typeface="Times New Roman"/>
              </a:rPr>
              <a:t>he </a:t>
            </a:r>
            <a:r>
              <a:rPr dirty="0" sz="1450" spc="-10">
                <a:latin typeface="Times New Roman"/>
                <a:cs typeface="Times New Roman"/>
              </a:rPr>
              <a:t>ran about the foyer and the corridors like </a:t>
            </a:r>
            <a:r>
              <a:rPr dirty="0" sz="1450" spc="-5">
                <a:latin typeface="Times New Roman"/>
                <a:cs typeface="Times New Roman"/>
              </a:rPr>
              <a:t>a </a:t>
            </a:r>
            <a:r>
              <a:rPr dirty="0" sz="1450" spc="-30">
                <a:latin typeface="Times New Roman"/>
                <a:cs typeface="Times New Roman"/>
              </a:rPr>
              <a:t>boy, </a:t>
            </a:r>
            <a:r>
              <a:rPr dirty="0" sz="1450" spc="-10">
                <a:latin typeface="Times New Roman"/>
                <a:cs typeface="Times New Roman"/>
              </a:rPr>
              <a:t>looking impatiently for  someone. Every time the interval was over </a:t>
            </a:r>
            <a:r>
              <a:rPr dirty="0" sz="1450" spc="-5">
                <a:latin typeface="Times New Roman"/>
                <a:cs typeface="Times New Roman"/>
              </a:rPr>
              <a:t>he </a:t>
            </a:r>
            <a:r>
              <a:rPr dirty="0" sz="1450" spc="-10">
                <a:latin typeface="Times New Roman"/>
                <a:cs typeface="Times New Roman"/>
              </a:rPr>
              <a:t>was tired,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discovered the familiar pink dress and the lovely shoulders veiled with tulle  his heart jumped as if from </a:t>
            </a:r>
            <a:r>
              <a:rPr dirty="0" sz="1450" spc="-5">
                <a:latin typeface="Times New Roman"/>
                <a:cs typeface="Times New Roman"/>
              </a:rPr>
              <a:t>a </a:t>
            </a:r>
            <a:r>
              <a:rPr dirty="0" sz="1450" spc="-10">
                <a:latin typeface="Times New Roman"/>
                <a:cs typeface="Times New Roman"/>
              </a:rPr>
              <a:t>presentiment </a:t>
            </a:r>
            <a:r>
              <a:rPr dirty="0" sz="1450" spc="-5">
                <a:latin typeface="Times New Roman"/>
                <a:cs typeface="Times New Roman"/>
              </a:rPr>
              <a:t>of </a:t>
            </a:r>
            <a:r>
              <a:rPr dirty="0" sz="1450" spc="-10">
                <a:latin typeface="Times New Roman"/>
                <a:cs typeface="Times New Roman"/>
              </a:rPr>
              <a:t>happiness, </a:t>
            </a:r>
            <a:r>
              <a:rPr dirty="0" sz="1450" spc="-5">
                <a:latin typeface="Times New Roman"/>
                <a:cs typeface="Times New Roman"/>
              </a:rPr>
              <a:t>he </a:t>
            </a:r>
            <a:r>
              <a:rPr dirty="0" sz="1450" spc="-10">
                <a:latin typeface="Times New Roman"/>
                <a:cs typeface="Times New Roman"/>
              </a:rPr>
              <a:t>smiled </a:t>
            </a:r>
            <a:r>
              <a:rPr dirty="0" sz="1450" spc="-20">
                <a:latin typeface="Times New Roman"/>
                <a:cs typeface="Times New Roman"/>
              </a:rPr>
              <a:t>joyfully,  </a:t>
            </a:r>
            <a:r>
              <a:rPr dirty="0" sz="1450" spc="-10">
                <a:latin typeface="Times New Roman"/>
                <a:cs typeface="Times New Roman"/>
              </a:rPr>
              <a:t>and for the first time in his life </a:t>
            </a:r>
            <a:r>
              <a:rPr dirty="0" sz="1450" spc="-5">
                <a:latin typeface="Times New Roman"/>
                <a:cs typeface="Times New Roman"/>
              </a:rPr>
              <a:t>he </a:t>
            </a:r>
            <a:r>
              <a:rPr dirty="0" sz="1450" spc="-10">
                <a:latin typeface="Times New Roman"/>
                <a:cs typeface="Times New Roman"/>
              </a:rPr>
              <a:t>felt</a:t>
            </a:r>
            <a:r>
              <a:rPr dirty="0" sz="1450" spc="40">
                <a:latin typeface="Times New Roman"/>
                <a:cs typeface="Times New Roman"/>
              </a:rPr>
              <a:t> </a:t>
            </a:r>
            <a:r>
              <a:rPr dirty="0" sz="1450" spc="-10">
                <a:latin typeface="Times New Roman"/>
                <a:cs typeface="Times New Roman"/>
              </a:rPr>
              <a:t>jealous.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Alice was with two ugly students and an </a:t>
            </a:r>
            <a:r>
              <a:rPr dirty="0" sz="1450" spc="-25">
                <a:latin typeface="Times New Roman"/>
                <a:cs typeface="Times New Roman"/>
              </a:rPr>
              <a:t>officer. </a:t>
            </a:r>
            <a:r>
              <a:rPr dirty="0" sz="1450" spc="-10">
                <a:latin typeface="Times New Roman"/>
                <a:cs typeface="Times New Roman"/>
              </a:rPr>
              <a:t>She was laughing, talking  loudly and evidently flirting. </a:t>
            </a:r>
            <a:r>
              <a:rPr dirty="0" sz="1450" spc="-35">
                <a:latin typeface="Times New Roman"/>
                <a:cs typeface="Times New Roman"/>
              </a:rPr>
              <a:t>Vorotov </a:t>
            </a:r>
            <a:r>
              <a:rPr dirty="0" sz="1450" spc="-10">
                <a:latin typeface="Times New Roman"/>
                <a:cs typeface="Times New Roman"/>
              </a:rPr>
              <a:t>had never seen her like that. Apparently  she was </a:t>
            </a:r>
            <a:r>
              <a:rPr dirty="0" sz="1450" spc="-25">
                <a:latin typeface="Times New Roman"/>
                <a:cs typeface="Times New Roman"/>
              </a:rPr>
              <a:t>happy, </a:t>
            </a:r>
            <a:r>
              <a:rPr dirty="0" sz="1450" spc="-10">
                <a:latin typeface="Times New Roman"/>
                <a:cs typeface="Times New Roman"/>
              </a:rPr>
              <a:t>contented, natural, warm. Why? What was the reason? Perhaps  because these people were dear to her and belonged to the same class as she.  </a:t>
            </a:r>
            <a:r>
              <a:rPr dirty="0" sz="1450" spc="-35">
                <a:latin typeface="Times New Roman"/>
                <a:cs typeface="Times New Roman"/>
              </a:rPr>
              <a:t>Vorotov </a:t>
            </a:r>
            <a:r>
              <a:rPr dirty="0" sz="1450" spc="-10">
                <a:latin typeface="Times New Roman"/>
                <a:cs typeface="Times New Roman"/>
              </a:rPr>
              <a:t>felt the </a:t>
            </a:r>
            <a:r>
              <a:rPr dirty="0" sz="1450" spc="-5">
                <a:latin typeface="Times New Roman"/>
                <a:cs typeface="Times New Roman"/>
              </a:rPr>
              <a:t>huge </a:t>
            </a:r>
            <a:r>
              <a:rPr dirty="0" sz="1450" spc="-10">
                <a:latin typeface="Times New Roman"/>
                <a:cs typeface="Times New Roman"/>
              </a:rPr>
              <a:t>abyss between him and that class. He bowed to his  </a:t>
            </a:r>
            <a:r>
              <a:rPr dirty="0" sz="1450" spc="-15">
                <a:latin typeface="Times New Roman"/>
                <a:cs typeface="Times New Roman"/>
              </a:rPr>
              <a:t>teacher, </a:t>
            </a:r>
            <a:r>
              <a:rPr dirty="0" sz="1450" spc="-5">
                <a:latin typeface="Times New Roman"/>
                <a:cs typeface="Times New Roman"/>
              </a:rPr>
              <a:t>but </a:t>
            </a:r>
            <a:r>
              <a:rPr dirty="0" sz="1450" spc="-10">
                <a:latin typeface="Times New Roman"/>
                <a:cs typeface="Times New Roman"/>
              </a:rPr>
              <a:t>she nodded coldly and quietly passed </a:t>
            </a:r>
            <a:r>
              <a:rPr dirty="0" sz="1450" spc="-40">
                <a:latin typeface="Times New Roman"/>
                <a:cs typeface="Times New Roman"/>
              </a:rPr>
              <a:t>by. </a:t>
            </a:r>
            <a:r>
              <a:rPr dirty="0" sz="1450" spc="-10">
                <a:latin typeface="Times New Roman"/>
                <a:cs typeface="Times New Roman"/>
              </a:rPr>
              <a:t>It was plain she did </a:t>
            </a:r>
            <a:r>
              <a:rPr dirty="0" sz="1450" spc="-5">
                <a:latin typeface="Times New Roman"/>
                <a:cs typeface="Times New Roman"/>
              </a:rPr>
              <a:t>not  </a:t>
            </a:r>
            <a:r>
              <a:rPr dirty="0" sz="1450" spc="-10">
                <a:latin typeface="Times New Roman"/>
                <a:cs typeface="Times New Roman"/>
              </a:rPr>
              <a:t>want her cavaliers to know that she had pupils and gave lessons because she  was </a:t>
            </a:r>
            <a:r>
              <a:rPr dirty="0" sz="1450" spc="-25">
                <a:latin typeface="Times New Roman"/>
                <a:cs typeface="Times New Roman"/>
              </a:rPr>
              <a:t>poor.</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After</a:t>
            </a:r>
            <a:r>
              <a:rPr dirty="0" sz="1450" spc="80">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meeting</a:t>
            </a:r>
            <a:r>
              <a:rPr dirty="0" sz="1450" spc="85">
                <a:latin typeface="Times New Roman"/>
                <a:cs typeface="Times New Roman"/>
              </a:rPr>
              <a:t> </a:t>
            </a:r>
            <a:r>
              <a:rPr dirty="0" sz="1450" spc="-10">
                <a:latin typeface="Times New Roman"/>
                <a:cs typeface="Times New Roman"/>
              </a:rPr>
              <a:t>at</a:t>
            </a:r>
            <a:r>
              <a:rPr dirty="0" sz="1450" spc="85">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theatre</a:t>
            </a:r>
            <a:r>
              <a:rPr dirty="0" sz="1450" spc="90">
                <a:latin typeface="Times New Roman"/>
                <a:cs typeface="Times New Roman"/>
              </a:rPr>
              <a:t> </a:t>
            </a:r>
            <a:r>
              <a:rPr dirty="0" sz="1450" spc="-35">
                <a:latin typeface="Times New Roman"/>
                <a:cs typeface="Times New Roman"/>
              </a:rPr>
              <a:t>Vorotov</a:t>
            </a:r>
            <a:r>
              <a:rPr dirty="0" sz="1450" spc="80">
                <a:latin typeface="Times New Roman"/>
                <a:cs typeface="Times New Roman"/>
              </a:rPr>
              <a:t> </a:t>
            </a:r>
            <a:r>
              <a:rPr dirty="0" sz="1450" spc="-10">
                <a:latin typeface="Times New Roman"/>
                <a:cs typeface="Times New Roman"/>
              </a:rPr>
              <a:t>knew</a:t>
            </a:r>
            <a:r>
              <a:rPr dirty="0" sz="1450" spc="85">
                <a:latin typeface="Times New Roman"/>
                <a:cs typeface="Times New Roman"/>
              </a:rPr>
              <a:t> </a:t>
            </a:r>
            <a:r>
              <a:rPr dirty="0" sz="1450" spc="-10">
                <a:latin typeface="Times New Roman"/>
                <a:cs typeface="Times New Roman"/>
              </a:rPr>
              <a:t>that</a:t>
            </a:r>
            <a:r>
              <a:rPr dirty="0" sz="1450" spc="85">
                <a:latin typeface="Times New Roman"/>
                <a:cs typeface="Times New Roman"/>
              </a:rPr>
              <a:t> </a:t>
            </a:r>
            <a:r>
              <a:rPr dirty="0" sz="1450" spc="-5">
                <a:latin typeface="Times New Roman"/>
                <a:cs typeface="Times New Roman"/>
              </a:rPr>
              <a:t>he</a:t>
            </a:r>
            <a:r>
              <a:rPr dirty="0" sz="1450" spc="85">
                <a:latin typeface="Times New Roman"/>
                <a:cs typeface="Times New Roman"/>
              </a:rPr>
              <a:t> </a:t>
            </a:r>
            <a:r>
              <a:rPr dirty="0" sz="1450" spc="-10">
                <a:latin typeface="Times New Roman"/>
                <a:cs typeface="Times New Roman"/>
              </a:rPr>
              <a:t>was</a:t>
            </a:r>
            <a:r>
              <a:rPr dirty="0" sz="1450" spc="90">
                <a:latin typeface="Times New Roman"/>
                <a:cs typeface="Times New Roman"/>
              </a:rPr>
              <a:t> </a:t>
            </a:r>
            <a:r>
              <a:rPr dirty="0" sz="1450" spc="-10">
                <a:latin typeface="Times New Roman"/>
                <a:cs typeface="Times New Roman"/>
              </a:rPr>
              <a:t>in</a:t>
            </a:r>
            <a:r>
              <a:rPr dirty="0" sz="1450" spc="85">
                <a:latin typeface="Times New Roman"/>
                <a:cs typeface="Times New Roman"/>
              </a:rPr>
              <a:t> </a:t>
            </a:r>
            <a:r>
              <a:rPr dirty="0" sz="1450" spc="-10">
                <a:latin typeface="Times New Roman"/>
                <a:cs typeface="Times New Roman"/>
              </a:rPr>
              <a:t>love.</a:t>
            </a:r>
            <a:r>
              <a:rPr dirty="0" sz="1450" spc="80">
                <a:latin typeface="Times New Roman"/>
                <a:cs typeface="Times New Roman"/>
              </a:rPr>
              <a:t> </a:t>
            </a:r>
            <a:r>
              <a:rPr dirty="0" sz="1450" spc="-10">
                <a:latin typeface="Times New Roman"/>
                <a:cs typeface="Times New Roman"/>
              </a:rPr>
              <a:t>During</a:t>
            </a:r>
            <a:endParaRPr sz="1450">
              <a:latin typeface="Times New Roman"/>
              <a:cs typeface="Times New Roman"/>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7512684"/>
          </a:xfrm>
          <a:prstGeom prst="rect">
            <a:avLst/>
          </a:prstGeom>
        </p:spPr>
        <p:txBody>
          <a:bodyPr wrap="square" lIns="0" tIns="13970" rIns="0" bIns="0" rtlCol="0" vert="horz">
            <a:spAutoFit/>
          </a:bodyPr>
          <a:lstStyle/>
          <a:p>
            <a:pPr algn="just" marL="12700" marR="10795">
              <a:lnSpc>
                <a:spcPct val="98900"/>
              </a:lnSpc>
              <a:spcBef>
                <a:spcPts val="110"/>
              </a:spcBef>
            </a:pPr>
            <a:r>
              <a:rPr dirty="0" sz="1450" spc="-10">
                <a:latin typeface="Times New Roman"/>
                <a:cs typeface="Times New Roman"/>
              </a:rPr>
              <a:t>lessons that followed </a:t>
            </a:r>
            <a:r>
              <a:rPr dirty="0" sz="1450" spc="-5">
                <a:latin typeface="Times New Roman"/>
                <a:cs typeface="Times New Roman"/>
              </a:rPr>
              <a:t>he </a:t>
            </a:r>
            <a:r>
              <a:rPr dirty="0" sz="1450" spc="-10">
                <a:latin typeface="Times New Roman"/>
                <a:cs typeface="Times New Roman"/>
              </a:rPr>
              <a:t>devoured his elegant teacher with his eyes, and </a:t>
            </a:r>
            <a:r>
              <a:rPr dirty="0" sz="1450" spc="-5">
                <a:latin typeface="Times New Roman"/>
                <a:cs typeface="Times New Roman"/>
              </a:rPr>
              <a:t>no  </a:t>
            </a:r>
            <a:r>
              <a:rPr dirty="0" sz="1450" spc="-10">
                <a:latin typeface="Times New Roman"/>
                <a:cs typeface="Times New Roman"/>
              </a:rPr>
              <a:t>longer struggling, </a:t>
            </a:r>
            <a:r>
              <a:rPr dirty="0" sz="1450" spc="-5">
                <a:latin typeface="Times New Roman"/>
                <a:cs typeface="Times New Roman"/>
              </a:rPr>
              <a:t>he </a:t>
            </a:r>
            <a:r>
              <a:rPr dirty="0" sz="1450" spc="-10">
                <a:latin typeface="Times New Roman"/>
                <a:cs typeface="Times New Roman"/>
              </a:rPr>
              <a:t>gave full rein to his pure and impure thoughts. Alice's  face was always cold. Exactly at eight o'clock every evening she said </a:t>
            </a:r>
            <a:r>
              <a:rPr dirty="0" sz="1450" spc="-25">
                <a:latin typeface="Times New Roman"/>
                <a:cs typeface="Times New Roman"/>
              </a:rPr>
              <a:t>calmly,  </a:t>
            </a:r>
            <a:r>
              <a:rPr dirty="0" sz="1450" spc="-10">
                <a:latin typeface="Times New Roman"/>
                <a:cs typeface="Times New Roman"/>
              </a:rPr>
              <a:t>"Au </a:t>
            </a:r>
            <a:r>
              <a:rPr dirty="0" sz="1450" spc="-15">
                <a:latin typeface="Times New Roman"/>
                <a:cs typeface="Times New Roman"/>
              </a:rPr>
              <a:t>revoir, Monsieur,"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felt that she was indifferent to him and would  remain indifferent, that—his position was</a:t>
            </a:r>
            <a:r>
              <a:rPr dirty="0" sz="1450" spc="15">
                <a:latin typeface="Times New Roman"/>
                <a:cs typeface="Times New Roman"/>
              </a:rPr>
              <a:t> </a:t>
            </a:r>
            <a:r>
              <a:rPr dirty="0" sz="1450" spc="-10">
                <a:latin typeface="Times New Roman"/>
                <a:cs typeface="Times New Roman"/>
              </a:rPr>
              <a:t>hopeless.</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Sometimes in the middle </a:t>
            </a:r>
            <a:r>
              <a:rPr dirty="0" sz="1450" spc="-5">
                <a:latin typeface="Times New Roman"/>
                <a:cs typeface="Times New Roman"/>
              </a:rPr>
              <a:t>of a </a:t>
            </a:r>
            <a:r>
              <a:rPr dirty="0" sz="1450" spc="-10">
                <a:latin typeface="Times New Roman"/>
                <a:cs typeface="Times New Roman"/>
              </a:rPr>
              <a:t>lesson </a:t>
            </a:r>
            <a:r>
              <a:rPr dirty="0" sz="1450" spc="-5">
                <a:latin typeface="Times New Roman"/>
                <a:cs typeface="Times New Roman"/>
              </a:rPr>
              <a:t>he </a:t>
            </a:r>
            <a:r>
              <a:rPr dirty="0" sz="1450" spc="-10">
                <a:latin typeface="Times New Roman"/>
                <a:cs typeface="Times New Roman"/>
              </a:rPr>
              <a:t>would begin dreaming, </a:t>
            </a:r>
            <a:r>
              <a:rPr dirty="0" sz="1450" spc="-5">
                <a:latin typeface="Times New Roman"/>
                <a:cs typeface="Times New Roman"/>
              </a:rPr>
              <a:t>hoping,  </a:t>
            </a:r>
            <a:r>
              <a:rPr dirty="0" sz="1450" spc="-10">
                <a:latin typeface="Times New Roman"/>
                <a:cs typeface="Times New Roman"/>
              </a:rPr>
              <a:t>building plans; </a:t>
            </a:r>
            <a:r>
              <a:rPr dirty="0" sz="1450" spc="-5">
                <a:latin typeface="Times New Roman"/>
                <a:cs typeface="Times New Roman"/>
              </a:rPr>
              <a:t>he </a:t>
            </a:r>
            <a:r>
              <a:rPr dirty="0" sz="1450" spc="-10">
                <a:latin typeface="Times New Roman"/>
                <a:cs typeface="Times New Roman"/>
              </a:rPr>
              <a:t>composed an amorous declaration, remembering that  Frenchwomen were frivolous and complaisant, </a:t>
            </a:r>
            <a:r>
              <a:rPr dirty="0" sz="1450" spc="-5">
                <a:latin typeface="Times New Roman"/>
                <a:cs typeface="Times New Roman"/>
              </a:rPr>
              <a:t>but he </a:t>
            </a:r>
            <a:r>
              <a:rPr dirty="0" sz="1450" spc="-10">
                <a:latin typeface="Times New Roman"/>
                <a:cs typeface="Times New Roman"/>
              </a:rPr>
              <a:t>had only to give his  teacher </a:t>
            </a:r>
            <a:r>
              <a:rPr dirty="0" sz="1450" spc="-5">
                <a:latin typeface="Times New Roman"/>
                <a:cs typeface="Times New Roman"/>
              </a:rPr>
              <a:t>one </a:t>
            </a:r>
            <a:r>
              <a:rPr dirty="0" sz="1450" spc="-10">
                <a:latin typeface="Times New Roman"/>
                <a:cs typeface="Times New Roman"/>
              </a:rPr>
              <a:t>glance for his thoughts to </a:t>
            </a:r>
            <a:r>
              <a:rPr dirty="0" sz="1450" spc="-5">
                <a:latin typeface="Times New Roman"/>
                <a:cs typeface="Times New Roman"/>
              </a:rPr>
              <a:t>be </a:t>
            </a:r>
            <a:r>
              <a:rPr dirty="0" sz="1450" spc="-10">
                <a:latin typeface="Times New Roman"/>
                <a:cs typeface="Times New Roman"/>
              </a:rPr>
              <a:t>blown </a:t>
            </a:r>
            <a:r>
              <a:rPr dirty="0" sz="1450" spc="-5">
                <a:latin typeface="Times New Roman"/>
                <a:cs typeface="Times New Roman"/>
              </a:rPr>
              <a:t>out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candle, when </a:t>
            </a:r>
            <a:r>
              <a:rPr dirty="0" sz="1450" spc="-5">
                <a:latin typeface="Times New Roman"/>
                <a:cs typeface="Times New Roman"/>
              </a:rPr>
              <a:t>you  </a:t>
            </a:r>
            <a:r>
              <a:rPr dirty="0" sz="1450" spc="-10">
                <a:latin typeface="Times New Roman"/>
                <a:cs typeface="Times New Roman"/>
              </a:rPr>
              <a:t>carry it </a:t>
            </a:r>
            <a:r>
              <a:rPr dirty="0" sz="1450" spc="-5">
                <a:latin typeface="Times New Roman"/>
                <a:cs typeface="Times New Roman"/>
              </a:rPr>
              <a:t>on </a:t>
            </a:r>
            <a:r>
              <a:rPr dirty="0" sz="1450" spc="-10">
                <a:latin typeface="Times New Roman"/>
                <a:cs typeface="Times New Roman"/>
              </a:rPr>
              <a:t>to the verandah </a:t>
            </a:r>
            <a:r>
              <a:rPr dirty="0" sz="1450" spc="-5">
                <a:latin typeface="Times New Roman"/>
                <a:cs typeface="Times New Roman"/>
              </a:rPr>
              <a:t>of a </a:t>
            </a:r>
            <a:r>
              <a:rPr dirty="0" sz="1450" spc="-10">
                <a:latin typeface="Times New Roman"/>
                <a:cs typeface="Times New Roman"/>
              </a:rPr>
              <a:t>bungalow and the wind is blowing. Once,  overcome, forgetting everything, in </a:t>
            </a:r>
            <a:r>
              <a:rPr dirty="0" sz="1450" spc="-5">
                <a:latin typeface="Times New Roman"/>
                <a:cs typeface="Times New Roman"/>
              </a:rPr>
              <a:t>a </a:t>
            </a:r>
            <a:r>
              <a:rPr dirty="0" sz="1450" spc="-25">
                <a:latin typeface="Times New Roman"/>
                <a:cs typeface="Times New Roman"/>
              </a:rPr>
              <a:t>frenzy, </a:t>
            </a:r>
            <a:r>
              <a:rPr dirty="0" sz="1450" spc="-5">
                <a:latin typeface="Times New Roman"/>
                <a:cs typeface="Times New Roman"/>
              </a:rPr>
              <a:t>he </a:t>
            </a:r>
            <a:r>
              <a:rPr dirty="0" sz="1450" spc="-10">
                <a:latin typeface="Times New Roman"/>
                <a:cs typeface="Times New Roman"/>
              </a:rPr>
              <a:t>could stand it </a:t>
            </a:r>
            <a:r>
              <a:rPr dirty="0" sz="1450" spc="-5">
                <a:latin typeface="Times New Roman"/>
                <a:cs typeface="Times New Roman"/>
              </a:rPr>
              <a:t>no </a:t>
            </a:r>
            <a:r>
              <a:rPr dirty="0" sz="1450" spc="-20">
                <a:latin typeface="Times New Roman"/>
                <a:cs typeface="Times New Roman"/>
              </a:rPr>
              <a:t>longer. </a:t>
            </a:r>
            <a:r>
              <a:rPr dirty="0" sz="1450" spc="-10">
                <a:latin typeface="Times New Roman"/>
                <a:cs typeface="Times New Roman"/>
              </a:rPr>
              <a:t>He  barred her way when she came from the study into the hall after the lesson  and, losing his breath and stammering, began to declare his</a:t>
            </a:r>
            <a:r>
              <a:rPr dirty="0" sz="1450" spc="65">
                <a:latin typeface="Times New Roman"/>
                <a:cs typeface="Times New Roman"/>
              </a:rPr>
              <a:t> </a:t>
            </a:r>
            <a:r>
              <a:rPr dirty="0" sz="1450" spc="-10">
                <a:latin typeface="Times New Roman"/>
                <a:cs typeface="Times New Roman"/>
              </a:rPr>
              <a:t>love:</a:t>
            </a:r>
            <a:endParaRPr sz="1450">
              <a:latin typeface="Times New Roman"/>
              <a:cs typeface="Times New Roman"/>
            </a:endParaRPr>
          </a:p>
          <a:p>
            <a:pPr algn="just" marL="268605">
              <a:lnSpc>
                <a:spcPct val="100000"/>
              </a:lnSpc>
              <a:spcBef>
                <a:spcPts val="640"/>
              </a:spcBef>
            </a:pPr>
            <a:r>
              <a:rPr dirty="0" sz="1450" spc="-45">
                <a:latin typeface="Times New Roman"/>
                <a:cs typeface="Times New Roman"/>
              </a:rPr>
              <a:t>"You </a:t>
            </a:r>
            <a:r>
              <a:rPr dirty="0" sz="1450" spc="-10">
                <a:latin typeface="Times New Roman"/>
                <a:cs typeface="Times New Roman"/>
              </a:rPr>
              <a:t>are dear to me!... </a:t>
            </a:r>
            <a:r>
              <a:rPr dirty="0" sz="1450" spc="-5">
                <a:latin typeface="Times New Roman"/>
                <a:cs typeface="Times New Roman"/>
              </a:rPr>
              <a:t>I </a:t>
            </a:r>
            <a:r>
              <a:rPr dirty="0" sz="1450" spc="-10">
                <a:latin typeface="Times New Roman"/>
                <a:cs typeface="Times New Roman"/>
              </a:rPr>
              <a:t>love </a:t>
            </a:r>
            <a:r>
              <a:rPr dirty="0" sz="1450" spc="-5">
                <a:latin typeface="Times New Roman"/>
                <a:cs typeface="Times New Roman"/>
              </a:rPr>
              <a:t>you. </a:t>
            </a:r>
            <a:r>
              <a:rPr dirty="0" sz="1450" spc="-10">
                <a:latin typeface="Times New Roman"/>
                <a:cs typeface="Times New Roman"/>
              </a:rPr>
              <a:t>Please let me</a:t>
            </a:r>
            <a:r>
              <a:rPr dirty="0" sz="1450" spc="75">
                <a:latin typeface="Times New Roman"/>
                <a:cs typeface="Times New Roman"/>
              </a:rPr>
              <a:t> </a:t>
            </a:r>
            <a:r>
              <a:rPr dirty="0" sz="1450" spc="-10">
                <a:latin typeface="Times New Roman"/>
                <a:cs typeface="Times New Roman"/>
              </a:rPr>
              <a:t>speak!"</a:t>
            </a:r>
            <a:endParaRPr sz="1450">
              <a:latin typeface="Times New Roman"/>
              <a:cs typeface="Times New Roman"/>
            </a:endParaRPr>
          </a:p>
          <a:p>
            <a:pPr algn="just" marL="12700" marR="8890" indent="255904">
              <a:lnSpc>
                <a:spcPts val="1730"/>
              </a:lnSpc>
              <a:spcBef>
                <a:spcPts val="850"/>
              </a:spcBef>
            </a:pPr>
            <a:r>
              <a:rPr dirty="0" sz="1450" spc="-10">
                <a:latin typeface="Times New Roman"/>
                <a:cs typeface="Times New Roman"/>
              </a:rPr>
              <a:t>Alice grew pale: probably she was afraid that after this declaration she  would </a:t>
            </a:r>
            <a:r>
              <a:rPr dirty="0" sz="1450" spc="-5">
                <a:latin typeface="Times New Roman"/>
                <a:cs typeface="Times New Roman"/>
              </a:rPr>
              <a:t>not be </a:t>
            </a:r>
            <a:r>
              <a:rPr dirty="0" sz="1450" spc="-10">
                <a:latin typeface="Times New Roman"/>
                <a:cs typeface="Times New Roman"/>
              </a:rPr>
              <a:t>able to come to him any more and receive </a:t>
            </a:r>
            <a:r>
              <a:rPr dirty="0" sz="1450" spc="-5">
                <a:latin typeface="Times New Roman"/>
                <a:cs typeface="Times New Roman"/>
              </a:rPr>
              <a:t>a </a:t>
            </a:r>
            <a:r>
              <a:rPr dirty="0" sz="1450" spc="-10">
                <a:latin typeface="Times New Roman"/>
                <a:cs typeface="Times New Roman"/>
              </a:rPr>
              <a:t>rouble </a:t>
            </a:r>
            <a:r>
              <a:rPr dirty="0" sz="1450" spc="-5">
                <a:latin typeface="Times New Roman"/>
                <a:cs typeface="Times New Roman"/>
              </a:rPr>
              <a:t>a </a:t>
            </a:r>
            <a:r>
              <a:rPr dirty="0" sz="1450" spc="-10">
                <a:latin typeface="Times New Roman"/>
                <a:cs typeface="Times New Roman"/>
              </a:rPr>
              <a:t>lesson. She  looked at him with terrified eyes and began in </a:t>
            </a:r>
            <a:r>
              <a:rPr dirty="0" sz="1450" spc="-5">
                <a:latin typeface="Times New Roman"/>
                <a:cs typeface="Times New Roman"/>
              </a:rPr>
              <a:t>a </a:t>
            </a:r>
            <a:r>
              <a:rPr dirty="0" sz="1450" spc="-10">
                <a:latin typeface="Times New Roman"/>
                <a:cs typeface="Times New Roman"/>
              </a:rPr>
              <a:t>loud</a:t>
            </a:r>
            <a:r>
              <a:rPr dirty="0" sz="1450" spc="55">
                <a:latin typeface="Times New Roman"/>
                <a:cs typeface="Times New Roman"/>
              </a:rPr>
              <a:t> </a:t>
            </a:r>
            <a:r>
              <a:rPr dirty="0" sz="1450" spc="-10">
                <a:latin typeface="Times New Roman"/>
                <a:cs typeface="Times New Roman"/>
              </a:rPr>
              <a:t>whisper:</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"Ah, it's impossible! Do </a:t>
            </a:r>
            <a:r>
              <a:rPr dirty="0" sz="1450" spc="-5">
                <a:latin typeface="Times New Roman"/>
                <a:cs typeface="Times New Roman"/>
              </a:rPr>
              <a:t>not </a:t>
            </a:r>
            <a:r>
              <a:rPr dirty="0" sz="1450" spc="-10">
                <a:latin typeface="Times New Roman"/>
                <a:cs typeface="Times New Roman"/>
              </a:rPr>
              <a:t>speak, </a:t>
            </a:r>
            <a:r>
              <a:rPr dirty="0" sz="1450" spc="-5">
                <a:latin typeface="Times New Roman"/>
                <a:cs typeface="Times New Roman"/>
              </a:rPr>
              <a:t>I </a:t>
            </a:r>
            <a:r>
              <a:rPr dirty="0" sz="1450" spc="-10">
                <a:latin typeface="Times New Roman"/>
                <a:cs typeface="Times New Roman"/>
              </a:rPr>
              <a:t>beg </a:t>
            </a:r>
            <a:r>
              <a:rPr dirty="0" sz="1450" spc="-5">
                <a:latin typeface="Times New Roman"/>
                <a:cs typeface="Times New Roman"/>
              </a:rPr>
              <a:t>you!</a:t>
            </a:r>
            <a:r>
              <a:rPr dirty="0" sz="1450" spc="30">
                <a:latin typeface="Times New Roman"/>
                <a:cs typeface="Times New Roman"/>
              </a:rPr>
              <a:t> </a:t>
            </a:r>
            <a:r>
              <a:rPr dirty="0" sz="1450" spc="-10">
                <a:latin typeface="Times New Roman"/>
                <a:cs typeface="Times New Roman"/>
              </a:rPr>
              <a:t>Impossible!"</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Afterwards </a:t>
            </a:r>
            <a:r>
              <a:rPr dirty="0" sz="1450" spc="-35">
                <a:latin typeface="Times New Roman"/>
                <a:cs typeface="Times New Roman"/>
              </a:rPr>
              <a:t>Vorotov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sleep all night; </a:t>
            </a:r>
            <a:r>
              <a:rPr dirty="0" sz="1450" spc="-5">
                <a:latin typeface="Times New Roman"/>
                <a:cs typeface="Times New Roman"/>
              </a:rPr>
              <a:t>he </a:t>
            </a:r>
            <a:r>
              <a:rPr dirty="0" sz="1450" spc="-10">
                <a:latin typeface="Times New Roman"/>
                <a:cs typeface="Times New Roman"/>
              </a:rPr>
              <a:t>tortured himself with shame,  abused himself, thinking </a:t>
            </a:r>
            <a:r>
              <a:rPr dirty="0" sz="1450" spc="-20">
                <a:latin typeface="Times New Roman"/>
                <a:cs typeface="Times New Roman"/>
              </a:rPr>
              <a:t>feverishly.</a:t>
            </a:r>
            <a:r>
              <a:rPr dirty="0" sz="1450" spc="320">
                <a:latin typeface="Times New Roman"/>
                <a:cs typeface="Times New Roman"/>
              </a:rPr>
              <a:t> </a:t>
            </a:r>
            <a:r>
              <a:rPr dirty="0" sz="1450" spc="-10">
                <a:latin typeface="Times New Roman"/>
                <a:cs typeface="Times New Roman"/>
              </a:rPr>
              <a:t>He </a:t>
            </a:r>
            <a:r>
              <a:rPr dirty="0" sz="1450" spc="-5">
                <a:latin typeface="Times New Roman"/>
                <a:cs typeface="Times New Roman"/>
              </a:rPr>
              <a:t>thought </a:t>
            </a:r>
            <a:r>
              <a:rPr dirty="0" sz="1450" spc="-10">
                <a:latin typeface="Times New Roman"/>
                <a:cs typeface="Times New Roman"/>
              </a:rPr>
              <a:t>that his declaration had  offended the girl and that she would </a:t>
            </a:r>
            <a:r>
              <a:rPr dirty="0" sz="1450" spc="-5">
                <a:latin typeface="Times New Roman"/>
                <a:cs typeface="Times New Roman"/>
              </a:rPr>
              <a:t>not </a:t>
            </a:r>
            <a:r>
              <a:rPr dirty="0" sz="1450" spc="-10">
                <a:latin typeface="Times New Roman"/>
                <a:cs typeface="Times New Roman"/>
              </a:rPr>
              <a:t>come any more. He made </a:t>
            </a:r>
            <a:r>
              <a:rPr dirty="0" sz="1450" spc="-5">
                <a:latin typeface="Times New Roman"/>
                <a:cs typeface="Times New Roman"/>
              </a:rPr>
              <a:t>up </a:t>
            </a:r>
            <a:r>
              <a:rPr dirty="0" sz="1450" spc="-10">
                <a:latin typeface="Times New Roman"/>
                <a:cs typeface="Times New Roman"/>
              </a:rPr>
              <a:t>his mind  to find </a:t>
            </a:r>
            <a:r>
              <a:rPr dirty="0" sz="1450" spc="-5">
                <a:latin typeface="Times New Roman"/>
                <a:cs typeface="Times New Roman"/>
              </a:rPr>
              <a:t>out </a:t>
            </a:r>
            <a:r>
              <a:rPr dirty="0" sz="1450" spc="-10">
                <a:latin typeface="Times New Roman"/>
                <a:cs typeface="Times New Roman"/>
              </a:rPr>
              <a:t>where she lived from the Address Bureau and to write her an  </a:t>
            </a:r>
            <a:r>
              <a:rPr dirty="0" sz="1450" spc="-20">
                <a:latin typeface="Times New Roman"/>
                <a:cs typeface="Times New Roman"/>
              </a:rPr>
              <a:t>apology. </a:t>
            </a:r>
            <a:r>
              <a:rPr dirty="0" sz="1450" spc="-10">
                <a:latin typeface="Times New Roman"/>
                <a:cs typeface="Times New Roman"/>
              </a:rPr>
              <a:t>But Alice came without the </a:t>
            </a:r>
            <a:r>
              <a:rPr dirty="0" sz="1450" spc="-20">
                <a:latin typeface="Times New Roman"/>
                <a:cs typeface="Times New Roman"/>
              </a:rPr>
              <a:t>letter.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moment she felt awkward,  and then opened the </a:t>
            </a:r>
            <a:r>
              <a:rPr dirty="0" sz="1450" spc="-5">
                <a:latin typeface="Times New Roman"/>
                <a:cs typeface="Times New Roman"/>
              </a:rPr>
              <a:t>book </a:t>
            </a:r>
            <a:r>
              <a:rPr dirty="0" sz="1450" spc="-10">
                <a:latin typeface="Times New Roman"/>
                <a:cs typeface="Times New Roman"/>
              </a:rPr>
              <a:t>and began to translate </a:t>
            </a:r>
            <a:r>
              <a:rPr dirty="0" sz="1450" spc="-20">
                <a:latin typeface="Times New Roman"/>
                <a:cs typeface="Times New Roman"/>
              </a:rPr>
              <a:t>quickly, </a:t>
            </a:r>
            <a:r>
              <a:rPr dirty="0" sz="1450" spc="-10">
                <a:latin typeface="Times New Roman"/>
                <a:cs typeface="Times New Roman"/>
              </a:rPr>
              <a:t>in an animated voice,  as always:</a:t>
            </a:r>
            <a:endParaRPr sz="1450">
              <a:latin typeface="Times New Roman"/>
              <a:cs typeface="Times New Roman"/>
            </a:endParaRPr>
          </a:p>
          <a:p>
            <a:pPr algn="just" marL="12700" marR="8255" indent="255904">
              <a:lnSpc>
                <a:spcPts val="1730"/>
              </a:lnSpc>
              <a:spcBef>
                <a:spcPts val="780"/>
              </a:spcBef>
            </a:pPr>
            <a:r>
              <a:rPr dirty="0" sz="1450" spc="-10">
                <a:latin typeface="Times New Roman"/>
                <a:cs typeface="Times New Roman"/>
              </a:rPr>
              <a:t>"'Oh, </a:t>
            </a:r>
            <a:r>
              <a:rPr dirty="0" sz="1450" spc="-5">
                <a:latin typeface="Times New Roman"/>
                <a:cs typeface="Times New Roman"/>
              </a:rPr>
              <a:t>young </a:t>
            </a:r>
            <a:r>
              <a:rPr dirty="0" sz="1450" spc="-10">
                <a:latin typeface="Times New Roman"/>
                <a:cs typeface="Times New Roman"/>
              </a:rPr>
              <a:t>gentleman, </a:t>
            </a:r>
            <a:r>
              <a:rPr dirty="0" sz="1450" spc="-5">
                <a:latin typeface="Times New Roman"/>
                <a:cs typeface="Times New Roman"/>
              </a:rPr>
              <a:t>do not </a:t>
            </a:r>
            <a:r>
              <a:rPr dirty="0" sz="1450" spc="-10">
                <a:latin typeface="Times New Roman"/>
                <a:cs typeface="Times New Roman"/>
              </a:rPr>
              <a:t>rend these flowers in my garden which </a:t>
            </a:r>
            <a:r>
              <a:rPr dirty="0" sz="1450" spc="-5">
                <a:latin typeface="Times New Roman"/>
                <a:cs typeface="Times New Roman"/>
              </a:rPr>
              <a:t>I  </a:t>
            </a:r>
            <a:r>
              <a:rPr dirty="0" sz="1450" spc="-10">
                <a:latin typeface="Times New Roman"/>
                <a:cs typeface="Times New Roman"/>
              </a:rPr>
              <a:t>want to give to my sick</a:t>
            </a:r>
            <a:r>
              <a:rPr dirty="0" sz="1450" spc="15">
                <a:latin typeface="Times New Roman"/>
                <a:cs typeface="Times New Roman"/>
              </a:rPr>
              <a:t> </a:t>
            </a:r>
            <a:r>
              <a:rPr dirty="0" sz="1450" spc="-15">
                <a:latin typeface="Times New Roman"/>
                <a:cs typeface="Times New Roman"/>
              </a:rPr>
              <a:t>daughter.'"</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She still goes. Four </a:t>
            </a:r>
            <a:r>
              <a:rPr dirty="0" sz="1450" spc="-5">
                <a:latin typeface="Times New Roman"/>
                <a:cs typeface="Times New Roman"/>
              </a:rPr>
              <a:t>books </a:t>
            </a:r>
            <a:r>
              <a:rPr dirty="0" sz="1450" spc="-10">
                <a:latin typeface="Times New Roman"/>
                <a:cs typeface="Times New Roman"/>
              </a:rPr>
              <a:t>have been translated </a:t>
            </a:r>
            <a:r>
              <a:rPr dirty="0" sz="1450" spc="-5">
                <a:latin typeface="Times New Roman"/>
                <a:cs typeface="Times New Roman"/>
              </a:rPr>
              <a:t>by </a:t>
            </a:r>
            <a:r>
              <a:rPr dirty="0" sz="1450" spc="-10">
                <a:latin typeface="Times New Roman"/>
                <a:cs typeface="Times New Roman"/>
              </a:rPr>
              <a:t>now </a:t>
            </a:r>
            <a:r>
              <a:rPr dirty="0" sz="1450" spc="-5">
                <a:latin typeface="Times New Roman"/>
                <a:cs typeface="Times New Roman"/>
              </a:rPr>
              <a:t>but </a:t>
            </a:r>
            <a:r>
              <a:rPr dirty="0" sz="1450" spc="-35">
                <a:latin typeface="Times New Roman"/>
                <a:cs typeface="Times New Roman"/>
              </a:rPr>
              <a:t>Vorotov </a:t>
            </a:r>
            <a:r>
              <a:rPr dirty="0" sz="1450" spc="-10">
                <a:latin typeface="Times New Roman"/>
                <a:cs typeface="Times New Roman"/>
              </a:rPr>
              <a:t>knows  nothing beyond the word mémoires, and when </a:t>
            </a:r>
            <a:r>
              <a:rPr dirty="0" sz="1450" spc="-5">
                <a:latin typeface="Times New Roman"/>
                <a:cs typeface="Times New Roman"/>
              </a:rPr>
              <a:t>he </a:t>
            </a:r>
            <a:r>
              <a:rPr dirty="0" sz="1450" spc="-10">
                <a:latin typeface="Times New Roman"/>
                <a:cs typeface="Times New Roman"/>
              </a:rPr>
              <a:t>is asked about his scientific  research work </a:t>
            </a:r>
            <a:r>
              <a:rPr dirty="0" sz="1450" spc="-5">
                <a:latin typeface="Times New Roman"/>
                <a:cs typeface="Times New Roman"/>
              </a:rPr>
              <a:t>he </a:t>
            </a:r>
            <a:r>
              <a:rPr dirty="0" sz="1450" spc="-10">
                <a:latin typeface="Times New Roman"/>
                <a:cs typeface="Times New Roman"/>
              </a:rPr>
              <a:t>waves his hand, leaves the question unanswered, and begins  to talk about the</a:t>
            </a:r>
            <a:r>
              <a:rPr dirty="0" sz="1450" spc="5">
                <a:latin typeface="Times New Roman"/>
                <a:cs typeface="Times New Roman"/>
              </a:rPr>
              <a:t> </a:t>
            </a:r>
            <a:r>
              <a:rPr dirty="0" sz="1450" spc="-20">
                <a:latin typeface="Times New Roman"/>
                <a:cs typeface="Times New Roman"/>
              </a:rPr>
              <a:t>weather.</a:t>
            </a:r>
            <a:endParaRPr sz="1450">
              <a:latin typeface="Times New Roman"/>
              <a:cs typeface="Times New Roman"/>
            </a:endParaRPr>
          </a:p>
        </p:txBody>
      </p:sp>
      <p:sp>
        <p:nvSpPr>
          <p:cNvPr id="3" name="object 3"/>
          <p:cNvSpPr txBox="1"/>
          <p:nvPr/>
        </p:nvSpPr>
        <p:spPr>
          <a:xfrm>
            <a:off x="876300" y="8676258"/>
            <a:ext cx="5805805" cy="1242060"/>
          </a:xfrm>
          <a:prstGeom prst="rect">
            <a:avLst/>
          </a:prstGeom>
        </p:spPr>
        <p:txBody>
          <a:bodyPr wrap="square" lIns="0" tIns="11430" rIns="0" bIns="0" rtlCol="0" vert="horz">
            <a:spAutoFit/>
          </a:bodyPr>
          <a:lstStyle/>
          <a:p>
            <a:pPr algn="ctr" marL="1270">
              <a:lnSpc>
                <a:spcPct val="100000"/>
              </a:lnSpc>
              <a:spcBef>
                <a:spcPts val="90"/>
              </a:spcBef>
            </a:pPr>
            <a:r>
              <a:rPr dirty="0" sz="1450" spc="-10" b="1">
                <a:latin typeface="Times New Roman"/>
                <a:cs typeface="Times New Roman"/>
              </a:rPr>
              <a:t>A LIVING</a:t>
            </a:r>
            <a:r>
              <a:rPr dirty="0" sz="1450" spc="-85" b="1">
                <a:latin typeface="Times New Roman"/>
                <a:cs typeface="Times New Roman"/>
              </a:rPr>
              <a:t> </a:t>
            </a:r>
            <a:r>
              <a:rPr dirty="0" sz="1450" spc="-15" b="1">
                <a:latin typeface="Times New Roman"/>
                <a:cs typeface="Times New Roman"/>
              </a:rPr>
              <a:t>CALENDAR</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State-Councillor Sharamykin's drawing-room is wrapped in </a:t>
            </a:r>
            <a:r>
              <a:rPr dirty="0" sz="1450" spc="-5">
                <a:latin typeface="Times New Roman"/>
                <a:cs typeface="Times New Roman"/>
              </a:rPr>
              <a:t>a </a:t>
            </a:r>
            <a:r>
              <a:rPr dirty="0" sz="1450" spc="-10">
                <a:latin typeface="Times New Roman"/>
                <a:cs typeface="Times New Roman"/>
              </a:rPr>
              <a:t>pleasant  half-darkness. The big bronze lamp with the green shade, makes the walls, the  furniture,</a:t>
            </a:r>
            <a:r>
              <a:rPr dirty="0" sz="1450" spc="200">
                <a:latin typeface="Times New Roman"/>
                <a:cs typeface="Times New Roman"/>
              </a:rPr>
              <a:t> </a:t>
            </a:r>
            <a:r>
              <a:rPr dirty="0" sz="1450" spc="-10">
                <a:latin typeface="Times New Roman"/>
                <a:cs typeface="Times New Roman"/>
              </a:rPr>
              <a:t>the</a:t>
            </a:r>
            <a:r>
              <a:rPr dirty="0" sz="1450" spc="210">
                <a:latin typeface="Times New Roman"/>
                <a:cs typeface="Times New Roman"/>
              </a:rPr>
              <a:t> </a:t>
            </a:r>
            <a:r>
              <a:rPr dirty="0" sz="1450" spc="-10">
                <a:latin typeface="Times New Roman"/>
                <a:cs typeface="Times New Roman"/>
              </a:rPr>
              <a:t>faces,</a:t>
            </a:r>
            <a:r>
              <a:rPr dirty="0" sz="1450" spc="204">
                <a:latin typeface="Times New Roman"/>
                <a:cs typeface="Times New Roman"/>
              </a:rPr>
              <a:t> </a:t>
            </a:r>
            <a:r>
              <a:rPr dirty="0" sz="1450" spc="-10">
                <a:latin typeface="Times New Roman"/>
                <a:cs typeface="Times New Roman"/>
              </a:rPr>
              <a:t>all</a:t>
            </a:r>
            <a:r>
              <a:rPr dirty="0" sz="1450" spc="204">
                <a:latin typeface="Times New Roman"/>
                <a:cs typeface="Times New Roman"/>
              </a:rPr>
              <a:t> </a:t>
            </a:r>
            <a:r>
              <a:rPr dirty="0" sz="1450" spc="-10">
                <a:latin typeface="Times New Roman"/>
                <a:cs typeface="Times New Roman"/>
              </a:rPr>
              <a:t>green,</a:t>
            </a:r>
            <a:r>
              <a:rPr dirty="0" sz="1450" spc="204">
                <a:latin typeface="Times New Roman"/>
                <a:cs typeface="Times New Roman"/>
              </a:rPr>
              <a:t> </a:t>
            </a:r>
            <a:r>
              <a:rPr dirty="0" sz="1450" spc="-10">
                <a:latin typeface="Times New Roman"/>
                <a:cs typeface="Times New Roman"/>
              </a:rPr>
              <a:t>couleur</a:t>
            </a:r>
            <a:r>
              <a:rPr dirty="0" sz="1450" spc="210">
                <a:latin typeface="Times New Roman"/>
                <a:cs typeface="Times New Roman"/>
              </a:rPr>
              <a:t> </a:t>
            </a:r>
            <a:r>
              <a:rPr dirty="0" sz="1450" spc="-10">
                <a:latin typeface="Times New Roman"/>
                <a:cs typeface="Times New Roman"/>
              </a:rPr>
              <a:t>"Nuit</a:t>
            </a:r>
            <a:r>
              <a:rPr dirty="0" sz="1450" spc="200">
                <a:latin typeface="Times New Roman"/>
                <a:cs typeface="Times New Roman"/>
              </a:rPr>
              <a:t> </a:t>
            </a:r>
            <a:r>
              <a:rPr dirty="0" sz="1450" spc="-10">
                <a:latin typeface="Times New Roman"/>
                <a:cs typeface="Times New Roman"/>
              </a:rPr>
              <a:t>d'Ukraine"</a:t>
            </a:r>
            <a:r>
              <a:rPr dirty="0" sz="1450" spc="204">
                <a:latin typeface="Times New Roman"/>
                <a:cs typeface="Times New Roman"/>
              </a:rPr>
              <a:t> </a:t>
            </a:r>
            <a:r>
              <a:rPr dirty="0" sz="1450" spc="-10">
                <a:latin typeface="Times New Roman"/>
                <a:cs typeface="Times New Roman"/>
              </a:rPr>
              <a:t>Occasionally</a:t>
            </a:r>
            <a:r>
              <a:rPr dirty="0" sz="1450" spc="21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710" cy="9417685"/>
          </a:xfrm>
          <a:prstGeom prst="rect">
            <a:avLst/>
          </a:prstGeom>
        </p:spPr>
        <p:txBody>
          <a:bodyPr wrap="square" lIns="0" tIns="13335" rIns="0" bIns="0" rtlCol="0" vert="horz">
            <a:spAutoFit/>
          </a:bodyPr>
          <a:lstStyle/>
          <a:p>
            <a:pPr algn="just" marL="12700" marR="5080">
              <a:lnSpc>
                <a:spcPct val="99100"/>
              </a:lnSpc>
              <a:spcBef>
                <a:spcPts val="105"/>
              </a:spcBef>
            </a:pPr>
            <a:r>
              <a:rPr dirty="0" sz="1450" spc="-10">
                <a:latin typeface="Times New Roman"/>
                <a:cs typeface="Times New Roman"/>
              </a:rPr>
              <a:t>smouldering log flares </a:t>
            </a:r>
            <a:r>
              <a:rPr dirty="0" sz="1450" spc="-5">
                <a:latin typeface="Times New Roman"/>
                <a:cs typeface="Times New Roman"/>
              </a:rPr>
              <a:t>up </a:t>
            </a:r>
            <a:r>
              <a:rPr dirty="0" sz="1450" spc="-10">
                <a:latin typeface="Times New Roman"/>
                <a:cs typeface="Times New Roman"/>
              </a:rPr>
              <a:t>in the dying fire and for </a:t>
            </a:r>
            <a:r>
              <a:rPr dirty="0" sz="1450" spc="-5">
                <a:latin typeface="Times New Roman"/>
                <a:cs typeface="Times New Roman"/>
              </a:rPr>
              <a:t>a </a:t>
            </a:r>
            <a:r>
              <a:rPr dirty="0" sz="1450" spc="-10">
                <a:latin typeface="Times New Roman"/>
                <a:cs typeface="Times New Roman"/>
              </a:rPr>
              <a:t>moment casts </a:t>
            </a:r>
            <a:r>
              <a:rPr dirty="0" sz="1450" spc="-5">
                <a:latin typeface="Times New Roman"/>
                <a:cs typeface="Times New Roman"/>
              </a:rPr>
              <a:t>a </a:t>
            </a:r>
            <a:r>
              <a:rPr dirty="0" sz="1450" spc="-10">
                <a:latin typeface="Times New Roman"/>
                <a:cs typeface="Times New Roman"/>
              </a:rPr>
              <a:t>red glow  over the faces; </a:t>
            </a:r>
            <a:r>
              <a:rPr dirty="0" sz="1450" spc="-5">
                <a:latin typeface="Times New Roman"/>
                <a:cs typeface="Times New Roman"/>
              </a:rPr>
              <a:t>but </a:t>
            </a:r>
            <a:r>
              <a:rPr dirty="0" sz="1450" spc="-10">
                <a:latin typeface="Times New Roman"/>
                <a:cs typeface="Times New Roman"/>
              </a:rPr>
              <a:t>this does </a:t>
            </a:r>
            <a:r>
              <a:rPr dirty="0" sz="1450" spc="-5">
                <a:latin typeface="Times New Roman"/>
                <a:cs typeface="Times New Roman"/>
              </a:rPr>
              <a:t>not </a:t>
            </a:r>
            <a:r>
              <a:rPr dirty="0" sz="1450" spc="-10">
                <a:latin typeface="Times New Roman"/>
                <a:cs typeface="Times New Roman"/>
              </a:rPr>
              <a:t>spoil the general harmony </a:t>
            </a:r>
            <a:r>
              <a:rPr dirty="0" sz="1450" spc="-5">
                <a:latin typeface="Times New Roman"/>
                <a:cs typeface="Times New Roman"/>
              </a:rPr>
              <a:t>of </a:t>
            </a:r>
            <a:r>
              <a:rPr dirty="0" sz="1450" spc="-10">
                <a:latin typeface="Times New Roman"/>
                <a:cs typeface="Times New Roman"/>
              </a:rPr>
              <a:t>light. The  general tone, as the painters </a:t>
            </a:r>
            <a:r>
              <a:rPr dirty="0" sz="1450" spc="-30">
                <a:latin typeface="Times New Roman"/>
                <a:cs typeface="Times New Roman"/>
              </a:rPr>
              <a:t>say, </a:t>
            </a:r>
            <a:r>
              <a:rPr dirty="0" sz="1450" spc="-10">
                <a:latin typeface="Times New Roman"/>
                <a:cs typeface="Times New Roman"/>
              </a:rPr>
              <a:t>is well</a:t>
            </a:r>
            <a:r>
              <a:rPr dirty="0" sz="1450" spc="55">
                <a:latin typeface="Times New Roman"/>
                <a:cs typeface="Times New Roman"/>
              </a:rPr>
              <a:t> </a:t>
            </a:r>
            <a:r>
              <a:rPr dirty="0" sz="1450" spc="-10">
                <a:latin typeface="Times New Roman"/>
                <a:cs typeface="Times New Roman"/>
              </a:rPr>
              <a:t>sustained.</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Sharamykin sits in </a:t>
            </a:r>
            <a:r>
              <a:rPr dirty="0" sz="1450" spc="-5">
                <a:latin typeface="Times New Roman"/>
                <a:cs typeface="Times New Roman"/>
              </a:rPr>
              <a:t>a </a:t>
            </a:r>
            <a:r>
              <a:rPr dirty="0" sz="1450" spc="-10">
                <a:latin typeface="Times New Roman"/>
                <a:cs typeface="Times New Roman"/>
              </a:rPr>
              <a:t>chair in front </a:t>
            </a:r>
            <a:r>
              <a:rPr dirty="0" sz="1450" spc="-5">
                <a:latin typeface="Times New Roman"/>
                <a:cs typeface="Times New Roman"/>
              </a:rPr>
              <a:t>of </a:t>
            </a:r>
            <a:r>
              <a:rPr dirty="0" sz="1450" spc="-10">
                <a:latin typeface="Times New Roman"/>
                <a:cs typeface="Times New Roman"/>
              </a:rPr>
              <a:t>the fireplace, in the attitude </a:t>
            </a:r>
            <a:r>
              <a:rPr dirty="0" sz="1450" spc="-5">
                <a:latin typeface="Times New Roman"/>
                <a:cs typeface="Times New Roman"/>
              </a:rPr>
              <a:t>of a </a:t>
            </a:r>
            <a:r>
              <a:rPr dirty="0" sz="1450" spc="-10">
                <a:latin typeface="Times New Roman"/>
                <a:cs typeface="Times New Roman"/>
              </a:rPr>
              <a:t>man  who has just dined. He is an elderly man with </a:t>
            </a:r>
            <a:r>
              <a:rPr dirty="0" sz="1450" spc="-5">
                <a:latin typeface="Times New Roman"/>
                <a:cs typeface="Times New Roman"/>
              </a:rPr>
              <a:t>a </a:t>
            </a:r>
            <a:r>
              <a:rPr dirty="0" sz="1450" spc="-10">
                <a:latin typeface="Times New Roman"/>
                <a:cs typeface="Times New Roman"/>
              </a:rPr>
              <a:t>high official's grey side  whiskers and meek blue eyes. </a:t>
            </a:r>
            <a:r>
              <a:rPr dirty="0" sz="1450" spc="-20">
                <a:latin typeface="Times New Roman"/>
                <a:cs typeface="Times New Roman"/>
              </a:rPr>
              <a:t>Tenderness </a:t>
            </a:r>
            <a:r>
              <a:rPr dirty="0" sz="1450" spc="-10">
                <a:latin typeface="Times New Roman"/>
                <a:cs typeface="Times New Roman"/>
              </a:rPr>
              <a:t>is shed over his face, and his lips are  set in </a:t>
            </a:r>
            <a:r>
              <a:rPr dirty="0" sz="1450" spc="-5">
                <a:latin typeface="Times New Roman"/>
                <a:cs typeface="Times New Roman"/>
              </a:rPr>
              <a:t>a </a:t>
            </a:r>
            <a:r>
              <a:rPr dirty="0" sz="1450" spc="-10">
                <a:latin typeface="Times New Roman"/>
                <a:cs typeface="Times New Roman"/>
              </a:rPr>
              <a:t>melancholy smile. At his feet, stretched </a:t>
            </a:r>
            <a:r>
              <a:rPr dirty="0" sz="1450" spc="-5">
                <a:latin typeface="Times New Roman"/>
                <a:cs typeface="Times New Roman"/>
              </a:rPr>
              <a:t>out </a:t>
            </a:r>
            <a:r>
              <a:rPr dirty="0" sz="1450" spc="-25">
                <a:latin typeface="Times New Roman"/>
                <a:cs typeface="Times New Roman"/>
              </a:rPr>
              <a:t>lazily, </a:t>
            </a:r>
            <a:r>
              <a:rPr dirty="0" sz="1450" spc="-10">
                <a:latin typeface="Times New Roman"/>
                <a:cs typeface="Times New Roman"/>
              </a:rPr>
              <a:t>with his legs  towards the fire-place, </a:t>
            </a:r>
            <a:r>
              <a:rPr dirty="0" sz="1450" spc="-15">
                <a:latin typeface="Times New Roman"/>
                <a:cs typeface="Times New Roman"/>
              </a:rPr>
              <a:t>Vice-Governor </a:t>
            </a:r>
            <a:r>
              <a:rPr dirty="0" sz="1450" spc="-10">
                <a:latin typeface="Times New Roman"/>
                <a:cs typeface="Times New Roman"/>
              </a:rPr>
              <a:t>Lopniev sits </a:t>
            </a:r>
            <a:r>
              <a:rPr dirty="0" sz="1450" spc="-5">
                <a:latin typeface="Times New Roman"/>
                <a:cs typeface="Times New Roman"/>
              </a:rPr>
              <a:t>on a </a:t>
            </a:r>
            <a:r>
              <a:rPr dirty="0" sz="1450" spc="-10">
                <a:latin typeface="Times New Roman"/>
                <a:cs typeface="Times New Roman"/>
              </a:rPr>
              <a:t>little stool. He is </a:t>
            </a:r>
            <a:r>
              <a:rPr dirty="0" sz="1450" spc="-5">
                <a:latin typeface="Times New Roman"/>
                <a:cs typeface="Times New Roman"/>
              </a:rPr>
              <a:t>a  </a:t>
            </a:r>
            <a:r>
              <a:rPr dirty="0" sz="1450" spc="-10">
                <a:latin typeface="Times New Roman"/>
                <a:cs typeface="Times New Roman"/>
              </a:rPr>
              <a:t>brave-looking man </a:t>
            </a:r>
            <a:r>
              <a:rPr dirty="0" sz="1450" spc="-5">
                <a:latin typeface="Times New Roman"/>
                <a:cs typeface="Times New Roman"/>
              </a:rPr>
              <a:t>of </a:t>
            </a:r>
            <a:r>
              <a:rPr dirty="0" sz="1450" spc="-10">
                <a:latin typeface="Times New Roman"/>
                <a:cs typeface="Times New Roman"/>
              </a:rPr>
              <a:t>about </a:t>
            </a:r>
            <a:r>
              <a:rPr dirty="0" sz="1450" spc="-25">
                <a:latin typeface="Times New Roman"/>
                <a:cs typeface="Times New Roman"/>
              </a:rPr>
              <a:t>forty. </a:t>
            </a:r>
            <a:r>
              <a:rPr dirty="0" sz="1450" spc="-10">
                <a:latin typeface="Times New Roman"/>
                <a:cs typeface="Times New Roman"/>
              </a:rPr>
              <a:t>Sharamykin's children are moving about  round the piano; Nina, Kolya, Nadya, and </a:t>
            </a:r>
            <a:r>
              <a:rPr dirty="0" sz="1450" spc="-35">
                <a:latin typeface="Times New Roman"/>
                <a:cs typeface="Times New Roman"/>
              </a:rPr>
              <a:t>Vanya. </a:t>
            </a: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leading to Madame  Sharamykin's room is slightly open and the light breaks through </a:t>
            </a:r>
            <a:r>
              <a:rPr dirty="0" sz="1450" spc="-20">
                <a:latin typeface="Times New Roman"/>
                <a:cs typeface="Times New Roman"/>
              </a:rPr>
              <a:t>timidly. </a:t>
            </a:r>
            <a:r>
              <a:rPr dirty="0" sz="1450" spc="-10">
                <a:latin typeface="Times New Roman"/>
                <a:cs typeface="Times New Roman"/>
              </a:rPr>
              <a:t>There  behind the </a:t>
            </a:r>
            <a:r>
              <a:rPr dirty="0" sz="1450" spc="-5">
                <a:latin typeface="Times New Roman"/>
                <a:cs typeface="Times New Roman"/>
              </a:rPr>
              <a:t>door </a:t>
            </a:r>
            <a:r>
              <a:rPr dirty="0" sz="1450" spc="-10">
                <a:latin typeface="Times New Roman"/>
                <a:cs typeface="Times New Roman"/>
              </a:rPr>
              <a:t>sits Sharamykin's wife, Anna Pavlovna, in front </a:t>
            </a:r>
            <a:r>
              <a:rPr dirty="0" sz="1450" spc="-5">
                <a:latin typeface="Times New Roman"/>
                <a:cs typeface="Times New Roman"/>
              </a:rPr>
              <a:t>of </a:t>
            </a:r>
            <a:r>
              <a:rPr dirty="0" sz="1450" spc="-10">
                <a:latin typeface="Times New Roman"/>
                <a:cs typeface="Times New Roman"/>
              </a:rPr>
              <a:t>her  writing-table. She is president </a:t>
            </a:r>
            <a:r>
              <a:rPr dirty="0" sz="1450" spc="-5">
                <a:latin typeface="Times New Roman"/>
                <a:cs typeface="Times New Roman"/>
              </a:rPr>
              <a:t>of </a:t>
            </a:r>
            <a:r>
              <a:rPr dirty="0" sz="1450" spc="-10">
                <a:latin typeface="Times New Roman"/>
                <a:cs typeface="Times New Roman"/>
              </a:rPr>
              <a:t>the local ladies' committee, </a:t>
            </a:r>
            <a:r>
              <a:rPr dirty="0" sz="1450" spc="-5">
                <a:latin typeface="Times New Roman"/>
                <a:cs typeface="Times New Roman"/>
              </a:rPr>
              <a:t>a </a:t>
            </a:r>
            <a:r>
              <a:rPr dirty="0" sz="1450" spc="-20">
                <a:latin typeface="Times New Roman"/>
                <a:cs typeface="Times New Roman"/>
              </a:rPr>
              <a:t>lively, </a:t>
            </a:r>
            <a:r>
              <a:rPr dirty="0" sz="1450" spc="-10">
                <a:latin typeface="Times New Roman"/>
                <a:cs typeface="Times New Roman"/>
              </a:rPr>
              <a:t>piquant  lady </a:t>
            </a:r>
            <a:r>
              <a:rPr dirty="0" sz="1450" spc="-5">
                <a:latin typeface="Times New Roman"/>
                <a:cs typeface="Times New Roman"/>
              </a:rPr>
              <a:t>of </a:t>
            </a:r>
            <a:r>
              <a:rPr dirty="0" sz="1450" spc="-10">
                <a:latin typeface="Times New Roman"/>
                <a:cs typeface="Times New Roman"/>
              </a:rPr>
              <a:t>thirty years and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bit </a:t>
            </a:r>
            <a:r>
              <a:rPr dirty="0" sz="1450" spc="-25">
                <a:latin typeface="Times New Roman"/>
                <a:cs typeface="Times New Roman"/>
              </a:rPr>
              <a:t>over. </a:t>
            </a:r>
            <a:r>
              <a:rPr dirty="0" sz="1450" spc="-10">
                <a:latin typeface="Times New Roman"/>
                <a:cs typeface="Times New Roman"/>
              </a:rPr>
              <a:t>Through her pince-nez her vivacious  black eyes are running over the pages </a:t>
            </a:r>
            <a:r>
              <a:rPr dirty="0" sz="1450" spc="-5">
                <a:latin typeface="Times New Roman"/>
                <a:cs typeface="Times New Roman"/>
              </a:rPr>
              <a:t>of a </a:t>
            </a:r>
            <a:r>
              <a:rPr dirty="0" sz="1450" spc="-10">
                <a:latin typeface="Times New Roman"/>
                <a:cs typeface="Times New Roman"/>
              </a:rPr>
              <a:t>French novel. Beneath the novel  lies </a:t>
            </a:r>
            <a:r>
              <a:rPr dirty="0" sz="1450" spc="-5">
                <a:latin typeface="Times New Roman"/>
                <a:cs typeface="Times New Roman"/>
              </a:rPr>
              <a:t>a </a:t>
            </a:r>
            <a:r>
              <a:rPr dirty="0" sz="1450" spc="-10">
                <a:latin typeface="Times New Roman"/>
                <a:cs typeface="Times New Roman"/>
              </a:rPr>
              <a:t>tattered copy </a:t>
            </a:r>
            <a:r>
              <a:rPr dirty="0" sz="1450" spc="-5">
                <a:latin typeface="Times New Roman"/>
                <a:cs typeface="Times New Roman"/>
              </a:rPr>
              <a:t>of </a:t>
            </a:r>
            <a:r>
              <a:rPr dirty="0" sz="1450" spc="-10">
                <a:latin typeface="Times New Roman"/>
                <a:cs typeface="Times New Roman"/>
              </a:rPr>
              <a:t>the report </a:t>
            </a:r>
            <a:r>
              <a:rPr dirty="0" sz="1450" spc="-5">
                <a:latin typeface="Times New Roman"/>
                <a:cs typeface="Times New Roman"/>
              </a:rPr>
              <a:t>of </a:t>
            </a:r>
            <a:r>
              <a:rPr dirty="0" sz="1450" spc="-10">
                <a:latin typeface="Times New Roman"/>
                <a:cs typeface="Times New Roman"/>
              </a:rPr>
              <a:t>the committee for last</a:t>
            </a:r>
            <a:r>
              <a:rPr dirty="0" sz="1450" spc="50">
                <a:latin typeface="Times New Roman"/>
                <a:cs typeface="Times New Roman"/>
              </a:rPr>
              <a:t> </a:t>
            </a:r>
            <a:r>
              <a:rPr dirty="0" sz="1450" spc="-25">
                <a:latin typeface="Times New Roman"/>
                <a:cs typeface="Times New Roman"/>
              </a:rPr>
              <a:t>year.</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"Formerly </a:t>
            </a:r>
            <a:r>
              <a:rPr dirty="0" sz="1450" spc="-5">
                <a:latin typeface="Times New Roman"/>
                <a:cs typeface="Times New Roman"/>
              </a:rPr>
              <a:t>our </a:t>
            </a:r>
            <a:r>
              <a:rPr dirty="0" sz="1450" spc="-10">
                <a:latin typeface="Times New Roman"/>
                <a:cs typeface="Times New Roman"/>
              </a:rPr>
              <a:t>town was much better </a:t>
            </a:r>
            <a:r>
              <a:rPr dirty="0" sz="1450" spc="-15">
                <a:latin typeface="Times New Roman"/>
                <a:cs typeface="Times New Roman"/>
              </a:rPr>
              <a:t>off </a:t>
            </a:r>
            <a:r>
              <a:rPr dirty="0" sz="1450" spc="-10">
                <a:latin typeface="Times New Roman"/>
                <a:cs typeface="Times New Roman"/>
              </a:rPr>
              <a:t>in these things," says Sharamykin,  screwing </a:t>
            </a:r>
            <a:r>
              <a:rPr dirty="0" sz="1450" spc="-5">
                <a:latin typeface="Times New Roman"/>
                <a:cs typeface="Times New Roman"/>
              </a:rPr>
              <a:t>up </a:t>
            </a:r>
            <a:r>
              <a:rPr dirty="0" sz="1450" spc="-10">
                <a:latin typeface="Times New Roman"/>
                <a:cs typeface="Times New Roman"/>
              </a:rPr>
              <a:t>his meek eyes at the glowing coals. "Never </a:t>
            </a:r>
            <a:r>
              <a:rPr dirty="0" sz="1450" spc="-5">
                <a:latin typeface="Times New Roman"/>
                <a:cs typeface="Times New Roman"/>
              </a:rPr>
              <a:t>a </a:t>
            </a:r>
            <a:r>
              <a:rPr dirty="0" sz="1450" spc="-10">
                <a:latin typeface="Times New Roman"/>
                <a:cs typeface="Times New Roman"/>
              </a:rPr>
              <a:t>winter passed </a:t>
            </a:r>
            <a:r>
              <a:rPr dirty="0" sz="1450" spc="-5">
                <a:latin typeface="Times New Roman"/>
                <a:cs typeface="Times New Roman"/>
              </a:rPr>
              <a:t>but  </a:t>
            </a:r>
            <a:r>
              <a:rPr dirty="0" sz="1450" spc="-10">
                <a:latin typeface="Times New Roman"/>
                <a:cs typeface="Times New Roman"/>
              </a:rPr>
              <a:t>some star would pay </a:t>
            </a:r>
            <a:r>
              <a:rPr dirty="0" sz="1450" spc="-5">
                <a:latin typeface="Times New Roman"/>
                <a:cs typeface="Times New Roman"/>
              </a:rPr>
              <a:t>us a </a:t>
            </a:r>
            <a:r>
              <a:rPr dirty="0" sz="1450" spc="-10">
                <a:latin typeface="Times New Roman"/>
                <a:cs typeface="Times New Roman"/>
              </a:rPr>
              <a:t>visit. Famous actors and singers used to come </a:t>
            </a:r>
            <a:r>
              <a:rPr dirty="0" sz="1450" spc="-5">
                <a:latin typeface="Times New Roman"/>
                <a:cs typeface="Times New Roman"/>
              </a:rPr>
              <a:t>... but  </a:t>
            </a:r>
            <a:r>
              <a:rPr dirty="0" sz="1450" spc="-30">
                <a:latin typeface="Times New Roman"/>
                <a:cs typeface="Times New Roman"/>
              </a:rPr>
              <a:t>now, </a:t>
            </a:r>
            <a:r>
              <a:rPr dirty="0" sz="1450" spc="-10">
                <a:latin typeface="Times New Roman"/>
                <a:cs typeface="Times New Roman"/>
              </a:rPr>
              <a:t>besides acrobats and organ-grinders, the devil only knows what comes.  There's </a:t>
            </a:r>
            <a:r>
              <a:rPr dirty="0" sz="1450" spc="-5">
                <a:latin typeface="Times New Roman"/>
                <a:cs typeface="Times New Roman"/>
              </a:rPr>
              <a:t>no </a:t>
            </a:r>
            <a:r>
              <a:rPr dirty="0" sz="1450" spc="-10">
                <a:latin typeface="Times New Roman"/>
                <a:cs typeface="Times New Roman"/>
              </a:rPr>
              <a:t>aesthetic pleasure at </a:t>
            </a:r>
            <a:r>
              <a:rPr dirty="0" sz="1450" spc="-5">
                <a:latin typeface="Times New Roman"/>
                <a:cs typeface="Times New Roman"/>
              </a:rPr>
              <a:t>all.... </a:t>
            </a:r>
            <a:r>
              <a:rPr dirty="0" sz="1450" spc="-70">
                <a:latin typeface="Times New Roman"/>
                <a:cs typeface="Times New Roman"/>
              </a:rPr>
              <a:t>We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living in </a:t>
            </a:r>
            <a:r>
              <a:rPr dirty="0" sz="1450" spc="-5">
                <a:latin typeface="Times New Roman"/>
                <a:cs typeface="Times New Roman"/>
              </a:rPr>
              <a:t>a </a:t>
            </a:r>
            <a:r>
              <a:rPr dirty="0" sz="1450" spc="-10">
                <a:latin typeface="Times New Roman"/>
                <a:cs typeface="Times New Roman"/>
              </a:rPr>
              <a:t>forest. </a:t>
            </a:r>
            <a:r>
              <a:rPr dirty="0" sz="1450" spc="-30">
                <a:latin typeface="Times New Roman"/>
                <a:cs typeface="Times New Roman"/>
              </a:rPr>
              <a:t>Yes....  </a:t>
            </a:r>
            <a:r>
              <a:rPr dirty="0" sz="1450" spc="-10">
                <a:latin typeface="Times New Roman"/>
                <a:cs typeface="Times New Roman"/>
              </a:rPr>
              <a:t>And does </a:t>
            </a:r>
            <a:r>
              <a:rPr dirty="0" sz="1450" spc="-5">
                <a:latin typeface="Times New Roman"/>
                <a:cs typeface="Times New Roman"/>
              </a:rPr>
              <a:t>your </a:t>
            </a:r>
            <a:r>
              <a:rPr dirty="0" sz="1450" spc="-10">
                <a:latin typeface="Times New Roman"/>
                <a:cs typeface="Times New Roman"/>
              </a:rPr>
              <a:t>Excellency remember that Italian tragedian?... What's his  name?... He was so dark, and tall.... Let me </a:t>
            </a:r>
            <a:r>
              <a:rPr dirty="0" sz="1450" spc="-5">
                <a:latin typeface="Times New Roman"/>
                <a:cs typeface="Times New Roman"/>
              </a:rPr>
              <a:t>think.... </a:t>
            </a:r>
            <a:r>
              <a:rPr dirty="0" sz="1450" spc="-10">
                <a:latin typeface="Times New Roman"/>
                <a:cs typeface="Times New Roman"/>
              </a:rPr>
              <a:t>Oh, yes! Luigi Ernesto </a:t>
            </a:r>
            <a:r>
              <a:rPr dirty="0" sz="1450" spc="-5">
                <a:latin typeface="Times New Roman"/>
                <a:cs typeface="Times New Roman"/>
              </a:rPr>
              <a:t>di  </a:t>
            </a:r>
            <a:r>
              <a:rPr dirty="0" sz="1450" spc="-10">
                <a:latin typeface="Times New Roman"/>
                <a:cs typeface="Times New Roman"/>
              </a:rPr>
              <a:t>Ruggiero.... Remarkable talent.... And strength. He had only to say </a:t>
            </a:r>
            <a:r>
              <a:rPr dirty="0" sz="1450" spc="-5">
                <a:latin typeface="Times New Roman"/>
                <a:cs typeface="Times New Roman"/>
              </a:rPr>
              <a:t>one </a:t>
            </a:r>
            <a:r>
              <a:rPr dirty="0" sz="1450" spc="-10">
                <a:latin typeface="Times New Roman"/>
                <a:cs typeface="Times New Roman"/>
              </a:rPr>
              <a:t>word  and the whole theatre was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qui </a:t>
            </a:r>
            <a:r>
              <a:rPr dirty="0" sz="1450" spc="-10">
                <a:latin typeface="Times New Roman"/>
                <a:cs typeface="Times New Roman"/>
              </a:rPr>
              <a:t>vive. My darling Anna used to take </a:t>
            </a:r>
            <a:r>
              <a:rPr dirty="0" sz="1450" spc="-5">
                <a:latin typeface="Times New Roman"/>
                <a:cs typeface="Times New Roman"/>
              </a:rPr>
              <a:t>a  </a:t>
            </a:r>
            <a:r>
              <a:rPr dirty="0" sz="1450" spc="-10">
                <a:latin typeface="Times New Roman"/>
                <a:cs typeface="Times New Roman"/>
              </a:rPr>
              <a:t>great interest in his talent. She hired the theatre for him and sold tickets for the  performances in advance.... In return </a:t>
            </a:r>
            <a:r>
              <a:rPr dirty="0" sz="1450" spc="-5">
                <a:latin typeface="Times New Roman"/>
                <a:cs typeface="Times New Roman"/>
              </a:rPr>
              <a:t>he </a:t>
            </a:r>
            <a:r>
              <a:rPr dirty="0" sz="1450" spc="-10">
                <a:latin typeface="Times New Roman"/>
                <a:cs typeface="Times New Roman"/>
              </a:rPr>
              <a:t>taught her elocution and gesture. A  first-rate fellow! He came here </a:t>
            </a:r>
            <a:r>
              <a:rPr dirty="0" sz="1450" spc="-5">
                <a:latin typeface="Times New Roman"/>
                <a:cs typeface="Times New Roman"/>
              </a:rPr>
              <a: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quite exact </a:t>
            </a:r>
            <a:r>
              <a:rPr dirty="0" sz="1450" spc="-5">
                <a:latin typeface="Times New Roman"/>
                <a:cs typeface="Times New Roman"/>
              </a:rPr>
              <a:t>... </a:t>
            </a:r>
            <a:r>
              <a:rPr dirty="0" sz="1450" spc="-10">
                <a:latin typeface="Times New Roman"/>
                <a:cs typeface="Times New Roman"/>
              </a:rPr>
              <a:t>twelve years </a:t>
            </a:r>
            <a:r>
              <a:rPr dirty="0" sz="1450" spc="-5">
                <a:latin typeface="Times New Roman"/>
                <a:cs typeface="Times New Roman"/>
              </a:rPr>
              <a:t>ago.... </a:t>
            </a:r>
            <a:r>
              <a:rPr dirty="0" sz="1450" spc="-10">
                <a:latin typeface="Times New Roman"/>
                <a:cs typeface="Times New Roman"/>
              </a:rPr>
              <a:t>No,  that's </a:t>
            </a:r>
            <a:r>
              <a:rPr dirty="0" sz="1450" spc="-5">
                <a:latin typeface="Times New Roman"/>
                <a:cs typeface="Times New Roman"/>
              </a:rPr>
              <a:t>not true.... </a:t>
            </a:r>
            <a:r>
              <a:rPr dirty="0" sz="1450" spc="-10">
                <a:latin typeface="Times New Roman"/>
                <a:cs typeface="Times New Roman"/>
              </a:rPr>
              <a:t>Less, ten years.... Anna </a:t>
            </a:r>
            <a:r>
              <a:rPr dirty="0" sz="1450" spc="-20">
                <a:latin typeface="Times New Roman"/>
                <a:cs typeface="Times New Roman"/>
              </a:rPr>
              <a:t>dear, </a:t>
            </a:r>
            <a:r>
              <a:rPr dirty="0" sz="1450" spc="-10">
                <a:latin typeface="Times New Roman"/>
                <a:cs typeface="Times New Roman"/>
              </a:rPr>
              <a:t>how old is </a:t>
            </a:r>
            <a:r>
              <a:rPr dirty="0" sz="1450" spc="-5">
                <a:latin typeface="Times New Roman"/>
                <a:cs typeface="Times New Roman"/>
              </a:rPr>
              <a:t>our</a:t>
            </a:r>
            <a:r>
              <a:rPr dirty="0" sz="1450" spc="75">
                <a:latin typeface="Times New Roman"/>
                <a:cs typeface="Times New Roman"/>
              </a:rPr>
              <a:t> </a:t>
            </a:r>
            <a:r>
              <a:rPr dirty="0" sz="1450" spc="-10">
                <a:latin typeface="Times New Roman"/>
                <a:cs typeface="Times New Roman"/>
              </a:rPr>
              <a:t>Nina?"</a:t>
            </a:r>
            <a:endParaRPr sz="1450">
              <a:latin typeface="Times New Roman"/>
              <a:cs typeface="Times New Roman"/>
            </a:endParaRPr>
          </a:p>
          <a:p>
            <a:pPr algn="just" marL="268605" marR="9525">
              <a:lnSpc>
                <a:spcPts val="2520"/>
              </a:lnSpc>
              <a:spcBef>
                <a:spcPts val="140"/>
              </a:spcBef>
            </a:pPr>
            <a:r>
              <a:rPr dirty="0" sz="1450" spc="-10">
                <a:latin typeface="Times New Roman"/>
                <a:cs typeface="Times New Roman"/>
              </a:rPr>
              <a:t>"She'll </a:t>
            </a:r>
            <a:r>
              <a:rPr dirty="0" sz="1450" spc="-5">
                <a:latin typeface="Times New Roman"/>
                <a:cs typeface="Times New Roman"/>
              </a:rPr>
              <a:t>be </a:t>
            </a:r>
            <a:r>
              <a:rPr dirty="0" sz="1450" spc="-10">
                <a:latin typeface="Times New Roman"/>
                <a:cs typeface="Times New Roman"/>
              </a:rPr>
              <a:t>ten next </a:t>
            </a:r>
            <a:r>
              <a:rPr dirty="0" sz="1450" spc="-20">
                <a:latin typeface="Times New Roman"/>
                <a:cs typeface="Times New Roman"/>
              </a:rPr>
              <a:t>birthday," </a:t>
            </a:r>
            <a:r>
              <a:rPr dirty="0" sz="1450" spc="-10">
                <a:latin typeface="Times New Roman"/>
                <a:cs typeface="Times New Roman"/>
              </a:rPr>
              <a:t>calls Anna Pavlovna from her room. "Why?"  "Nothing</a:t>
            </a:r>
            <a:r>
              <a:rPr dirty="0" sz="1450" spc="250">
                <a:latin typeface="Times New Roman"/>
                <a:cs typeface="Times New Roman"/>
              </a:rPr>
              <a:t> </a:t>
            </a:r>
            <a:r>
              <a:rPr dirty="0" sz="1450" spc="-10">
                <a:latin typeface="Times New Roman"/>
                <a:cs typeface="Times New Roman"/>
              </a:rPr>
              <a:t>in</a:t>
            </a:r>
            <a:r>
              <a:rPr dirty="0" sz="1450" spc="250">
                <a:latin typeface="Times New Roman"/>
                <a:cs typeface="Times New Roman"/>
              </a:rPr>
              <a:t> </a:t>
            </a:r>
            <a:r>
              <a:rPr dirty="0" sz="1450" spc="-15">
                <a:latin typeface="Times New Roman"/>
                <a:cs typeface="Times New Roman"/>
              </a:rPr>
              <a:t>particular,</a:t>
            </a:r>
            <a:r>
              <a:rPr dirty="0" sz="1450" spc="250">
                <a:latin typeface="Times New Roman"/>
                <a:cs typeface="Times New Roman"/>
              </a:rPr>
              <a:t> </a:t>
            </a:r>
            <a:r>
              <a:rPr dirty="0" sz="1450" spc="-10">
                <a:latin typeface="Times New Roman"/>
                <a:cs typeface="Times New Roman"/>
              </a:rPr>
              <a:t>my</a:t>
            </a:r>
            <a:r>
              <a:rPr dirty="0" sz="1450" spc="250">
                <a:latin typeface="Times New Roman"/>
                <a:cs typeface="Times New Roman"/>
              </a:rPr>
              <a:t> </a:t>
            </a:r>
            <a:r>
              <a:rPr dirty="0" sz="1450" spc="-25">
                <a:latin typeface="Times New Roman"/>
                <a:cs typeface="Times New Roman"/>
              </a:rPr>
              <a:t>dear.</a:t>
            </a:r>
            <a:r>
              <a:rPr dirty="0" sz="1450" spc="250">
                <a:latin typeface="Times New Roman"/>
                <a:cs typeface="Times New Roman"/>
              </a:rPr>
              <a:t> </a:t>
            </a:r>
            <a:r>
              <a:rPr dirty="0" sz="1450" spc="-5">
                <a:latin typeface="Times New Roman"/>
                <a:cs typeface="Times New Roman"/>
              </a:rPr>
              <a:t>I</a:t>
            </a:r>
            <a:r>
              <a:rPr dirty="0" sz="1450" spc="254">
                <a:latin typeface="Times New Roman"/>
                <a:cs typeface="Times New Roman"/>
              </a:rPr>
              <a:t> </a:t>
            </a:r>
            <a:r>
              <a:rPr dirty="0" sz="1450" spc="-10">
                <a:latin typeface="Times New Roman"/>
                <a:cs typeface="Times New Roman"/>
              </a:rPr>
              <a:t>was</a:t>
            </a:r>
            <a:r>
              <a:rPr dirty="0" sz="1450" spc="250">
                <a:latin typeface="Times New Roman"/>
                <a:cs typeface="Times New Roman"/>
              </a:rPr>
              <a:t> </a:t>
            </a:r>
            <a:r>
              <a:rPr dirty="0" sz="1450" spc="-10">
                <a:latin typeface="Times New Roman"/>
                <a:cs typeface="Times New Roman"/>
              </a:rPr>
              <a:t>just</a:t>
            </a:r>
            <a:r>
              <a:rPr dirty="0" sz="1450" spc="250">
                <a:latin typeface="Times New Roman"/>
                <a:cs typeface="Times New Roman"/>
              </a:rPr>
              <a:t> </a:t>
            </a:r>
            <a:r>
              <a:rPr dirty="0" sz="1450" spc="-10">
                <a:latin typeface="Times New Roman"/>
                <a:cs typeface="Times New Roman"/>
              </a:rPr>
              <a:t>curious....</a:t>
            </a:r>
            <a:r>
              <a:rPr dirty="0" sz="1450" spc="250">
                <a:latin typeface="Times New Roman"/>
                <a:cs typeface="Times New Roman"/>
              </a:rPr>
              <a:t> </a:t>
            </a:r>
            <a:r>
              <a:rPr dirty="0" sz="1450" spc="-10">
                <a:latin typeface="Times New Roman"/>
                <a:cs typeface="Times New Roman"/>
              </a:rPr>
              <a:t>And</a:t>
            </a:r>
            <a:r>
              <a:rPr dirty="0" sz="1450" spc="250">
                <a:latin typeface="Times New Roman"/>
                <a:cs typeface="Times New Roman"/>
              </a:rPr>
              <a:t> </a:t>
            </a:r>
            <a:r>
              <a:rPr dirty="0" sz="1450" spc="-5">
                <a:latin typeface="Times New Roman"/>
                <a:cs typeface="Times New Roman"/>
              </a:rPr>
              <a:t>good</a:t>
            </a:r>
            <a:r>
              <a:rPr dirty="0" sz="1450" spc="260">
                <a:latin typeface="Times New Roman"/>
                <a:cs typeface="Times New Roman"/>
              </a:rPr>
              <a:t> </a:t>
            </a:r>
            <a:r>
              <a:rPr dirty="0" sz="1450" spc="-10">
                <a:latin typeface="Times New Roman"/>
                <a:cs typeface="Times New Roman"/>
              </a:rPr>
              <a:t>singers</a:t>
            </a:r>
            <a:endParaRPr sz="1450">
              <a:latin typeface="Times New Roman"/>
              <a:cs typeface="Times New Roman"/>
            </a:endParaRPr>
          </a:p>
          <a:p>
            <a:pPr algn="just" marL="12700">
              <a:lnSpc>
                <a:spcPts val="1510"/>
              </a:lnSpc>
            </a:pPr>
            <a:r>
              <a:rPr dirty="0" sz="1450" spc="-10">
                <a:latin typeface="Times New Roman"/>
                <a:cs typeface="Times New Roman"/>
              </a:rPr>
              <a:t>used  to  come.  Do  </a:t>
            </a:r>
            <a:r>
              <a:rPr dirty="0" sz="1450" spc="-5">
                <a:latin typeface="Times New Roman"/>
                <a:cs typeface="Times New Roman"/>
              </a:rPr>
              <a:t>you  </a:t>
            </a:r>
            <a:r>
              <a:rPr dirty="0" sz="1450" spc="-10">
                <a:latin typeface="Times New Roman"/>
                <a:cs typeface="Times New Roman"/>
              </a:rPr>
              <a:t>remember  Prilipchin,  the  tenore  </a:t>
            </a:r>
            <a:r>
              <a:rPr dirty="0" sz="1450" spc="-5">
                <a:latin typeface="Times New Roman"/>
                <a:cs typeface="Times New Roman"/>
              </a:rPr>
              <a:t>di  </a:t>
            </a:r>
            <a:r>
              <a:rPr dirty="0" sz="1450" spc="-10">
                <a:latin typeface="Times New Roman"/>
                <a:cs typeface="Times New Roman"/>
              </a:rPr>
              <a:t>grazia?  What</a:t>
            </a:r>
            <a:r>
              <a:rPr dirty="0" sz="1450" spc="-45">
                <a:latin typeface="Times New Roman"/>
                <a:cs typeface="Times New Roman"/>
              </a:rPr>
              <a:t> </a:t>
            </a:r>
            <a:r>
              <a:rPr dirty="0" sz="1450" spc="-5">
                <a:latin typeface="Times New Roman"/>
                <a:cs typeface="Times New Roman"/>
              </a:rPr>
              <a:t>a</a:t>
            </a:r>
            <a:endParaRPr sz="1450">
              <a:latin typeface="Times New Roman"/>
              <a:cs typeface="Times New Roman"/>
            </a:endParaRPr>
          </a:p>
          <a:p>
            <a:pPr algn="just" marL="12700" marR="5080">
              <a:lnSpc>
                <a:spcPts val="1730"/>
              </a:lnSpc>
              <a:spcBef>
                <a:spcPts val="60"/>
              </a:spcBef>
            </a:pPr>
            <a:r>
              <a:rPr dirty="0" sz="1450" spc="-10">
                <a:latin typeface="Times New Roman"/>
                <a:cs typeface="Times New Roman"/>
              </a:rPr>
              <a:t>charming fellow </a:t>
            </a:r>
            <a:r>
              <a:rPr dirty="0" sz="1450" spc="-5">
                <a:latin typeface="Times New Roman"/>
                <a:cs typeface="Times New Roman"/>
              </a:rPr>
              <a:t>he </a:t>
            </a:r>
            <a:r>
              <a:rPr dirty="0" sz="1450" spc="-10">
                <a:latin typeface="Times New Roman"/>
                <a:cs typeface="Times New Roman"/>
              </a:rPr>
              <a:t>was! How </a:t>
            </a:r>
            <a:r>
              <a:rPr dirty="0" sz="1450" spc="-5">
                <a:latin typeface="Times New Roman"/>
                <a:cs typeface="Times New Roman"/>
              </a:rPr>
              <a:t>good </a:t>
            </a:r>
            <a:r>
              <a:rPr dirty="0" sz="1450" spc="-10">
                <a:latin typeface="Times New Roman"/>
                <a:cs typeface="Times New Roman"/>
              </a:rPr>
              <a:t>looking! Fair </a:t>
            </a:r>
            <a:r>
              <a:rPr dirty="0" sz="1450" spc="-5">
                <a:latin typeface="Times New Roman"/>
                <a:cs typeface="Times New Roman"/>
              </a:rPr>
              <a:t>... a </a:t>
            </a:r>
            <a:r>
              <a:rPr dirty="0" sz="1450" spc="-10">
                <a:latin typeface="Times New Roman"/>
                <a:cs typeface="Times New Roman"/>
              </a:rPr>
              <a:t>very expressive face,  Parisian manners.... And what </a:t>
            </a:r>
            <a:r>
              <a:rPr dirty="0" sz="1450" spc="-5">
                <a:latin typeface="Times New Roman"/>
                <a:cs typeface="Times New Roman"/>
              </a:rPr>
              <a:t>a </a:t>
            </a:r>
            <a:r>
              <a:rPr dirty="0" sz="1450" spc="-10">
                <a:latin typeface="Times New Roman"/>
                <a:cs typeface="Times New Roman"/>
              </a:rPr>
              <a:t>voice, </a:t>
            </a:r>
            <a:r>
              <a:rPr dirty="0" sz="1450" spc="-5">
                <a:latin typeface="Times New Roman"/>
                <a:cs typeface="Times New Roman"/>
              </a:rPr>
              <a:t>your </a:t>
            </a:r>
            <a:r>
              <a:rPr dirty="0" sz="1450" spc="-10">
                <a:latin typeface="Times New Roman"/>
                <a:cs typeface="Times New Roman"/>
              </a:rPr>
              <a:t>Excellency! Only </a:t>
            </a:r>
            <a:r>
              <a:rPr dirty="0" sz="1450" spc="-5">
                <a:latin typeface="Times New Roman"/>
                <a:cs typeface="Times New Roman"/>
              </a:rPr>
              <a:t>one </a:t>
            </a:r>
            <a:r>
              <a:rPr dirty="0" sz="1450" spc="-10">
                <a:latin typeface="Times New Roman"/>
                <a:cs typeface="Times New Roman"/>
              </a:rPr>
              <a:t>weakness:  </a:t>
            </a:r>
            <a:r>
              <a:rPr dirty="0" sz="1450" spc="-5">
                <a:latin typeface="Times New Roman"/>
                <a:cs typeface="Times New Roman"/>
              </a:rPr>
              <a:t>he </a:t>
            </a:r>
            <a:r>
              <a:rPr dirty="0" sz="1450" spc="-10">
                <a:latin typeface="Times New Roman"/>
                <a:cs typeface="Times New Roman"/>
              </a:rPr>
              <a:t>would sing some notes with his stomach and would take re falsetto—  otherwise everything was </a:t>
            </a:r>
            <a:r>
              <a:rPr dirty="0" sz="1450" spc="-5">
                <a:latin typeface="Times New Roman"/>
                <a:cs typeface="Times New Roman"/>
              </a:rPr>
              <a:t>good. </a:t>
            </a:r>
            <a:r>
              <a:rPr dirty="0" sz="1450" spc="-20">
                <a:latin typeface="Times New Roman"/>
                <a:cs typeface="Times New Roman"/>
              </a:rPr>
              <a:t>Tamberlik, </a:t>
            </a:r>
            <a:r>
              <a:rPr dirty="0" sz="1450" spc="-5">
                <a:latin typeface="Times New Roman"/>
                <a:cs typeface="Times New Roman"/>
              </a:rPr>
              <a:t>he </a:t>
            </a:r>
            <a:r>
              <a:rPr dirty="0" sz="1450" spc="-10">
                <a:latin typeface="Times New Roman"/>
                <a:cs typeface="Times New Roman"/>
              </a:rPr>
              <a:t>said, had taught </a:t>
            </a:r>
            <a:r>
              <a:rPr dirty="0" sz="1450" spc="-5">
                <a:latin typeface="Times New Roman"/>
                <a:cs typeface="Times New Roman"/>
              </a:rPr>
              <a:t>him.... </a:t>
            </a:r>
            <a:r>
              <a:rPr dirty="0" sz="1450" spc="-10">
                <a:latin typeface="Times New Roman"/>
                <a:cs typeface="Times New Roman"/>
              </a:rPr>
              <a:t>My dear  Anna and </a:t>
            </a:r>
            <a:r>
              <a:rPr dirty="0" sz="1450" spc="-5">
                <a:latin typeface="Times New Roman"/>
                <a:cs typeface="Times New Roman"/>
              </a:rPr>
              <a:t>I </a:t>
            </a:r>
            <a:r>
              <a:rPr dirty="0" sz="1450" spc="-10">
                <a:latin typeface="Times New Roman"/>
                <a:cs typeface="Times New Roman"/>
              </a:rPr>
              <a:t>hired </a:t>
            </a:r>
            <a:r>
              <a:rPr dirty="0" sz="1450" spc="-5">
                <a:latin typeface="Times New Roman"/>
                <a:cs typeface="Times New Roman"/>
              </a:rPr>
              <a:t>a </a:t>
            </a:r>
            <a:r>
              <a:rPr dirty="0" sz="1450" spc="-10">
                <a:latin typeface="Times New Roman"/>
                <a:cs typeface="Times New Roman"/>
              </a:rPr>
              <a:t>hall for him at the Social Club, and in gratitude for that </a:t>
            </a:r>
            <a:r>
              <a:rPr dirty="0" sz="1450" spc="-5">
                <a:latin typeface="Times New Roman"/>
                <a:cs typeface="Times New Roman"/>
              </a:rPr>
              <a:t>he  </a:t>
            </a:r>
            <a:r>
              <a:rPr dirty="0" sz="1450" spc="-10">
                <a:latin typeface="Times New Roman"/>
                <a:cs typeface="Times New Roman"/>
              </a:rPr>
              <a:t>used to sing to </a:t>
            </a:r>
            <a:r>
              <a:rPr dirty="0" sz="1450" spc="-5">
                <a:latin typeface="Times New Roman"/>
                <a:cs typeface="Times New Roman"/>
              </a:rPr>
              <a:t>us </a:t>
            </a:r>
            <a:r>
              <a:rPr dirty="0" sz="1450" spc="-10">
                <a:latin typeface="Times New Roman"/>
                <a:cs typeface="Times New Roman"/>
              </a:rPr>
              <a:t>for whole days and </a:t>
            </a:r>
            <a:r>
              <a:rPr dirty="0" sz="1450" spc="-5">
                <a:latin typeface="Times New Roman"/>
                <a:cs typeface="Times New Roman"/>
              </a:rPr>
              <a:t>nights.... </a:t>
            </a:r>
            <a:r>
              <a:rPr dirty="0" sz="1450" spc="-10">
                <a:latin typeface="Times New Roman"/>
                <a:cs typeface="Times New Roman"/>
              </a:rPr>
              <a:t>He taught dear Anna to sing.  He came—I remember it as though it were last night—in Lent, some twelve  years ago. No, it's more.... How bad my memory is getting, Heaven help me!  Anna </a:t>
            </a:r>
            <a:r>
              <a:rPr dirty="0" sz="1450" spc="-20">
                <a:latin typeface="Times New Roman"/>
                <a:cs typeface="Times New Roman"/>
              </a:rPr>
              <a:t>dear, </a:t>
            </a:r>
            <a:r>
              <a:rPr dirty="0" sz="1450" spc="-10">
                <a:latin typeface="Times New Roman"/>
                <a:cs typeface="Times New Roman"/>
              </a:rPr>
              <a:t>how old is </a:t>
            </a:r>
            <a:r>
              <a:rPr dirty="0" sz="1450" spc="-5">
                <a:latin typeface="Times New Roman"/>
                <a:cs typeface="Times New Roman"/>
              </a:rPr>
              <a:t>our </a:t>
            </a:r>
            <a:r>
              <a:rPr dirty="0" sz="1450" spc="-10">
                <a:latin typeface="Times New Roman"/>
                <a:cs typeface="Times New Roman"/>
              </a:rPr>
              <a:t>darling</a:t>
            </a:r>
            <a:r>
              <a:rPr dirty="0" sz="1450" spc="30">
                <a:latin typeface="Times New Roman"/>
                <a:cs typeface="Times New Roman"/>
              </a:rPr>
              <a:t> </a:t>
            </a:r>
            <a:r>
              <a:rPr dirty="0" sz="1450" spc="-10">
                <a:latin typeface="Times New Roman"/>
                <a:cs typeface="Times New Roman"/>
              </a:rPr>
              <a:t>Nadya?</a:t>
            </a:r>
            <a:endParaRPr sz="1450">
              <a:latin typeface="Times New Roman"/>
              <a:cs typeface="Times New Roman"/>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8147684"/>
          </a:xfrm>
          <a:prstGeom prst="rect">
            <a:avLst/>
          </a:prstGeom>
        </p:spPr>
        <p:txBody>
          <a:bodyPr wrap="square" lIns="0" tIns="111760" rIns="0" bIns="0" rtlCol="0" vert="horz">
            <a:spAutoFit/>
          </a:bodyPr>
          <a:lstStyle/>
          <a:p>
            <a:pPr marL="268605">
              <a:lnSpc>
                <a:spcPct val="100000"/>
              </a:lnSpc>
              <a:spcBef>
                <a:spcPts val="880"/>
              </a:spcBef>
            </a:pPr>
            <a:r>
              <a:rPr dirty="0" sz="1450" spc="-20">
                <a:latin typeface="Times New Roman"/>
                <a:cs typeface="Times New Roman"/>
              </a:rPr>
              <a:t>"Twelve."</a:t>
            </a:r>
            <a:endParaRPr sz="1450">
              <a:latin typeface="Times New Roman"/>
              <a:cs typeface="Times New Roman"/>
            </a:endParaRPr>
          </a:p>
          <a:p>
            <a:pPr algn="just" marL="12700" marR="5080" indent="255904">
              <a:lnSpc>
                <a:spcPts val="1730"/>
              </a:lnSpc>
              <a:spcBef>
                <a:spcPts val="850"/>
              </a:spcBef>
            </a:pPr>
            <a:r>
              <a:rPr dirty="0" sz="1450" spc="-25">
                <a:latin typeface="Times New Roman"/>
                <a:cs typeface="Times New Roman"/>
              </a:rPr>
              <a:t>"Twelve </a:t>
            </a:r>
            <a:r>
              <a:rPr dirty="0" sz="1450" spc="-5">
                <a:latin typeface="Times New Roman"/>
                <a:cs typeface="Times New Roman"/>
              </a:rPr>
              <a:t>... </a:t>
            </a:r>
            <a:r>
              <a:rPr dirty="0" sz="1450" spc="-10">
                <a:latin typeface="Times New Roman"/>
                <a:cs typeface="Times New Roman"/>
              </a:rPr>
              <a:t>then we've </a:t>
            </a:r>
            <a:r>
              <a:rPr dirty="0" sz="1450" spc="-5">
                <a:latin typeface="Times New Roman"/>
                <a:cs typeface="Times New Roman"/>
              </a:rPr>
              <a:t>got </a:t>
            </a:r>
            <a:r>
              <a:rPr dirty="0" sz="1450" spc="-10">
                <a:latin typeface="Times New Roman"/>
                <a:cs typeface="Times New Roman"/>
              </a:rPr>
              <a:t>to add ten months.... That makes it exact </a:t>
            </a:r>
            <a:r>
              <a:rPr dirty="0" sz="1450" spc="-5">
                <a:latin typeface="Times New Roman"/>
                <a:cs typeface="Times New Roman"/>
              </a:rPr>
              <a:t>...  </a:t>
            </a:r>
            <a:r>
              <a:rPr dirty="0" sz="1450" spc="-10">
                <a:latin typeface="Times New Roman"/>
                <a:cs typeface="Times New Roman"/>
              </a:rPr>
              <a:t>thirteen. Somehow there used to </a:t>
            </a:r>
            <a:r>
              <a:rPr dirty="0" sz="1450" spc="-5">
                <a:latin typeface="Times New Roman"/>
                <a:cs typeface="Times New Roman"/>
              </a:rPr>
              <a:t>be </a:t>
            </a:r>
            <a:r>
              <a:rPr dirty="0" sz="1450" spc="-10">
                <a:latin typeface="Times New Roman"/>
                <a:cs typeface="Times New Roman"/>
              </a:rPr>
              <a:t>more life in </a:t>
            </a:r>
            <a:r>
              <a:rPr dirty="0" sz="1450" spc="-5">
                <a:latin typeface="Times New Roman"/>
                <a:cs typeface="Times New Roman"/>
              </a:rPr>
              <a:t>our </a:t>
            </a:r>
            <a:r>
              <a:rPr dirty="0" sz="1450" spc="-10">
                <a:latin typeface="Times New Roman"/>
                <a:cs typeface="Times New Roman"/>
              </a:rPr>
              <a:t>town </a:t>
            </a:r>
            <a:r>
              <a:rPr dirty="0" sz="1450" spc="-5">
                <a:latin typeface="Times New Roman"/>
                <a:cs typeface="Times New Roman"/>
              </a:rPr>
              <a:t>then.... </a:t>
            </a:r>
            <a:r>
              <a:rPr dirty="0" sz="1450" spc="-30">
                <a:latin typeface="Times New Roman"/>
                <a:cs typeface="Times New Roman"/>
              </a:rPr>
              <a:t>Take, </a:t>
            </a:r>
            <a:r>
              <a:rPr dirty="0" sz="1450" spc="-10">
                <a:latin typeface="Times New Roman"/>
                <a:cs typeface="Times New Roman"/>
              </a:rPr>
              <a:t>for  instance, the charity soirées. What enjoyable soirées we used to have before!  How elegant! There were singing, playing, and recitation.... After the </a:t>
            </a:r>
            <a:r>
              <a:rPr dirty="0" sz="1450" spc="-25">
                <a:latin typeface="Times New Roman"/>
                <a:cs typeface="Times New Roman"/>
              </a:rPr>
              <a:t>war, </a:t>
            </a:r>
            <a:r>
              <a:rPr dirty="0" sz="1450" spc="-5">
                <a:latin typeface="Times New Roman"/>
                <a:cs typeface="Times New Roman"/>
              </a:rPr>
              <a:t>I  </a:t>
            </a:r>
            <a:r>
              <a:rPr dirty="0" sz="1450" spc="-15">
                <a:latin typeface="Times New Roman"/>
                <a:cs typeface="Times New Roman"/>
              </a:rPr>
              <a:t>remember, </a:t>
            </a:r>
            <a:r>
              <a:rPr dirty="0" sz="1450" spc="-10">
                <a:latin typeface="Times New Roman"/>
                <a:cs typeface="Times New Roman"/>
              </a:rPr>
              <a:t>when the </a:t>
            </a:r>
            <a:r>
              <a:rPr dirty="0" sz="1450" spc="-15">
                <a:latin typeface="Times New Roman"/>
                <a:cs typeface="Times New Roman"/>
              </a:rPr>
              <a:t>Turkish </a:t>
            </a:r>
            <a:r>
              <a:rPr dirty="0" sz="1450" spc="-10">
                <a:latin typeface="Times New Roman"/>
                <a:cs typeface="Times New Roman"/>
              </a:rPr>
              <a:t>prisoners were here, dear Anna arranged </a:t>
            </a:r>
            <a:r>
              <a:rPr dirty="0" sz="1450" spc="-5">
                <a:latin typeface="Times New Roman"/>
                <a:cs typeface="Times New Roman"/>
              </a:rPr>
              <a:t>a </a:t>
            </a:r>
            <a:r>
              <a:rPr dirty="0" sz="1450" spc="-10">
                <a:latin typeface="Times New Roman"/>
                <a:cs typeface="Times New Roman"/>
              </a:rPr>
              <a:t>soiree  </a:t>
            </a:r>
            <a:r>
              <a:rPr dirty="0" sz="1450" spc="-5">
                <a:latin typeface="Times New Roman"/>
                <a:cs typeface="Times New Roman"/>
              </a:rPr>
              <a:t>on </a:t>
            </a:r>
            <a:r>
              <a:rPr dirty="0" sz="1450" spc="-10">
                <a:latin typeface="Times New Roman"/>
                <a:cs typeface="Times New Roman"/>
              </a:rPr>
              <a:t>behalf </a:t>
            </a:r>
            <a:r>
              <a:rPr dirty="0" sz="1450" spc="-5">
                <a:latin typeface="Times New Roman"/>
                <a:cs typeface="Times New Roman"/>
              </a:rPr>
              <a:t>of </a:t>
            </a:r>
            <a:r>
              <a:rPr dirty="0" sz="1450" spc="-10">
                <a:latin typeface="Times New Roman"/>
                <a:cs typeface="Times New Roman"/>
              </a:rPr>
              <a:t>the wounded. </a:t>
            </a:r>
            <a:r>
              <a:rPr dirty="0" sz="1450" spc="-70">
                <a:latin typeface="Times New Roman"/>
                <a:cs typeface="Times New Roman"/>
              </a:rPr>
              <a:t>We </a:t>
            </a:r>
            <a:r>
              <a:rPr dirty="0" sz="1450" spc="-10">
                <a:latin typeface="Times New Roman"/>
                <a:cs typeface="Times New Roman"/>
              </a:rPr>
              <a:t>collected eleven hundred roubles. </a:t>
            </a:r>
            <a:r>
              <a:rPr dirty="0" sz="1450" spc="-5">
                <a:latin typeface="Times New Roman"/>
                <a:cs typeface="Times New Roman"/>
              </a:rPr>
              <a:t>I </a:t>
            </a:r>
            <a:r>
              <a:rPr dirty="0" sz="1450" spc="-10">
                <a:latin typeface="Times New Roman"/>
                <a:cs typeface="Times New Roman"/>
              </a:rPr>
              <a:t>remember  the </a:t>
            </a:r>
            <a:r>
              <a:rPr dirty="0" sz="1450" spc="-15">
                <a:latin typeface="Times New Roman"/>
                <a:cs typeface="Times New Roman"/>
              </a:rPr>
              <a:t>Turkish officers </a:t>
            </a:r>
            <a:r>
              <a:rPr dirty="0" sz="1450" spc="-10">
                <a:latin typeface="Times New Roman"/>
                <a:cs typeface="Times New Roman"/>
              </a:rPr>
              <a:t>were passionately fond </a:t>
            </a:r>
            <a:r>
              <a:rPr dirty="0" sz="1450" spc="-5">
                <a:latin typeface="Times New Roman"/>
                <a:cs typeface="Times New Roman"/>
              </a:rPr>
              <a:t>of </a:t>
            </a:r>
            <a:r>
              <a:rPr dirty="0" sz="1450" spc="-10">
                <a:latin typeface="Times New Roman"/>
                <a:cs typeface="Times New Roman"/>
              </a:rPr>
              <a:t>dear Anna's voice, and kissed  her hand </a:t>
            </a:r>
            <a:r>
              <a:rPr dirty="0" sz="1450" spc="-15">
                <a:latin typeface="Times New Roman"/>
                <a:cs typeface="Times New Roman"/>
              </a:rPr>
              <a:t>incessantly. </a:t>
            </a:r>
            <a:r>
              <a:rPr dirty="0" sz="1450" spc="-10">
                <a:latin typeface="Times New Roman"/>
                <a:cs typeface="Times New Roman"/>
              </a:rPr>
              <a:t>He-he! Asiatics, </a:t>
            </a:r>
            <a:r>
              <a:rPr dirty="0" sz="1450" spc="-5">
                <a:latin typeface="Times New Roman"/>
                <a:cs typeface="Times New Roman"/>
              </a:rPr>
              <a:t>but a </a:t>
            </a:r>
            <a:r>
              <a:rPr dirty="0" sz="1450" spc="-10">
                <a:latin typeface="Times New Roman"/>
                <a:cs typeface="Times New Roman"/>
              </a:rPr>
              <a:t>grateful nation. </a:t>
            </a:r>
            <a:r>
              <a:rPr dirty="0" sz="1450" spc="-30">
                <a:latin typeface="Times New Roman"/>
                <a:cs typeface="Times New Roman"/>
              </a:rPr>
              <a:t>Would </a:t>
            </a:r>
            <a:r>
              <a:rPr dirty="0" sz="1450" spc="-5">
                <a:latin typeface="Times New Roman"/>
                <a:cs typeface="Times New Roman"/>
              </a:rPr>
              <a:t>you </a:t>
            </a:r>
            <a:r>
              <a:rPr dirty="0" sz="1450" spc="-10">
                <a:latin typeface="Times New Roman"/>
                <a:cs typeface="Times New Roman"/>
              </a:rPr>
              <a:t>believe  me, the soiree was such </a:t>
            </a:r>
            <a:r>
              <a:rPr dirty="0" sz="1450" spc="-5">
                <a:latin typeface="Times New Roman"/>
                <a:cs typeface="Times New Roman"/>
              </a:rPr>
              <a:t>a </a:t>
            </a:r>
            <a:r>
              <a:rPr dirty="0" sz="1450" spc="-10">
                <a:latin typeface="Times New Roman"/>
                <a:cs typeface="Times New Roman"/>
              </a:rPr>
              <a:t>success that </a:t>
            </a:r>
            <a:r>
              <a:rPr dirty="0" sz="1450" spc="-5">
                <a:latin typeface="Times New Roman"/>
                <a:cs typeface="Times New Roman"/>
              </a:rPr>
              <a:t>I </a:t>
            </a:r>
            <a:r>
              <a:rPr dirty="0" sz="1450" spc="-10">
                <a:latin typeface="Times New Roman"/>
                <a:cs typeface="Times New Roman"/>
              </a:rPr>
              <a:t>wrote an account </a:t>
            </a:r>
            <a:r>
              <a:rPr dirty="0" sz="1450" spc="-5">
                <a:latin typeface="Times New Roman"/>
                <a:cs typeface="Times New Roman"/>
              </a:rPr>
              <a:t>of </a:t>
            </a:r>
            <a:r>
              <a:rPr dirty="0" sz="1450" spc="-10">
                <a:latin typeface="Times New Roman"/>
                <a:cs typeface="Times New Roman"/>
              </a:rPr>
              <a:t>it in my diary? It  was,—I remember it as though it had only just happened,—in </a:t>
            </a:r>
            <a:r>
              <a:rPr dirty="0" sz="1450" spc="-5">
                <a:latin typeface="Times New Roman"/>
                <a:cs typeface="Times New Roman"/>
              </a:rPr>
              <a:t>'76,... no, </a:t>
            </a:r>
            <a:r>
              <a:rPr dirty="0" sz="1450" spc="-10">
                <a:latin typeface="Times New Roman"/>
                <a:cs typeface="Times New Roman"/>
              </a:rPr>
              <a:t>in  </a:t>
            </a:r>
            <a:r>
              <a:rPr dirty="0" sz="1450" spc="-5">
                <a:latin typeface="Times New Roman"/>
                <a:cs typeface="Times New Roman"/>
              </a:rPr>
              <a:t>'77.... </a:t>
            </a:r>
            <a:r>
              <a:rPr dirty="0" sz="1450" spc="-10">
                <a:latin typeface="Times New Roman"/>
                <a:cs typeface="Times New Roman"/>
              </a:rPr>
              <a:t>No! </a:t>
            </a:r>
            <a:r>
              <a:rPr dirty="0" sz="1450" spc="-30">
                <a:latin typeface="Times New Roman"/>
                <a:cs typeface="Times New Roman"/>
              </a:rPr>
              <a:t>Pray, </a:t>
            </a:r>
            <a:r>
              <a:rPr dirty="0" sz="1450" spc="-10">
                <a:latin typeface="Times New Roman"/>
                <a:cs typeface="Times New Roman"/>
              </a:rPr>
              <a:t>when were the </a:t>
            </a:r>
            <a:r>
              <a:rPr dirty="0" sz="1450" spc="-20">
                <a:latin typeface="Times New Roman"/>
                <a:cs typeface="Times New Roman"/>
              </a:rPr>
              <a:t>Turks </a:t>
            </a:r>
            <a:r>
              <a:rPr dirty="0" sz="1450" spc="-10">
                <a:latin typeface="Times New Roman"/>
                <a:cs typeface="Times New Roman"/>
              </a:rPr>
              <a:t>here? Anna </a:t>
            </a:r>
            <a:r>
              <a:rPr dirty="0" sz="1450" spc="-20">
                <a:latin typeface="Times New Roman"/>
                <a:cs typeface="Times New Roman"/>
              </a:rPr>
              <a:t>dear, </a:t>
            </a:r>
            <a:r>
              <a:rPr dirty="0" sz="1450" spc="-10">
                <a:latin typeface="Times New Roman"/>
                <a:cs typeface="Times New Roman"/>
              </a:rPr>
              <a:t>how old is </a:t>
            </a:r>
            <a:r>
              <a:rPr dirty="0" sz="1450" spc="-5">
                <a:latin typeface="Times New Roman"/>
                <a:cs typeface="Times New Roman"/>
              </a:rPr>
              <a:t>our </a:t>
            </a:r>
            <a:r>
              <a:rPr dirty="0" sz="1450" spc="-10">
                <a:latin typeface="Times New Roman"/>
                <a:cs typeface="Times New Roman"/>
              </a:rPr>
              <a:t>little  Kolya?"</a:t>
            </a:r>
            <a:endParaRPr sz="1450">
              <a:latin typeface="Times New Roman"/>
              <a:cs typeface="Times New Roman"/>
            </a:endParaRPr>
          </a:p>
          <a:p>
            <a:pPr algn="just" marL="12700" marR="5715" indent="255904">
              <a:lnSpc>
                <a:spcPts val="1730"/>
              </a:lnSpc>
              <a:spcBef>
                <a:spcPts val="700"/>
              </a:spcBef>
            </a:pPr>
            <a:r>
              <a:rPr dirty="0" sz="1450" spc="-10">
                <a:latin typeface="Times New Roman"/>
                <a:cs typeface="Times New Roman"/>
              </a:rPr>
              <a:t>"I'm seven, Papa!" says Kolya, </a:t>
            </a:r>
            <a:r>
              <a:rPr dirty="0" sz="1450" spc="-5">
                <a:latin typeface="Times New Roman"/>
                <a:cs typeface="Times New Roman"/>
              </a:rPr>
              <a:t>a </a:t>
            </a:r>
            <a:r>
              <a:rPr dirty="0" sz="1450" spc="-10">
                <a:latin typeface="Times New Roman"/>
                <a:cs typeface="Times New Roman"/>
              </a:rPr>
              <a:t>brat with </a:t>
            </a:r>
            <a:r>
              <a:rPr dirty="0" sz="1450" spc="-5">
                <a:latin typeface="Times New Roman"/>
                <a:cs typeface="Times New Roman"/>
              </a:rPr>
              <a:t>a </a:t>
            </a:r>
            <a:r>
              <a:rPr dirty="0" sz="1450" spc="-10">
                <a:latin typeface="Times New Roman"/>
                <a:cs typeface="Times New Roman"/>
              </a:rPr>
              <a:t>swarthy face and coal black  </a:t>
            </a:r>
            <a:r>
              <a:rPr dirty="0" sz="1450" spc="-25">
                <a:latin typeface="Times New Roman"/>
                <a:cs typeface="Times New Roman"/>
              </a:rPr>
              <a:t>hair.</a:t>
            </a:r>
            <a:endParaRPr sz="1450">
              <a:latin typeface="Times New Roman"/>
              <a:cs typeface="Times New Roman"/>
            </a:endParaRPr>
          </a:p>
          <a:p>
            <a:pPr algn="just" marL="12700" marR="5080" indent="255904">
              <a:lnSpc>
                <a:spcPts val="1730"/>
              </a:lnSpc>
              <a:spcBef>
                <a:spcPts val="790"/>
              </a:spcBef>
            </a:pPr>
            <a:r>
              <a:rPr dirty="0" sz="1450" spc="-40">
                <a:latin typeface="Times New Roman"/>
                <a:cs typeface="Times New Roman"/>
              </a:rPr>
              <a:t>"Yes, </a:t>
            </a:r>
            <a:r>
              <a:rPr dirty="0" sz="1450" spc="-10">
                <a:latin typeface="Times New Roman"/>
                <a:cs typeface="Times New Roman"/>
              </a:rPr>
              <a:t>we're </a:t>
            </a:r>
            <a:r>
              <a:rPr dirty="0" sz="1450" spc="-5">
                <a:latin typeface="Times New Roman"/>
                <a:cs typeface="Times New Roman"/>
              </a:rPr>
              <a:t>old, </a:t>
            </a:r>
            <a:r>
              <a:rPr dirty="0" sz="1450" spc="-10">
                <a:latin typeface="Times New Roman"/>
                <a:cs typeface="Times New Roman"/>
              </a:rPr>
              <a:t>and we've lost the </a:t>
            </a:r>
            <a:r>
              <a:rPr dirty="0" sz="1450" spc="-15">
                <a:latin typeface="Times New Roman"/>
                <a:cs typeface="Times New Roman"/>
              </a:rPr>
              <a:t>energy </a:t>
            </a:r>
            <a:r>
              <a:rPr dirty="0" sz="1450" spc="-10">
                <a:latin typeface="Times New Roman"/>
                <a:cs typeface="Times New Roman"/>
              </a:rPr>
              <a:t>we used to have," Lopniev  agreed with </a:t>
            </a:r>
            <a:r>
              <a:rPr dirty="0" sz="1450" spc="-5">
                <a:latin typeface="Times New Roman"/>
                <a:cs typeface="Times New Roman"/>
              </a:rPr>
              <a:t>a </a:t>
            </a:r>
            <a:r>
              <a:rPr dirty="0" sz="1450" spc="-10">
                <a:latin typeface="Times New Roman"/>
                <a:cs typeface="Times New Roman"/>
              </a:rPr>
              <a:t>sigh. "That's the real cause. Old age, my friend. No new moving  spirits arrive, and the old ones grow </a:t>
            </a:r>
            <a:r>
              <a:rPr dirty="0" sz="1450" spc="-5">
                <a:latin typeface="Times New Roman"/>
                <a:cs typeface="Times New Roman"/>
              </a:rPr>
              <a:t>old.... </a:t>
            </a:r>
            <a:r>
              <a:rPr dirty="0" sz="1450" spc="-10">
                <a:latin typeface="Times New Roman"/>
                <a:cs typeface="Times New Roman"/>
              </a:rPr>
              <a:t>The old fire is </a:t>
            </a:r>
            <a:r>
              <a:rPr dirty="0" sz="1450" spc="-5">
                <a:latin typeface="Times New Roman"/>
                <a:cs typeface="Times New Roman"/>
              </a:rPr>
              <a:t>dull </a:t>
            </a:r>
            <a:r>
              <a:rPr dirty="0" sz="1450" spc="-30">
                <a:latin typeface="Times New Roman"/>
                <a:cs typeface="Times New Roman"/>
              </a:rPr>
              <a:t>now.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younger 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like company to </a:t>
            </a:r>
            <a:r>
              <a:rPr dirty="0" sz="1450" spc="-5">
                <a:latin typeface="Times New Roman"/>
                <a:cs typeface="Times New Roman"/>
              </a:rPr>
              <a:t>be bored.... I </a:t>
            </a:r>
            <a:r>
              <a:rPr dirty="0" sz="1450" spc="-10">
                <a:latin typeface="Times New Roman"/>
                <a:cs typeface="Times New Roman"/>
              </a:rPr>
              <a:t>was </a:t>
            </a:r>
            <a:r>
              <a:rPr dirty="0" sz="1450" spc="-5">
                <a:latin typeface="Times New Roman"/>
                <a:cs typeface="Times New Roman"/>
              </a:rPr>
              <a:t>your </a:t>
            </a:r>
            <a:r>
              <a:rPr dirty="0" sz="1450" spc="-10">
                <a:latin typeface="Times New Roman"/>
                <a:cs typeface="Times New Roman"/>
              </a:rPr>
              <a:t>Anna Pavlovna's  first assistant. Whether it was </a:t>
            </a:r>
            <a:r>
              <a:rPr dirty="0" sz="1450" spc="-5">
                <a:latin typeface="Times New Roman"/>
                <a:cs typeface="Times New Roman"/>
              </a:rPr>
              <a:t>a </a:t>
            </a:r>
            <a:r>
              <a:rPr dirty="0" sz="1450" spc="-10">
                <a:latin typeface="Times New Roman"/>
                <a:cs typeface="Times New Roman"/>
              </a:rPr>
              <a:t>charity soirée </a:t>
            </a:r>
            <a:r>
              <a:rPr dirty="0" sz="1450" spc="-5">
                <a:latin typeface="Times New Roman"/>
                <a:cs typeface="Times New Roman"/>
              </a:rPr>
              <a:t>or a </a:t>
            </a:r>
            <a:r>
              <a:rPr dirty="0" sz="1450" spc="-10">
                <a:latin typeface="Times New Roman"/>
                <a:cs typeface="Times New Roman"/>
              </a:rPr>
              <a:t>tombola to support </a:t>
            </a:r>
            <a:r>
              <a:rPr dirty="0" sz="1450" spc="-5">
                <a:latin typeface="Times New Roman"/>
                <a:cs typeface="Times New Roman"/>
              </a:rPr>
              <a:t>a </a:t>
            </a:r>
            <a:r>
              <a:rPr dirty="0" sz="1450" spc="-10">
                <a:latin typeface="Times New Roman"/>
                <a:cs typeface="Times New Roman"/>
              </a:rPr>
              <a:t>star  who was going to arrive, whatever Anna Pavlovna was arranging, </a:t>
            </a:r>
            <a:r>
              <a:rPr dirty="0" sz="1450" spc="-5">
                <a:latin typeface="Times New Roman"/>
                <a:cs typeface="Times New Roman"/>
              </a:rPr>
              <a:t>I </a:t>
            </a:r>
            <a:r>
              <a:rPr dirty="0" sz="1450" spc="-10">
                <a:latin typeface="Times New Roman"/>
                <a:cs typeface="Times New Roman"/>
              </a:rPr>
              <a:t>used to  throw over everything and begin to bustle about. One </a:t>
            </a:r>
            <a:r>
              <a:rPr dirty="0" sz="1450" spc="-20">
                <a:latin typeface="Times New Roman"/>
                <a:cs typeface="Times New Roman"/>
              </a:rPr>
              <a:t>winter, </a:t>
            </a:r>
            <a:r>
              <a:rPr dirty="0" sz="1450" spc="-5">
                <a:latin typeface="Times New Roman"/>
                <a:cs typeface="Times New Roman"/>
              </a:rPr>
              <a:t>I </a:t>
            </a:r>
            <a:r>
              <a:rPr dirty="0" sz="1450" spc="-15">
                <a:latin typeface="Times New Roman"/>
                <a:cs typeface="Times New Roman"/>
              </a:rPr>
              <a:t>remember, </a:t>
            </a:r>
            <a:r>
              <a:rPr dirty="0" sz="1450" spc="-5">
                <a:latin typeface="Times New Roman"/>
                <a:cs typeface="Times New Roman"/>
              </a:rPr>
              <a:t>I  </a:t>
            </a:r>
            <a:r>
              <a:rPr dirty="0" sz="1450" spc="-10">
                <a:latin typeface="Times New Roman"/>
                <a:cs typeface="Times New Roman"/>
              </a:rPr>
              <a:t>bustled and ran so much that </a:t>
            </a:r>
            <a:r>
              <a:rPr dirty="0" sz="1450" spc="-5">
                <a:latin typeface="Times New Roman"/>
                <a:cs typeface="Times New Roman"/>
              </a:rPr>
              <a:t>I </a:t>
            </a:r>
            <a:r>
              <a:rPr dirty="0" sz="1450" spc="-10">
                <a:latin typeface="Times New Roman"/>
                <a:cs typeface="Times New Roman"/>
              </a:rPr>
              <a:t>even </a:t>
            </a:r>
            <a:r>
              <a:rPr dirty="0" sz="1450" spc="-5">
                <a:latin typeface="Times New Roman"/>
                <a:cs typeface="Times New Roman"/>
              </a:rPr>
              <a:t>got ill.... I </a:t>
            </a:r>
            <a:r>
              <a:rPr dirty="0" sz="1450" spc="-10">
                <a:latin typeface="Times New Roman"/>
                <a:cs typeface="Times New Roman"/>
              </a:rPr>
              <a:t>shan't </a:t>
            </a:r>
            <a:r>
              <a:rPr dirty="0" sz="1450" spc="-15">
                <a:latin typeface="Times New Roman"/>
                <a:cs typeface="Times New Roman"/>
              </a:rPr>
              <a:t>forget </a:t>
            </a:r>
            <a:r>
              <a:rPr dirty="0" sz="1450" spc="-10">
                <a:latin typeface="Times New Roman"/>
                <a:cs typeface="Times New Roman"/>
              </a:rPr>
              <a:t>that </a:t>
            </a:r>
            <a:r>
              <a:rPr dirty="0" sz="1450" spc="-15">
                <a:latin typeface="Times New Roman"/>
                <a:cs typeface="Times New Roman"/>
              </a:rPr>
              <a:t>winter.... </a:t>
            </a: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remember what </a:t>
            </a:r>
            <a:r>
              <a:rPr dirty="0" sz="1450" spc="-5">
                <a:latin typeface="Times New Roman"/>
                <a:cs typeface="Times New Roman"/>
              </a:rPr>
              <a:t>a </a:t>
            </a:r>
            <a:r>
              <a:rPr dirty="0" sz="1450" spc="-10">
                <a:latin typeface="Times New Roman"/>
                <a:cs typeface="Times New Roman"/>
              </a:rPr>
              <a:t>performance we arranged with Anna Pavlovna in aid </a:t>
            </a:r>
            <a:r>
              <a:rPr dirty="0" sz="1450" spc="-5">
                <a:latin typeface="Times New Roman"/>
                <a:cs typeface="Times New Roman"/>
              </a:rPr>
              <a:t>of  </a:t>
            </a:r>
            <a:r>
              <a:rPr dirty="0" sz="1450" spc="-10">
                <a:latin typeface="Times New Roman"/>
                <a:cs typeface="Times New Roman"/>
              </a:rPr>
              <a:t>the victims </a:t>
            </a:r>
            <a:r>
              <a:rPr dirty="0" sz="1450" spc="-5">
                <a:latin typeface="Times New Roman"/>
                <a:cs typeface="Times New Roman"/>
              </a:rPr>
              <a:t>of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fire?"</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"What year was</a:t>
            </a:r>
            <a:r>
              <a:rPr dirty="0" sz="1450" spc="-5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1430" indent="255904">
              <a:lnSpc>
                <a:spcPts val="1730"/>
              </a:lnSpc>
              <a:spcBef>
                <a:spcPts val="775"/>
              </a:spcBef>
            </a:pPr>
            <a:r>
              <a:rPr dirty="0" sz="1450" spc="-10">
                <a:latin typeface="Times New Roman"/>
                <a:cs typeface="Times New Roman"/>
              </a:rPr>
              <a:t>"Not so very long </a:t>
            </a:r>
            <a:r>
              <a:rPr dirty="0" sz="1450" spc="-5">
                <a:latin typeface="Times New Roman"/>
                <a:cs typeface="Times New Roman"/>
              </a:rPr>
              <a:t>ago.... </a:t>
            </a:r>
            <a:r>
              <a:rPr dirty="0" sz="1450" spc="-10">
                <a:latin typeface="Times New Roman"/>
                <a:cs typeface="Times New Roman"/>
              </a:rPr>
              <a:t>In </a:t>
            </a:r>
            <a:r>
              <a:rPr dirty="0" sz="1450" spc="-5">
                <a:latin typeface="Times New Roman"/>
                <a:cs typeface="Times New Roman"/>
              </a:rPr>
              <a:t>'79. </a:t>
            </a:r>
            <a:r>
              <a:rPr dirty="0" sz="1450" spc="-10">
                <a:latin typeface="Times New Roman"/>
                <a:cs typeface="Times New Roman"/>
              </a:rPr>
              <a:t>No, in </a:t>
            </a:r>
            <a:r>
              <a:rPr dirty="0" sz="1450" spc="-5">
                <a:latin typeface="Times New Roman"/>
                <a:cs typeface="Times New Roman"/>
              </a:rPr>
              <a:t>'80, I </a:t>
            </a:r>
            <a:r>
              <a:rPr dirty="0" sz="1450" spc="-10">
                <a:latin typeface="Times New Roman"/>
                <a:cs typeface="Times New Roman"/>
              </a:rPr>
              <a:t>believe! </a:t>
            </a:r>
            <a:r>
              <a:rPr dirty="0" sz="1450" spc="-35">
                <a:latin typeface="Times New Roman"/>
                <a:cs typeface="Times New Roman"/>
              </a:rPr>
              <a:t>Tell </a:t>
            </a:r>
            <a:r>
              <a:rPr dirty="0" sz="1450" spc="-10">
                <a:latin typeface="Times New Roman"/>
                <a:cs typeface="Times New Roman"/>
              </a:rPr>
              <a:t>me how old is  </a:t>
            </a:r>
            <a:r>
              <a:rPr dirty="0" sz="1450" spc="-5">
                <a:latin typeface="Times New Roman"/>
                <a:cs typeface="Times New Roman"/>
              </a:rPr>
              <a:t>your</a:t>
            </a:r>
            <a:r>
              <a:rPr dirty="0" sz="1450" spc="-10">
                <a:latin typeface="Times New Roman"/>
                <a:cs typeface="Times New Roman"/>
              </a:rPr>
              <a:t> </a:t>
            </a:r>
            <a:r>
              <a:rPr dirty="0" sz="1450" spc="-35">
                <a:latin typeface="Times New Roman"/>
                <a:cs typeface="Times New Roman"/>
              </a:rPr>
              <a:t>Vanya?"</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"Five," Anna Pavlovna calls from the</a:t>
            </a:r>
            <a:r>
              <a:rPr dirty="0" sz="1450" spc="20">
                <a:latin typeface="Times New Roman"/>
                <a:cs typeface="Times New Roman"/>
              </a:rPr>
              <a:t> </a:t>
            </a:r>
            <a:r>
              <a:rPr dirty="0" sz="1450" spc="-25">
                <a:latin typeface="Times New Roman"/>
                <a:cs typeface="Times New Roman"/>
              </a:rPr>
              <a:t>study.</a:t>
            </a:r>
            <a:endParaRPr sz="1450">
              <a:latin typeface="Times New Roman"/>
              <a:cs typeface="Times New Roman"/>
            </a:endParaRPr>
          </a:p>
          <a:p>
            <a:pPr algn="just" marL="12700" marR="6985" indent="255904">
              <a:lnSpc>
                <a:spcPts val="1730"/>
              </a:lnSpc>
              <a:spcBef>
                <a:spcPts val="850"/>
              </a:spcBef>
            </a:pPr>
            <a:r>
              <a:rPr dirty="0" sz="1450" spc="-30">
                <a:latin typeface="Times New Roman"/>
                <a:cs typeface="Times New Roman"/>
              </a:rPr>
              <a:t>"Well, </a:t>
            </a:r>
            <a:r>
              <a:rPr dirty="0" sz="1450" spc="-10">
                <a:latin typeface="Times New Roman"/>
                <a:cs typeface="Times New Roman"/>
              </a:rPr>
              <a:t>that means it was six years ago. </a:t>
            </a:r>
            <a:r>
              <a:rPr dirty="0" sz="1450" spc="-45">
                <a:latin typeface="Times New Roman"/>
                <a:cs typeface="Times New Roman"/>
              </a:rPr>
              <a:t>Yes, </a:t>
            </a:r>
            <a:r>
              <a:rPr dirty="0" sz="1450" spc="-10">
                <a:latin typeface="Times New Roman"/>
                <a:cs typeface="Times New Roman"/>
              </a:rPr>
              <a:t>my dear friend, that was </a:t>
            </a:r>
            <a:r>
              <a:rPr dirty="0" sz="1450" spc="-5">
                <a:latin typeface="Times New Roman"/>
                <a:cs typeface="Times New Roman"/>
              </a:rPr>
              <a:t>a  </a:t>
            </a:r>
            <a:r>
              <a:rPr dirty="0" sz="1450" spc="-10">
                <a:latin typeface="Times New Roman"/>
                <a:cs typeface="Times New Roman"/>
              </a:rPr>
              <a:t>time. It's all over </a:t>
            </a:r>
            <a:r>
              <a:rPr dirty="0" sz="1450" spc="-30">
                <a:latin typeface="Times New Roman"/>
                <a:cs typeface="Times New Roman"/>
              </a:rPr>
              <a:t>now. </a:t>
            </a:r>
            <a:r>
              <a:rPr dirty="0" sz="1450" spc="-10">
                <a:latin typeface="Times New Roman"/>
                <a:cs typeface="Times New Roman"/>
              </a:rPr>
              <a:t>The old fire's quite</a:t>
            </a:r>
            <a:r>
              <a:rPr dirty="0" sz="1450" spc="55">
                <a:latin typeface="Times New Roman"/>
                <a:cs typeface="Times New Roman"/>
              </a:rPr>
              <a:t> </a:t>
            </a:r>
            <a:r>
              <a:rPr dirty="0" sz="1450" spc="-5">
                <a:latin typeface="Times New Roman"/>
                <a:cs typeface="Times New Roman"/>
              </a:rPr>
              <a:t>gone."</a:t>
            </a:r>
            <a:endParaRPr sz="1450">
              <a:latin typeface="Times New Roman"/>
              <a:cs typeface="Times New Roman"/>
            </a:endParaRPr>
          </a:p>
          <a:p>
            <a:pPr algn="just" marL="12700" marR="10160" indent="255904">
              <a:lnSpc>
                <a:spcPts val="1730"/>
              </a:lnSpc>
              <a:spcBef>
                <a:spcPts val="715"/>
              </a:spcBef>
            </a:pPr>
            <a:r>
              <a:rPr dirty="0" sz="1450" spc="-10">
                <a:latin typeface="Times New Roman"/>
                <a:cs typeface="Times New Roman"/>
              </a:rPr>
              <a:t>Lopniev and Sharamykin grew thoughtful. The smouldering log flares </a:t>
            </a:r>
            <a:r>
              <a:rPr dirty="0" sz="1450" spc="-5">
                <a:latin typeface="Times New Roman"/>
                <a:cs typeface="Times New Roman"/>
              </a:rPr>
              <a:t>up  </a:t>
            </a:r>
            <a:r>
              <a:rPr dirty="0" sz="1450" spc="-10">
                <a:latin typeface="Times New Roman"/>
                <a:cs typeface="Times New Roman"/>
              </a:rPr>
              <a:t>for the last time, and then is covered in</a:t>
            </a:r>
            <a:r>
              <a:rPr dirty="0" sz="1450" spc="35">
                <a:latin typeface="Times New Roman"/>
                <a:cs typeface="Times New Roman"/>
              </a:rPr>
              <a:t> </a:t>
            </a:r>
            <a:r>
              <a:rPr dirty="0" sz="1450" spc="-10">
                <a:latin typeface="Times New Roman"/>
                <a:cs typeface="Times New Roman"/>
              </a:rPr>
              <a:t>ash.</a:t>
            </a:r>
            <a:endParaRPr sz="1450">
              <a:latin typeface="Times New Roman"/>
              <a:cs typeface="Times New Roman"/>
            </a:endParaRPr>
          </a:p>
        </p:txBody>
      </p:sp>
      <p:sp>
        <p:nvSpPr>
          <p:cNvPr id="3" name="object 3"/>
          <p:cNvSpPr txBox="1"/>
          <p:nvPr/>
        </p:nvSpPr>
        <p:spPr>
          <a:xfrm>
            <a:off x="1132464" y="9206742"/>
            <a:ext cx="5549900" cy="812165"/>
          </a:xfrm>
          <a:prstGeom prst="rect">
            <a:avLst/>
          </a:prstGeom>
        </p:spPr>
        <p:txBody>
          <a:bodyPr wrap="square" lIns="0" tIns="11430" rIns="0" bIns="0" rtlCol="0" vert="horz">
            <a:spAutoFit/>
          </a:bodyPr>
          <a:lstStyle/>
          <a:p>
            <a:pPr algn="ctr" marR="246379">
              <a:lnSpc>
                <a:spcPct val="100000"/>
              </a:lnSpc>
              <a:spcBef>
                <a:spcPts val="90"/>
              </a:spcBef>
            </a:pPr>
            <a:r>
              <a:rPr dirty="0" sz="1450" spc="-10" b="1">
                <a:latin typeface="Times New Roman"/>
                <a:cs typeface="Times New Roman"/>
              </a:rPr>
              <a:t>OLD AGE</a:t>
            </a:r>
            <a:endParaRPr sz="1450">
              <a:latin typeface="Times New Roman"/>
              <a:cs typeface="Times New Roman"/>
            </a:endParaRPr>
          </a:p>
          <a:p>
            <a:pPr>
              <a:lnSpc>
                <a:spcPct val="100000"/>
              </a:lnSpc>
              <a:spcBef>
                <a:spcPts val="20"/>
              </a:spcBef>
            </a:pPr>
            <a:endParaRPr sz="2350">
              <a:latin typeface="Times New Roman"/>
              <a:cs typeface="Times New Roman"/>
            </a:endParaRPr>
          </a:p>
          <a:p>
            <a:pPr marL="12700">
              <a:lnSpc>
                <a:spcPct val="100000"/>
              </a:lnSpc>
            </a:pPr>
            <a:r>
              <a:rPr dirty="0" sz="1450" spc="-10">
                <a:latin typeface="Times New Roman"/>
                <a:cs typeface="Times New Roman"/>
              </a:rPr>
              <a:t>State-Councillor</a:t>
            </a:r>
            <a:r>
              <a:rPr dirty="0" sz="1450" spc="160">
                <a:latin typeface="Times New Roman"/>
                <a:cs typeface="Times New Roman"/>
              </a:rPr>
              <a:t> </a:t>
            </a:r>
            <a:r>
              <a:rPr dirty="0" sz="1450" spc="-20">
                <a:latin typeface="Times New Roman"/>
                <a:cs typeface="Times New Roman"/>
              </a:rPr>
              <a:t>Usielkov,</a:t>
            </a:r>
            <a:r>
              <a:rPr dirty="0" sz="1450" spc="165">
                <a:latin typeface="Times New Roman"/>
                <a:cs typeface="Times New Roman"/>
              </a:rPr>
              <a:t> </a:t>
            </a:r>
            <a:r>
              <a:rPr dirty="0" sz="1450" spc="-10">
                <a:latin typeface="Times New Roman"/>
                <a:cs typeface="Times New Roman"/>
              </a:rPr>
              <a:t>architect,</a:t>
            </a:r>
            <a:r>
              <a:rPr dirty="0" sz="1450" spc="165">
                <a:latin typeface="Times New Roman"/>
                <a:cs typeface="Times New Roman"/>
              </a:rPr>
              <a:t> </a:t>
            </a:r>
            <a:r>
              <a:rPr dirty="0" sz="1450" spc="-10">
                <a:latin typeface="Times New Roman"/>
                <a:cs typeface="Times New Roman"/>
              </a:rPr>
              <a:t>arrived</a:t>
            </a:r>
            <a:r>
              <a:rPr dirty="0" sz="1450" spc="165">
                <a:latin typeface="Times New Roman"/>
                <a:cs typeface="Times New Roman"/>
              </a:rPr>
              <a:t> </a:t>
            </a:r>
            <a:r>
              <a:rPr dirty="0" sz="1450" spc="-10">
                <a:latin typeface="Times New Roman"/>
                <a:cs typeface="Times New Roman"/>
              </a:rPr>
              <a:t>in</a:t>
            </a:r>
            <a:r>
              <a:rPr dirty="0" sz="1450" spc="165">
                <a:latin typeface="Times New Roman"/>
                <a:cs typeface="Times New Roman"/>
              </a:rPr>
              <a:t> </a:t>
            </a:r>
            <a:r>
              <a:rPr dirty="0" sz="1450" spc="-10">
                <a:latin typeface="Times New Roman"/>
                <a:cs typeface="Times New Roman"/>
              </a:rPr>
              <a:t>his</a:t>
            </a:r>
            <a:r>
              <a:rPr dirty="0" sz="1450" spc="165">
                <a:latin typeface="Times New Roman"/>
                <a:cs typeface="Times New Roman"/>
              </a:rPr>
              <a:t> </a:t>
            </a:r>
            <a:r>
              <a:rPr dirty="0" sz="1450" spc="-10">
                <a:latin typeface="Times New Roman"/>
                <a:cs typeface="Times New Roman"/>
              </a:rPr>
              <a:t>native</a:t>
            </a:r>
            <a:r>
              <a:rPr dirty="0" sz="1450" spc="165">
                <a:latin typeface="Times New Roman"/>
                <a:cs typeface="Times New Roman"/>
              </a:rPr>
              <a:t> </a:t>
            </a:r>
            <a:r>
              <a:rPr dirty="0" sz="1450" spc="-10">
                <a:latin typeface="Times New Roman"/>
                <a:cs typeface="Times New Roman"/>
              </a:rPr>
              <a:t>town,</a:t>
            </a:r>
            <a:r>
              <a:rPr dirty="0" sz="1450" spc="165">
                <a:latin typeface="Times New Roman"/>
                <a:cs typeface="Times New Roman"/>
              </a:rPr>
              <a:t> </a:t>
            </a:r>
            <a:r>
              <a:rPr dirty="0" sz="1450" spc="-10">
                <a:latin typeface="Times New Roman"/>
                <a:cs typeface="Times New Roman"/>
              </a:rPr>
              <a:t>where</a:t>
            </a:r>
            <a:r>
              <a:rPr dirty="0" sz="1450" spc="160">
                <a:latin typeface="Times New Roman"/>
                <a:cs typeface="Times New Roman"/>
              </a:rPr>
              <a:t> </a:t>
            </a:r>
            <a:r>
              <a:rPr dirty="0" sz="1450" spc="-5">
                <a:latin typeface="Times New Roman"/>
                <a:cs typeface="Times New Roman"/>
              </a:rPr>
              <a:t>he</a:t>
            </a:r>
            <a:endParaRPr sz="1450">
              <a:latin typeface="Times New Roman"/>
              <a:cs typeface="Times New Roman"/>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386"/>
            <a:ext cx="5807710" cy="7923530"/>
          </a:xfrm>
          <a:prstGeom prst="rect">
            <a:avLst/>
          </a:prstGeom>
        </p:spPr>
        <p:txBody>
          <a:bodyPr wrap="square" lIns="0" tIns="13335" rIns="0" bIns="0" rtlCol="0" vert="horz">
            <a:spAutoFit/>
          </a:bodyPr>
          <a:lstStyle/>
          <a:p>
            <a:pPr algn="just" marL="12700" marR="5080">
              <a:lnSpc>
                <a:spcPct val="99100"/>
              </a:lnSpc>
              <a:spcBef>
                <a:spcPts val="105"/>
              </a:spcBef>
            </a:pPr>
            <a:r>
              <a:rPr dirty="0" sz="1450" spc="-10">
                <a:latin typeface="Times New Roman"/>
                <a:cs typeface="Times New Roman"/>
              </a:rPr>
              <a:t>had been summoned to restore the cemetery church. He was born in the town,  </a:t>
            </a:r>
            <a:r>
              <a:rPr dirty="0" sz="1450" spc="-5">
                <a:latin typeface="Times New Roman"/>
                <a:cs typeface="Times New Roman"/>
              </a:rPr>
              <a:t>he </a:t>
            </a:r>
            <a:r>
              <a:rPr dirty="0" sz="1450" spc="-10">
                <a:latin typeface="Times New Roman"/>
                <a:cs typeface="Times New Roman"/>
              </a:rPr>
              <a:t>had grown </a:t>
            </a:r>
            <a:r>
              <a:rPr dirty="0" sz="1450" spc="-5">
                <a:latin typeface="Times New Roman"/>
                <a:cs typeface="Times New Roman"/>
              </a:rPr>
              <a:t>up </a:t>
            </a:r>
            <a:r>
              <a:rPr dirty="0" sz="1450" spc="-10">
                <a:latin typeface="Times New Roman"/>
                <a:cs typeface="Times New Roman"/>
              </a:rPr>
              <a:t>and been married there, and yet when </a:t>
            </a:r>
            <a:r>
              <a:rPr dirty="0" sz="1450" spc="-5">
                <a:latin typeface="Times New Roman"/>
                <a:cs typeface="Times New Roman"/>
              </a:rPr>
              <a:t>he got out of </a:t>
            </a:r>
            <a:r>
              <a:rPr dirty="0" sz="1450" spc="-10">
                <a:latin typeface="Times New Roman"/>
                <a:cs typeface="Times New Roman"/>
              </a:rPr>
              <a:t>the train  </a:t>
            </a:r>
            <a:r>
              <a:rPr dirty="0" sz="1450" spc="-5">
                <a:latin typeface="Times New Roman"/>
                <a:cs typeface="Times New Roman"/>
              </a:rPr>
              <a:t>he </a:t>
            </a:r>
            <a:r>
              <a:rPr dirty="0" sz="1450" spc="-10">
                <a:latin typeface="Times New Roman"/>
                <a:cs typeface="Times New Roman"/>
              </a:rPr>
              <a:t>hardly recognised it. Everything was changed. For instance, eighteen years  ago, when </a:t>
            </a:r>
            <a:r>
              <a:rPr dirty="0" sz="1450" spc="-5">
                <a:latin typeface="Times New Roman"/>
                <a:cs typeface="Times New Roman"/>
              </a:rPr>
              <a:t>he </a:t>
            </a:r>
            <a:r>
              <a:rPr dirty="0" sz="1450" spc="-10">
                <a:latin typeface="Times New Roman"/>
                <a:cs typeface="Times New Roman"/>
              </a:rPr>
              <a:t>left the town to settle in Petersburg, where the railway station is  now </a:t>
            </a:r>
            <a:r>
              <a:rPr dirty="0" sz="1450" spc="-5">
                <a:latin typeface="Times New Roman"/>
                <a:cs typeface="Times New Roman"/>
              </a:rPr>
              <a:t>boys </a:t>
            </a:r>
            <a:r>
              <a:rPr dirty="0" sz="1450" spc="-10">
                <a:latin typeface="Times New Roman"/>
                <a:cs typeface="Times New Roman"/>
              </a:rPr>
              <a:t>used to </a:t>
            </a:r>
            <a:r>
              <a:rPr dirty="0" sz="1450" spc="-5">
                <a:latin typeface="Times New Roman"/>
                <a:cs typeface="Times New Roman"/>
              </a:rPr>
              <a:t>hunt </a:t>
            </a:r>
            <a:r>
              <a:rPr dirty="0" sz="1450" spc="-10">
                <a:latin typeface="Times New Roman"/>
                <a:cs typeface="Times New Roman"/>
              </a:rPr>
              <a:t>for marmots: now as </a:t>
            </a:r>
            <a:r>
              <a:rPr dirty="0" sz="1450" spc="-5">
                <a:latin typeface="Times New Roman"/>
                <a:cs typeface="Times New Roman"/>
              </a:rPr>
              <a:t>you </a:t>
            </a:r>
            <a:r>
              <a:rPr dirty="0" sz="1450" spc="-10">
                <a:latin typeface="Times New Roman"/>
                <a:cs typeface="Times New Roman"/>
              </a:rPr>
              <a:t>come into the High Street  there is </a:t>
            </a:r>
            <a:r>
              <a:rPr dirty="0" sz="1450" spc="-5">
                <a:latin typeface="Times New Roman"/>
                <a:cs typeface="Times New Roman"/>
              </a:rPr>
              <a:t>a </a:t>
            </a:r>
            <a:r>
              <a:rPr dirty="0" sz="1450" spc="-10">
                <a:latin typeface="Times New Roman"/>
                <a:cs typeface="Times New Roman"/>
              </a:rPr>
              <a:t>four storied "Hotel </a:t>
            </a:r>
            <a:r>
              <a:rPr dirty="0" sz="1450" spc="-20">
                <a:latin typeface="Times New Roman"/>
                <a:cs typeface="Times New Roman"/>
              </a:rPr>
              <a:t>Vienna," </a:t>
            </a:r>
            <a:r>
              <a:rPr dirty="0" sz="1450" spc="-10">
                <a:latin typeface="Times New Roman"/>
                <a:cs typeface="Times New Roman"/>
              </a:rPr>
              <a:t>with apartments, where there was </a:t>
            </a:r>
            <a:r>
              <a:rPr dirty="0" sz="1450" spc="-5">
                <a:latin typeface="Times New Roman"/>
                <a:cs typeface="Times New Roman"/>
              </a:rPr>
              <a:t>of </a:t>
            </a:r>
            <a:r>
              <a:rPr dirty="0" sz="1450" spc="-10">
                <a:latin typeface="Times New Roman"/>
                <a:cs typeface="Times New Roman"/>
              </a:rPr>
              <a:t>old  an ugly grey fence. But </a:t>
            </a:r>
            <a:r>
              <a:rPr dirty="0" sz="1450" spc="-5">
                <a:latin typeface="Times New Roman"/>
                <a:cs typeface="Times New Roman"/>
              </a:rPr>
              <a:t>not </a:t>
            </a:r>
            <a:r>
              <a:rPr dirty="0" sz="1450" spc="-10">
                <a:latin typeface="Times New Roman"/>
                <a:cs typeface="Times New Roman"/>
              </a:rPr>
              <a:t>the fence </a:t>
            </a:r>
            <a:r>
              <a:rPr dirty="0" sz="1450" spc="-5">
                <a:latin typeface="Times New Roman"/>
                <a:cs typeface="Times New Roman"/>
              </a:rPr>
              <a:t>or </a:t>
            </a:r>
            <a:r>
              <a:rPr dirty="0" sz="1450" spc="-10">
                <a:latin typeface="Times New Roman"/>
                <a:cs typeface="Times New Roman"/>
              </a:rPr>
              <a:t>the houses, </a:t>
            </a:r>
            <a:r>
              <a:rPr dirty="0" sz="1450" spc="-5">
                <a:latin typeface="Times New Roman"/>
                <a:cs typeface="Times New Roman"/>
              </a:rPr>
              <a:t>or </a:t>
            </a:r>
            <a:r>
              <a:rPr dirty="0" sz="1450" spc="-10">
                <a:latin typeface="Times New Roman"/>
                <a:cs typeface="Times New Roman"/>
              </a:rPr>
              <a:t>anything had changed  so much as the people. Questioning the </a:t>
            </a:r>
            <a:r>
              <a:rPr dirty="0" sz="1450" spc="-15">
                <a:latin typeface="Times New Roman"/>
                <a:cs typeface="Times New Roman"/>
              </a:rPr>
              <a:t>hall-porter, </a:t>
            </a:r>
            <a:r>
              <a:rPr dirty="0" sz="1450" spc="-10">
                <a:latin typeface="Times New Roman"/>
                <a:cs typeface="Times New Roman"/>
              </a:rPr>
              <a:t>Usielkov discovered that  more than half </a:t>
            </a:r>
            <a:r>
              <a:rPr dirty="0" sz="1450" spc="-5">
                <a:latin typeface="Times New Roman"/>
                <a:cs typeface="Times New Roman"/>
              </a:rPr>
              <a:t>of </a:t>
            </a:r>
            <a:r>
              <a:rPr dirty="0" sz="1450" spc="-10">
                <a:latin typeface="Times New Roman"/>
                <a:cs typeface="Times New Roman"/>
              </a:rPr>
              <a:t>the people </a:t>
            </a:r>
            <a:r>
              <a:rPr dirty="0" sz="1450" spc="-5">
                <a:latin typeface="Times New Roman"/>
                <a:cs typeface="Times New Roman"/>
              </a:rPr>
              <a:t>he </a:t>
            </a:r>
            <a:r>
              <a:rPr dirty="0" sz="1450" spc="-10">
                <a:latin typeface="Times New Roman"/>
                <a:cs typeface="Times New Roman"/>
              </a:rPr>
              <a:t>remembered were dead </a:t>
            </a:r>
            <a:r>
              <a:rPr dirty="0" sz="1450" spc="-5">
                <a:latin typeface="Times New Roman"/>
                <a:cs typeface="Times New Roman"/>
              </a:rPr>
              <a:t>or </a:t>
            </a:r>
            <a:r>
              <a:rPr dirty="0" sz="1450" spc="-10">
                <a:latin typeface="Times New Roman"/>
                <a:cs typeface="Times New Roman"/>
              </a:rPr>
              <a:t>paupers </a:t>
            </a:r>
            <a:r>
              <a:rPr dirty="0" sz="1450" spc="-5">
                <a:latin typeface="Times New Roman"/>
                <a:cs typeface="Times New Roman"/>
              </a:rPr>
              <a:t>or  </a:t>
            </a:r>
            <a:r>
              <a:rPr dirty="0" sz="1450" spc="-10">
                <a:latin typeface="Times New Roman"/>
                <a:cs typeface="Times New Roman"/>
              </a:rPr>
              <a:t>forgotten.</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remember Usielkov?" </a:t>
            </a:r>
            <a:r>
              <a:rPr dirty="0" sz="1450" spc="-5">
                <a:latin typeface="Times New Roman"/>
                <a:cs typeface="Times New Roman"/>
              </a:rPr>
              <a:t>he </a:t>
            </a:r>
            <a:r>
              <a:rPr dirty="0" sz="1450" spc="-10">
                <a:latin typeface="Times New Roman"/>
                <a:cs typeface="Times New Roman"/>
              </a:rPr>
              <a:t>asked the </a:t>
            </a:r>
            <a:r>
              <a:rPr dirty="0" sz="1450" spc="-20">
                <a:latin typeface="Times New Roman"/>
                <a:cs typeface="Times New Roman"/>
              </a:rPr>
              <a:t>porter.</a:t>
            </a:r>
            <a:r>
              <a:rPr dirty="0" sz="1450" spc="320">
                <a:latin typeface="Times New Roman"/>
                <a:cs typeface="Times New Roman"/>
              </a:rPr>
              <a:t> </a:t>
            </a:r>
            <a:r>
              <a:rPr dirty="0" sz="1450" spc="-20">
                <a:latin typeface="Times New Roman"/>
                <a:cs typeface="Times New Roman"/>
              </a:rPr>
              <a:t>"Usielkov,  </a:t>
            </a:r>
            <a:r>
              <a:rPr dirty="0" sz="1450" spc="-10">
                <a:latin typeface="Times New Roman"/>
                <a:cs typeface="Times New Roman"/>
              </a:rPr>
              <a:t>the  architect, who divorced his wife.... He had </a:t>
            </a:r>
            <a:r>
              <a:rPr dirty="0" sz="1450" spc="-5">
                <a:latin typeface="Times New Roman"/>
                <a:cs typeface="Times New Roman"/>
              </a:rPr>
              <a:t>a </a:t>
            </a:r>
            <a:r>
              <a:rPr dirty="0" sz="1450" spc="-10">
                <a:latin typeface="Times New Roman"/>
                <a:cs typeface="Times New Roman"/>
              </a:rPr>
              <a:t>house in Sviribev Street.... Surely  </a:t>
            </a:r>
            <a:r>
              <a:rPr dirty="0" sz="1450" spc="-5">
                <a:latin typeface="Times New Roman"/>
                <a:cs typeface="Times New Roman"/>
              </a:rPr>
              <a:t>you</a:t>
            </a:r>
            <a:r>
              <a:rPr dirty="0" sz="1450" spc="-10">
                <a:latin typeface="Times New Roman"/>
                <a:cs typeface="Times New Roman"/>
              </a:rPr>
              <a:t> </a:t>
            </a:r>
            <a:r>
              <a:rPr dirty="0" sz="1450" spc="-20">
                <a:latin typeface="Times New Roman"/>
                <a:cs typeface="Times New Roman"/>
              </a:rPr>
              <a:t>remember."</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"No, </a:t>
            </a:r>
            <a:r>
              <a:rPr dirty="0" sz="1450" spc="-5">
                <a:latin typeface="Times New Roman"/>
                <a:cs typeface="Times New Roman"/>
              </a:rPr>
              <a:t>I don't </a:t>
            </a:r>
            <a:r>
              <a:rPr dirty="0" sz="1450" spc="-10">
                <a:latin typeface="Times New Roman"/>
                <a:cs typeface="Times New Roman"/>
              </a:rPr>
              <a:t>remember anyone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name."</a:t>
            </a:r>
            <a:endParaRPr sz="1450">
              <a:latin typeface="Times New Roman"/>
              <a:cs typeface="Times New Roman"/>
            </a:endParaRPr>
          </a:p>
          <a:p>
            <a:pPr algn="just" marL="12700" marR="5080" indent="255904">
              <a:lnSpc>
                <a:spcPts val="1730"/>
              </a:lnSpc>
              <a:spcBef>
                <a:spcPts val="844"/>
              </a:spcBef>
            </a:pPr>
            <a:r>
              <a:rPr dirty="0" sz="1450" spc="-30">
                <a:latin typeface="Times New Roman"/>
                <a:cs typeface="Times New Roman"/>
              </a:rPr>
              <a:t>"Why, </a:t>
            </a:r>
            <a:r>
              <a:rPr dirty="0" sz="1450" spc="-10">
                <a:latin typeface="Times New Roman"/>
                <a:cs typeface="Times New Roman"/>
              </a:rPr>
              <a:t>it's impossible </a:t>
            </a:r>
            <a:r>
              <a:rPr dirty="0" sz="1450" spc="-5">
                <a:latin typeface="Times New Roman"/>
                <a:cs typeface="Times New Roman"/>
              </a:rPr>
              <a:t>not </a:t>
            </a:r>
            <a:r>
              <a:rPr dirty="0" sz="1450" spc="-10">
                <a:latin typeface="Times New Roman"/>
                <a:cs typeface="Times New Roman"/>
              </a:rPr>
              <a:t>to </a:t>
            </a:r>
            <a:r>
              <a:rPr dirty="0" sz="1450" spc="-20">
                <a:latin typeface="Times New Roman"/>
                <a:cs typeface="Times New Roman"/>
              </a:rPr>
              <a:t>remember. </a:t>
            </a:r>
            <a:r>
              <a:rPr dirty="0" sz="1450" spc="-10">
                <a:latin typeface="Times New Roman"/>
                <a:cs typeface="Times New Roman"/>
              </a:rPr>
              <a:t>It was an exciting case. All the  cabmen </a:t>
            </a:r>
            <a:r>
              <a:rPr dirty="0" sz="1450" spc="-25">
                <a:latin typeface="Times New Roman"/>
                <a:cs typeface="Times New Roman"/>
              </a:rPr>
              <a:t>knew, </a:t>
            </a:r>
            <a:r>
              <a:rPr dirty="0" sz="1450" spc="-10">
                <a:latin typeface="Times New Roman"/>
                <a:cs typeface="Times New Roman"/>
              </a:rPr>
              <a:t>even. </a:t>
            </a:r>
            <a:r>
              <a:rPr dirty="0" sz="1450" spc="-25">
                <a:latin typeface="Times New Roman"/>
                <a:cs typeface="Times New Roman"/>
              </a:rPr>
              <a:t>Try </a:t>
            </a:r>
            <a:r>
              <a:rPr dirty="0" sz="1450" spc="-10">
                <a:latin typeface="Times New Roman"/>
                <a:cs typeface="Times New Roman"/>
              </a:rPr>
              <a:t>to </a:t>
            </a:r>
            <a:r>
              <a:rPr dirty="0" sz="1450" spc="-20">
                <a:latin typeface="Times New Roman"/>
                <a:cs typeface="Times New Roman"/>
              </a:rPr>
              <a:t>remember. </a:t>
            </a:r>
            <a:r>
              <a:rPr dirty="0" sz="1450" spc="-10">
                <a:latin typeface="Times New Roman"/>
                <a:cs typeface="Times New Roman"/>
              </a:rPr>
              <a:t>His divorce was managed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attorney, </a:t>
            </a:r>
            <a:r>
              <a:rPr dirty="0" sz="1450" spc="-10">
                <a:latin typeface="Times New Roman"/>
                <a:cs typeface="Times New Roman"/>
              </a:rPr>
              <a:t>Shapkin, the swindler </a:t>
            </a:r>
            <a:r>
              <a:rPr dirty="0" sz="1450" spc="-5">
                <a:latin typeface="Times New Roman"/>
                <a:cs typeface="Times New Roman"/>
              </a:rPr>
              <a:t>... </a:t>
            </a:r>
            <a:r>
              <a:rPr dirty="0" sz="1450" spc="-10">
                <a:latin typeface="Times New Roman"/>
                <a:cs typeface="Times New Roman"/>
              </a:rPr>
              <a:t>the notorious </a:t>
            </a:r>
            <a:r>
              <a:rPr dirty="0" sz="1450" spc="-15">
                <a:latin typeface="Times New Roman"/>
                <a:cs typeface="Times New Roman"/>
              </a:rPr>
              <a:t>sharper, </a:t>
            </a:r>
            <a:r>
              <a:rPr dirty="0" sz="1450" spc="-10">
                <a:latin typeface="Times New Roman"/>
                <a:cs typeface="Times New Roman"/>
              </a:rPr>
              <a:t>the man who was  thrashed at the</a:t>
            </a:r>
            <a:r>
              <a:rPr dirty="0" sz="1450">
                <a:latin typeface="Times New Roman"/>
                <a:cs typeface="Times New Roman"/>
              </a:rPr>
              <a:t> </a:t>
            </a:r>
            <a:r>
              <a:rPr dirty="0" sz="1450" spc="-5">
                <a:latin typeface="Times New Roman"/>
                <a:cs typeface="Times New Roman"/>
              </a:rPr>
              <a:t>dub...."</a:t>
            </a:r>
            <a:endParaRPr sz="1450">
              <a:latin typeface="Times New Roman"/>
              <a:cs typeface="Times New Roman"/>
            </a:endParaRPr>
          </a:p>
          <a:p>
            <a:pPr algn="just" marL="268605" marR="3434079">
              <a:lnSpc>
                <a:spcPct val="140700"/>
              </a:lnSpc>
              <a:spcBef>
                <a:spcPts val="15"/>
              </a:spcBef>
            </a:pPr>
            <a:r>
              <a:rPr dirty="0" sz="1450" spc="-45">
                <a:latin typeface="Times New Roman"/>
                <a:cs typeface="Times New Roman"/>
              </a:rPr>
              <a:t>"You </a:t>
            </a:r>
            <a:r>
              <a:rPr dirty="0" sz="1450" spc="-10">
                <a:latin typeface="Times New Roman"/>
                <a:cs typeface="Times New Roman"/>
              </a:rPr>
              <a:t>mean Ivan Nicolaich?"  </a:t>
            </a:r>
            <a:r>
              <a:rPr dirty="0" sz="1450" spc="-25">
                <a:latin typeface="Times New Roman"/>
                <a:cs typeface="Times New Roman"/>
              </a:rPr>
              <a:t>"Yes.... </a:t>
            </a:r>
            <a:r>
              <a:rPr dirty="0" sz="1450" spc="-10">
                <a:latin typeface="Times New Roman"/>
                <a:cs typeface="Times New Roman"/>
              </a:rPr>
              <a:t>Is </a:t>
            </a:r>
            <a:r>
              <a:rPr dirty="0" sz="1450" spc="-5">
                <a:latin typeface="Times New Roman"/>
                <a:cs typeface="Times New Roman"/>
              </a:rPr>
              <a:t>he </a:t>
            </a:r>
            <a:r>
              <a:rPr dirty="0" sz="1450" spc="-10">
                <a:latin typeface="Times New Roman"/>
                <a:cs typeface="Times New Roman"/>
              </a:rPr>
              <a:t>alive?</a:t>
            </a:r>
            <a:r>
              <a:rPr dirty="0" sz="1450" spc="-5">
                <a:latin typeface="Times New Roman"/>
                <a:cs typeface="Times New Roman"/>
              </a:rPr>
              <a:t> </a:t>
            </a:r>
            <a:r>
              <a:rPr dirty="0" sz="1450" spc="-10">
                <a:latin typeface="Times New Roman"/>
                <a:cs typeface="Times New Roman"/>
              </a:rPr>
              <a:t>dead?"</a:t>
            </a:r>
            <a:endParaRPr sz="1450">
              <a:latin typeface="Times New Roman"/>
              <a:cs typeface="Times New Roman"/>
            </a:endParaRPr>
          </a:p>
          <a:p>
            <a:pPr algn="just" marL="12700" marR="10795" indent="255904">
              <a:lnSpc>
                <a:spcPts val="1730"/>
              </a:lnSpc>
              <a:spcBef>
                <a:spcPts val="844"/>
              </a:spcBef>
            </a:pPr>
            <a:r>
              <a:rPr dirty="0" sz="1450" spc="-10">
                <a:latin typeface="Times New Roman"/>
                <a:cs typeface="Times New Roman"/>
              </a:rPr>
              <a:t>"Thank heaven, his honour's alive. His honour's </a:t>
            </a:r>
            <a:r>
              <a:rPr dirty="0" sz="1450" spc="-5">
                <a:latin typeface="Times New Roman"/>
                <a:cs typeface="Times New Roman"/>
              </a:rPr>
              <a:t>a </a:t>
            </a:r>
            <a:r>
              <a:rPr dirty="0" sz="1450" spc="-10">
                <a:latin typeface="Times New Roman"/>
                <a:cs typeface="Times New Roman"/>
              </a:rPr>
              <a:t>notary </a:t>
            </a:r>
            <a:r>
              <a:rPr dirty="0" sz="1450" spc="-30">
                <a:latin typeface="Times New Roman"/>
                <a:cs typeface="Times New Roman"/>
              </a:rPr>
              <a:t>now, </a:t>
            </a:r>
            <a:r>
              <a:rPr dirty="0" sz="1450" spc="-10">
                <a:latin typeface="Times New Roman"/>
                <a:cs typeface="Times New Roman"/>
              </a:rPr>
              <a:t>with an  </a:t>
            </a:r>
            <a:r>
              <a:rPr dirty="0" sz="1450" spc="-15">
                <a:latin typeface="Times New Roman"/>
                <a:cs typeface="Times New Roman"/>
              </a:rPr>
              <a:t>office. </a:t>
            </a:r>
            <a:r>
              <a:rPr dirty="0" sz="1450" spc="-20">
                <a:latin typeface="Times New Roman"/>
                <a:cs typeface="Times New Roman"/>
              </a:rPr>
              <a:t>Well-to-do. </a:t>
            </a:r>
            <a:r>
              <a:rPr dirty="0" sz="1450" spc="-45">
                <a:latin typeface="Times New Roman"/>
                <a:cs typeface="Times New Roman"/>
              </a:rPr>
              <a:t>Two </a:t>
            </a:r>
            <a:r>
              <a:rPr dirty="0" sz="1450" spc="-10">
                <a:latin typeface="Times New Roman"/>
                <a:cs typeface="Times New Roman"/>
              </a:rPr>
              <a:t>houses in Kirpichny Street. Just lately married his  daughter </a:t>
            </a:r>
            <a:r>
              <a:rPr dirty="0" sz="1450" spc="-15">
                <a:latin typeface="Times New Roman"/>
                <a:cs typeface="Times New Roman"/>
              </a:rPr>
              <a:t>off."</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Usielkov strode from </a:t>
            </a:r>
            <a:r>
              <a:rPr dirty="0" sz="1450" spc="-5">
                <a:latin typeface="Times New Roman"/>
                <a:cs typeface="Times New Roman"/>
              </a:rPr>
              <a:t>one </a:t>
            </a:r>
            <a:r>
              <a:rPr dirty="0" sz="1450" spc="-10">
                <a:latin typeface="Times New Roman"/>
                <a:cs typeface="Times New Roman"/>
              </a:rPr>
              <a:t>corner </a:t>
            </a:r>
            <a:r>
              <a:rPr dirty="0" sz="1450" spc="-5">
                <a:latin typeface="Times New Roman"/>
                <a:cs typeface="Times New Roman"/>
              </a:rPr>
              <a:t>of </a:t>
            </a:r>
            <a:r>
              <a:rPr dirty="0" sz="1450" spc="-10">
                <a:latin typeface="Times New Roman"/>
                <a:cs typeface="Times New Roman"/>
              </a:rPr>
              <a:t>the room to </a:t>
            </a:r>
            <a:r>
              <a:rPr dirty="0" sz="1450" spc="-20">
                <a:latin typeface="Times New Roman"/>
                <a:cs typeface="Times New Roman"/>
              </a:rPr>
              <a:t>another. </a:t>
            </a:r>
            <a:r>
              <a:rPr dirty="0" sz="1450" spc="-10">
                <a:latin typeface="Times New Roman"/>
                <a:cs typeface="Times New Roman"/>
              </a:rPr>
              <a:t>An idea flashed  into his mind. From boredom, </a:t>
            </a:r>
            <a:r>
              <a:rPr dirty="0" sz="1450" spc="-5">
                <a:latin typeface="Times New Roman"/>
                <a:cs typeface="Times New Roman"/>
              </a:rPr>
              <a:t>he </a:t>
            </a:r>
            <a:r>
              <a:rPr dirty="0" sz="1450" spc="-10">
                <a:latin typeface="Times New Roman"/>
                <a:cs typeface="Times New Roman"/>
              </a:rPr>
              <a:t>decided to see Shapkin. It was afternoon  when </a:t>
            </a:r>
            <a:r>
              <a:rPr dirty="0" sz="1450" spc="-5">
                <a:latin typeface="Times New Roman"/>
                <a:cs typeface="Times New Roman"/>
              </a:rPr>
              <a:t>he </a:t>
            </a:r>
            <a:r>
              <a:rPr dirty="0" sz="1450" spc="-10">
                <a:latin typeface="Times New Roman"/>
                <a:cs typeface="Times New Roman"/>
              </a:rPr>
              <a:t>left the hotel and quietly walked to Kirpichny Street. He found  Shapkin in his </a:t>
            </a:r>
            <a:r>
              <a:rPr dirty="0" sz="1450" spc="-15">
                <a:latin typeface="Times New Roman"/>
                <a:cs typeface="Times New Roman"/>
              </a:rPr>
              <a:t>office </a:t>
            </a:r>
            <a:r>
              <a:rPr dirty="0" sz="1450" spc="-10">
                <a:latin typeface="Times New Roman"/>
                <a:cs typeface="Times New Roman"/>
              </a:rPr>
              <a:t>and hardly recognised him. From the well-built, alert  attorney with </a:t>
            </a:r>
            <a:r>
              <a:rPr dirty="0" sz="1450" spc="-5">
                <a:latin typeface="Times New Roman"/>
                <a:cs typeface="Times New Roman"/>
              </a:rPr>
              <a:t>a </a:t>
            </a:r>
            <a:r>
              <a:rPr dirty="0" sz="1450" spc="-10">
                <a:latin typeface="Times New Roman"/>
                <a:cs typeface="Times New Roman"/>
              </a:rPr>
              <a:t>quick, impudent, perpetually tipsy expression, Shapkin had  become </a:t>
            </a:r>
            <a:r>
              <a:rPr dirty="0" sz="1450" spc="-5">
                <a:latin typeface="Times New Roman"/>
                <a:cs typeface="Times New Roman"/>
              </a:rPr>
              <a:t>a </a:t>
            </a:r>
            <a:r>
              <a:rPr dirty="0" sz="1450" spc="-10">
                <a:latin typeface="Times New Roman"/>
                <a:cs typeface="Times New Roman"/>
              </a:rPr>
              <a:t>modest, grey-haired, shrunken old</a:t>
            </a:r>
            <a:r>
              <a:rPr dirty="0" sz="1450" spc="15">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5715" indent="255904">
              <a:lnSpc>
                <a:spcPts val="1730"/>
              </a:lnSpc>
              <a:spcBef>
                <a:spcPts val="710"/>
              </a:spcBef>
            </a:pPr>
            <a:r>
              <a:rPr dirty="0" sz="1450" spc="-45">
                <a:latin typeface="Times New Roman"/>
                <a:cs typeface="Times New Roman"/>
              </a:rPr>
              <a:t>"You </a:t>
            </a:r>
            <a:r>
              <a:rPr dirty="0" sz="1450" spc="-5">
                <a:latin typeface="Times New Roman"/>
                <a:cs typeface="Times New Roman"/>
              </a:rPr>
              <a:t>don't </a:t>
            </a:r>
            <a:r>
              <a:rPr dirty="0" sz="1450" spc="-10">
                <a:latin typeface="Times New Roman"/>
                <a:cs typeface="Times New Roman"/>
              </a:rPr>
              <a:t>recognise me.... </a:t>
            </a:r>
            <a:r>
              <a:rPr dirty="0" sz="1450" spc="-60">
                <a:latin typeface="Times New Roman"/>
                <a:cs typeface="Times New Roman"/>
              </a:rPr>
              <a:t>You </a:t>
            </a:r>
            <a:r>
              <a:rPr dirty="0" sz="1450" spc="-10">
                <a:latin typeface="Times New Roman"/>
                <a:cs typeface="Times New Roman"/>
              </a:rPr>
              <a:t>have forgotten </a:t>
            </a:r>
            <a:r>
              <a:rPr dirty="0" sz="1450" spc="-5">
                <a:latin typeface="Times New Roman"/>
                <a:cs typeface="Times New Roman"/>
              </a:rPr>
              <a:t>...." </a:t>
            </a:r>
            <a:r>
              <a:rPr dirty="0" sz="1450" spc="-10">
                <a:latin typeface="Times New Roman"/>
                <a:cs typeface="Times New Roman"/>
              </a:rPr>
              <a:t>Usielkov began. "I'm  </a:t>
            </a:r>
            <a:r>
              <a:rPr dirty="0" sz="1450" spc="-5">
                <a:latin typeface="Times New Roman"/>
                <a:cs typeface="Times New Roman"/>
              </a:rPr>
              <a:t>your </a:t>
            </a:r>
            <a:r>
              <a:rPr dirty="0" sz="1450" spc="-10">
                <a:latin typeface="Times New Roman"/>
                <a:cs typeface="Times New Roman"/>
              </a:rPr>
              <a:t>old client,</a:t>
            </a:r>
            <a:r>
              <a:rPr dirty="0" sz="1450" spc="-5">
                <a:latin typeface="Times New Roman"/>
                <a:cs typeface="Times New Roman"/>
              </a:rPr>
              <a:t> </a:t>
            </a:r>
            <a:r>
              <a:rPr dirty="0" sz="1450" spc="-20">
                <a:latin typeface="Times New Roman"/>
                <a:cs typeface="Times New Roman"/>
              </a:rPr>
              <a:t>Usielkov."</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"Usielkov? Which Usielkov? Ah!" Remembrance came to Shapkin:</a:t>
            </a:r>
            <a:r>
              <a:rPr dirty="0" sz="1450" spc="340">
                <a:latin typeface="Times New Roman"/>
                <a:cs typeface="Times New Roman"/>
              </a:rPr>
              <a:t> </a:t>
            </a:r>
            <a:r>
              <a:rPr dirty="0" sz="1450" spc="-5">
                <a:latin typeface="Times New Roman"/>
                <a:cs typeface="Times New Roman"/>
              </a:rPr>
              <a:t>he</a:t>
            </a:r>
            <a:endParaRPr sz="1450">
              <a:latin typeface="Times New Roman"/>
              <a:cs typeface="Times New Roman"/>
            </a:endParaRPr>
          </a:p>
        </p:txBody>
      </p:sp>
      <p:sp>
        <p:nvSpPr>
          <p:cNvPr id="3" name="object 3"/>
          <p:cNvSpPr txBox="1"/>
          <p:nvPr/>
        </p:nvSpPr>
        <p:spPr>
          <a:xfrm>
            <a:off x="876300" y="8502480"/>
            <a:ext cx="5807075" cy="245110"/>
          </a:xfrm>
          <a:prstGeom prst="rect">
            <a:avLst/>
          </a:prstGeom>
        </p:spPr>
        <p:txBody>
          <a:bodyPr wrap="square" lIns="0" tIns="11430" rIns="0" bIns="0" rtlCol="0" vert="horz">
            <a:spAutoFit/>
          </a:bodyPr>
          <a:lstStyle/>
          <a:p>
            <a:pPr marL="12700">
              <a:lnSpc>
                <a:spcPct val="100000"/>
              </a:lnSpc>
              <a:spcBef>
                <a:spcPts val="90"/>
              </a:spcBef>
              <a:tabLst>
                <a:tab pos="981075" algn="l"/>
                <a:tab pos="1442085" algn="l"/>
                <a:tab pos="1882775" algn="l"/>
                <a:tab pos="2343785" algn="l"/>
                <a:tab pos="3225800" algn="l"/>
                <a:tab pos="3869690" algn="l"/>
                <a:tab pos="5057140" algn="l"/>
              </a:tabLst>
            </a:pPr>
            <a:r>
              <a:rPr dirty="0" sz="1450" spc="-10">
                <a:latin typeface="Times New Roman"/>
                <a:cs typeface="Times New Roman"/>
              </a:rPr>
              <a:t>recognised	him	and	was	confused.	Began	exclamations,	questions,</a:t>
            </a:r>
            <a:endParaRPr sz="1450">
              <a:latin typeface="Times New Roman"/>
              <a:cs typeface="Times New Roman"/>
            </a:endParaRPr>
          </a:p>
        </p:txBody>
      </p:sp>
      <p:sp>
        <p:nvSpPr>
          <p:cNvPr id="4" name="object 4"/>
          <p:cNvSpPr txBox="1"/>
          <p:nvPr/>
        </p:nvSpPr>
        <p:spPr>
          <a:xfrm>
            <a:off x="876300" y="8621381"/>
            <a:ext cx="5807075" cy="1324610"/>
          </a:xfrm>
          <a:prstGeom prst="rect">
            <a:avLst/>
          </a:prstGeom>
        </p:spPr>
        <p:txBody>
          <a:bodyPr wrap="square" lIns="0" tIns="111760" rIns="0" bIns="0" rtlCol="0" vert="horz">
            <a:spAutoFit/>
          </a:bodyPr>
          <a:lstStyle/>
          <a:p>
            <a:pPr marL="12700">
              <a:lnSpc>
                <a:spcPct val="100000"/>
              </a:lnSpc>
              <a:spcBef>
                <a:spcPts val="880"/>
              </a:spcBef>
            </a:pPr>
            <a:r>
              <a:rPr dirty="0" sz="1450" spc="-10">
                <a:latin typeface="Times New Roman"/>
                <a:cs typeface="Times New Roman"/>
              </a:rPr>
              <a:t>recollections.</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"Never expected </a:t>
            </a:r>
            <a:r>
              <a:rPr dirty="0" sz="1450" spc="-5">
                <a:latin typeface="Times New Roman"/>
                <a:cs typeface="Times New Roman"/>
              </a:rPr>
              <a:t>... </a:t>
            </a:r>
            <a:r>
              <a:rPr dirty="0" sz="1450" spc="-10">
                <a:latin typeface="Times New Roman"/>
                <a:cs typeface="Times New Roman"/>
              </a:rPr>
              <a:t>never </a:t>
            </a:r>
            <a:r>
              <a:rPr dirty="0" sz="1450" spc="-5">
                <a:latin typeface="Times New Roman"/>
                <a:cs typeface="Times New Roman"/>
              </a:rPr>
              <a:t>thought...." </a:t>
            </a:r>
            <a:r>
              <a:rPr dirty="0" sz="1450" spc="-10">
                <a:latin typeface="Times New Roman"/>
                <a:cs typeface="Times New Roman"/>
              </a:rPr>
              <a:t>chuckled Shapkin. "What will </a:t>
            </a:r>
            <a:r>
              <a:rPr dirty="0" sz="1450" spc="-5">
                <a:latin typeface="Times New Roman"/>
                <a:cs typeface="Times New Roman"/>
              </a:rPr>
              <a:t>you  </a:t>
            </a:r>
            <a:r>
              <a:rPr dirty="0" sz="1450" spc="-10">
                <a:latin typeface="Times New Roman"/>
                <a:cs typeface="Times New Roman"/>
              </a:rPr>
              <a:t>have? </a:t>
            </a:r>
            <a:r>
              <a:rPr dirty="0" sz="1450" spc="-30">
                <a:latin typeface="Times New Roman"/>
                <a:cs typeface="Times New Roman"/>
              </a:rPr>
              <a:t>Would </a:t>
            </a:r>
            <a:r>
              <a:rPr dirty="0" sz="1450" spc="-5">
                <a:latin typeface="Times New Roman"/>
                <a:cs typeface="Times New Roman"/>
              </a:rPr>
              <a:t>you </a:t>
            </a:r>
            <a:r>
              <a:rPr dirty="0" sz="1450" spc="-10">
                <a:latin typeface="Times New Roman"/>
                <a:cs typeface="Times New Roman"/>
              </a:rPr>
              <a:t>like champagne? Perhaps </a:t>
            </a:r>
            <a:r>
              <a:rPr dirty="0" sz="1450" spc="-5">
                <a:latin typeface="Times New Roman"/>
                <a:cs typeface="Times New Roman"/>
              </a:rPr>
              <a:t>you'd </a:t>
            </a:r>
            <a:r>
              <a:rPr dirty="0" sz="1450" spc="-10">
                <a:latin typeface="Times New Roman"/>
                <a:cs typeface="Times New Roman"/>
              </a:rPr>
              <a:t>like oysters. My dear man,  what </a:t>
            </a:r>
            <a:r>
              <a:rPr dirty="0" sz="1450" spc="-5">
                <a:latin typeface="Times New Roman"/>
                <a:cs typeface="Times New Roman"/>
              </a:rPr>
              <a:t>a lot of </a:t>
            </a:r>
            <a:r>
              <a:rPr dirty="0" sz="1450" spc="-10">
                <a:latin typeface="Times New Roman"/>
                <a:cs typeface="Times New Roman"/>
              </a:rPr>
              <a:t>money </a:t>
            </a:r>
            <a:r>
              <a:rPr dirty="0" sz="1450" spc="-5">
                <a:latin typeface="Times New Roman"/>
                <a:cs typeface="Times New Roman"/>
              </a:rPr>
              <a:t>I got out of you </a:t>
            </a:r>
            <a:r>
              <a:rPr dirty="0" sz="1450" spc="-10">
                <a:latin typeface="Times New Roman"/>
                <a:cs typeface="Times New Roman"/>
              </a:rPr>
              <a:t>in the old days—so much that </a:t>
            </a:r>
            <a:r>
              <a:rPr dirty="0" sz="1450" spc="-5">
                <a:latin typeface="Times New Roman"/>
                <a:cs typeface="Times New Roman"/>
              </a:rPr>
              <a:t>I </a:t>
            </a:r>
            <a:r>
              <a:rPr dirty="0" sz="1450" spc="-10">
                <a:latin typeface="Times New Roman"/>
                <a:cs typeface="Times New Roman"/>
              </a:rPr>
              <a:t>can't  think what </a:t>
            </a:r>
            <a:r>
              <a:rPr dirty="0" sz="1450" spc="-5">
                <a:latin typeface="Times New Roman"/>
                <a:cs typeface="Times New Roman"/>
              </a:rPr>
              <a:t>I ought </a:t>
            </a:r>
            <a:r>
              <a:rPr dirty="0" sz="1450" spc="-10">
                <a:latin typeface="Times New Roman"/>
                <a:cs typeface="Times New Roman"/>
              </a:rPr>
              <a:t>to stand</a:t>
            </a:r>
            <a:r>
              <a:rPr dirty="0" sz="1450" spc="5">
                <a:latin typeface="Times New Roman"/>
                <a:cs typeface="Times New Roman"/>
              </a:rPr>
              <a:t> </a:t>
            </a:r>
            <a:r>
              <a:rPr dirty="0" sz="1450" spc="-5">
                <a:latin typeface="Times New Roman"/>
                <a:cs typeface="Times New Roman"/>
              </a:rPr>
              <a:t>you."</a:t>
            </a:r>
            <a:endParaRPr sz="145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293225"/>
          </a:xfrm>
          <a:prstGeom prst="rect">
            <a:avLst/>
          </a:prstGeom>
        </p:spPr>
        <p:txBody>
          <a:bodyPr wrap="square" lIns="0" tIns="12700" rIns="0" bIns="0" rtlCol="0" vert="horz">
            <a:spAutoFit/>
          </a:bodyPr>
          <a:lstStyle/>
          <a:p>
            <a:pPr algn="just" marL="12700" marR="5080">
              <a:lnSpc>
                <a:spcPct val="99400"/>
              </a:lnSpc>
              <a:spcBef>
                <a:spcPts val="100"/>
              </a:spcBef>
            </a:pPr>
            <a:r>
              <a:rPr dirty="0" sz="1450" spc="-10">
                <a:latin typeface="Times New Roman"/>
                <a:cs typeface="Times New Roman"/>
              </a:rPr>
              <a:t>house once stood there, and it was </a:t>
            </a:r>
            <a:r>
              <a:rPr dirty="0" sz="1450" spc="-5">
                <a:latin typeface="Times New Roman"/>
                <a:cs typeface="Times New Roman"/>
              </a:rPr>
              <a:t>a </a:t>
            </a:r>
            <a:r>
              <a:rPr dirty="0" sz="1450" spc="-10">
                <a:latin typeface="Times New Roman"/>
                <a:cs typeface="Times New Roman"/>
              </a:rPr>
              <a:t>beer-shop. In this beer-shop </a:t>
            </a:r>
            <a:r>
              <a:rPr dirty="0" sz="1450" spc="-5">
                <a:latin typeface="Times New Roman"/>
                <a:cs typeface="Times New Roman"/>
              </a:rPr>
              <a:t>I thought out  </a:t>
            </a:r>
            <a:r>
              <a:rPr dirty="0" sz="1450" spc="-10">
                <a:latin typeface="Times New Roman"/>
                <a:cs typeface="Times New Roman"/>
              </a:rPr>
              <a:t>my thesis, and wrote my first love-letter to </a:t>
            </a:r>
            <a:r>
              <a:rPr dirty="0" sz="1450" spc="-35">
                <a:latin typeface="Times New Roman"/>
                <a:cs typeface="Times New Roman"/>
              </a:rPr>
              <a:t>Varya. </a:t>
            </a:r>
            <a:r>
              <a:rPr dirty="0" sz="1450" spc="-5">
                <a:latin typeface="Times New Roman"/>
                <a:cs typeface="Times New Roman"/>
              </a:rPr>
              <a:t>I </a:t>
            </a:r>
            <a:r>
              <a:rPr dirty="0" sz="1450" spc="-10">
                <a:latin typeface="Times New Roman"/>
                <a:cs typeface="Times New Roman"/>
              </a:rPr>
              <a:t>wrote it in pencil </a:t>
            </a:r>
            <a:r>
              <a:rPr dirty="0" sz="1450" spc="-5">
                <a:latin typeface="Times New Roman"/>
                <a:cs typeface="Times New Roman"/>
              </a:rPr>
              <a:t>on a  </a:t>
            </a:r>
            <a:r>
              <a:rPr dirty="0" sz="1450" spc="-10">
                <a:latin typeface="Times New Roman"/>
                <a:cs typeface="Times New Roman"/>
              </a:rPr>
              <a:t>scrap </a:t>
            </a:r>
            <a:r>
              <a:rPr dirty="0" sz="1450" spc="-5">
                <a:latin typeface="Times New Roman"/>
                <a:cs typeface="Times New Roman"/>
              </a:rPr>
              <a:t>of </a:t>
            </a:r>
            <a:r>
              <a:rPr dirty="0" sz="1450" spc="-10">
                <a:latin typeface="Times New Roman"/>
                <a:cs typeface="Times New Roman"/>
              </a:rPr>
              <a:t>paper that began "Historia Morbi." Here is </a:t>
            </a:r>
            <a:r>
              <a:rPr dirty="0" sz="1450" spc="-5">
                <a:latin typeface="Times New Roman"/>
                <a:cs typeface="Times New Roman"/>
              </a:rPr>
              <a:t>a </a:t>
            </a:r>
            <a:r>
              <a:rPr dirty="0" sz="1450" spc="-10">
                <a:latin typeface="Times New Roman"/>
                <a:cs typeface="Times New Roman"/>
              </a:rPr>
              <a:t>grocer's </a:t>
            </a:r>
            <a:r>
              <a:rPr dirty="0" sz="1450" spc="-5">
                <a:latin typeface="Times New Roman"/>
                <a:cs typeface="Times New Roman"/>
              </a:rPr>
              <a:t>shop. </a:t>
            </a:r>
            <a:r>
              <a:rPr dirty="0" sz="1450" spc="-10">
                <a:latin typeface="Times New Roman"/>
                <a:cs typeface="Times New Roman"/>
              </a:rPr>
              <a:t>It used to  belong to </a:t>
            </a:r>
            <a:r>
              <a:rPr dirty="0" sz="1450" spc="-5">
                <a:latin typeface="Times New Roman"/>
                <a:cs typeface="Times New Roman"/>
              </a:rPr>
              <a:t>a </a:t>
            </a:r>
            <a:r>
              <a:rPr dirty="0" sz="1450" spc="-10">
                <a:latin typeface="Times New Roman"/>
                <a:cs typeface="Times New Roman"/>
              </a:rPr>
              <a:t>little Jew who sold me cigarettes </a:t>
            </a:r>
            <a:r>
              <a:rPr dirty="0" sz="1450" spc="-5">
                <a:latin typeface="Times New Roman"/>
                <a:cs typeface="Times New Roman"/>
              </a:rPr>
              <a:t>on </a:t>
            </a:r>
            <a:r>
              <a:rPr dirty="0" sz="1450" spc="-10">
                <a:latin typeface="Times New Roman"/>
                <a:cs typeface="Times New Roman"/>
              </a:rPr>
              <a:t>credit, and later </a:t>
            </a:r>
            <a:r>
              <a:rPr dirty="0" sz="1450" spc="-5">
                <a:latin typeface="Times New Roman"/>
                <a:cs typeface="Times New Roman"/>
              </a:rPr>
              <a:t>on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fat  woman who loved students "because every </a:t>
            </a:r>
            <a:r>
              <a:rPr dirty="0" sz="1450" spc="-5">
                <a:latin typeface="Times New Roman"/>
                <a:cs typeface="Times New Roman"/>
              </a:rPr>
              <a:t>one of </a:t>
            </a:r>
            <a:r>
              <a:rPr dirty="0" sz="1450" spc="-10">
                <a:latin typeface="Times New Roman"/>
                <a:cs typeface="Times New Roman"/>
              </a:rPr>
              <a:t>them had </a:t>
            </a:r>
            <a:r>
              <a:rPr dirty="0" sz="1450" spc="-5">
                <a:latin typeface="Times New Roman"/>
                <a:cs typeface="Times New Roman"/>
              </a:rPr>
              <a:t>a </a:t>
            </a:r>
            <a:r>
              <a:rPr dirty="0" sz="1450" spc="-20">
                <a:latin typeface="Times New Roman"/>
                <a:cs typeface="Times New Roman"/>
              </a:rPr>
              <a:t>mother." </a:t>
            </a:r>
            <a:r>
              <a:rPr dirty="0" sz="1450" spc="-10">
                <a:latin typeface="Times New Roman"/>
                <a:cs typeface="Times New Roman"/>
              </a:rPr>
              <a:t>Now </a:t>
            </a:r>
            <a:r>
              <a:rPr dirty="0" sz="1450" spc="-5">
                <a:latin typeface="Times New Roman"/>
                <a:cs typeface="Times New Roman"/>
              </a:rPr>
              <a:t>a  </a:t>
            </a:r>
            <a:r>
              <a:rPr dirty="0" sz="1450" spc="-10">
                <a:latin typeface="Times New Roman"/>
                <a:cs typeface="Times New Roman"/>
              </a:rPr>
              <a:t>red-headed merchant sits there, </a:t>
            </a:r>
            <a:r>
              <a:rPr dirty="0" sz="1450" spc="-5">
                <a:latin typeface="Times New Roman"/>
                <a:cs typeface="Times New Roman"/>
              </a:rPr>
              <a:t>a </a:t>
            </a:r>
            <a:r>
              <a:rPr dirty="0" sz="1450" spc="-10">
                <a:latin typeface="Times New Roman"/>
                <a:cs typeface="Times New Roman"/>
              </a:rPr>
              <a:t>very nonchalant man, who drinks tea from </a:t>
            </a:r>
            <a:r>
              <a:rPr dirty="0" sz="1450" spc="-5">
                <a:latin typeface="Times New Roman"/>
                <a:cs typeface="Times New Roman"/>
              </a:rPr>
              <a:t>a  </a:t>
            </a:r>
            <a:r>
              <a:rPr dirty="0" sz="1450" spc="-10">
                <a:latin typeface="Times New Roman"/>
                <a:cs typeface="Times New Roman"/>
              </a:rPr>
              <a:t>copper tea-pot. And here are the gloomy gates </a:t>
            </a:r>
            <a:r>
              <a:rPr dirty="0" sz="1450" spc="-5">
                <a:latin typeface="Times New Roman"/>
                <a:cs typeface="Times New Roman"/>
              </a:rPr>
              <a:t>of </a:t>
            </a:r>
            <a:r>
              <a:rPr dirty="0" sz="1450" spc="-10">
                <a:latin typeface="Times New Roman"/>
                <a:cs typeface="Times New Roman"/>
              </a:rPr>
              <a:t>the University that have </a:t>
            </a:r>
            <a:r>
              <a:rPr dirty="0" sz="1450" spc="-5">
                <a:latin typeface="Times New Roman"/>
                <a:cs typeface="Times New Roman"/>
              </a:rPr>
              <a:t>not  </a:t>
            </a:r>
            <a:r>
              <a:rPr dirty="0" sz="1450" spc="-10">
                <a:latin typeface="Times New Roman"/>
                <a:cs typeface="Times New Roman"/>
              </a:rPr>
              <a:t>been repaired for years; </a:t>
            </a:r>
            <a:r>
              <a:rPr dirty="0" sz="1450" spc="-5">
                <a:latin typeface="Times New Roman"/>
                <a:cs typeface="Times New Roman"/>
              </a:rPr>
              <a:t>a </a:t>
            </a:r>
            <a:r>
              <a:rPr dirty="0" sz="1450" spc="-10">
                <a:latin typeface="Times New Roman"/>
                <a:cs typeface="Times New Roman"/>
              </a:rPr>
              <a:t>weary porter in </a:t>
            </a:r>
            <a:r>
              <a:rPr dirty="0" sz="1450" spc="-5">
                <a:latin typeface="Times New Roman"/>
                <a:cs typeface="Times New Roman"/>
              </a:rPr>
              <a:t>a </a:t>
            </a:r>
            <a:r>
              <a:rPr dirty="0" sz="1450" spc="-10">
                <a:latin typeface="Times New Roman"/>
                <a:cs typeface="Times New Roman"/>
              </a:rPr>
              <a:t>sheepskin coat, </a:t>
            </a:r>
            <a:r>
              <a:rPr dirty="0" sz="1450" spc="-5">
                <a:latin typeface="Times New Roman"/>
                <a:cs typeface="Times New Roman"/>
              </a:rPr>
              <a:t>a </a:t>
            </a:r>
            <a:r>
              <a:rPr dirty="0" sz="1450" spc="-10">
                <a:latin typeface="Times New Roman"/>
                <a:cs typeface="Times New Roman"/>
              </a:rPr>
              <a:t>broom, heaps </a:t>
            </a:r>
            <a:r>
              <a:rPr dirty="0" sz="1450" spc="-5">
                <a:latin typeface="Times New Roman"/>
                <a:cs typeface="Times New Roman"/>
              </a:rPr>
              <a:t>of  </a:t>
            </a:r>
            <a:r>
              <a:rPr dirty="0" sz="1450" spc="-10">
                <a:latin typeface="Times New Roman"/>
                <a:cs typeface="Times New Roman"/>
              </a:rPr>
              <a:t>snow </a:t>
            </a:r>
            <a:r>
              <a:rPr dirty="0" sz="1450" spc="-5">
                <a:latin typeface="Times New Roman"/>
                <a:cs typeface="Times New Roman"/>
              </a:rPr>
              <a:t>... </a:t>
            </a:r>
            <a:r>
              <a:rPr dirty="0" sz="1450" spc="-10">
                <a:latin typeface="Times New Roman"/>
                <a:cs typeface="Times New Roman"/>
              </a:rPr>
              <a:t>Such gates cannot produce </a:t>
            </a:r>
            <a:r>
              <a:rPr dirty="0" sz="1450" spc="-5">
                <a:latin typeface="Times New Roman"/>
                <a:cs typeface="Times New Roman"/>
              </a:rPr>
              <a:t>a good </a:t>
            </a:r>
            <a:r>
              <a:rPr dirty="0" sz="1450" spc="-10">
                <a:latin typeface="Times New Roman"/>
                <a:cs typeface="Times New Roman"/>
              </a:rPr>
              <a:t>impression </a:t>
            </a:r>
            <a:r>
              <a:rPr dirty="0" sz="1450" spc="-5">
                <a:latin typeface="Times New Roman"/>
                <a:cs typeface="Times New Roman"/>
              </a:rPr>
              <a:t>on a boy </a:t>
            </a:r>
            <a:r>
              <a:rPr dirty="0" sz="1450" spc="-10">
                <a:latin typeface="Times New Roman"/>
                <a:cs typeface="Times New Roman"/>
              </a:rPr>
              <a:t>who comes  fresh from the provinces and imagines that the temple </a:t>
            </a:r>
            <a:r>
              <a:rPr dirty="0" sz="1450" spc="-5">
                <a:latin typeface="Times New Roman"/>
                <a:cs typeface="Times New Roman"/>
              </a:rPr>
              <a:t>of </a:t>
            </a:r>
            <a:r>
              <a:rPr dirty="0" sz="1450" spc="-10">
                <a:latin typeface="Times New Roman"/>
                <a:cs typeface="Times New Roman"/>
              </a:rPr>
              <a:t>science is really </a:t>
            </a:r>
            <a:r>
              <a:rPr dirty="0" sz="1450" spc="-5">
                <a:latin typeface="Times New Roman"/>
                <a:cs typeface="Times New Roman"/>
              </a:rPr>
              <a:t>a  </a:t>
            </a:r>
            <a:r>
              <a:rPr dirty="0" sz="1450" spc="-10">
                <a:latin typeface="Times New Roman"/>
                <a:cs typeface="Times New Roman"/>
              </a:rPr>
              <a:t>temple. </a:t>
            </a:r>
            <a:r>
              <a:rPr dirty="0" sz="1450" spc="-20">
                <a:latin typeface="Times New Roman"/>
                <a:cs typeface="Times New Roman"/>
              </a:rPr>
              <a:t>Certainly, </a:t>
            </a:r>
            <a:r>
              <a:rPr dirty="0" sz="1450" spc="-10">
                <a:latin typeface="Times New Roman"/>
                <a:cs typeface="Times New Roman"/>
              </a:rPr>
              <a:t>in the history </a:t>
            </a:r>
            <a:r>
              <a:rPr dirty="0" sz="1450" spc="-5">
                <a:latin typeface="Times New Roman"/>
                <a:cs typeface="Times New Roman"/>
              </a:rPr>
              <a:t>of </a:t>
            </a:r>
            <a:r>
              <a:rPr dirty="0" sz="1450" spc="-10">
                <a:latin typeface="Times New Roman"/>
                <a:cs typeface="Times New Roman"/>
              </a:rPr>
              <a:t>Russian pessimism, the age </a:t>
            </a:r>
            <a:r>
              <a:rPr dirty="0" sz="1450" spc="-5">
                <a:latin typeface="Times New Roman"/>
                <a:cs typeface="Times New Roman"/>
              </a:rPr>
              <a:t>of </a:t>
            </a:r>
            <a:r>
              <a:rPr dirty="0" sz="1450" spc="-10">
                <a:latin typeface="Times New Roman"/>
                <a:cs typeface="Times New Roman"/>
              </a:rPr>
              <a:t>university  buildings, the dreariness </a:t>
            </a:r>
            <a:r>
              <a:rPr dirty="0" sz="1450" spc="-5">
                <a:latin typeface="Times New Roman"/>
                <a:cs typeface="Times New Roman"/>
              </a:rPr>
              <a:t>of </a:t>
            </a:r>
            <a:r>
              <a:rPr dirty="0" sz="1450" spc="-10">
                <a:latin typeface="Times New Roman"/>
                <a:cs typeface="Times New Roman"/>
              </a:rPr>
              <a:t>the corridors, the smoke-stains </a:t>
            </a:r>
            <a:r>
              <a:rPr dirty="0" sz="1450" spc="-5">
                <a:latin typeface="Times New Roman"/>
                <a:cs typeface="Times New Roman"/>
              </a:rPr>
              <a:t>on </a:t>
            </a:r>
            <a:r>
              <a:rPr dirty="0" sz="1450" spc="-10">
                <a:latin typeface="Times New Roman"/>
                <a:cs typeface="Times New Roman"/>
              </a:rPr>
              <a:t>the walls, the  meagre light, the dismal appearance </a:t>
            </a:r>
            <a:r>
              <a:rPr dirty="0" sz="1450" spc="-5">
                <a:latin typeface="Times New Roman"/>
                <a:cs typeface="Times New Roman"/>
              </a:rPr>
              <a:t>of </a:t>
            </a:r>
            <a:r>
              <a:rPr dirty="0" sz="1450" spc="-10">
                <a:latin typeface="Times New Roman"/>
                <a:cs typeface="Times New Roman"/>
              </a:rPr>
              <a:t>the stairs, the clothes-pegs and the  benches, hold </a:t>
            </a:r>
            <a:r>
              <a:rPr dirty="0" sz="1450" spc="-5">
                <a:latin typeface="Times New Roman"/>
                <a:cs typeface="Times New Roman"/>
              </a:rPr>
              <a:t>one of </a:t>
            </a:r>
            <a:r>
              <a:rPr dirty="0" sz="1450" spc="-10">
                <a:latin typeface="Times New Roman"/>
                <a:cs typeface="Times New Roman"/>
              </a:rPr>
              <a:t>the foremost places in the series </a:t>
            </a:r>
            <a:r>
              <a:rPr dirty="0" sz="1450" spc="-5">
                <a:latin typeface="Times New Roman"/>
                <a:cs typeface="Times New Roman"/>
              </a:rPr>
              <a:t>of </a:t>
            </a:r>
            <a:r>
              <a:rPr dirty="0" sz="1450" spc="-10">
                <a:latin typeface="Times New Roman"/>
                <a:cs typeface="Times New Roman"/>
              </a:rPr>
              <a:t>predisposing causes.  Here is </a:t>
            </a:r>
            <a:r>
              <a:rPr dirty="0" sz="1450" spc="-5">
                <a:latin typeface="Times New Roman"/>
                <a:cs typeface="Times New Roman"/>
              </a:rPr>
              <a:t>our </a:t>
            </a:r>
            <a:r>
              <a:rPr dirty="0" sz="1450" spc="-10">
                <a:latin typeface="Times New Roman"/>
                <a:cs typeface="Times New Roman"/>
              </a:rPr>
              <a:t>garden. It does </a:t>
            </a:r>
            <a:r>
              <a:rPr dirty="0" sz="1450" spc="-5">
                <a:latin typeface="Times New Roman"/>
                <a:cs typeface="Times New Roman"/>
              </a:rPr>
              <a:t>not </a:t>
            </a:r>
            <a:r>
              <a:rPr dirty="0" sz="1450" spc="-10">
                <a:latin typeface="Times New Roman"/>
                <a:cs typeface="Times New Roman"/>
              </a:rPr>
              <a:t>seem to have grown any better </a:t>
            </a:r>
            <a:r>
              <a:rPr dirty="0" sz="1450" spc="-5">
                <a:latin typeface="Times New Roman"/>
                <a:cs typeface="Times New Roman"/>
              </a:rPr>
              <a:t>or </a:t>
            </a:r>
            <a:r>
              <a:rPr dirty="0" sz="1450" spc="-10">
                <a:latin typeface="Times New Roman"/>
                <a:cs typeface="Times New Roman"/>
              </a:rPr>
              <a:t>any worse  since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student. </a:t>
            </a:r>
            <a:r>
              <a:rPr dirty="0" sz="1450" spc="-5">
                <a:latin typeface="Times New Roman"/>
                <a:cs typeface="Times New Roman"/>
              </a:rPr>
              <a:t>I do not </a:t>
            </a:r>
            <a:r>
              <a:rPr dirty="0" sz="1450" spc="-10">
                <a:latin typeface="Times New Roman"/>
                <a:cs typeface="Times New Roman"/>
              </a:rPr>
              <a:t>like it. It would </a:t>
            </a:r>
            <a:r>
              <a:rPr dirty="0" sz="1450" spc="-5">
                <a:latin typeface="Times New Roman"/>
                <a:cs typeface="Times New Roman"/>
              </a:rPr>
              <a:t>be </a:t>
            </a:r>
            <a:r>
              <a:rPr dirty="0" sz="1450" spc="-10">
                <a:latin typeface="Times New Roman"/>
                <a:cs typeface="Times New Roman"/>
              </a:rPr>
              <a:t>much more sensible if tall  pine-trees and fine oaks grew there instead </a:t>
            </a:r>
            <a:r>
              <a:rPr dirty="0" sz="1450" spc="-5">
                <a:latin typeface="Times New Roman"/>
                <a:cs typeface="Times New Roman"/>
              </a:rPr>
              <a:t>of </a:t>
            </a:r>
            <a:r>
              <a:rPr dirty="0" sz="1450" spc="-10">
                <a:latin typeface="Times New Roman"/>
                <a:cs typeface="Times New Roman"/>
              </a:rPr>
              <a:t>consumptive lime-trees, yellow  acacias and thin clipped lilac. The student's mood is created mainly </a:t>
            </a:r>
            <a:r>
              <a:rPr dirty="0" sz="1450" spc="-5">
                <a:latin typeface="Times New Roman"/>
                <a:cs typeface="Times New Roman"/>
              </a:rPr>
              <a:t>by </a:t>
            </a:r>
            <a:r>
              <a:rPr dirty="0" sz="1450" spc="-10">
                <a:latin typeface="Times New Roman"/>
                <a:cs typeface="Times New Roman"/>
              </a:rPr>
              <a:t>every  </a:t>
            </a:r>
            <a:r>
              <a:rPr dirty="0" sz="1450" spc="-5">
                <a:latin typeface="Times New Roman"/>
                <a:cs typeface="Times New Roman"/>
              </a:rPr>
              <a:t>one of </a:t>
            </a:r>
            <a:r>
              <a:rPr dirty="0" sz="1450" spc="-10">
                <a:latin typeface="Times New Roman"/>
                <a:cs typeface="Times New Roman"/>
              </a:rPr>
              <a:t>the surroundings in which </a:t>
            </a:r>
            <a:r>
              <a:rPr dirty="0" sz="1450" spc="-5">
                <a:latin typeface="Times New Roman"/>
                <a:cs typeface="Times New Roman"/>
              </a:rPr>
              <a:t>he </a:t>
            </a:r>
            <a:r>
              <a:rPr dirty="0" sz="1450" spc="-10">
                <a:latin typeface="Times New Roman"/>
                <a:cs typeface="Times New Roman"/>
              </a:rPr>
              <a:t>studies; therefore </a:t>
            </a:r>
            <a:r>
              <a:rPr dirty="0" sz="1450" spc="-5">
                <a:latin typeface="Times New Roman"/>
                <a:cs typeface="Times New Roman"/>
              </a:rPr>
              <a:t>he </a:t>
            </a:r>
            <a:r>
              <a:rPr dirty="0" sz="1450" spc="-10">
                <a:latin typeface="Times New Roman"/>
                <a:cs typeface="Times New Roman"/>
              </a:rPr>
              <a:t>must see everywhere  before him only what is great and strong and exquisite. Heaven preserve him  from starveling trees, broken windows, and drab walls and doors covered with  tom oilcloth.</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approach my main staircase the </a:t>
            </a:r>
            <a:r>
              <a:rPr dirty="0" sz="1450" spc="-5">
                <a:latin typeface="Times New Roman"/>
                <a:cs typeface="Times New Roman"/>
              </a:rPr>
              <a:t>door </a:t>
            </a:r>
            <a:r>
              <a:rPr dirty="0" sz="1450" spc="-10">
                <a:latin typeface="Times New Roman"/>
                <a:cs typeface="Times New Roman"/>
              </a:rPr>
              <a:t>is open wide. </a:t>
            </a:r>
            <a:r>
              <a:rPr dirty="0" sz="1450" spc="-5">
                <a:latin typeface="Times New Roman"/>
                <a:cs typeface="Times New Roman"/>
              </a:rPr>
              <a:t>I </a:t>
            </a:r>
            <a:r>
              <a:rPr dirty="0" sz="1450" spc="-10">
                <a:latin typeface="Times New Roman"/>
                <a:cs typeface="Times New Roman"/>
              </a:rPr>
              <a:t>am met </a:t>
            </a:r>
            <a:r>
              <a:rPr dirty="0" sz="1450" spc="-5">
                <a:latin typeface="Times New Roman"/>
                <a:cs typeface="Times New Roman"/>
              </a:rPr>
              <a:t>by </a:t>
            </a:r>
            <a:r>
              <a:rPr dirty="0" sz="1450" spc="-10">
                <a:latin typeface="Times New Roman"/>
                <a:cs typeface="Times New Roman"/>
              </a:rPr>
              <a:t>my  old friend, </a:t>
            </a:r>
            <a:r>
              <a:rPr dirty="0" sz="1450" spc="-5">
                <a:latin typeface="Times New Roman"/>
                <a:cs typeface="Times New Roman"/>
              </a:rPr>
              <a:t>of </a:t>
            </a:r>
            <a:r>
              <a:rPr dirty="0" sz="1450" spc="-10">
                <a:latin typeface="Times New Roman"/>
                <a:cs typeface="Times New Roman"/>
              </a:rPr>
              <a:t>the same age and name as I, Nicolas the </a:t>
            </a:r>
            <a:r>
              <a:rPr dirty="0" sz="1450" spc="-20">
                <a:latin typeface="Times New Roman"/>
                <a:cs typeface="Times New Roman"/>
              </a:rPr>
              <a:t>porter. </a:t>
            </a:r>
            <a:r>
              <a:rPr dirty="0" sz="1450" spc="-10">
                <a:latin typeface="Times New Roman"/>
                <a:cs typeface="Times New Roman"/>
              </a:rPr>
              <a:t>He grunts as </a:t>
            </a:r>
            <a:r>
              <a:rPr dirty="0" sz="1450" spc="-5">
                <a:latin typeface="Times New Roman"/>
                <a:cs typeface="Times New Roman"/>
              </a:rPr>
              <a:t>he  </a:t>
            </a:r>
            <a:r>
              <a:rPr dirty="0" sz="1450" spc="-10">
                <a:latin typeface="Times New Roman"/>
                <a:cs typeface="Times New Roman"/>
              </a:rPr>
              <a:t>lets me</a:t>
            </a:r>
            <a:r>
              <a:rPr dirty="0" sz="1450" spc="-5">
                <a:latin typeface="Times New Roman"/>
                <a:cs typeface="Times New Roman"/>
              </a:rPr>
              <a:t> in:</a:t>
            </a:r>
            <a:endParaRPr sz="1450">
              <a:latin typeface="Times New Roman"/>
              <a:cs typeface="Times New Roman"/>
            </a:endParaRPr>
          </a:p>
          <a:p>
            <a:pPr algn="just" marL="268605" marR="3363595">
              <a:lnSpc>
                <a:spcPts val="2520"/>
              </a:lnSpc>
              <a:spcBef>
                <a:spcPts val="85"/>
              </a:spcBef>
            </a:pPr>
            <a:r>
              <a:rPr dirty="0" sz="1450" spc="-10">
                <a:latin typeface="Times New Roman"/>
                <a:cs typeface="Times New Roman"/>
              </a:rPr>
              <a:t>"It's </a:t>
            </a:r>
            <a:r>
              <a:rPr dirty="0" sz="1450" spc="-20">
                <a:latin typeface="Times New Roman"/>
                <a:cs typeface="Times New Roman"/>
              </a:rPr>
              <a:t>frosty, </a:t>
            </a:r>
            <a:r>
              <a:rPr dirty="0" sz="1450" spc="-45">
                <a:latin typeface="Times New Roman"/>
                <a:cs typeface="Times New Roman"/>
              </a:rPr>
              <a:t>Your </a:t>
            </a:r>
            <a:r>
              <a:rPr dirty="0" sz="1450" spc="-15">
                <a:latin typeface="Times New Roman"/>
                <a:cs typeface="Times New Roman"/>
              </a:rPr>
              <a:t>Excellency."  </a:t>
            </a:r>
            <a:r>
              <a:rPr dirty="0" sz="1450" spc="-10">
                <a:latin typeface="Times New Roman"/>
                <a:cs typeface="Times New Roman"/>
              </a:rPr>
              <a:t>Or if my coat is</a:t>
            </a:r>
            <a:r>
              <a:rPr dirty="0" sz="1450">
                <a:latin typeface="Times New Roman"/>
                <a:cs typeface="Times New Roman"/>
              </a:rPr>
              <a:t> </a:t>
            </a:r>
            <a:r>
              <a:rPr dirty="0" sz="1450" spc="-10">
                <a:latin typeface="Times New Roman"/>
                <a:cs typeface="Times New Roman"/>
              </a:rPr>
              <a:t>wet:</a:t>
            </a:r>
            <a:endParaRPr sz="1450">
              <a:latin typeface="Times New Roman"/>
              <a:cs typeface="Times New Roman"/>
            </a:endParaRPr>
          </a:p>
          <a:p>
            <a:pPr algn="just" marL="268605">
              <a:lnSpc>
                <a:spcPct val="100000"/>
              </a:lnSpc>
              <a:spcBef>
                <a:spcPts val="565"/>
              </a:spcBef>
            </a:pPr>
            <a:r>
              <a:rPr dirty="0" sz="1450" spc="-10">
                <a:latin typeface="Times New Roman"/>
                <a:cs typeface="Times New Roman"/>
              </a:rPr>
              <a:t>"It's raining </a:t>
            </a:r>
            <a:r>
              <a:rPr dirty="0" sz="1450" spc="-5">
                <a:latin typeface="Times New Roman"/>
                <a:cs typeface="Times New Roman"/>
              </a:rPr>
              <a:t>a </a:t>
            </a:r>
            <a:r>
              <a:rPr dirty="0" sz="1450" spc="-10">
                <a:latin typeface="Times New Roman"/>
                <a:cs typeface="Times New Roman"/>
              </a:rPr>
              <a:t>bit, </a:t>
            </a:r>
            <a:r>
              <a:rPr dirty="0" sz="1450" spc="-45">
                <a:latin typeface="Times New Roman"/>
                <a:cs typeface="Times New Roman"/>
              </a:rPr>
              <a:t>Your</a:t>
            </a:r>
            <a:r>
              <a:rPr dirty="0" sz="1450" spc="5">
                <a:latin typeface="Times New Roman"/>
                <a:cs typeface="Times New Roman"/>
              </a:rPr>
              <a:t> </a:t>
            </a:r>
            <a:r>
              <a:rPr dirty="0" sz="1450" spc="-15">
                <a:latin typeface="Times New Roman"/>
                <a:cs typeface="Times New Roman"/>
              </a:rPr>
              <a:t>Excellency."</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runs in front </a:t>
            </a:r>
            <a:r>
              <a:rPr dirty="0" sz="1450" spc="-5">
                <a:latin typeface="Times New Roman"/>
                <a:cs typeface="Times New Roman"/>
              </a:rPr>
              <a:t>of </a:t>
            </a:r>
            <a:r>
              <a:rPr dirty="0" sz="1450" spc="-10">
                <a:latin typeface="Times New Roman"/>
                <a:cs typeface="Times New Roman"/>
              </a:rPr>
              <a:t>me and opens all the doors </a:t>
            </a:r>
            <a:r>
              <a:rPr dirty="0" sz="1450" spc="-5">
                <a:latin typeface="Times New Roman"/>
                <a:cs typeface="Times New Roman"/>
              </a:rPr>
              <a:t>on </a:t>
            </a:r>
            <a:r>
              <a:rPr dirty="0" sz="1450" spc="-10">
                <a:latin typeface="Times New Roman"/>
                <a:cs typeface="Times New Roman"/>
              </a:rPr>
              <a:t>my </a:t>
            </a:r>
            <a:r>
              <a:rPr dirty="0" sz="1450" spc="-35">
                <a:latin typeface="Times New Roman"/>
                <a:cs typeface="Times New Roman"/>
              </a:rPr>
              <a:t>way. </a:t>
            </a:r>
            <a:r>
              <a:rPr dirty="0" sz="1450" spc="-10">
                <a:latin typeface="Times New Roman"/>
                <a:cs typeface="Times New Roman"/>
              </a:rPr>
              <a:t>In the  study </a:t>
            </a:r>
            <a:r>
              <a:rPr dirty="0" sz="1450" spc="-5">
                <a:latin typeface="Times New Roman"/>
                <a:cs typeface="Times New Roman"/>
              </a:rPr>
              <a:t>he </a:t>
            </a:r>
            <a:r>
              <a:rPr dirty="0" sz="1450" spc="-10">
                <a:latin typeface="Times New Roman"/>
                <a:cs typeface="Times New Roman"/>
              </a:rPr>
              <a:t>carefully takes </a:t>
            </a:r>
            <a:r>
              <a:rPr dirty="0" sz="1450" spc="-15">
                <a:latin typeface="Times New Roman"/>
                <a:cs typeface="Times New Roman"/>
              </a:rPr>
              <a:t>off </a:t>
            </a:r>
            <a:r>
              <a:rPr dirty="0" sz="1450" spc="-10">
                <a:latin typeface="Times New Roman"/>
                <a:cs typeface="Times New Roman"/>
              </a:rPr>
              <a:t>my coat and at the same time manages to tell me  some university news. Because </a:t>
            </a:r>
            <a:r>
              <a:rPr dirty="0" sz="1450" spc="-5">
                <a:latin typeface="Times New Roman"/>
                <a:cs typeface="Times New Roman"/>
              </a:rPr>
              <a:t>of </a:t>
            </a:r>
            <a:r>
              <a:rPr dirty="0" sz="1450" spc="-10">
                <a:latin typeface="Times New Roman"/>
                <a:cs typeface="Times New Roman"/>
              </a:rPr>
              <a:t>the close acquaintance that exists between  all the University porters and keepers, </a:t>
            </a:r>
            <a:r>
              <a:rPr dirty="0" sz="1450" spc="-5">
                <a:latin typeface="Times New Roman"/>
                <a:cs typeface="Times New Roman"/>
              </a:rPr>
              <a:t>he </a:t>
            </a:r>
            <a:r>
              <a:rPr dirty="0" sz="1450" spc="-10">
                <a:latin typeface="Times New Roman"/>
                <a:cs typeface="Times New Roman"/>
              </a:rPr>
              <a:t>knows all that happens in the four  faculties, in the </a:t>
            </a:r>
            <a:r>
              <a:rPr dirty="0" sz="1450" spc="-20">
                <a:latin typeface="Times New Roman"/>
                <a:cs typeface="Times New Roman"/>
              </a:rPr>
              <a:t>registry, </a:t>
            </a:r>
            <a:r>
              <a:rPr dirty="0" sz="1450" spc="-10">
                <a:latin typeface="Times New Roman"/>
                <a:cs typeface="Times New Roman"/>
              </a:rPr>
              <a:t>in the chancellor's cabinet, and the </a:t>
            </a:r>
            <a:r>
              <a:rPr dirty="0" sz="1450" spc="-20">
                <a:latin typeface="Times New Roman"/>
                <a:cs typeface="Times New Roman"/>
              </a:rPr>
              <a:t>library. </a:t>
            </a:r>
            <a:r>
              <a:rPr dirty="0" sz="1450" spc="-10">
                <a:latin typeface="Times New Roman"/>
                <a:cs typeface="Times New Roman"/>
              </a:rPr>
              <a:t>He knows  everything. When, for instance, the resignation </a:t>
            </a:r>
            <a:r>
              <a:rPr dirty="0" sz="1450" spc="-5">
                <a:latin typeface="Times New Roman"/>
                <a:cs typeface="Times New Roman"/>
              </a:rPr>
              <a:t>of </a:t>
            </a:r>
            <a:r>
              <a:rPr dirty="0" sz="1450" spc="-10">
                <a:latin typeface="Times New Roman"/>
                <a:cs typeface="Times New Roman"/>
              </a:rPr>
              <a:t>the rector </a:t>
            </a:r>
            <a:r>
              <a:rPr dirty="0" sz="1450" spc="-5">
                <a:latin typeface="Times New Roman"/>
                <a:cs typeface="Times New Roman"/>
              </a:rPr>
              <a:t>or </a:t>
            </a:r>
            <a:r>
              <a:rPr dirty="0" sz="1450" spc="-10">
                <a:latin typeface="Times New Roman"/>
                <a:cs typeface="Times New Roman"/>
              </a:rPr>
              <a:t>dean is under  discussion, </a:t>
            </a:r>
            <a:r>
              <a:rPr dirty="0" sz="1450" spc="-5">
                <a:latin typeface="Times New Roman"/>
                <a:cs typeface="Times New Roman"/>
              </a:rPr>
              <a:t>I </a:t>
            </a:r>
            <a:r>
              <a:rPr dirty="0" sz="1450" spc="-10">
                <a:latin typeface="Times New Roman"/>
                <a:cs typeface="Times New Roman"/>
              </a:rPr>
              <a:t>hear him talking to the junior porters, naming candidates and  explaining offhand that so and so will </a:t>
            </a:r>
            <a:r>
              <a:rPr dirty="0" sz="1450" spc="-5">
                <a:latin typeface="Times New Roman"/>
                <a:cs typeface="Times New Roman"/>
              </a:rPr>
              <a:t>not be </a:t>
            </a:r>
            <a:r>
              <a:rPr dirty="0" sz="1450" spc="-10">
                <a:latin typeface="Times New Roman"/>
                <a:cs typeface="Times New Roman"/>
              </a:rPr>
              <a:t>approved </a:t>
            </a:r>
            <a:r>
              <a:rPr dirty="0" sz="1450" spc="-5">
                <a:latin typeface="Times New Roman"/>
                <a:cs typeface="Times New Roman"/>
              </a:rPr>
              <a:t>by </a:t>
            </a:r>
            <a:r>
              <a:rPr dirty="0" sz="1450" spc="-10">
                <a:latin typeface="Times New Roman"/>
                <a:cs typeface="Times New Roman"/>
              </a:rPr>
              <a:t>the </a:t>
            </a:r>
            <a:r>
              <a:rPr dirty="0" sz="1450" spc="-15">
                <a:latin typeface="Times New Roman"/>
                <a:cs typeface="Times New Roman"/>
              </a:rPr>
              <a:t>Minister, </a:t>
            </a:r>
            <a:r>
              <a:rPr dirty="0" sz="1450" spc="-10">
                <a:latin typeface="Times New Roman"/>
                <a:cs typeface="Times New Roman"/>
              </a:rPr>
              <a:t>so and  so will himself refuse the </a:t>
            </a:r>
            <a:r>
              <a:rPr dirty="0" sz="1450" spc="-5">
                <a:latin typeface="Times New Roman"/>
                <a:cs typeface="Times New Roman"/>
              </a:rPr>
              <a:t>honour; </a:t>
            </a: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plunges into fantastic details </a:t>
            </a:r>
            <a:r>
              <a:rPr dirty="0" sz="1450" spc="-5">
                <a:latin typeface="Times New Roman"/>
                <a:cs typeface="Times New Roman"/>
              </a:rPr>
              <a:t>of  </a:t>
            </a:r>
            <a:r>
              <a:rPr dirty="0" sz="1450" spc="-10">
                <a:latin typeface="Times New Roman"/>
                <a:cs typeface="Times New Roman"/>
              </a:rPr>
              <a:t>some mysterious papers received in the </a:t>
            </a:r>
            <a:r>
              <a:rPr dirty="0" sz="1450" spc="-20">
                <a:latin typeface="Times New Roman"/>
                <a:cs typeface="Times New Roman"/>
              </a:rPr>
              <a:t>registry, </a:t>
            </a:r>
            <a:r>
              <a:rPr dirty="0" sz="1450" spc="-5">
                <a:latin typeface="Times New Roman"/>
                <a:cs typeface="Times New Roman"/>
              </a:rPr>
              <a:t>of a </a:t>
            </a:r>
            <a:r>
              <a:rPr dirty="0" sz="1450" spc="-10">
                <a:latin typeface="Times New Roman"/>
                <a:cs typeface="Times New Roman"/>
              </a:rPr>
              <a:t>secret conversation  which appears to have taken place between the Minister and the </a:t>
            </a:r>
            <a:r>
              <a:rPr dirty="0" sz="1450" spc="-15">
                <a:latin typeface="Times New Roman"/>
                <a:cs typeface="Times New Roman"/>
              </a:rPr>
              <a:t>curator, </a:t>
            </a:r>
            <a:r>
              <a:rPr dirty="0" sz="1450" spc="-10">
                <a:latin typeface="Times New Roman"/>
                <a:cs typeface="Times New Roman"/>
              </a:rPr>
              <a:t>and  so </a:t>
            </a:r>
            <a:r>
              <a:rPr dirty="0" sz="1450" spc="-5">
                <a:latin typeface="Times New Roman"/>
                <a:cs typeface="Times New Roman"/>
              </a:rPr>
              <a:t>on. </a:t>
            </a:r>
            <a:r>
              <a:rPr dirty="0" sz="1450" spc="-10">
                <a:latin typeface="Times New Roman"/>
                <a:cs typeface="Times New Roman"/>
              </a:rPr>
              <a:t>These details apart, </a:t>
            </a:r>
            <a:r>
              <a:rPr dirty="0" sz="1450" spc="-5">
                <a:latin typeface="Times New Roman"/>
                <a:cs typeface="Times New Roman"/>
              </a:rPr>
              <a:t>he </a:t>
            </a:r>
            <a:r>
              <a:rPr dirty="0" sz="1450" spc="-10">
                <a:latin typeface="Times New Roman"/>
                <a:cs typeface="Times New Roman"/>
              </a:rPr>
              <a:t>is almost always right. The impressions </a:t>
            </a:r>
            <a:r>
              <a:rPr dirty="0" sz="1450" spc="-5">
                <a:latin typeface="Times New Roman"/>
                <a:cs typeface="Times New Roman"/>
              </a:rPr>
              <a:t>he</a:t>
            </a:r>
            <a:r>
              <a:rPr dirty="0" sz="1450" spc="315">
                <a:latin typeface="Times New Roman"/>
                <a:cs typeface="Times New Roman"/>
              </a:rPr>
              <a:t> </a:t>
            </a:r>
            <a:r>
              <a:rPr dirty="0" sz="1450" spc="-10">
                <a:latin typeface="Times New Roman"/>
                <a:cs typeface="Times New Roman"/>
              </a:rPr>
              <a:t>forms</a:t>
            </a:r>
            <a:endParaRPr sz="1450">
              <a:latin typeface="Times New Roman"/>
              <a:cs typeface="Times New Roman"/>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9068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"Please </a:t>
            </a:r>
            <a:r>
              <a:rPr dirty="0" sz="1450" spc="-5">
                <a:latin typeface="Times New Roman"/>
                <a:cs typeface="Times New Roman"/>
              </a:rPr>
              <a:t>don't </a:t>
            </a:r>
            <a:r>
              <a:rPr dirty="0" sz="1450" spc="-10">
                <a:latin typeface="Times New Roman"/>
                <a:cs typeface="Times New Roman"/>
              </a:rPr>
              <a:t>trouble," said </a:t>
            </a:r>
            <a:r>
              <a:rPr dirty="0" sz="1450" spc="-20">
                <a:latin typeface="Times New Roman"/>
                <a:cs typeface="Times New Roman"/>
              </a:rPr>
              <a:t>Usielkov. </a:t>
            </a:r>
            <a:r>
              <a:rPr dirty="0" sz="1450" spc="-10">
                <a:latin typeface="Times New Roman"/>
                <a:cs typeface="Times New Roman"/>
              </a:rPr>
              <a:t>"I haven't time.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go </a:t>
            </a:r>
            <a:r>
              <a:rPr dirty="0" sz="1450" spc="-10">
                <a:latin typeface="Times New Roman"/>
                <a:cs typeface="Times New Roman"/>
              </a:rPr>
              <a:t>to the  cemetery and examine the church.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a:t>
            </a:r>
            <a:r>
              <a:rPr dirty="0" sz="1450" spc="30">
                <a:latin typeface="Times New Roman"/>
                <a:cs typeface="Times New Roman"/>
              </a:rPr>
              <a:t> </a:t>
            </a:r>
            <a:r>
              <a:rPr dirty="0" sz="1450" spc="-10">
                <a:latin typeface="Times New Roman"/>
                <a:cs typeface="Times New Roman"/>
              </a:rPr>
              <a:t>commission."</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"Splendid. </a:t>
            </a:r>
            <a:r>
              <a:rPr dirty="0" sz="1450" spc="-35">
                <a:latin typeface="Times New Roman"/>
                <a:cs typeface="Times New Roman"/>
              </a:rPr>
              <a:t>We'll </a:t>
            </a:r>
            <a:r>
              <a:rPr dirty="0" sz="1450" spc="-10">
                <a:latin typeface="Times New Roman"/>
                <a:cs typeface="Times New Roman"/>
              </a:rPr>
              <a:t>have something to eat and </a:t>
            </a:r>
            <a:r>
              <a:rPr dirty="0" sz="1450" spc="-5">
                <a:latin typeface="Times New Roman"/>
                <a:cs typeface="Times New Roman"/>
              </a:rPr>
              <a:t>a </a:t>
            </a:r>
            <a:r>
              <a:rPr dirty="0" sz="1450" spc="-10">
                <a:latin typeface="Times New Roman"/>
                <a:cs typeface="Times New Roman"/>
              </a:rPr>
              <a:t>drink and </a:t>
            </a:r>
            <a:r>
              <a:rPr dirty="0" sz="1450" spc="-5">
                <a:latin typeface="Times New Roman"/>
                <a:cs typeface="Times New Roman"/>
              </a:rPr>
              <a:t>go </a:t>
            </a:r>
            <a:r>
              <a:rPr dirty="0" sz="1450" spc="-20">
                <a:latin typeface="Times New Roman"/>
                <a:cs typeface="Times New Roman"/>
              </a:rPr>
              <a:t>together. </a:t>
            </a:r>
            <a:r>
              <a:rPr dirty="0" sz="1450" spc="-10">
                <a:latin typeface="Times New Roman"/>
                <a:cs typeface="Times New Roman"/>
              </a:rPr>
              <a:t>I've </a:t>
            </a:r>
            <a:r>
              <a:rPr dirty="0" sz="1450" spc="-5">
                <a:latin typeface="Times New Roman"/>
                <a:cs typeface="Times New Roman"/>
              </a:rPr>
              <a:t>got  </a:t>
            </a:r>
            <a:r>
              <a:rPr dirty="0" sz="1450" spc="-10">
                <a:latin typeface="Times New Roman"/>
                <a:cs typeface="Times New Roman"/>
              </a:rPr>
              <a:t>some splendid horses! I'll take </a:t>
            </a:r>
            <a:r>
              <a:rPr dirty="0" sz="1450" spc="-5">
                <a:latin typeface="Times New Roman"/>
                <a:cs typeface="Times New Roman"/>
              </a:rPr>
              <a:t>you </a:t>
            </a:r>
            <a:r>
              <a:rPr dirty="0" sz="1450" spc="-10">
                <a:latin typeface="Times New Roman"/>
                <a:cs typeface="Times New Roman"/>
              </a:rPr>
              <a:t>there and introduce </a:t>
            </a:r>
            <a:r>
              <a:rPr dirty="0" sz="1450" spc="-5">
                <a:latin typeface="Times New Roman"/>
                <a:cs typeface="Times New Roman"/>
              </a:rPr>
              <a:t>you </a:t>
            </a:r>
            <a:r>
              <a:rPr dirty="0" sz="1450" spc="-10">
                <a:latin typeface="Times New Roman"/>
                <a:cs typeface="Times New Roman"/>
              </a:rPr>
              <a:t>to the  churchwarden.... I'll fix </a:t>
            </a:r>
            <a:r>
              <a:rPr dirty="0" sz="1450" spc="-5">
                <a:latin typeface="Times New Roman"/>
                <a:cs typeface="Times New Roman"/>
              </a:rPr>
              <a:t>up </a:t>
            </a:r>
            <a:r>
              <a:rPr dirty="0" sz="1450" spc="-10">
                <a:latin typeface="Times New Roman"/>
                <a:cs typeface="Times New Roman"/>
              </a:rPr>
              <a:t>everything.... But what's the </a:t>
            </a:r>
            <a:r>
              <a:rPr dirty="0" sz="1450" spc="-20">
                <a:latin typeface="Times New Roman"/>
                <a:cs typeface="Times New Roman"/>
              </a:rPr>
              <a:t>matter, </a:t>
            </a:r>
            <a:r>
              <a:rPr dirty="0" sz="1450" spc="-10">
                <a:latin typeface="Times New Roman"/>
                <a:cs typeface="Times New Roman"/>
              </a:rPr>
              <a:t>my dearest  man? </a:t>
            </a:r>
            <a:r>
              <a:rPr dirty="0" sz="1450" spc="-35">
                <a:latin typeface="Times New Roman"/>
                <a:cs typeface="Times New Roman"/>
              </a:rPr>
              <a:t>You're </a:t>
            </a:r>
            <a:r>
              <a:rPr dirty="0" sz="1450" spc="-5">
                <a:latin typeface="Times New Roman"/>
                <a:cs typeface="Times New Roman"/>
              </a:rPr>
              <a:t>not </a:t>
            </a:r>
            <a:r>
              <a:rPr dirty="0" sz="1450" spc="-10">
                <a:latin typeface="Times New Roman"/>
                <a:cs typeface="Times New Roman"/>
              </a:rPr>
              <a:t>avoiding me, </a:t>
            </a:r>
            <a:r>
              <a:rPr dirty="0" sz="1450" spc="-5">
                <a:latin typeface="Times New Roman"/>
                <a:cs typeface="Times New Roman"/>
              </a:rPr>
              <a:t>not </a:t>
            </a:r>
            <a:r>
              <a:rPr dirty="0" sz="1450" spc="-10">
                <a:latin typeface="Times New Roman"/>
                <a:cs typeface="Times New Roman"/>
              </a:rPr>
              <a:t>afraid? Please sit </a:t>
            </a:r>
            <a:r>
              <a:rPr dirty="0" sz="1450" spc="-20">
                <a:latin typeface="Times New Roman"/>
                <a:cs typeface="Times New Roman"/>
              </a:rPr>
              <a:t>nearer. </a:t>
            </a:r>
            <a:r>
              <a:rPr dirty="0" sz="1450" spc="-10">
                <a:latin typeface="Times New Roman"/>
                <a:cs typeface="Times New Roman"/>
              </a:rPr>
              <a:t>There's nothing to  </a:t>
            </a:r>
            <a:r>
              <a:rPr dirty="0" sz="1450" spc="-5">
                <a:latin typeface="Times New Roman"/>
                <a:cs typeface="Times New Roman"/>
              </a:rPr>
              <a:t>be </a:t>
            </a:r>
            <a:r>
              <a:rPr dirty="0" sz="1450" spc="-10">
                <a:latin typeface="Times New Roman"/>
                <a:cs typeface="Times New Roman"/>
              </a:rPr>
              <a:t>afraid </a:t>
            </a:r>
            <a:r>
              <a:rPr dirty="0" sz="1450" spc="-5">
                <a:latin typeface="Times New Roman"/>
                <a:cs typeface="Times New Roman"/>
              </a:rPr>
              <a:t>of </a:t>
            </a:r>
            <a:r>
              <a:rPr dirty="0" sz="1450" spc="-20">
                <a:latin typeface="Times New Roman"/>
                <a:cs typeface="Times New Roman"/>
              </a:rPr>
              <a:t>now.... </a:t>
            </a:r>
            <a:r>
              <a:rPr dirty="0" sz="1450" spc="-10">
                <a:latin typeface="Times New Roman"/>
                <a:cs typeface="Times New Roman"/>
              </a:rPr>
              <a:t>Long ago, </a:t>
            </a:r>
            <a:r>
              <a:rPr dirty="0" sz="1450" spc="-5">
                <a:latin typeface="Times New Roman"/>
                <a:cs typeface="Times New Roman"/>
              </a:rPr>
              <a:t>I </a:t>
            </a:r>
            <a:r>
              <a:rPr dirty="0" sz="1450" spc="-10">
                <a:latin typeface="Times New Roman"/>
                <a:cs typeface="Times New Roman"/>
              </a:rPr>
              <a:t>really was pretty sharp, </a:t>
            </a:r>
            <a:r>
              <a:rPr dirty="0" sz="1450" spc="-5">
                <a:latin typeface="Times New Roman"/>
                <a:cs typeface="Times New Roman"/>
              </a:rPr>
              <a:t>a bit of a </a:t>
            </a:r>
            <a:r>
              <a:rPr dirty="0" sz="1450" spc="-10">
                <a:latin typeface="Times New Roman"/>
                <a:cs typeface="Times New Roman"/>
              </a:rPr>
              <a:t>rogue </a:t>
            </a:r>
            <a:r>
              <a:rPr dirty="0" sz="1450" spc="-5">
                <a:latin typeface="Times New Roman"/>
                <a:cs typeface="Times New Roman"/>
              </a:rPr>
              <a:t>... but  </a:t>
            </a:r>
            <a:r>
              <a:rPr dirty="0" sz="1450" spc="-10">
                <a:latin typeface="Times New Roman"/>
                <a:cs typeface="Times New Roman"/>
              </a:rPr>
              <a:t>now I'm quieter than </a:t>
            </a:r>
            <a:r>
              <a:rPr dirty="0" sz="1450" spc="-20">
                <a:latin typeface="Times New Roman"/>
                <a:cs typeface="Times New Roman"/>
              </a:rPr>
              <a:t>water, </a:t>
            </a:r>
            <a:r>
              <a:rPr dirty="0" sz="1450" spc="-10">
                <a:latin typeface="Times New Roman"/>
                <a:cs typeface="Times New Roman"/>
              </a:rPr>
              <a:t>humbler than grass. I've grown </a:t>
            </a:r>
            <a:r>
              <a:rPr dirty="0" sz="1450" spc="-5">
                <a:latin typeface="Times New Roman"/>
                <a:cs typeface="Times New Roman"/>
              </a:rPr>
              <a:t>old; got a </a:t>
            </a:r>
            <a:r>
              <a:rPr dirty="0" sz="1450" spc="-25">
                <a:latin typeface="Times New Roman"/>
                <a:cs typeface="Times New Roman"/>
              </a:rPr>
              <a:t>family.  </a:t>
            </a:r>
            <a:r>
              <a:rPr dirty="0" sz="1450" spc="-10">
                <a:latin typeface="Times New Roman"/>
                <a:cs typeface="Times New Roman"/>
              </a:rPr>
              <a:t>There are children.... </a:t>
            </a:r>
            <a:r>
              <a:rPr dirty="0" sz="1450" spc="-25">
                <a:latin typeface="Times New Roman"/>
                <a:cs typeface="Times New Roman"/>
              </a:rPr>
              <a:t>Time </a:t>
            </a:r>
            <a:r>
              <a:rPr dirty="0" sz="1450" spc="-10">
                <a:latin typeface="Times New Roman"/>
                <a:cs typeface="Times New Roman"/>
              </a:rPr>
              <a:t>to</a:t>
            </a:r>
            <a:r>
              <a:rPr dirty="0" sz="1450" spc="30">
                <a:latin typeface="Times New Roman"/>
                <a:cs typeface="Times New Roman"/>
              </a:rPr>
              <a:t> </a:t>
            </a:r>
            <a:r>
              <a:rPr dirty="0" sz="1450" spc="-10">
                <a:latin typeface="Times New Roman"/>
                <a:cs typeface="Times New Roman"/>
              </a:rPr>
              <a:t>die!"</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The friends had something to eat and drink, and went in </a:t>
            </a:r>
            <a:r>
              <a:rPr dirty="0" sz="1450" spc="-5">
                <a:latin typeface="Times New Roman"/>
                <a:cs typeface="Times New Roman"/>
              </a:rPr>
              <a:t>a </a:t>
            </a:r>
            <a:r>
              <a:rPr dirty="0" sz="1450" spc="-10">
                <a:latin typeface="Times New Roman"/>
                <a:cs typeface="Times New Roman"/>
              </a:rPr>
              <a:t>coach and pair to  the </a:t>
            </a:r>
            <a:r>
              <a:rPr dirty="0" sz="1450" spc="-20">
                <a:latin typeface="Times New Roman"/>
                <a:cs typeface="Times New Roman"/>
              </a:rPr>
              <a:t>cemetery.</a:t>
            </a:r>
            <a:endParaRPr sz="1450">
              <a:latin typeface="Times New Roman"/>
              <a:cs typeface="Times New Roman"/>
            </a:endParaRPr>
          </a:p>
          <a:p>
            <a:pPr algn="just" marL="12700" marR="5080" indent="255904">
              <a:lnSpc>
                <a:spcPts val="1730"/>
              </a:lnSpc>
              <a:spcBef>
                <a:spcPts val="785"/>
              </a:spcBef>
            </a:pPr>
            <a:r>
              <a:rPr dirty="0" sz="1450" spc="-40">
                <a:latin typeface="Times New Roman"/>
                <a:cs typeface="Times New Roman"/>
              </a:rPr>
              <a:t>"Yes, </a:t>
            </a:r>
            <a:r>
              <a:rPr dirty="0" sz="1450" spc="-10">
                <a:latin typeface="Times New Roman"/>
                <a:cs typeface="Times New Roman"/>
              </a:rPr>
              <a:t>it was </a:t>
            </a:r>
            <a:r>
              <a:rPr dirty="0" sz="1450" spc="-5">
                <a:latin typeface="Times New Roman"/>
                <a:cs typeface="Times New Roman"/>
              </a:rPr>
              <a:t>a good </a:t>
            </a:r>
            <a:r>
              <a:rPr dirty="0" sz="1450" spc="-10">
                <a:latin typeface="Times New Roman"/>
                <a:cs typeface="Times New Roman"/>
              </a:rPr>
              <a:t>time," Shapkin was reminiscent, sitting in the sledge. "I  </a:t>
            </a:r>
            <a:r>
              <a:rPr dirty="0" sz="1450" spc="-15">
                <a:latin typeface="Times New Roman"/>
                <a:cs typeface="Times New Roman"/>
              </a:rPr>
              <a:t>remember, </a:t>
            </a:r>
            <a:r>
              <a:rPr dirty="0" sz="1450" spc="-5">
                <a:latin typeface="Times New Roman"/>
                <a:cs typeface="Times New Roman"/>
              </a:rPr>
              <a:t>but I </a:t>
            </a:r>
            <a:r>
              <a:rPr dirty="0" sz="1450" spc="-10">
                <a:latin typeface="Times New Roman"/>
                <a:cs typeface="Times New Roman"/>
              </a:rPr>
              <a:t>simply can't believe it. Do </a:t>
            </a:r>
            <a:r>
              <a:rPr dirty="0" sz="1450" spc="-5">
                <a:latin typeface="Times New Roman"/>
                <a:cs typeface="Times New Roman"/>
              </a:rPr>
              <a:t>you </a:t>
            </a:r>
            <a:r>
              <a:rPr dirty="0" sz="1450" spc="-10">
                <a:latin typeface="Times New Roman"/>
                <a:cs typeface="Times New Roman"/>
              </a:rPr>
              <a:t>remember how </a:t>
            </a:r>
            <a:r>
              <a:rPr dirty="0" sz="1450" spc="-5">
                <a:latin typeface="Times New Roman"/>
                <a:cs typeface="Times New Roman"/>
              </a:rPr>
              <a:t>you </a:t>
            </a:r>
            <a:r>
              <a:rPr dirty="0" sz="1450" spc="-10">
                <a:latin typeface="Times New Roman"/>
                <a:cs typeface="Times New Roman"/>
              </a:rPr>
              <a:t>divorced  </a:t>
            </a:r>
            <a:r>
              <a:rPr dirty="0" sz="1450" spc="-5">
                <a:latin typeface="Times New Roman"/>
                <a:cs typeface="Times New Roman"/>
              </a:rPr>
              <a:t>your </a:t>
            </a:r>
            <a:r>
              <a:rPr dirty="0" sz="1450" spc="-10">
                <a:latin typeface="Times New Roman"/>
                <a:cs typeface="Times New Roman"/>
              </a:rPr>
              <a:t>wife? It's almost twenty years ago, and </a:t>
            </a:r>
            <a:r>
              <a:rPr dirty="0" sz="1450" spc="-5">
                <a:latin typeface="Times New Roman"/>
                <a:cs typeface="Times New Roman"/>
              </a:rPr>
              <a:t>you've </a:t>
            </a:r>
            <a:r>
              <a:rPr dirty="0" sz="1450" spc="-10">
                <a:latin typeface="Times New Roman"/>
                <a:cs typeface="Times New Roman"/>
              </a:rPr>
              <a:t>probably forgotten  everything, </a:t>
            </a:r>
            <a:r>
              <a:rPr dirty="0" sz="1450" spc="-5">
                <a:latin typeface="Times New Roman"/>
                <a:cs typeface="Times New Roman"/>
              </a:rPr>
              <a:t>but I </a:t>
            </a:r>
            <a:r>
              <a:rPr dirty="0" sz="1450" spc="-10">
                <a:latin typeface="Times New Roman"/>
                <a:cs typeface="Times New Roman"/>
              </a:rPr>
              <a:t>remember it as though </a:t>
            </a:r>
            <a:r>
              <a:rPr dirty="0" sz="1450" spc="-5">
                <a:latin typeface="Times New Roman"/>
                <a:cs typeface="Times New Roman"/>
              </a:rPr>
              <a:t>I </a:t>
            </a:r>
            <a:r>
              <a:rPr dirty="0" sz="1450" spc="-10">
                <a:latin typeface="Times New Roman"/>
                <a:cs typeface="Times New Roman"/>
              </a:rPr>
              <a:t>conducted the petition </a:t>
            </a:r>
            <a:r>
              <a:rPr dirty="0" sz="1450" spc="-20">
                <a:latin typeface="Times New Roman"/>
                <a:cs typeface="Times New Roman"/>
              </a:rPr>
              <a:t>yesterday. </a:t>
            </a:r>
            <a:r>
              <a:rPr dirty="0" sz="1450" spc="-10">
                <a:latin typeface="Times New Roman"/>
                <a:cs typeface="Times New Roman"/>
              </a:rPr>
              <a:t>My  God, how rotten </a:t>
            </a:r>
            <a:r>
              <a:rPr dirty="0" sz="1450" spc="-5">
                <a:latin typeface="Times New Roman"/>
                <a:cs typeface="Times New Roman"/>
              </a:rPr>
              <a:t>I </a:t>
            </a:r>
            <a:r>
              <a:rPr dirty="0" sz="1450" spc="-10">
                <a:latin typeface="Times New Roman"/>
                <a:cs typeface="Times New Roman"/>
              </a:rPr>
              <a:t>was! Then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smart, casuistical devil, full </a:t>
            </a:r>
            <a:r>
              <a:rPr dirty="0" sz="1450" spc="-5">
                <a:latin typeface="Times New Roman"/>
                <a:cs typeface="Times New Roman"/>
              </a:rPr>
              <a:t>of </a:t>
            </a:r>
            <a:r>
              <a:rPr dirty="0" sz="1450" spc="-10">
                <a:latin typeface="Times New Roman"/>
                <a:cs typeface="Times New Roman"/>
              </a:rPr>
              <a:t>sharp  practice and </a:t>
            </a:r>
            <a:r>
              <a:rPr dirty="0" sz="1450" spc="-15">
                <a:latin typeface="Times New Roman"/>
                <a:cs typeface="Times New Roman"/>
              </a:rPr>
              <a:t>devilry....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used to run into some shady </a:t>
            </a:r>
            <a:r>
              <a:rPr dirty="0" sz="1450" spc="-15">
                <a:latin typeface="Times New Roman"/>
                <a:cs typeface="Times New Roman"/>
              </a:rPr>
              <a:t>affairs, </a:t>
            </a:r>
            <a:r>
              <a:rPr dirty="0" sz="1450" spc="-10">
                <a:latin typeface="Times New Roman"/>
                <a:cs typeface="Times New Roman"/>
              </a:rPr>
              <a:t>particularly  when there was </a:t>
            </a:r>
            <a:r>
              <a:rPr dirty="0" sz="1450" spc="-5">
                <a:latin typeface="Times New Roman"/>
                <a:cs typeface="Times New Roman"/>
              </a:rPr>
              <a:t>a good </a:t>
            </a:r>
            <a:r>
              <a:rPr dirty="0" sz="1450" spc="-10">
                <a:latin typeface="Times New Roman"/>
                <a:cs typeface="Times New Roman"/>
              </a:rPr>
              <a:t>fee, as in </a:t>
            </a:r>
            <a:r>
              <a:rPr dirty="0" sz="1450" spc="-5">
                <a:latin typeface="Times New Roman"/>
                <a:cs typeface="Times New Roman"/>
              </a:rPr>
              <a:t>your </a:t>
            </a:r>
            <a:r>
              <a:rPr dirty="0" sz="1450" spc="-10">
                <a:latin typeface="Times New Roman"/>
                <a:cs typeface="Times New Roman"/>
              </a:rPr>
              <a:t>case, for instance. What was it </a:t>
            </a:r>
            <a:r>
              <a:rPr dirty="0" sz="1450" spc="-5">
                <a:latin typeface="Times New Roman"/>
                <a:cs typeface="Times New Roman"/>
              </a:rPr>
              <a:t>you </a:t>
            </a:r>
            <a:r>
              <a:rPr dirty="0" sz="1450" spc="-10">
                <a:latin typeface="Times New Roman"/>
                <a:cs typeface="Times New Roman"/>
              </a:rPr>
              <a:t>paid  me then? Five—six hundred. Enough to upset </a:t>
            </a:r>
            <a:r>
              <a:rPr dirty="0" sz="1450" spc="-5">
                <a:latin typeface="Times New Roman"/>
                <a:cs typeface="Times New Roman"/>
              </a:rPr>
              <a:t>anybody! </a:t>
            </a:r>
            <a:r>
              <a:rPr dirty="0" sz="1450" spc="-10">
                <a:latin typeface="Times New Roman"/>
                <a:cs typeface="Times New Roman"/>
              </a:rPr>
              <a:t>By the time </a:t>
            </a:r>
            <a:r>
              <a:rPr dirty="0" sz="1450" spc="-5">
                <a:latin typeface="Times New Roman"/>
                <a:cs typeface="Times New Roman"/>
              </a:rPr>
              <a:t>you </a:t>
            </a:r>
            <a:r>
              <a:rPr dirty="0" sz="1450" spc="-10">
                <a:latin typeface="Times New Roman"/>
                <a:cs typeface="Times New Roman"/>
              </a:rPr>
              <a:t>left  for Petersburg </a:t>
            </a:r>
            <a:r>
              <a:rPr dirty="0" sz="1450" spc="-5">
                <a:latin typeface="Times New Roman"/>
                <a:cs typeface="Times New Roman"/>
              </a:rPr>
              <a:t>you'd </a:t>
            </a:r>
            <a:r>
              <a:rPr dirty="0" sz="1450" spc="-10">
                <a:latin typeface="Times New Roman"/>
                <a:cs typeface="Times New Roman"/>
              </a:rPr>
              <a:t>left the whole </a:t>
            </a:r>
            <a:r>
              <a:rPr dirty="0" sz="1450" spc="-15">
                <a:latin typeface="Times New Roman"/>
                <a:cs typeface="Times New Roman"/>
              </a:rPr>
              <a:t>affair </a:t>
            </a:r>
            <a:r>
              <a:rPr dirty="0" sz="1450" spc="-10">
                <a:latin typeface="Times New Roman"/>
                <a:cs typeface="Times New Roman"/>
              </a:rPr>
              <a:t>completely in my hands. 'Do what  </a:t>
            </a:r>
            <a:r>
              <a:rPr dirty="0" sz="1450" spc="-5">
                <a:latin typeface="Times New Roman"/>
                <a:cs typeface="Times New Roman"/>
              </a:rPr>
              <a:t>you </a:t>
            </a:r>
            <a:r>
              <a:rPr dirty="0" sz="1450" spc="-10">
                <a:latin typeface="Times New Roman"/>
                <a:cs typeface="Times New Roman"/>
              </a:rPr>
              <a:t>like!' And </a:t>
            </a:r>
            <a:r>
              <a:rPr dirty="0" sz="1450" spc="-5">
                <a:latin typeface="Times New Roman"/>
                <a:cs typeface="Times New Roman"/>
              </a:rPr>
              <a:t>your </a:t>
            </a:r>
            <a:r>
              <a:rPr dirty="0" sz="1450" spc="-10">
                <a:latin typeface="Times New Roman"/>
                <a:cs typeface="Times New Roman"/>
              </a:rPr>
              <a:t>former wife, Sophia Mikhailovna, though she did come  from </a:t>
            </a:r>
            <a:r>
              <a:rPr dirty="0" sz="1450" spc="-5">
                <a:latin typeface="Times New Roman"/>
                <a:cs typeface="Times New Roman"/>
              </a:rPr>
              <a:t>a </a:t>
            </a:r>
            <a:r>
              <a:rPr dirty="0" sz="1450" spc="-10">
                <a:latin typeface="Times New Roman"/>
                <a:cs typeface="Times New Roman"/>
              </a:rPr>
              <a:t>merchant </a:t>
            </a:r>
            <a:r>
              <a:rPr dirty="0" sz="1450" spc="-25">
                <a:latin typeface="Times New Roman"/>
                <a:cs typeface="Times New Roman"/>
              </a:rPr>
              <a:t>family, </a:t>
            </a:r>
            <a:r>
              <a:rPr dirty="0" sz="1450" spc="-10">
                <a:latin typeface="Times New Roman"/>
                <a:cs typeface="Times New Roman"/>
              </a:rPr>
              <a:t>was proud and selfish. </a:t>
            </a:r>
            <a:r>
              <a:rPr dirty="0" sz="1450" spc="-60">
                <a:latin typeface="Times New Roman"/>
                <a:cs typeface="Times New Roman"/>
              </a:rPr>
              <a:t>To </a:t>
            </a:r>
            <a:r>
              <a:rPr dirty="0" sz="1450" spc="-10">
                <a:latin typeface="Times New Roman"/>
                <a:cs typeface="Times New Roman"/>
              </a:rPr>
              <a:t>bribe her to take the guilt  </a:t>
            </a:r>
            <a:r>
              <a:rPr dirty="0" sz="1450" spc="-5">
                <a:latin typeface="Times New Roman"/>
                <a:cs typeface="Times New Roman"/>
              </a:rPr>
              <a:t>on </a:t>
            </a:r>
            <a:r>
              <a:rPr dirty="0" sz="1450" spc="-10">
                <a:latin typeface="Times New Roman"/>
                <a:cs typeface="Times New Roman"/>
              </a:rPr>
              <a:t>herself was difficult—extremely difficult. </a:t>
            </a:r>
            <a:r>
              <a:rPr dirty="0" sz="1450" spc="-5">
                <a:latin typeface="Times New Roman"/>
                <a:cs typeface="Times New Roman"/>
              </a:rPr>
              <a:t>I </a:t>
            </a:r>
            <a:r>
              <a:rPr dirty="0" sz="1450" spc="-10">
                <a:latin typeface="Times New Roman"/>
                <a:cs typeface="Times New Roman"/>
              </a:rPr>
              <a:t>used to come to her for </a:t>
            </a:r>
            <a:r>
              <a:rPr dirty="0" sz="1450" spc="-5">
                <a:latin typeface="Times New Roman"/>
                <a:cs typeface="Times New Roman"/>
              </a:rPr>
              <a:t>a  </a:t>
            </a:r>
            <a:r>
              <a:rPr dirty="0" sz="1450" spc="-10">
                <a:latin typeface="Times New Roman"/>
                <a:cs typeface="Times New Roman"/>
              </a:rPr>
              <a:t>business talk, and when she saw me, she would say to her maid: 'Masha,  surely</a:t>
            </a:r>
            <a:r>
              <a:rPr dirty="0" sz="1450" spc="50">
                <a:latin typeface="Times New Roman"/>
                <a:cs typeface="Times New Roman"/>
              </a:rPr>
              <a:t> </a:t>
            </a:r>
            <a:r>
              <a:rPr dirty="0" sz="1450" spc="-5">
                <a:latin typeface="Times New Roman"/>
                <a:cs typeface="Times New Roman"/>
              </a:rPr>
              <a:t>I</a:t>
            </a:r>
            <a:r>
              <a:rPr dirty="0" sz="1450" spc="55">
                <a:latin typeface="Times New Roman"/>
                <a:cs typeface="Times New Roman"/>
              </a:rPr>
              <a:t> </a:t>
            </a:r>
            <a:r>
              <a:rPr dirty="0" sz="1450" spc="-10">
                <a:latin typeface="Times New Roman"/>
                <a:cs typeface="Times New Roman"/>
              </a:rPr>
              <a:t>told</a:t>
            </a:r>
            <a:r>
              <a:rPr dirty="0" sz="1450" spc="60">
                <a:latin typeface="Times New Roman"/>
                <a:cs typeface="Times New Roman"/>
              </a:rPr>
              <a:t> </a:t>
            </a:r>
            <a:r>
              <a:rPr dirty="0" sz="1450" spc="-5">
                <a:latin typeface="Times New Roman"/>
                <a:cs typeface="Times New Roman"/>
              </a:rPr>
              <a:t>you</a:t>
            </a:r>
            <a:r>
              <a:rPr dirty="0" sz="1450" spc="55">
                <a:latin typeface="Times New Roman"/>
                <a:cs typeface="Times New Roman"/>
              </a:rPr>
              <a:t> </a:t>
            </a:r>
            <a:r>
              <a:rPr dirty="0" sz="1450" spc="-5">
                <a:latin typeface="Times New Roman"/>
                <a:cs typeface="Times New Roman"/>
              </a:rPr>
              <a:t>I</a:t>
            </a:r>
            <a:r>
              <a:rPr dirty="0" sz="1450" spc="60">
                <a:latin typeface="Times New Roman"/>
                <a:cs typeface="Times New Roman"/>
              </a:rPr>
              <a:t> </a:t>
            </a:r>
            <a:r>
              <a:rPr dirty="0" sz="1450" spc="-10">
                <a:latin typeface="Times New Roman"/>
                <a:cs typeface="Times New Roman"/>
              </a:rPr>
              <a:t>wasn't</a:t>
            </a:r>
            <a:r>
              <a:rPr dirty="0" sz="1450" spc="50">
                <a:latin typeface="Times New Roman"/>
                <a:cs typeface="Times New Roman"/>
              </a:rPr>
              <a:t> </a:t>
            </a:r>
            <a:r>
              <a:rPr dirty="0" sz="1450" spc="-10">
                <a:latin typeface="Times New Roman"/>
                <a:cs typeface="Times New Roman"/>
              </a:rPr>
              <a:t>at</a:t>
            </a:r>
            <a:r>
              <a:rPr dirty="0" sz="1450" spc="50">
                <a:latin typeface="Times New Roman"/>
                <a:cs typeface="Times New Roman"/>
              </a:rPr>
              <a:t> </a:t>
            </a:r>
            <a:r>
              <a:rPr dirty="0" sz="1450" spc="-10">
                <a:latin typeface="Times New Roman"/>
                <a:cs typeface="Times New Roman"/>
              </a:rPr>
              <a:t>home</a:t>
            </a:r>
            <a:r>
              <a:rPr dirty="0" sz="1450" spc="60">
                <a:latin typeface="Times New Roman"/>
                <a:cs typeface="Times New Roman"/>
              </a:rPr>
              <a:t> </a:t>
            </a:r>
            <a:r>
              <a:rPr dirty="0" sz="1450" spc="-10">
                <a:latin typeface="Times New Roman"/>
                <a:cs typeface="Times New Roman"/>
              </a:rPr>
              <a:t>to</a:t>
            </a:r>
            <a:r>
              <a:rPr dirty="0" sz="1450" spc="55">
                <a:latin typeface="Times New Roman"/>
                <a:cs typeface="Times New Roman"/>
              </a:rPr>
              <a:t> </a:t>
            </a:r>
            <a:r>
              <a:rPr dirty="0" sz="1450" spc="-10">
                <a:latin typeface="Times New Roman"/>
                <a:cs typeface="Times New Roman"/>
              </a:rPr>
              <a:t>scoundrels.'</a:t>
            </a:r>
            <a:r>
              <a:rPr dirty="0" sz="1450" spc="55">
                <a:latin typeface="Times New Roman"/>
                <a:cs typeface="Times New Roman"/>
              </a:rPr>
              <a:t> </a:t>
            </a:r>
            <a:r>
              <a:rPr dirty="0" sz="1450" spc="-5">
                <a:latin typeface="Times New Roman"/>
                <a:cs typeface="Times New Roman"/>
              </a:rPr>
              <a:t>I</a:t>
            </a:r>
            <a:r>
              <a:rPr dirty="0" sz="1450" spc="55">
                <a:latin typeface="Times New Roman"/>
                <a:cs typeface="Times New Roman"/>
              </a:rPr>
              <a:t> </a:t>
            </a:r>
            <a:r>
              <a:rPr dirty="0" sz="1450" spc="-10">
                <a:latin typeface="Times New Roman"/>
                <a:cs typeface="Times New Roman"/>
              </a:rPr>
              <a:t>tried</a:t>
            </a:r>
            <a:r>
              <a:rPr dirty="0" sz="1450" spc="60">
                <a:latin typeface="Times New Roman"/>
                <a:cs typeface="Times New Roman"/>
              </a:rPr>
              <a:t> </a:t>
            </a:r>
            <a:r>
              <a:rPr dirty="0" sz="1450" spc="-5">
                <a:latin typeface="Times New Roman"/>
                <a:cs typeface="Times New Roman"/>
              </a:rPr>
              <a:t>one</a:t>
            </a:r>
            <a:r>
              <a:rPr dirty="0" sz="1450" spc="55">
                <a:latin typeface="Times New Roman"/>
                <a:cs typeface="Times New Roman"/>
              </a:rPr>
              <a:t> </a:t>
            </a:r>
            <a:r>
              <a:rPr dirty="0" sz="1450" spc="-35">
                <a:latin typeface="Times New Roman"/>
                <a:cs typeface="Times New Roman"/>
              </a:rPr>
              <a:t>way,</a:t>
            </a:r>
            <a:r>
              <a:rPr dirty="0" sz="1450" spc="55">
                <a:latin typeface="Times New Roman"/>
                <a:cs typeface="Times New Roman"/>
              </a:rPr>
              <a:t> </a:t>
            </a:r>
            <a:r>
              <a:rPr dirty="0" sz="1450" spc="-10">
                <a:latin typeface="Times New Roman"/>
                <a:cs typeface="Times New Roman"/>
              </a:rPr>
              <a:t>then</a:t>
            </a:r>
            <a:r>
              <a:rPr dirty="0" sz="1450" spc="60">
                <a:latin typeface="Times New Roman"/>
                <a:cs typeface="Times New Roman"/>
              </a:rPr>
              <a:t> </a:t>
            </a:r>
            <a:r>
              <a:rPr dirty="0" sz="1450" spc="-10">
                <a:latin typeface="Times New Roman"/>
                <a:cs typeface="Times New Roman"/>
              </a:rPr>
              <a:t>another</a:t>
            </a:r>
            <a:endParaRPr sz="1450">
              <a:latin typeface="Times New Roman"/>
              <a:cs typeface="Times New Roman"/>
            </a:endParaRPr>
          </a:p>
          <a:p>
            <a:pPr algn="just" marL="12700">
              <a:lnSpc>
                <a:spcPts val="1645"/>
              </a:lnSpc>
            </a:pPr>
            <a:r>
              <a:rPr dirty="0" sz="1450" spc="-5">
                <a:latin typeface="Times New Roman"/>
                <a:cs typeface="Times New Roman"/>
              </a:rPr>
              <a:t>...</a:t>
            </a:r>
            <a:r>
              <a:rPr dirty="0" sz="1450" spc="80">
                <a:latin typeface="Times New Roman"/>
                <a:cs typeface="Times New Roman"/>
              </a:rPr>
              <a:t> </a:t>
            </a:r>
            <a:r>
              <a:rPr dirty="0" sz="1450" spc="-10">
                <a:latin typeface="Times New Roman"/>
                <a:cs typeface="Times New Roman"/>
              </a:rPr>
              <a:t>wrote</a:t>
            </a:r>
            <a:r>
              <a:rPr dirty="0" sz="1450" spc="90">
                <a:latin typeface="Times New Roman"/>
                <a:cs typeface="Times New Roman"/>
              </a:rPr>
              <a:t> </a:t>
            </a:r>
            <a:r>
              <a:rPr dirty="0" sz="1450" spc="-10">
                <a:latin typeface="Times New Roman"/>
                <a:cs typeface="Times New Roman"/>
              </a:rPr>
              <a:t>letters</a:t>
            </a:r>
            <a:r>
              <a:rPr dirty="0" sz="1450" spc="90">
                <a:latin typeface="Times New Roman"/>
                <a:cs typeface="Times New Roman"/>
              </a:rPr>
              <a:t> </a:t>
            </a:r>
            <a:r>
              <a:rPr dirty="0" sz="1450" spc="-10">
                <a:latin typeface="Times New Roman"/>
                <a:cs typeface="Times New Roman"/>
              </a:rPr>
              <a:t>to</a:t>
            </a:r>
            <a:r>
              <a:rPr dirty="0" sz="1450" spc="85">
                <a:latin typeface="Times New Roman"/>
                <a:cs typeface="Times New Roman"/>
              </a:rPr>
              <a:t> </a:t>
            </a:r>
            <a:r>
              <a:rPr dirty="0" sz="1450" spc="-20">
                <a:latin typeface="Times New Roman"/>
                <a:cs typeface="Times New Roman"/>
              </a:rPr>
              <a:t>her,</a:t>
            </a:r>
            <a:r>
              <a:rPr dirty="0" sz="1450" spc="90">
                <a:latin typeface="Times New Roman"/>
                <a:cs typeface="Times New Roman"/>
              </a:rPr>
              <a:t> </a:t>
            </a:r>
            <a:r>
              <a:rPr dirty="0" sz="1450" spc="-10">
                <a:latin typeface="Times New Roman"/>
                <a:cs typeface="Times New Roman"/>
              </a:rPr>
              <a:t>tried</a:t>
            </a:r>
            <a:r>
              <a:rPr dirty="0" sz="1450" spc="90">
                <a:latin typeface="Times New Roman"/>
                <a:cs typeface="Times New Roman"/>
              </a:rPr>
              <a:t> </a:t>
            </a:r>
            <a:r>
              <a:rPr dirty="0" sz="1450" spc="-10">
                <a:latin typeface="Times New Roman"/>
                <a:cs typeface="Times New Roman"/>
              </a:rPr>
              <a:t>to</a:t>
            </a:r>
            <a:r>
              <a:rPr dirty="0" sz="1450" spc="85">
                <a:latin typeface="Times New Roman"/>
                <a:cs typeface="Times New Roman"/>
              </a:rPr>
              <a:t> </a:t>
            </a:r>
            <a:r>
              <a:rPr dirty="0" sz="1450" spc="-10">
                <a:latin typeface="Times New Roman"/>
                <a:cs typeface="Times New Roman"/>
              </a:rPr>
              <a:t>meet</a:t>
            </a:r>
            <a:r>
              <a:rPr dirty="0" sz="1450" spc="85">
                <a:latin typeface="Times New Roman"/>
                <a:cs typeface="Times New Roman"/>
              </a:rPr>
              <a:t> </a:t>
            </a:r>
            <a:r>
              <a:rPr dirty="0" sz="1450" spc="-10">
                <a:latin typeface="Times New Roman"/>
                <a:cs typeface="Times New Roman"/>
              </a:rPr>
              <a:t>her</a:t>
            </a:r>
            <a:r>
              <a:rPr dirty="0" sz="1450" spc="90">
                <a:latin typeface="Times New Roman"/>
                <a:cs typeface="Times New Roman"/>
              </a:rPr>
              <a:t> </a:t>
            </a:r>
            <a:r>
              <a:rPr dirty="0" sz="1450" spc="-10">
                <a:latin typeface="Times New Roman"/>
                <a:cs typeface="Times New Roman"/>
              </a:rPr>
              <a:t>accidentally—no</a:t>
            </a:r>
            <a:r>
              <a:rPr dirty="0" sz="1450" spc="90">
                <a:latin typeface="Times New Roman"/>
                <a:cs typeface="Times New Roman"/>
              </a:rPr>
              <a:t> </a:t>
            </a:r>
            <a:r>
              <a:rPr dirty="0" sz="1450" spc="-5">
                <a:latin typeface="Times New Roman"/>
                <a:cs typeface="Times New Roman"/>
              </a:rPr>
              <a:t>good.</a:t>
            </a:r>
            <a:r>
              <a:rPr dirty="0" sz="1450" spc="85">
                <a:latin typeface="Times New Roman"/>
                <a:cs typeface="Times New Roman"/>
              </a:rPr>
              <a:t> </a:t>
            </a:r>
            <a:r>
              <a:rPr dirty="0" sz="1450" spc="-5">
                <a:latin typeface="Times New Roman"/>
                <a:cs typeface="Times New Roman"/>
              </a:rPr>
              <a:t>I</a:t>
            </a:r>
            <a:r>
              <a:rPr dirty="0" sz="1450" spc="90">
                <a:latin typeface="Times New Roman"/>
                <a:cs typeface="Times New Roman"/>
              </a:rPr>
              <a:t> </a:t>
            </a:r>
            <a:r>
              <a:rPr dirty="0" sz="1450" spc="-10">
                <a:latin typeface="Times New Roman"/>
                <a:cs typeface="Times New Roman"/>
              </a:rPr>
              <a:t>had</a:t>
            </a:r>
            <a:r>
              <a:rPr dirty="0" sz="1450" spc="90">
                <a:latin typeface="Times New Roman"/>
                <a:cs typeface="Times New Roman"/>
              </a:rPr>
              <a:t> </a:t>
            </a:r>
            <a:r>
              <a:rPr dirty="0" sz="1450" spc="-10">
                <a:latin typeface="Times New Roman"/>
                <a:cs typeface="Times New Roman"/>
              </a:rPr>
              <a:t>to</a:t>
            </a:r>
            <a:r>
              <a:rPr dirty="0" sz="1450" spc="90">
                <a:latin typeface="Times New Roman"/>
                <a:cs typeface="Times New Roman"/>
              </a:rPr>
              <a:t> </a:t>
            </a:r>
            <a:r>
              <a:rPr dirty="0" sz="1450" spc="-10">
                <a:latin typeface="Times New Roman"/>
                <a:cs typeface="Times New Roman"/>
              </a:rPr>
              <a:t>work</a:t>
            </a:r>
            <a:endParaRPr sz="1450">
              <a:latin typeface="Times New Roman"/>
              <a:cs typeface="Times New Roman"/>
            </a:endParaRPr>
          </a:p>
          <a:p>
            <a:pPr algn="just" marL="12700" marR="10795">
              <a:lnSpc>
                <a:spcPts val="1730"/>
              </a:lnSpc>
              <a:spcBef>
                <a:spcPts val="60"/>
              </a:spcBef>
            </a:pPr>
            <a:r>
              <a:rPr dirty="0" sz="1450" spc="-10">
                <a:latin typeface="Times New Roman"/>
                <a:cs typeface="Times New Roman"/>
              </a:rPr>
              <a:t>through </a:t>
            </a:r>
            <a:r>
              <a:rPr dirty="0" sz="1450" spc="-5">
                <a:latin typeface="Times New Roman"/>
                <a:cs typeface="Times New Roman"/>
              </a:rPr>
              <a:t>a </a:t>
            </a:r>
            <a:r>
              <a:rPr dirty="0" sz="1450" spc="-10">
                <a:latin typeface="Times New Roman"/>
                <a:cs typeface="Times New Roman"/>
              </a:rPr>
              <a:t>third person. For </a:t>
            </a:r>
            <a:r>
              <a:rPr dirty="0" sz="1450" spc="-5">
                <a:latin typeface="Times New Roman"/>
                <a:cs typeface="Times New Roman"/>
              </a:rPr>
              <a:t>a </a:t>
            </a:r>
            <a:r>
              <a:rPr dirty="0" sz="1450" spc="-10">
                <a:latin typeface="Times New Roman"/>
                <a:cs typeface="Times New Roman"/>
              </a:rPr>
              <a:t>long time </a:t>
            </a:r>
            <a:r>
              <a:rPr dirty="0" sz="1450" spc="-5">
                <a:latin typeface="Times New Roman"/>
                <a:cs typeface="Times New Roman"/>
              </a:rPr>
              <a:t>I </a:t>
            </a:r>
            <a:r>
              <a:rPr dirty="0" sz="1450" spc="-10">
                <a:latin typeface="Times New Roman"/>
                <a:cs typeface="Times New Roman"/>
              </a:rPr>
              <a:t>had trouble with </a:t>
            </a:r>
            <a:r>
              <a:rPr dirty="0" sz="1450" spc="-20">
                <a:latin typeface="Times New Roman"/>
                <a:cs typeface="Times New Roman"/>
              </a:rPr>
              <a:t>her, </a:t>
            </a:r>
            <a:r>
              <a:rPr dirty="0" sz="1450" spc="-10">
                <a:latin typeface="Times New Roman"/>
                <a:cs typeface="Times New Roman"/>
              </a:rPr>
              <a:t>and she only  yielded when </a:t>
            </a:r>
            <a:r>
              <a:rPr dirty="0" sz="1450" spc="-5">
                <a:latin typeface="Times New Roman"/>
                <a:cs typeface="Times New Roman"/>
              </a:rPr>
              <a:t>you </a:t>
            </a:r>
            <a:r>
              <a:rPr dirty="0" sz="1450" spc="-10">
                <a:latin typeface="Times New Roman"/>
                <a:cs typeface="Times New Roman"/>
              </a:rPr>
              <a:t>agreed to give her ten thousand. She could </a:t>
            </a:r>
            <a:r>
              <a:rPr dirty="0" sz="1450" spc="-5">
                <a:latin typeface="Times New Roman"/>
                <a:cs typeface="Times New Roman"/>
              </a:rPr>
              <a:t>not </a:t>
            </a:r>
            <a:r>
              <a:rPr dirty="0" sz="1450" spc="-10">
                <a:latin typeface="Times New Roman"/>
                <a:cs typeface="Times New Roman"/>
              </a:rPr>
              <a:t>stand </a:t>
            </a:r>
            <a:r>
              <a:rPr dirty="0" sz="1450" spc="-5">
                <a:latin typeface="Times New Roman"/>
                <a:cs typeface="Times New Roman"/>
              </a:rPr>
              <a:t>out  </a:t>
            </a:r>
            <a:r>
              <a:rPr dirty="0" sz="1450" spc="-10">
                <a:latin typeface="Times New Roman"/>
                <a:cs typeface="Times New Roman"/>
              </a:rPr>
              <a:t>against ten thousand. She succumbed.... She began to weep, spat in my face,  </a:t>
            </a:r>
            <a:r>
              <a:rPr dirty="0" sz="1450" spc="-5">
                <a:latin typeface="Times New Roman"/>
                <a:cs typeface="Times New Roman"/>
              </a:rPr>
              <a:t>but </a:t>
            </a:r>
            <a:r>
              <a:rPr dirty="0" sz="1450" spc="-10">
                <a:latin typeface="Times New Roman"/>
                <a:cs typeface="Times New Roman"/>
              </a:rPr>
              <a:t>she yielded and took the guilt </a:t>
            </a:r>
            <a:r>
              <a:rPr dirty="0" sz="1450" spc="-5">
                <a:latin typeface="Times New Roman"/>
                <a:cs typeface="Times New Roman"/>
              </a:rPr>
              <a:t>on</a:t>
            </a:r>
            <a:r>
              <a:rPr dirty="0" sz="1450" spc="25">
                <a:latin typeface="Times New Roman"/>
                <a:cs typeface="Times New Roman"/>
              </a:rPr>
              <a:t> </a:t>
            </a:r>
            <a:r>
              <a:rPr dirty="0" sz="1450" spc="-10">
                <a:latin typeface="Times New Roman"/>
                <a:cs typeface="Times New Roman"/>
              </a:rPr>
              <a:t>herself."</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remember it was fifteen, </a:t>
            </a:r>
            <a:r>
              <a:rPr dirty="0" sz="1450" spc="-5">
                <a:latin typeface="Times New Roman"/>
                <a:cs typeface="Times New Roman"/>
              </a:rPr>
              <a:t>not </a:t>
            </a:r>
            <a:r>
              <a:rPr dirty="0" sz="1450" spc="-10">
                <a:latin typeface="Times New Roman"/>
                <a:cs typeface="Times New Roman"/>
              </a:rPr>
              <a:t>ten thousand she took from me," said  </a:t>
            </a:r>
            <a:r>
              <a:rPr dirty="0" sz="1450" spc="-20">
                <a:latin typeface="Times New Roman"/>
                <a:cs typeface="Times New Roman"/>
              </a:rPr>
              <a:t>Usielkov.</a:t>
            </a:r>
            <a:endParaRPr sz="1450">
              <a:latin typeface="Times New Roman"/>
              <a:cs typeface="Times New Roman"/>
            </a:endParaRPr>
          </a:p>
          <a:p>
            <a:pPr algn="just" marL="12700" marR="5080" indent="255904">
              <a:lnSpc>
                <a:spcPts val="1730"/>
              </a:lnSpc>
              <a:spcBef>
                <a:spcPts val="715"/>
              </a:spcBef>
            </a:pPr>
            <a:r>
              <a:rPr dirty="0" sz="1450" spc="-40">
                <a:latin typeface="Times New Roman"/>
                <a:cs typeface="Times New Roman"/>
              </a:rPr>
              <a:t>"Yes,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 </a:t>
            </a:r>
            <a:r>
              <a:rPr dirty="0" sz="1450" spc="-10">
                <a:latin typeface="Times New Roman"/>
                <a:cs typeface="Times New Roman"/>
              </a:rPr>
              <a:t>fifteen, my mistake." Shapkin was disconcerted.  "Anyway it's all past and </a:t>
            </a:r>
            <a:r>
              <a:rPr dirty="0" sz="1450" spc="-5">
                <a:latin typeface="Times New Roman"/>
                <a:cs typeface="Times New Roman"/>
              </a:rPr>
              <a:t>done </a:t>
            </a:r>
            <a:r>
              <a:rPr dirty="0" sz="1450" spc="-10">
                <a:latin typeface="Times New Roman"/>
                <a:cs typeface="Times New Roman"/>
              </a:rPr>
              <a:t>with </a:t>
            </a:r>
            <a:r>
              <a:rPr dirty="0" sz="1450" spc="-30">
                <a:latin typeface="Times New Roman"/>
                <a:cs typeface="Times New Roman"/>
              </a:rPr>
              <a:t>now. </a:t>
            </a:r>
            <a:r>
              <a:rPr dirty="0" sz="1450" spc="-10">
                <a:latin typeface="Times New Roman"/>
                <a:cs typeface="Times New Roman"/>
              </a:rPr>
              <a:t>Why shouldn't </a:t>
            </a:r>
            <a:r>
              <a:rPr dirty="0" sz="1450" spc="-5">
                <a:latin typeface="Times New Roman"/>
                <a:cs typeface="Times New Roman"/>
              </a:rPr>
              <a:t>I </a:t>
            </a:r>
            <a:r>
              <a:rPr dirty="0" sz="1450" spc="-10">
                <a:latin typeface="Times New Roman"/>
                <a:cs typeface="Times New Roman"/>
              </a:rPr>
              <a:t>confess, frankly?  </a:t>
            </a:r>
            <a:r>
              <a:rPr dirty="0" sz="1450" spc="-45">
                <a:latin typeface="Times New Roman"/>
                <a:cs typeface="Times New Roman"/>
              </a:rPr>
              <a:t>Ten </a:t>
            </a:r>
            <a:r>
              <a:rPr dirty="0" sz="1450" spc="-5">
                <a:latin typeface="Times New Roman"/>
                <a:cs typeface="Times New Roman"/>
              </a:rPr>
              <a:t>I </a:t>
            </a:r>
            <a:r>
              <a:rPr dirty="0" sz="1450" spc="-10">
                <a:latin typeface="Times New Roman"/>
                <a:cs typeface="Times New Roman"/>
              </a:rPr>
              <a:t>gave to </a:t>
            </a:r>
            <a:r>
              <a:rPr dirty="0" sz="1450" spc="-20">
                <a:latin typeface="Times New Roman"/>
                <a:cs typeface="Times New Roman"/>
              </a:rPr>
              <a:t>her, </a:t>
            </a:r>
            <a:r>
              <a:rPr dirty="0" sz="1450" spc="-10">
                <a:latin typeface="Times New Roman"/>
                <a:cs typeface="Times New Roman"/>
              </a:rPr>
              <a:t>and the remaining five </a:t>
            </a:r>
            <a:r>
              <a:rPr dirty="0" sz="1450" spc="-5">
                <a:latin typeface="Times New Roman"/>
                <a:cs typeface="Times New Roman"/>
              </a:rPr>
              <a:t>I </a:t>
            </a:r>
            <a:r>
              <a:rPr dirty="0" sz="1450" spc="-10">
                <a:latin typeface="Times New Roman"/>
                <a:cs typeface="Times New Roman"/>
              </a:rPr>
              <a:t>bargained </a:t>
            </a:r>
            <a:r>
              <a:rPr dirty="0" sz="1450" spc="-5">
                <a:latin typeface="Times New Roman"/>
                <a:cs typeface="Times New Roman"/>
              </a:rPr>
              <a:t>out of you </a:t>
            </a:r>
            <a:r>
              <a:rPr dirty="0" sz="1450" spc="-10">
                <a:latin typeface="Times New Roman"/>
                <a:cs typeface="Times New Roman"/>
              </a:rPr>
              <a:t>for my own  share. </a:t>
            </a:r>
            <a:r>
              <a:rPr dirty="0" sz="1450" spc="-5">
                <a:latin typeface="Times New Roman"/>
                <a:cs typeface="Times New Roman"/>
              </a:rPr>
              <a:t>I </a:t>
            </a:r>
            <a:r>
              <a:rPr dirty="0" sz="1450" spc="-10">
                <a:latin typeface="Times New Roman"/>
                <a:cs typeface="Times New Roman"/>
              </a:rPr>
              <a:t>deceived both </a:t>
            </a:r>
            <a:r>
              <a:rPr dirty="0" sz="1450" spc="-5">
                <a:latin typeface="Times New Roman"/>
                <a:cs typeface="Times New Roman"/>
              </a:rPr>
              <a:t>of you.... </a:t>
            </a:r>
            <a:r>
              <a:rPr dirty="0" sz="1450" spc="-10">
                <a:latin typeface="Times New Roman"/>
                <a:cs typeface="Times New Roman"/>
              </a:rPr>
              <a:t>It's all past, why </a:t>
            </a:r>
            <a:r>
              <a:rPr dirty="0" sz="1450" spc="-5">
                <a:latin typeface="Times New Roman"/>
                <a:cs typeface="Times New Roman"/>
              </a:rPr>
              <a:t>be </a:t>
            </a:r>
            <a:r>
              <a:rPr dirty="0" sz="1450" spc="-10">
                <a:latin typeface="Times New Roman"/>
                <a:cs typeface="Times New Roman"/>
              </a:rPr>
              <a:t>ashamed </a:t>
            </a:r>
            <a:r>
              <a:rPr dirty="0" sz="1450" spc="-5">
                <a:latin typeface="Times New Roman"/>
                <a:cs typeface="Times New Roman"/>
              </a:rPr>
              <a:t>of </a:t>
            </a:r>
            <a:r>
              <a:rPr dirty="0" sz="1450" spc="-10">
                <a:latin typeface="Times New Roman"/>
                <a:cs typeface="Times New Roman"/>
              </a:rPr>
              <a:t>it? And who  else was there to take from, Boris Pietrovich, if </a:t>
            </a:r>
            <a:r>
              <a:rPr dirty="0" sz="1450" spc="-5">
                <a:latin typeface="Times New Roman"/>
                <a:cs typeface="Times New Roman"/>
              </a:rPr>
              <a:t>not </a:t>
            </a:r>
            <a:r>
              <a:rPr dirty="0" sz="1450" spc="-10">
                <a:latin typeface="Times New Roman"/>
                <a:cs typeface="Times New Roman"/>
              </a:rPr>
              <a:t>from </a:t>
            </a:r>
            <a:r>
              <a:rPr dirty="0" sz="1450" spc="-5">
                <a:latin typeface="Times New Roman"/>
                <a:cs typeface="Times New Roman"/>
              </a:rPr>
              <a:t>you? I </a:t>
            </a:r>
            <a:r>
              <a:rPr dirty="0" sz="1450" spc="-10">
                <a:latin typeface="Times New Roman"/>
                <a:cs typeface="Times New Roman"/>
              </a:rPr>
              <a:t>ask </a:t>
            </a:r>
            <a:r>
              <a:rPr dirty="0" sz="1450" spc="-5">
                <a:latin typeface="Times New Roman"/>
                <a:cs typeface="Times New Roman"/>
              </a:rPr>
              <a:t>you.... </a:t>
            </a:r>
            <a:r>
              <a:rPr dirty="0" sz="1450" spc="-60">
                <a:latin typeface="Times New Roman"/>
                <a:cs typeface="Times New Roman"/>
              </a:rPr>
              <a:t>You  </a:t>
            </a:r>
            <a:r>
              <a:rPr dirty="0" sz="1450" spc="-10">
                <a:latin typeface="Times New Roman"/>
                <a:cs typeface="Times New Roman"/>
              </a:rPr>
              <a:t>were rich and well-to-do. </a:t>
            </a:r>
            <a:r>
              <a:rPr dirty="0" sz="1450" spc="-60">
                <a:latin typeface="Times New Roman"/>
                <a:cs typeface="Times New Roman"/>
              </a:rPr>
              <a:t>You </a:t>
            </a:r>
            <a:r>
              <a:rPr dirty="0" sz="1450" spc="-10">
                <a:latin typeface="Times New Roman"/>
                <a:cs typeface="Times New Roman"/>
              </a:rPr>
              <a:t>married in caprice: </a:t>
            </a:r>
            <a:r>
              <a:rPr dirty="0" sz="1450" spc="-5">
                <a:latin typeface="Times New Roman"/>
                <a:cs typeface="Times New Roman"/>
              </a:rPr>
              <a:t>you </a:t>
            </a:r>
            <a:r>
              <a:rPr dirty="0" sz="1450" spc="-10">
                <a:latin typeface="Times New Roman"/>
                <a:cs typeface="Times New Roman"/>
              </a:rPr>
              <a:t>were divorced in  caprice. </a:t>
            </a:r>
            <a:r>
              <a:rPr dirty="0" sz="1450" spc="-60">
                <a:latin typeface="Times New Roman"/>
                <a:cs typeface="Times New Roman"/>
              </a:rPr>
              <a:t>You </a:t>
            </a:r>
            <a:r>
              <a:rPr dirty="0" sz="1450" spc="-10">
                <a:latin typeface="Times New Roman"/>
                <a:cs typeface="Times New Roman"/>
              </a:rPr>
              <a:t>were making </a:t>
            </a:r>
            <a:r>
              <a:rPr dirty="0" sz="1450" spc="-5">
                <a:latin typeface="Times New Roman"/>
                <a:cs typeface="Times New Roman"/>
              </a:rPr>
              <a:t>a </a:t>
            </a:r>
            <a:r>
              <a:rPr dirty="0" sz="1450" spc="-10">
                <a:latin typeface="Times New Roman"/>
                <a:cs typeface="Times New Roman"/>
              </a:rPr>
              <a:t>fortune. </a:t>
            </a:r>
            <a:r>
              <a:rPr dirty="0" sz="1450" spc="-5">
                <a:latin typeface="Times New Roman"/>
                <a:cs typeface="Times New Roman"/>
              </a:rPr>
              <a:t>I </a:t>
            </a:r>
            <a:r>
              <a:rPr dirty="0" sz="1450" spc="-10">
                <a:latin typeface="Times New Roman"/>
                <a:cs typeface="Times New Roman"/>
              </a:rPr>
              <a:t>remember </a:t>
            </a:r>
            <a:r>
              <a:rPr dirty="0" sz="1450" spc="-5">
                <a:latin typeface="Times New Roman"/>
                <a:cs typeface="Times New Roman"/>
              </a:rPr>
              <a:t>you got </a:t>
            </a:r>
            <a:r>
              <a:rPr dirty="0" sz="1450" spc="-10">
                <a:latin typeface="Times New Roman"/>
                <a:cs typeface="Times New Roman"/>
              </a:rPr>
              <a:t>twenty thousand </a:t>
            </a:r>
            <a:r>
              <a:rPr dirty="0" sz="1450" spc="-5">
                <a:latin typeface="Times New Roman"/>
                <a:cs typeface="Times New Roman"/>
              </a:rPr>
              <a:t>out  of</a:t>
            </a:r>
            <a:r>
              <a:rPr dirty="0" sz="1450" spc="25">
                <a:latin typeface="Times New Roman"/>
                <a:cs typeface="Times New Roman"/>
              </a:rPr>
              <a:t> </a:t>
            </a:r>
            <a:r>
              <a:rPr dirty="0" sz="1450" spc="-5">
                <a:latin typeface="Times New Roman"/>
                <a:cs typeface="Times New Roman"/>
              </a:rPr>
              <a:t>a</a:t>
            </a:r>
            <a:r>
              <a:rPr dirty="0" sz="1450" spc="30">
                <a:latin typeface="Times New Roman"/>
                <a:cs typeface="Times New Roman"/>
              </a:rPr>
              <a:t> </a:t>
            </a:r>
            <a:r>
              <a:rPr dirty="0" sz="1450" spc="-10">
                <a:latin typeface="Times New Roman"/>
                <a:cs typeface="Times New Roman"/>
              </a:rPr>
              <a:t>single</a:t>
            </a:r>
            <a:r>
              <a:rPr dirty="0" sz="1450" spc="30">
                <a:latin typeface="Times New Roman"/>
                <a:cs typeface="Times New Roman"/>
              </a:rPr>
              <a:t> </a:t>
            </a:r>
            <a:r>
              <a:rPr dirty="0" sz="1450" spc="-10">
                <a:latin typeface="Times New Roman"/>
                <a:cs typeface="Times New Roman"/>
              </a:rPr>
              <a:t>contract.</a:t>
            </a:r>
            <a:r>
              <a:rPr dirty="0" sz="1450" spc="25">
                <a:latin typeface="Times New Roman"/>
                <a:cs typeface="Times New Roman"/>
              </a:rPr>
              <a:t> </a:t>
            </a:r>
            <a:r>
              <a:rPr dirty="0" sz="1450" spc="-10">
                <a:latin typeface="Times New Roman"/>
                <a:cs typeface="Times New Roman"/>
              </a:rPr>
              <a:t>Whom</a:t>
            </a:r>
            <a:r>
              <a:rPr dirty="0" sz="1450" spc="30">
                <a:latin typeface="Times New Roman"/>
                <a:cs typeface="Times New Roman"/>
              </a:rPr>
              <a:t> </a:t>
            </a:r>
            <a:r>
              <a:rPr dirty="0" sz="1450" spc="-10">
                <a:latin typeface="Times New Roman"/>
                <a:cs typeface="Times New Roman"/>
              </a:rPr>
              <a:t>was</a:t>
            </a:r>
            <a:r>
              <a:rPr dirty="0" sz="1450" spc="30">
                <a:latin typeface="Times New Roman"/>
                <a:cs typeface="Times New Roman"/>
              </a:rPr>
              <a:t> </a:t>
            </a:r>
            <a:r>
              <a:rPr dirty="0" sz="1450" spc="-5">
                <a:latin typeface="Times New Roman"/>
                <a:cs typeface="Times New Roman"/>
              </a:rPr>
              <a:t>I</a:t>
            </a:r>
            <a:r>
              <a:rPr dirty="0" sz="1450" spc="30">
                <a:latin typeface="Times New Roman"/>
                <a:cs typeface="Times New Roman"/>
              </a:rPr>
              <a:t> </a:t>
            </a:r>
            <a:r>
              <a:rPr dirty="0" sz="1450" spc="-10">
                <a:latin typeface="Times New Roman"/>
                <a:cs typeface="Times New Roman"/>
              </a:rPr>
              <a:t>to</a:t>
            </a:r>
            <a:r>
              <a:rPr dirty="0" sz="1450" spc="25">
                <a:latin typeface="Times New Roman"/>
                <a:cs typeface="Times New Roman"/>
              </a:rPr>
              <a:t> </a:t>
            </a:r>
            <a:r>
              <a:rPr dirty="0" sz="1450" spc="-10">
                <a:latin typeface="Times New Roman"/>
                <a:cs typeface="Times New Roman"/>
              </a:rPr>
              <a:t>tap,</a:t>
            </a:r>
            <a:r>
              <a:rPr dirty="0" sz="1450" spc="30">
                <a:latin typeface="Times New Roman"/>
                <a:cs typeface="Times New Roman"/>
              </a:rPr>
              <a:t> </a:t>
            </a:r>
            <a:r>
              <a:rPr dirty="0" sz="1450" spc="-10">
                <a:latin typeface="Times New Roman"/>
                <a:cs typeface="Times New Roman"/>
              </a:rPr>
              <a:t>if</a:t>
            </a:r>
            <a:r>
              <a:rPr dirty="0" sz="1450" spc="30">
                <a:latin typeface="Times New Roman"/>
                <a:cs typeface="Times New Roman"/>
              </a:rPr>
              <a:t> </a:t>
            </a:r>
            <a:r>
              <a:rPr dirty="0" sz="1450" spc="-5">
                <a:latin typeface="Times New Roman"/>
                <a:cs typeface="Times New Roman"/>
              </a:rPr>
              <a:t>not</a:t>
            </a:r>
            <a:r>
              <a:rPr dirty="0" sz="1450" spc="30">
                <a:latin typeface="Times New Roman"/>
                <a:cs typeface="Times New Roman"/>
              </a:rPr>
              <a:t> </a:t>
            </a:r>
            <a:r>
              <a:rPr dirty="0" sz="1450" spc="-5">
                <a:latin typeface="Times New Roman"/>
                <a:cs typeface="Times New Roman"/>
              </a:rPr>
              <a:t>you?</a:t>
            </a:r>
            <a:r>
              <a:rPr dirty="0" sz="1450" spc="25">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5">
                <a:latin typeface="Times New Roman"/>
                <a:cs typeface="Times New Roman"/>
              </a:rPr>
              <a:t>I</a:t>
            </a:r>
            <a:r>
              <a:rPr dirty="0" sz="1450" spc="30">
                <a:latin typeface="Times New Roman"/>
                <a:cs typeface="Times New Roman"/>
              </a:rPr>
              <a:t> </a:t>
            </a:r>
            <a:r>
              <a:rPr dirty="0" sz="1450" spc="-10">
                <a:latin typeface="Times New Roman"/>
                <a:cs typeface="Times New Roman"/>
              </a:rPr>
              <a:t>must</a:t>
            </a:r>
            <a:r>
              <a:rPr dirty="0" sz="1450" spc="30">
                <a:latin typeface="Times New Roman"/>
                <a:cs typeface="Times New Roman"/>
              </a:rPr>
              <a:t> </a:t>
            </a:r>
            <a:r>
              <a:rPr dirty="0" sz="1450" spc="-10">
                <a:latin typeface="Times New Roman"/>
                <a:cs typeface="Times New Roman"/>
              </a:rPr>
              <a:t>confess,</a:t>
            </a:r>
            <a:r>
              <a:rPr dirty="0" sz="1450" spc="25">
                <a:latin typeface="Times New Roman"/>
                <a:cs typeface="Times New Roman"/>
              </a:rPr>
              <a:t> </a:t>
            </a:r>
            <a:r>
              <a:rPr dirty="0" sz="1450" spc="-5">
                <a:latin typeface="Times New Roman"/>
                <a:cs typeface="Times New Roman"/>
              </a:rPr>
              <a:t>I</a:t>
            </a:r>
            <a:r>
              <a:rPr dirty="0" sz="1450" spc="30">
                <a:latin typeface="Times New Roman"/>
                <a:cs typeface="Times New Roman"/>
              </a:rPr>
              <a:t> </a:t>
            </a:r>
            <a:r>
              <a:rPr dirty="0" sz="1450" spc="-10">
                <a:latin typeface="Times New Roman"/>
                <a:cs typeface="Times New Roman"/>
              </a:rPr>
              <a:t>was</a:t>
            </a:r>
            <a:endParaRPr sz="1450">
              <a:latin typeface="Times New Roman"/>
              <a:cs typeface="Times New Roman"/>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439910"/>
          </a:xfrm>
          <a:prstGeom prst="rect">
            <a:avLst/>
          </a:prstGeom>
        </p:spPr>
        <p:txBody>
          <a:bodyPr wrap="square" lIns="0" tIns="11430" rIns="0" bIns="0" rtlCol="0" vert="horz">
            <a:spAutoFit/>
          </a:bodyPr>
          <a:lstStyle/>
          <a:p>
            <a:pPr algn="just" marL="12700" marR="5080">
              <a:lnSpc>
                <a:spcPct val="99900"/>
              </a:lnSpc>
              <a:spcBef>
                <a:spcPts val="90"/>
              </a:spcBef>
            </a:pPr>
            <a:r>
              <a:rPr dirty="0" sz="1450" spc="-10">
                <a:latin typeface="Times New Roman"/>
                <a:cs typeface="Times New Roman"/>
              </a:rPr>
              <a:t>tortured </a:t>
            </a:r>
            <a:r>
              <a:rPr dirty="0" sz="1450" spc="-5">
                <a:latin typeface="Times New Roman"/>
                <a:cs typeface="Times New Roman"/>
              </a:rPr>
              <a:t>by </a:t>
            </a:r>
            <a:r>
              <a:rPr dirty="0" sz="1450" spc="-25">
                <a:latin typeface="Times New Roman"/>
                <a:cs typeface="Times New Roman"/>
              </a:rPr>
              <a:t>envy. </a:t>
            </a:r>
            <a:r>
              <a:rPr dirty="0" sz="1450" spc="-10">
                <a:latin typeface="Times New Roman"/>
                <a:cs typeface="Times New Roman"/>
              </a:rPr>
              <a:t>If </a:t>
            </a:r>
            <a:r>
              <a:rPr dirty="0" sz="1450" spc="-5">
                <a:latin typeface="Times New Roman"/>
                <a:cs typeface="Times New Roman"/>
              </a:rPr>
              <a:t>you got </a:t>
            </a:r>
            <a:r>
              <a:rPr dirty="0" sz="1450" spc="-10">
                <a:latin typeface="Times New Roman"/>
                <a:cs typeface="Times New Roman"/>
              </a:rPr>
              <a:t>hold </a:t>
            </a:r>
            <a:r>
              <a:rPr dirty="0" sz="1450" spc="-5">
                <a:latin typeface="Times New Roman"/>
                <a:cs typeface="Times New Roman"/>
              </a:rPr>
              <a:t>of a </a:t>
            </a:r>
            <a:r>
              <a:rPr dirty="0" sz="1450" spc="-10">
                <a:latin typeface="Times New Roman"/>
                <a:cs typeface="Times New Roman"/>
              </a:rPr>
              <a:t>nice </a:t>
            </a:r>
            <a:r>
              <a:rPr dirty="0" sz="1450" spc="-5">
                <a:latin typeface="Times New Roman"/>
                <a:cs typeface="Times New Roman"/>
              </a:rPr>
              <a:t>lot of </a:t>
            </a:r>
            <a:r>
              <a:rPr dirty="0" sz="1450" spc="-25">
                <a:latin typeface="Times New Roman"/>
                <a:cs typeface="Times New Roman"/>
              </a:rPr>
              <a:t>money, </a:t>
            </a:r>
            <a:r>
              <a:rPr dirty="0" sz="1450" spc="-10">
                <a:latin typeface="Times New Roman"/>
                <a:cs typeface="Times New Roman"/>
              </a:rPr>
              <a:t>people would take </a:t>
            </a:r>
            <a:r>
              <a:rPr dirty="0" sz="1450" spc="-15">
                <a:latin typeface="Times New Roman"/>
                <a:cs typeface="Times New Roman"/>
              </a:rPr>
              <a:t>off  </a:t>
            </a:r>
            <a:r>
              <a:rPr dirty="0" sz="1450" spc="-10">
                <a:latin typeface="Times New Roman"/>
                <a:cs typeface="Times New Roman"/>
              </a:rPr>
              <a:t>their hats to </a:t>
            </a:r>
            <a:r>
              <a:rPr dirty="0" sz="1450" spc="-5">
                <a:latin typeface="Times New Roman"/>
                <a:cs typeface="Times New Roman"/>
              </a:rPr>
              <a:t>you: but </a:t>
            </a:r>
            <a:r>
              <a:rPr dirty="0" sz="1450" spc="-10">
                <a:latin typeface="Times New Roman"/>
                <a:cs typeface="Times New Roman"/>
              </a:rPr>
              <a:t>the same people would beat me for shillings and smack  my face in the club. But why recall it? It's time to</a:t>
            </a:r>
            <a:r>
              <a:rPr dirty="0" sz="1450" spc="60">
                <a:latin typeface="Times New Roman"/>
                <a:cs typeface="Times New Roman"/>
              </a:rPr>
              <a:t> </a:t>
            </a:r>
            <a:r>
              <a:rPr dirty="0" sz="1450" spc="-10">
                <a:latin typeface="Times New Roman"/>
                <a:cs typeface="Times New Roman"/>
              </a:rPr>
              <a:t>forget."</a:t>
            </a:r>
            <a:endParaRPr sz="1450">
              <a:latin typeface="Times New Roman"/>
              <a:cs typeface="Times New Roman"/>
            </a:endParaRPr>
          </a:p>
          <a:p>
            <a:pPr algn="just" marL="268605">
              <a:lnSpc>
                <a:spcPct val="100000"/>
              </a:lnSpc>
              <a:spcBef>
                <a:spcPts val="780"/>
              </a:spcBef>
            </a:pPr>
            <a:r>
              <a:rPr dirty="0" sz="1450" spc="-30">
                <a:latin typeface="Times New Roman"/>
                <a:cs typeface="Times New Roman"/>
              </a:rPr>
              <a:t>"Tell </a:t>
            </a:r>
            <a:r>
              <a:rPr dirty="0" sz="1450" spc="-10">
                <a:latin typeface="Times New Roman"/>
                <a:cs typeface="Times New Roman"/>
              </a:rPr>
              <a:t>me, please, how did Sophia Mikhailovna live</a:t>
            </a:r>
            <a:r>
              <a:rPr dirty="0" sz="1450" spc="65">
                <a:latin typeface="Times New Roman"/>
                <a:cs typeface="Times New Roman"/>
              </a:rPr>
              <a:t> </a:t>
            </a:r>
            <a:r>
              <a:rPr dirty="0" sz="1450" spc="-10">
                <a:latin typeface="Times New Roman"/>
                <a:cs typeface="Times New Roman"/>
              </a:rPr>
              <a:t>afterwards?"</a:t>
            </a:r>
            <a:endParaRPr sz="1450">
              <a:latin typeface="Times New Roman"/>
              <a:cs typeface="Times New Roman"/>
            </a:endParaRPr>
          </a:p>
          <a:p>
            <a:pPr algn="just" marL="12700" marR="5080" indent="255904">
              <a:lnSpc>
                <a:spcPts val="1730"/>
              </a:lnSpc>
              <a:spcBef>
                <a:spcPts val="775"/>
              </a:spcBef>
            </a:pPr>
            <a:r>
              <a:rPr dirty="0" sz="1450" spc="-20">
                <a:latin typeface="Times New Roman"/>
                <a:cs typeface="Times New Roman"/>
              </a:rPr>
              <a:t>"With </a:t>
            </a:r>
            <a:r>
              <a:rPr dirty="0" sz="1450" spc="-10">
                <a:latin typeface="Times New Roman"/>
                <a:cs typeface="Times New Roman"/>
              </a:rPr>
              <a:t>her ten thousand? On </a:t>
            </a:r>
            <a:r>
              <a:rPr dirty="0" sz="1450" spc="-5">
                <a:latin typeface="Times New Roman"/>
                <a:cs typeface="Times New Roman"/>
              </a:rPr>
              <a:t>ne </a:t>
            </a:r>
            <a:r>
              <a:rPr dirty="0" sz="1450" spc="-10">
                <a:latin typeface="Times New Roman"/>
                <a:cs typeface="Times New Roman"/>
              </a:rPr>
              <a:t>peut plus </a:t>
            </a:r>
            <a:r>
              <a:rPr dirty="0" sz="1450" spc="-15">
                <a:latin typeface="Times New Roman"/>
                <a:cs typeface="Times New Roman"/>
              </a:rPr>
              <a:t>badly.... </a:t>
            </a:r>
            <a:r>
              <a:rPr dirty="0" sz="1450" spc="-10">
                <a:latin typeface="Times New Roman"/>
                <a:cs typeface="Times New Roman"/>
              </a:rPr>
              <a:t>God knows whether it  was frenzy </a:t>
            </a:r>
            <a:r>
              <a:rPr dirty="0" sz="1450" spc="-5">
                <a:latin typeface="Times New Roman"/>
                <a:cs typeface="Times New Roman"/>
              </a:rPr>
              <a:t>or </a:t>
            </a:r>
            <a:r>
              <a:rPr dirty="0" sz="1450" spc="-10">
                <a:latin typeface="Times New Roman"/>
                <a:cs typeface="Times New Roman"/>
              </a:rPr>
              <a:t>pride and conscience that tortured </a:t>
            </a:r>
            <a:r>
              <a:rPr dirty="0" sz="1450" spc="-20">
                <a:latin typeface="Times New Roman"/>
                <a:cs typeface="Times New Roman"/>
              </a:rPr>
              <a:t>her, </a:t>
            </a:r>
            <a:r>
              <a:rPr dirty="0" sz="1450" spc="-10">
                <a:latin typeface="Times New Roman"/>
                <a:cs typeface="Times New Roman"/>
              </a:rPr>
              <a:t>because she had sold  herself for money—or perhaps she loved </a:t>
            </a:r>
            <a:r>
              <a:rPr dirty="0" sz="1450" spc="-5">
                <a:latin typeface="Times New Roman"/>
                <a:cs typeface="Times New Roman"/>
              </a:rPr>
              <a:t>you; but, </a:t>
            </a:r>
            <a:r>
              <a:rPr dirty="0" sz="1450" spc="-10">
                <a:latin typeface="Times New Roman"/>
                <a:cs typeface="Times New Roman"/>
              </a:rPr>
              <a:t>she took to drink,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She received the money and began to gad about with </a:t>
            </a:r>
            <a:r>
              <a:rPr dirty="0" sz="1450" spc="-15">
                <a:latin typeface="Times New Roman"/>
                <a:cs typeface="Times New Roman"/>
              </a:rPr>
              <a:t>officers </a:t>
            </a:r>
            <a:r>
              <a:rPr dirty="0" sz="1450" spc="-10">
                <a:latin typeface="Times New Roman"/>
                <a:cs typeface="Times New Roman"/>
              </a:rPr>
              <a:t>in  troikas.... Drunkenness, philandering, </a:t>
            </a:r>
            <a:r>
              <a:rPr dirty="0" sz="1450" spc="-15">
                <a:latin typeface="Times New Roman"/>
                <a:cs typeface="Times New Roman"/>
              </a:rPr>
              <a:t>debauchery.... </a:t>
            </a:r>
            <a:r>
              <a:rPr dirty="0" sz="1450" spc="-10">
                <a:latin typeface="Times New Roman"/>
                <a:cs typeface="Times New Roman"/>
              </a:rPr>
              <a:t>She would come into </a:t>
            </a:r>
            <a:r>
              <a:rPr dirty="0" sz="1450" spc="-5">
                <a:latin typeface="Times New Roman"/>
                <a:cs typeface="Times New Roman"/>
              </a:rPr>
              <a:t>a  </a:t>
            </a:r>
            <a:r>
              <a:rPr dirty="0" sz="1450" spc="-10">
                <a:latin typeface="Times New Roman"/>
                <a:cs typeface="Times New Roman"/>
              </a:rPr>
              <a:t>tavern with an </a:t>
            </a:r>
            <a:r>
              <a:rPr dirty="0" sz="1450" spc="-20">
                <a:latin typeface="Times New Roman"/>
                <a:cs typeface="Times New Roman"/>
              </a:rPr>
              <a:t>officer, </a:t>
            </a:r>
            <a:r>
              <a:rPr dirty="0" sz="1450" spc="-10">
                <a:latin typeface="Times New Roman"/>
                <a:cs typeface="Times New Roman"/>
              </a:rPr>
              <a:t>and instead </a:t>
            </a:r>
            <a:r>
              <a:rPr dirty="0" sz="1450" spc="-5">
                <a:latin typeface="Times New Roman"/>
                <a:cs typeface="Times New Roman"/>
              </a:rPr>
              <a:t>of port or a </a:t>
            </a:r>
            <a:r>
              <a:rPr dirty="0" sz="1450" spc="-10">
                <a:latin typeface="Times New Roman"/>
                <a:cs typeface="Times New Roman"/>
              </a:rPr>
              <a:t>light wine, she would drink the  strongest cognac to drive her into </a:t>
            </a:r>
            <a:r>
              <a:rPr dirty="0" sz="1450" spc="-5">
                <a:latin typeface="Times New Roman"/>
                <a:cs typeface="Times New Roman"/>
              </a:rPr>
              <a:t>a</a:t>
            </a:r>
            <a:r>
              <a:rPr dirty="0" sz="1450" spc="25">
                <a:latin typeface="Times New Roman"/>
                <a:cs typeface="Times New Roman"/>
              </a:rPr>
              <a:t> </a:t>
            </a:r>
            <a:r>
              <a:rPr dirty="0" sz="1450" spc="-20">
                <a:latin typeface="Times New Roman"/>
                <a:cs typeface="Times New Roman"/>
              </a:rPr>
              <a:t>frenzy."</a:t>
            </a:r>
            <a:endParaRPr sz="1450">
              <a:latin typeface="Times New Roman"/>
              <a:cs typeface="Times New Roman"/>
            </a:endParaRPr>
          </a:p>
          <a:p>
            <a:pPr algn="just" marL="12700" marR="5080" indent="255904">
              <a:lnSpc>
                <a:spcPts val="1730"/>
              </a:lnSpc>
              <a:spcBef>
                <a:spcPts val="780"/>
              </a:spcBef>
            </a:pPr>
            <a:r>
              <a:rPr dirty="0" sz="1450" spc="-40">
                <a:latin typeface="Times New Roman"/>
                <a:cs typeface="Times New Roman"/>
              </a:rPr>
              <a:t>"Yes, </a:t>
            </a:r>
            <a:r>
              <a:rPr dirty="0" sz="1450" spc="-10">
                <a:latin typeface="Times New Roman"/>
                <a:cs typeface="Times New Roman"/>
              </a:rPr>
              <a:t>she was eccentric. </a:t>
            </a:r>
            <a:r>
              <a:rPr dirty="0" sz="1450" spc="-5">
                <a:latin typeface="Times New Roman"/>
                <a:cs typeface="Times New Roman"/>
              </a:rPr>
              <a:t>I </a:t>
            </a:r>
            <a:r>
              <a:rPr dirty="0" sz="1450" spc="-15">
                <a:latin typeface="Times New Roman"/>
                <a:cs typeface="Times New Roman"/>
              </a:rPr>
              <a:t>suffered </a:t>
            </a:r>
            <a:r>
              <a:rPr dirty="0" sz="1450" spc="-10">
                <a:latin typeface="Times New Roman"/>
                <a:cs typeface="Times New Roman"/>
              </a:rPr>
              <a:t>enough with </a:t>
            </a:r>
            <a:r>
              <a:rPr dirty="0" sz="1450" spc="-30">
                <a:latin typeface="Times New Roman"/>
                <a:cs typeface="Times New Roman"/>
              </a:rPr>
              <a:t>her. </a:t>
            </a:r>
            <a:r>
              <a:rPr dirty="0" sz="1450" spc="-10">
                <a:latin typeface="Times New Roman"/>
                <a:cs typeface="Times New Roman"/>
              </a:rPr>
              <a:t>She would take  </a:t>
            </a:r>
            <a:r>
              <a:rPr dirty="0" sz="1450" spc="-15">
                <a:latin typeface="Times New Roman"/>
                <a:cs typeface="Times New Roman"/>
              </a:rPr>
              <a:t>offence </a:t>
            </a:r>
            <a:r>
              <a:rPr dirty="0" sz="1450" spc="-10">
                <a:latin typeface="Times New Roman"/>
                <a:cs typeface="Times New Roman"/>
              </a:rPr>
              <a:t>at some trifle and then get </a:t>
            </a:r>
            <a:r>
              <a:rPr dirty="0" sz="1450" spc="-5">
                <a:latin typeface="Times New Roman"/>
                <a:cs typeface="Times New Roman"/>
              </a:rPr>
              <a:t>nervous.... </a:t>
            </a:r>
            <a:r>
              <a:rPr dirty="0" sz="1450" spc="-10">
                <a:latin typeface="Times New Roman"/>
                <a:cs typeface="Times New Roman"/>
              </a:rPr>
              <a:t>And what happened  afterwards?"</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"A week passed, </a:t>
            </a:r>
            <a:r>
              <a:rPr dirty="0" sz="1450" spc="-5">
                <a:latin typeface="Times New Roman"/>
                <a:cs typeface="Times New Roman"/>
              </a:rPr>
              <a:t>a </a:t>
            </a:r>
            <a:r>
              <a:rPr dirty="0" sz="1450" spc="-10">
                <a:latin typeface="Times New Roman"/>
                <a:cs typeface="Times New Roman"/>
              </a:rPr>
              <a:t>fortnight.... </a:t>
            </a:r>
            <a:r>
              <a:rPr dirty="0" sz="1450" spc="-5">
                <a:latin typeface="Times New Roman"/>
                <a:cs typeface="Times New Roman"/>
              </a:rPr>
              <a:t>I </a:t>
            </a:r>
            <a:r>
              <a:rPr dirty="0" sz="1450" spc="-10">
                <a:latin typeface="Times New Roman"/>
                <a:cs typeface="Times New Roman"/>
              </a:rPr>
              <a:t>was sitting at home writing. </a:t>
            </a:r>
            <a:r>
              <a:rPr dirty="0" sz="1450" spc="-20">
                <a:latin typeface="Times New Roman"/>
                <a:cs typeface="Times New Roman"/>
              </a:rPr>
              <a:t>Suddenly, </a:t>
            </a: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opened and she comes </a:t>
            </a:r>
            <a:r>
              <a:rPr dirty="0" sz="1450" spc="-5">
                <a:latin typeface="Times New Roman"/>
                <a:cs typeface="Times New Roman"/>
              </a:rPr>
              <a:t>in. </a:t>
            </a:r>
            <a:r>
              <a:rPr dirty="0" sz="1450" spc="-30">
                <a:latin typeface="Times New Roman"/>
                <a:cs typeface="Times New Roman"/>
              </a:rPr>
              <a:t>'Take </a:t>
            </a:r>
            <a:r>
              <a:rPr dirty="0" sz="1450" spc="-5">
                <a:latin typeface="Times New Roman"/>
                <a:cs typeface="Times New Roman"/>
              </a:rPr>
              <a:t>your </a:t>
            </a:r>
            <a:r>
              <a:rPr dirty="0" sz="1450" spc="-10">
                <a:latin typeface="Times New Roman"/>
                <a:cs typeface="Times New Roman"/>
              </a:rPr>
              <a:t>cursed </a:t>
            </a:r>
            <a:r>
              <a:rPr dirty="0" sz="1450" spc="-20">
                <a:latin typeface="Times New Roman"/>
                <a:cs typeface="Times New Roman"/>
              </a:rPr>
              <a:t>money,' </a:t>
            </a:r>
            <a:r>
              <a:rPr dirty="0" sz="1450" spc="-10">
                <a:latin typeface="Times New Roman"/>
                <a:cs typeface="Times New Roman"/>
              </a:rPr>
              <a:t>she said, and threw  the parcel in my face.... She could </a:t>
            </a:r>
            <a:r>
              <a:rPr dirty="0" sz="1450" spc="-5">
                <a:latin typeface="Times New Roman"/>
                <a:cs typeface="Times New Roman"/>
              </a:rPr>
              <a:t>not </a:t>
            </a:r>
            <a:r>
              <a:rPr dirty="0" sz="1450" spc="-10">
                <a:latin typeface="Times New Roman"/>
                <a:cs typeface="Times New Roman"/>
              </a:rPr>
              <a:t>resist </a:t>
            </a:r>
            <a:r>
              <a:rPr dirty="0" sz="1450" spc="-5">
                <a:latin typeface="Times New Roman"/>
                <a:cs typeface="Times New Roman"/>
              </a:rPr>
              <a:t>it.... </a:t>
            </a:r>
            <a:r>
              <a:rPr dirty="0" sz="1450" spc="-10">
                <a:latin typeface="Times New Roman"/>
                <a:cs typeface="Times New Roman"/>
              </a:rPr>
              <a:t>Five hundred were missing.  She had only </a:t>
            </a:r>
            <a:r>
              <a:rPr dirty="0" sz="1450" spc="-5">
                <a:latin typeface="Times New Roman"/>
                <a:cs typeface="Times New Roman"/>
              </a:rPr>
              <a:t>got </a:t>
            </a:r>
            <a:r>
              <a:rPr dirty="0" sz="1450" spc="-10">
                <a:latin typeface="Times New Roman"/>
                <a:cs typeface="Times New Roman"/>
              </a:rPr>
              <a:t>rid </a:t>
            </a:r>
            <a:r>
              <a:rPr dirty="0" sz="1450" spc="-5">
                <a:latin typeface="Times New Roman"/>
                <a:cs typeface="Times New Roman"/>
              </a:rPr>
              <a:t>of </a:t>
            </a:r>
            <a:r>
              <a:rPr dirty="0" sz="1450" spc="-10">
                <a:latin typeface="Times New Roman"/>
                <a:cs typeface="Times New Roman"/>
              </a:rPr>
              <a:t>five</a:t>
            </a:r>
            <a:r>
              <a:rPr dirty="0" sz="1450" spc="15">
                <a:latin typeface="Times New Roman"/>
                <a:cs typeface="Times New Roman"/>
              </a:rPr>
              <a:t> </a:t>
            </a:r>
            <a:r>
              <a:rPr dirty="0" sz="1450" spc="-10">
                <a:latin typeface="Times New Roman"/>
                <a:cs typeface="Times New Roman"/>
              </a:rPr>
              <a:t>hundred."</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"And what did </a:t>
            </a:r>
            <a:r>
              <a:rPr dirty="0" sz="1450" spc="-5">
                <a:latin typeface="Times New Roman"/>
                <a:cs typeface="Times New Roman"/>
              </a:rPr>
              <a:t>you do </a:t>
            </a:r>
            <a:r>
              <a:rPr dirty="0" sz="1450" spc="-10">
                <a:latin typeface="Times New Roman"/>
                <a:cs typeface="Times New Roman"/>
              </a:rPr>
              <a:t>with the</a:t>
            </a:r>
            <a:r>
              <a:rPr dirty="0" sz="1450" spc="10">
                <a:latin typeface="Times New Roman"/>
                <a:cs typeface="Times New Roman"/>
              </a:rPr>
              <a:t> </a:t>
            </a:r>
            <a:r>
              <a:rPr dirty="0" sz="1450" spc="-10">
                <a:latin typeface="Times New Roman"/>
                <a:cs typeface="Times New Roman"/>
              </a:rPr>
              <a:t>money?"</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"It's all past and </a:t>
            </a:r>
            <a:r>
              <a:rPr dirty="0" sz="1450" spc="-5">
                <a:latin typeface="Times New Roman"/>
                <a:cs typeface="Times New Roman"/>
              </a:rPr>
              <a:t>done </a:t>
            </a:r>
            <a:r>
              <a:rPr dirty="0" sz="1450" spc="-10">
                <a:latin typeface="Times New Roman"/>
                <a:cs typeface="Times New Roman"/>
              </a:rPr>
              <a:t>with. What's the </a:t>
            </a:r>
            <a:r>
              <a:rPr dirty="0" sz="1450" spc="-5">
                <a:latin typeface="Times New Roman"/>
                <a:cs typeface="Times New Roman"/>
              </a:rPr>
              <a:t>good of </a:t>
            </a:r>
            <a:r>
              <a:rPr dirty="0" sz="1450" spc="-10">
                <a:latin typeface="Times New Roman"/>
                <a:cs typeface="Times New Roman"/>
              </a:rPr>
              <a:t>concealing it?... </a:t>
            </a:r>
            <a:r>
              <a:rPr dirty="0" sz="1450" spc="-5">
                <a:latin typeface="Times New Roman"/>
                <a:cs typeface="Times New Roman"/>
              </a:rPr>
              <a:t>I </a:t>
            </a:r>
            <a:r>
              <a:rPr dirty="0" sz="1450" spc="-10">
                <a:latin typeface="Times New Roman"/>
                <a:cs typeface="Times New Roman"/>
              </a:rPr>
              <a:t>certainly  took it. What are </a:t>
            </a:r>
            <a:r>
              <a:rPr dirty="0" sz="1450" spc="-5">
                <a:latin typeface="Times New Roman"/>
                <a:cs typeface="Times New Roman"/>
              </a:rPr>
              <a:t>you </a:t>
            </a:r>
            <a:r>
              <a:rPr dirty="0" sz="1450" spc="-10">
                <a:latin typeface="Times New Roman"/>
                <a:cs typeface="Times New Roman"/>
              </a:rPr>
              <a:t>staring at me like that for? </a:t>
            </a:r>
            <a:r>
              <a:rPr dirty="0" sz="1450" spc="-40">
                <a:latin typeface="Times New Roman"/>
                <a:cs typeface="Times New Roman"/>
              </a:rPr>
              <a:t>Wait </a:t>
            </a:r>
            <a:r>
              <a:rPr dirty="0" sz="1450" spc="-10">
                <a:latin typeface="Times New Roman"/>
                <a:cs typeface="Times New Roman"/>
              </a:rPr>
              <a:t>for the sequel. It's </a:t>
            </a:r>
            <a:r>
              <a:rPr dirty="0" sz="1450" spc="-5">
                <a:latin typeface="Times New Roman"/>
                <a:cs typeface="Times New Roman"/>
              </a:rPr>
              <a:t>a  </a:t>
            </a:r>
            <a:r>
              <a:rPr dirty="0" sz="1450" spc="-10">
                <a:latin typeface="Times New Roman"/>
                <a:cs typeface="Times New Roman"/>
              </a:rPr>
              <a:t>complete novel, the sickness </a:t>
            </a:r>
            <a:r>
              <a:rPr dirty="0" sz="1450" spc="-5">
                <a:latin typeface="Times New Roman"/>
                <a:cs typeface="Times New Roman"/>
              </a:rPr>
              <a:t>of a </a:t>
            </a:r>
            <a:r>
              <a:rPr dirty="0" sz="1450" spc="-10">
                <a:latin typeface="Times New Roman"/>
                <a:cs typeface="Times New Roman"/>
              </a:rPr>
              <a:t>soul! </a:t>
            </a:r>
            <a:r>
              <a:rPr dirty="0" sz="1450" spc="-45">
                <a:latin typeface="Times New Roman"/>
                <a:cs typeface="Times New Roman"/>
              </a:rPr>
              <a:t>Two </a:t>
            </a:r>
            <a:r>
              <a:rPr dirty="0" sz="1450" spc="-10">
                <a:latin typeface="Times New Roman"/>
                <a:cs typeface="Times New Roman"/>
              </a:rPr>
              <a:t>months passed </a:t>
            </a:r>
            <a:r>
              <a:rPr dirty="0" sz="1450" spc="-40">
                <a:latin typeface="Times New Roman"/>
                <a:cs typeface="Times New Roman"/>
              </a:rPr>
              <a:t>by. </a:t>
            </a:r>
            <a:r>
              <a:rPr dirty="0" sz="1450" spc="-10">
                <a:latin typeface="Times New Roman"/>
                <a:cs typeface="Times New Roman"/>
              </a:rPr>
              <a:t>One </a:t>
            </a:r>
            <a:r>
              <a:rPr dirty="0" sz="1450" spc="-5">
                <a:latin typeface="Times New Roman"/>
                <a:cs typeface="Times New Roman"/>
              </a:rPr>
              <a:t>night I  </a:t>
            </a:r>
            <a:r>
              <a:rPr dirty="0" sz="1450" spc="-10">
                <a:latin typeface="Times New Roman"/>
                <a:cs typeface="Times New Roman"/>
              </a:rPr>
              <a:t>came home </a:t>
            </a:r>
            <a:r>
              <a:rPr dirty="0" sz="1450" spc="-5">
                <a:latin typeface="Times New Roman"/>
                <a:cs typeface="Times New Roman"/>
              </a:rPr>
              <a:t>drunk,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wicked </a:t>
            </a:r>
            <a:r>
              <a:rPr dirty="0" sz="1450" spc="-5">
                <a:latin typeface="Times New Roman"/>
                <a:cs typeface="Times New Roman"/>
              </a:rPr>
              <a:t>mood.... I </a:t>
            </a:r>
            <a:r>
              <a:rPr dirty="0" sz="1450" spc="-10">
                <a:latin typeface="Times New Roman"/>
                <a:cs typeface="Times New Roman"/>
              </a:rPr>
              <a:t>turned </a:t>
            </a:r>
            <a:r>
              <a:rPr dirty="0" sz="1450" spc="-5">
                <a:latin typeface="Times New Roman"/>
                <a:cs typeface="Times New Roman"/>
              </a:rPr>
              <a:t>on </a:t>
            </a:r>
            <a:r>
              <a:rPr dirty="0" sz="1450" spc="-10">
                <a:latin typeface="Times New Roman"/>
                <a:cs typeface="Times New Roman"/>
              </a:rPr>
              <a:t>the light and saw Sophia  Mikhailovna sitting </a:t>
            </a:r>
            <a:r>
              <a:rPr dirty="0" sz="1450" spc="-5">
                <a:latin typeface="Times New Roman"/>
                <a:cs typeface="Times New Roman"/>
              </a:rPr>
              <a:t>on </a:t>
            </a:r>
            <a:r>
              <a:rPr dirty="0" sz="1450" spc="-10">
                <a:latin typeface="Times New Roman"/>
                <a:cs typeface="Times New Roman"/>
              </a:rPr>
              <a:t>my sofa, drunk </a:t>
            </a:r>
            <a:r>
              <a:rPr dirty="0" sz="1450" spc="-5">
                <a:latin typeface="Times New Roman"/>
                <a:cs typeface="Times New Roman"/>
              </a:rPr>
              <a:t>too, </a:t>
            </a:r>
            <a:r>
              <a:rPr dirty="0" sz="1450" spc="-10">
                <a:latin typeface="Times New Roman"/>
                <a:cs typeface="Times New Roman"/>
              </a:rPr>
              <a:t>wandering </a:t>
            </a:r>
            <a:r>
              <a:rPr dirty="0" sz="1450" spc="-5">
                <a:latin typeface="Times New Roman"/>
                <a:cs typeface="Times New Roman"/>
              </a:rPr>
              <a:t>a </a:t>
            </a:r>
            <a:r>
              <a:rPr dirty="0" sz="1450" spc="-10">
                <a:latin typeface="Times New Roman"/>
                <a:cs typeface="Times New Roman"/>
              </a:rPr>
              <a:t>bit, with something  savage in her face as if she had just escaped from the mad-house. 'Give me my  money back,' she said. 'I've changed my mind. If I'm going to the </a:t>
            </a:r>
            <a:r>
              <a:rPr dirty="0" sz="1450" spc="-5">
                <a:latin typeface="Times New Roman"/>
                <a:cs typeface="Times New Roman"/>
              </a:rPr>
              <a:t>dogs, I </a:t>
            </a:r>
            <a:r>
              <a:rPr dirty="0" sz="1450" spc="-10">
                <a:latin typeface="Times New Roman"/>
                <a:cs typeface="Times New Roman"/>
              </a:rPr>
              <a:t>want  to </a:t>
            </a:r>
            <a:r>
              <a:rPr dirty="0" sz="1450" spc="-5">
                <a:latin typeface="Times New Roman"/>
                <a:cs typeface="Times New Roman"/>
              </a:rPr>
              <a:t>go </a:t>
            </a:r>
            <a:r>
              <a:rPr dirty="0" sz="1450" spc="-25">
                <a:latin typeface="Times New Roman"/>
                <a:cs typeface="Times New Roman"/>
              </a:rPr>
              <a:t>madly, </a:t>
            </a:r>
            <a:r>
              <a:rPr dirty="0" sz="1450" spc="-15">
                <a:latin typeface="Times New Roman"/>
                <a:cs typeface="Times New Roman"/>
              </a:rPr>
              <a:t>passionately. </a:t>
            </a:r>
            <a:r>
              <a:rPr dirty="0" sz="1450" spc="-10">
                <a:latin typeface="Times New Roman"/>
                <a:cs typeface="Times New Roman"/>
              </a:rPr>
              <a:t>Make haste, </a:t>
            </a:r>
            <a:r>
              <a:rPr dirty="0" sz="1450" spc="-5">
                <a:latin typeface="Times New Roman"/>
                <a:cs typeface="Times New Roman"/>
              </a:rPr>
              <a:t>you </a:t>
            </a:r>
            <a:r>
              <a:rPr dirty="0" sz="1450" spc="-10">
                <a:latin typeface="Times New Roman"/>
                <a:cs typeface="Times New Roman"/>
              </a:rPr>
              <a:t>scoundrel, give me the </a:t>
            </a:r>
            <a:r>
              <a:rPr dirty="0" sz="1450" spc="-20">
                <a:latin typeface="Times New Roman"/>
                <a:cs typeface="Times New Roman"/>
              </a:rPr>
              <a:t>money.'  </a:t>
            </a:r>
            <a:r>
              <a:rPr dirty="0" sz="1450" spc="-10">
                <a:latin typeface="Times New Roman"/>
                <a:cs typeface="Times New Roman"/>
              </a:rPr>
              <a:t>How indecent it</a:t>
            </a:r>
            <a:r>
              <a:rPr dirty="0" sz="1450">
                <a:latin typeface="Times New Roman"/>
                <a:cs typeface="Times New Roman"/>
              </a:rPr>
              <a:t> </a:t>
            </a:r>
            <a:r>
              <a:rPr dirty="0" sz="1450" spc="-10">
                <a:latin typeface="Times New Roman"/>
                <a:cs typeface="Times New Roman"/>
              </a:rPr>
              <a:t>was!"</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"And </a:t>
            </a:r>
            <a:r>
              <a:rPr dirty="0" sz="1450" spc="-5">
                <a:latin typeface="Times New Roman"/>
                <a:cs typeface="Times New Roman"/>
              </a:rPr>
              <a:t>you ... </a:t>
            </a:r>
            <a:r>
              <a:rPr dirty="0" sz="1450" spc="-10">
                <a:latin typeface="Times New Roman"/>
                <a:cs typeface="Times New Roman"/>
              </a:rPr>
              <a:t>did </a:t>
            </a:r>
            <a:r>
              <a:rPr dirty="0" sz="1450" spc="-5">
                <a:latin typeface="Times New Roman"/>
                <a:cs typeface="Times New Roman"/>
              </a:rPr>
              <a:t>you </a:t>
            </a:r>
            <a:r>
              <a:rPr dirty="0" sz="1450" spc="-10">
                <a:latin typeface="Times New Roman"/>
                <a:cs typeface="Times New Roman"/>
              </a:rPr>
              <a:t>give it</a:t>
            </a:r>
            <a:r>
              <a:rPr dirty="0" sz="1450" spc="5">
                <a:latin typeface="Times New Roman"/>
                <a:cs typeface="Times New Roman"/>
              </a:rPr>
              <a:t> </a:t>
            </a:r>
            <a:r>
              <a:rPr dirty="0" sz="1450" spc="-10">
                <a:latin typeface="Times New Roman"/>
                <a:cs typeface="Times New Roman"/>
              </a:rPr>
              <a:t>her?"</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"I remember </a:t>
            </a:r>
            <a:r>
              <a:rPr dirty="0" sz="1450" spc="-5">
                <a:latin typeface="Times New Roman"/>
                <a:cs typeface="Times New Roman"/>
              </a:rPr>
              <a:t>I </a:t>
            </a:r>
            <a:r>
              <a:rPr dirty="0" sz="1450" spc="-10">
                <a:latin typeface="Times New Roman"/>
                <a:cs typeface="Times New Roman"/>
              </a:rPr>
              <a:t>gave her ten</a:t>
            </a:r>
            <a:r>
              <a:rPr dirty="0" sz="1450" spc="10">
                <a:latin typeface="Times New Roman"/>
                <a:cs typeface="Times New Roman"/>
              </a:rPr>
              <a:t> </a:t>
            </a:r>
            <a:r>
              <a:rPr dirty="0" sz="1450" spc="-10">
                <a:latin typeface="Times New Roman"/>
                <a:cs typeface="Times New Roman"/>
              </a:rPr>
              <a:t>roubles."</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"Oh </a:t>
            </a:r>
            <a:r>
              <a:rPr dirty="0" sz="1450" spc="-5">
                <a:latin typeface="Times New Roman"/>
                <a:cs typeface="Times New Roman"/>
              </a:rPr>
              <a:t>... </a:t>
            </a:r>
            <a:r>
              <a:rPr dirty="0" sz="1450" spc="-10">
                <a:latin typeface="Times New Roman"/>
                <a:cs typeface="Times New Roman"/>
              </a:rPr>
              <a:t>is it possible?" Usielkov frowned. "If </a:t>
            </a:r>
            <a:r>
              <a:rPr dirty="0" sz="1450" spc="-5">
                <a:latin typeface="Times New Roman"/>
                <a:cs typeface="Times New Roman"/>
              </a:rPr>
              <a:t>you </a:t>
            </a:r>
            <a:r>
              <a:rPr dirty="0" sz="1450" spc="-10">
                <a:latin typeface="Times New Roman"/>
                <a:cs typeface="Times New Roman"/>
              </a:rPr>
              <a:t>couldn't </a:t>
            </a:r>
            <a:r>
              <a:rPr dirty="0" sz="1450" spc="-5">
                <a:latin typeface="Times New Roman"/>
                <a:cs typeface="Times New Roman"/>
              </a:rPr>
              <a:t>do </a:t>
            </a:r>
            <a:r>
              <a:rPr dirty="0" sz="1450" spc="-10">
                <a:latin typeface="Times New Roman"/>
                <a:cs typeface="Times New Roman"/>
              </a:rPr>
              <a:t>it yourself, </a:t>
            </a:r>
            <a:r>
              <a:rPr dirty="0" sz="1450" spc="-5">
                <a:latin typeface="Times New Roman"/>
                <a:cs typeface="Times New Roman"/>
              </a:rPr>
              <a:t>or  you </a:t>
            </a:r>
            <a:r>
              <a:rPr dirty="0" sz="1450" spc="-10">
                <a:latin typeface="Times New Roman"/>
                <a:cs typeface="Times New Roman"/>
              </a:rPr>
              <a:t>didn't want </a:t>
            </a:r>
            <a:r>
              <a:rPr dirty="0" sz="1450" spc="-5">
                <a:latin typeface="Times New Roman"/>
                <a:cs typeface="Times New Roman"/>
              </a:rPr>
              <a:t>to, you </a:t>
            </a:r>
            <a:r>
              <a:rPr dirty="0" sz="1450" spc="-10">
                <a:latin typeface="Times New Roman"/>
                <a:cs typeface="Times New Roman"/>
              </a:rPr>
              <a:t>could have written to me.... And </a:t>
            </a:r>
            <a:r>
              <a:rPr dirty="0" sz="1450" spc="-5">
                <a:latin typeface="Times New Roman"/>
                <a:cs typeface="Times New Roman"/>
              </a:rPr>
              <a:t>I </a:t>
            </a:r>
            <a:r>
              <a:rPr dirty="0" sz="1450" spc="-10">
                <a:latin typeface="Times New Roman"/>
                <a:cs typeface="Times New Roman"/>
              </a:rPr>
              <a:t>didn't know </a:t>
            </a:r>
            <a:r>
              <a:rPr dirty="0" sz="1450" spc="-5">
                <a:latin typeface="Times New Roman"/>
                <a:cs typeface="Times New Roman"/>
              </a:rPr>
              <a:t>... I  </a:t>
            </a:r>
            <a:r>
              <a:rPr dirty="0" sz="1450" spc="-10">
                <a:latin typeface="Times New Roman"/>
                <a:cs typeface="Times New Roman"/>
              </a:rPr>
              <a:t>didn't </a:t>
            </a:r>
            <a:r>
              <a:rPr dirty="0" sz="1450" spc="-25">
                <a:latin typeface="Times New Roman"/>
                <a:cs typeface="Times New Roman"/>
              </a:rPr>
              <a:t>know."</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"My dear man, why should </a:t>
            </a:r>
            <a:r>
              <a:rPr dirty="0" sz="1450" spc="-5">
                <a:latin typeface="Times New Roman"/>
                <a:cs typeface="Times New Roman"/>
              </a:rPr>
              <a:t>I </a:t>
            </a:r>
            <a:r>
              <a:rPr dirty="0" sz="1450" spc="-10">
                <a:latin typeface="Times New Roman"/>
                <a:cs typeface="Times New Roman"/>
              </a:rPr>
              <a:t>write, when she wrote herself afterwards  when she was in</a:t>
            </a:r>
            <a:r>
              <a:rPr dirty="0" sz="1450" spc="5">
                <a:latin typeface="Times New Roman"/>
                <a:cs typeface="Times New Roman"/>
              </a:rPr>
              <a:t> </a:t>
            </a:r>
            <a:r>
              <a:rPr dirty="0" sz="1450" spc="-10">
                <a:latin typeface="Times New Roman"/>
                <a:cs typeface="Times New Roman"/>
              </a:rPr>
              <a:t>hospital?"</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"I was so taken </a:t>
            </a:r>
            <a:r>
              <a:rPr dirty="0" sz="1450" spc="-5">
                <a:latin typeface="Times New Roman"/>
                <a:cs typeface="Times New Roman"/>
              </a:rPr>
              <a:t>up </a:t>
            </a:r>
            <a:r>
              <a:rPr dirty="0" sz="1450" spc="-10">
                <a:latin typeface="Times New Roman"/>
                <a:cs typeface="Times New Roman"/>
              </a:rPr>
              <a:t>with the new marriage that </a:t>
            </a:r>
            <a:r>
              <a:rPr dirty="0" sz="1450" spc="-5">
                <a:latin typeface="Times New Roman"/>
                <a:cs typeface="Times New Roman"/>
              </a:rPr>
              <a:t>I </a:t>
            </a:r>
            <a:r>
              <a:rPr dirty="0" sz="1450" spc="-10">
                <a:latin typeface="Times New Roman"/>
                <a:cs typeface="Times New Roman"/>
              </a:rPr>
              <a:t>paid </a:t>
            </a:r>
            <a:r>
              <a:rPr dirty="0" sz="1450" spc="-5">
                <a:latin typeface="Times New Roman"/>
                <a:cs typeface="Times New Roman"/>
              </a:rPr>
              <a:t>no </a:t>
            </a:r>
            <a:r>
              <a:rPr dirty="0" sz="1450" spc="-10">
                <a:latin typeface="Times New Roman"/>
                <a:cs typeface="Times New Roman"/>
              </a:rPr>
              <a:t>attention to  letters.... But </a:t>
            </a:r>
            <a:r>
              <a:rPr dirty="0" sz="1450" spc="-5">
                <a:latin typeface="Times New Roman"/>
                <a:cs typeface="Times New Roman"/>
              </a:rPr>
              <a:t>you </a:t>
            </a:r>
            <a:r>
              <a:rPr dirty="0" sz="1450" spc="-10">
                <a:latin typeface="Times New Roman"/>
                <a:cs typeface="Times New Roman"/>
              </a:rPr>
              <a:t>were an outsider; </a:t>
            </a:r>
            <a:r>
              <a:rPr dirty="0" sz="1450" spc="-5">
                <a:latin typeface="Times New Roman"/>
                <a:cs typeface="Times New Roman"/>
              </a:rPr>
              <a:t>you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antagonism to Sophia  Mikhailovna.... Why didn't </a:t>
            </a:r>
            <a:r>
              <a:rPr dirty="0" sz="1450" spc="-5">
                <a:latin typeface="Times New Roman"/>
                <a:cs typeface="Times New Roman"/>
              </a:rPr>
              <a:t>you </a:t>
            </a:r>
            <a:r>
              <a:rPr dirty="0" sz="1450" spc="-10">
                <a:latin typeface="Times New Roman"/>
                <a:cs typeface="Times New Roman"/>
              </a:rPr>
              <a:t>help</a:t>
            </a:r>
            <a:r>
              <a:rPr dirty="0" sz="1450" spc="10">
                <a:latin typeface="Times New Roman"/>
                <a:cs typeface="Times New Roman"/>
              </a:rPr>
              <a:t> </a:t>
            </a:r>
            <a:r>
              <a:rPr dirty="0" sz="1450" spc="-10">
                <a:latin typeface="Times New Roman"/>
                <a:cs typeface="Times New Roman"/>
              </a:rPr>
              <a:t>her?"</a:t>
            </a:r>
            <a:endParaRPr sz="1450">
              <a:latin typeface="Times New Roman"/>
              <a:cs typeface="Times New Roman"/>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437370"/>
          </a:xfrm>
          <a:prstGeom prst="rect">
            <a:avLst/>
          </a:prstGeom>
        </p:spPr>
        <p:txBody>
          <a:bodyPr wrap="square" lIns="0" tIns="19685" rIns="0" bIns="0" rtlCol="0" vert="horz">
            <a:spAutoFit/>
          </a:bodyPr>
          <a:lstStyle/>
          <a:p>
            <a:pPr algn="just" marL="12700" marR="10795" indent="255904">
              <a:lnSpc>
                <a:spcPts val="1730"/>
              </a:lnSpc>
              <a:spcBef>
                <a:spcPts val="155"/>
              </a:spcBef>
            </a:pPr>
            <a:r>
              <a:rPr dirty="0" sz="1450" spc="-50">
                <a:latin typeface="Times New Roman"/>
                <a:cs typeface="Times New Roman"/>
              </a:rPr>
              <a:t>"We </a:t>
            </a:r>
            <a:r>
              <a:rPr dirty="0" sz="1450" spc="-10">
                <a:latin typeface="Times New Roman"/>
                <a:cs typeface="Times New Roman"/>
              </a:rPr>
              <a:t>can't judge </a:t>
            </a:r>
            <a:r>
              <a:rPr dirty="0" sz="1450" spc="-5">
                <a:latin typeface="Times New Roman"/>
                <a:cs typeface="Times New Roman"/>
              </a:rPr>
              <a:t>by our </a:t>
            </a:r>
            <a:r>
              <a:rPr dirty="0" sz="1450" spc="-10">
                <a:latin typeface="Times New Roman"/>
                <a:cs typeface="Times New Roman"/>
              </a:rPr>
              <a:t>present standards, Boris Pietrovich. Now we think  in this way; </a:t>
            </a:r>
            <a:r>
              <a:rPr dirty="0" sz="1450" spc="-5">
                <a:latin typeface="Times New Roman"/>
                <a:cs typeface="Times New Roman"/>
              </a:rPr>
              <a:t>but </a:t>
            </a:r>
            <a:r>
              <a:rPr dirty="0" sz="1450" spc="-10">
                <a:latin typeface="Times New Roman"/>
                <a:cs typeface="Times New Roman"/>
              </a:rPr>
              <a:t>then we </a:t>
            </a:r>
            <a:r>
              <a:rPr dirty="0" sz="1450" spc="-5">
                <a:latin typeface="Times New Roman"/>
                <a:cs typeface="Times New Roman"/>
              </a:rPr>
              <a:t>thought </a:t>
            </a:r>
            <a:r>
              <a:rPr dirty="0" sz="1450" spc="-10">
                <a:latin typeface="Times New Roman"/>
                <a:cs typeface="Times New Roman"/>
              </a:rPr>
              <a:t>quite </a:t>
            </a:r>
            <a:r>
              <a:rPr dirty="0" sz="1450" spc="-15">
                <a:latin typeface="Times New Roman"/>
                <a:cs typeface="Times New Roman"/>
              </a:rPr>
              <a:t>differently.... </a:t>
            </a: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might perhaps give  her </a:t>
            </a:r>
            <a:r>
              <a:rPr dirty="0" sz="1450" spc="-5">
                <a:latin typeface="Times New Roman"/>
                <a:cs typeface="Times New Roman"/>
              </a:rPr>
              <a:t>a </a:t>
            </a:r>
            <a:r>
              <a:rPr dirty="0" sz="1450" spc="-10">
                <a:latin typeface="Times New Roman"/>
                <a:cs typeface="Times New Roman"/>
              </a:rPr>
              <a:t>thousand roubles; </a:t>
            </a:r>
            <a:r>
              <a:rPr dirty="0" sz="1450" spc="-5">
                <a:latin typeface="Times New Roman"/>
                <a:cs typeface="Times New Roman"/>
              </a:rPr>
              <a:t>but </a:t>
            </a:r>
            <a:r>
              <a:rPr dirty="0" sz="1450" spc="-10">
                <a:latin typeface="Times New Roman"/>
                <a:cs typeface="Times New Roman"/>
              </a:rPr>
              <a:t>then even ten roubles </a:t>
            </a:r>
            <a:r>
              <a:rPr dirty="0" sz="1450" spc="-5">
                <a:latin typeface="Times New Roman"/>
                <a:cs typeface="Times New Roman"/>
              </a:rPr>
              <a:t>... </a:t>
            </a:r>
            <a:r>
              <a:rPr dirty="0" sz="1450" spc="-10">
                <a:latin typeface="Times New Roman"/>
                <a:cs typeface="Times New Roman"/>
              </a:rPr>
              <a:t>she didn't get them for  nothing. It's </a:t>
            </a:r>
            <a:r>
              <a:rPr dirty="0" sz="1450" spc="-5">
                <a:latin typeface="Times New Roman"/>
                <a:cs typeface="Times New Roman"/>
              </a:rPr>
              <a:t>a </a:t>
            </a:r>
            <a:r>
              <a:rPr dirty="0" sz="1450" spc="-10">
                <a:latin typeface="Times New Roman"/>
                <a:cs typeface="Times New Roman"/>
              </a:rPr>
              <a:t>terrible </a:t>
            </a:r>
            <a:r>
              <a:rPr dirty="0" sz="1450" spc="-25">
                <a:latin typeface="Times New Roman"/>
                <a:cs typeface="Times New Roman"/>
              </a:rPr>
              <a:t>story. </a:t>
            </a:r>
            <a:r>
              <a:rPr dirty="0" sz="1450" spc="-10">
                <a:latin typeface="Times New Roman"/>
                <a:cs typeface="Times New Roman"/>
              </a:rPr>
              <a:t>It's time to forget.... But here </a:t>
            </a:r>
            <a:r>
              <a:rPr dirty="0" sz="1450" spc="-5">
                <a:latin typeface="Times New Roman"/>
                <a:cs typeface="Times New Roman"/>
              </a:rPr>
              <a:t>you</a:t>
            </a:r>
            <a:r>
              <a:rPr dirty="0" sz="1450" spc="90">
                <a:latin typeface="Times New Roman"/>
                <a:cs typeface="Times New Roman"/>
              </a:rPr>
              <a:t> </a:t>
            </a:r>
            <a:r>
              <a:rPr dirty="0" sz="1450" spc="-10">
                <a:latin typeface="Times New Roman"/>
                <a:cs typeface="Times New Roman"/>
              </a:rPr>
              <a:t>are!"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 sledge stopped at the churchyard gate. Usielkov and Shapkin </a:t>
            </a:r>
            <a:r>
              <a:rPr dirty="0" sz="1450" spc="-5">
                <a:latin typeface="Times New Roman"/>
                <a:cs typeface="Times New Roman"/>
              </a:rPr>
              <a:t>got out  of </a:t>
            </a:r>
            <a:r>
              <a:rPr dirty="0" sz="1450" spc="-10">
                <a:latin typeface="Times New Roman"/>
                <a:cs typeface="Times New Roman"/>
              </a:rPr>
              <a:t>the sledge, went through the gate and walked along </a:t>
            </a:r>
            <a:r>
              <a:rPr dirty="0" sz="1450" spc="-5">
                <a:latin typeface="Times New Roman"/>
                <a:cs typeface="Times New Roman"/>
              </a:rPr>
              <a:t>a long, </a:t>
            </a:r>
            <a:r>
              <a:rPr dirty="0" sz="1450" spc="-10">
                <a:latin typeface="Times New Roman"/>
                <a:cs typeface="Times New Roman"/>
              </a:rPr>
              <a:t>broad avenue.  The bare cherry trees, the acacias, the grey crosses and monuments sparkled  with hoar-frost. In each flake </a:t>
            </a:r>
            <a:r>
              <a:rPr dirty="0" sz="1450" spc="-5">
                <a:latin typeface="Times New Roman"/>
                <a:cs typeface="Times New Roman"/>
              </a:rPr>
              <a:t>of </a:t>
            </a:r>
            <a:r>
              <a:rPr dirty="0" sz="1450" spc="-10">
                <a:latin typeface="Times New Roman"/>
                <a:cs typeface="Times New Roman"/>
              </a:rPr>
              <a:t>snow the bright sunny day was reflected.  There was the smell </a:t>
            </a:r>
            <a:r>
              <a:rPr dirty="0" sz="1450" spc="-5">
                <a:latin typeface="Times New Roman"/>
                <a:cs typeface="Times New Roman"/>
              </a:rPr>
              <a:t>you </a:t>
            </a:r>
            <a:r>
              <a:rPr dirty="0" sz="1450" spc="-10">
                <a:latin typeface="Times New Roman"/>
                <a:cs typeface="Times New Roman"/>
              </a:rPr>
              <a:t>find in all cemeteries </a:t>
            </a:r>
            <a:r>
              <a:rPr dirty="0" sz="1450" spc="-5">
                <a:latin typeface="Times New Roman"/>
                <a:cs typeface="Times New Roman"/>
              </a:rPr>
              <a:t>of </a:t>
            </a:r>
            <a:r>
              <a:rPr dirty="0" sz="1450" spc="-10">
                <a:latin typeface="Times New Roman"/>
                <a:cs typeface="Times New Roman"/>
              </a:rPr>
              <a:t>incense and fresh-dug</a:t>
            </a:r>
            <a:r>
              <a:rPr dirty="0" sz="1450" spc="105">
                <a:latin typeface="Times New Roman"/>
                <a:cs typeface="Times New Roman"/>
              </a:rPr>
              <a:t> </a:t>
            </a:r>
            <a:r>
              <a:rPr dirty="0" sz="1450" spc="-10">
                <a:latin typeface="Times New Roman"/>
                <a:cs typeface="Times New Roman"/>
              </a:rPr>
              <a:t>earth.</a:t>
            </a:r>
            <a:endParaRPr sz="1450">
              <a:latin typeface="Times New Roman"/>
              <a:cs typeface="Times New Roman"/>
            </a:endParaRPr>
          </a:p>
          <a:p>
            <a:pPr algn="just" marL="268605" marR="12065">
              <a:lnSpc>
                <a:spcPts val="2520"/>
              </a:lnSpc>
              <a:spcBef>
                <a:spcPts val="80"/>
              </a:spcBef>
            </a:pPr>
            <a:r>
              <a:rPr dirty="0" sz="1450" spc="-45">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beautiful </a:t>
            </a:r>
            <a:r>
              <a:rPr dirty="0" sz="1450" spc="-20">
                <a:latin typeface="Times New Roman"/>
                <a:cs typeface="Times New Roman"/>
              </a:rPr>
              <a:t>cemetery," </a:t>
            </a:r>
            <a:r>
              <a:rPr dirty="0" sz="1450" spc="-10">
                <a:latin typeface="Times New Roman"/>
                <a:cs typeface="Times New Roman"/>
              </a:rPr>
              <a:t>said </a:t>
            </a:r>
            <a:r>
              <a:rPr dirty="0" sz="1450" spc="-20">
                <a:latin typeface="Times New Roman"/>
                <a:cs typeface="Times New Roman"/>
              </a:rPr>
              <a:t>Usielkov. </a:t>
            </a:r>
            <a:r>
              <a:rPr dirty="0" sz="1450" spc="-10">
                <a:latin typeface="Times New Roman"/>
                <a:cs typeface="Times New Roman"/>
              </a:rPr>
              <a:t>"It's almost an orchard."  </a:t>
            </a:r>
            <a:r>
              <a:rPr dirty="0" sz="1450" spc="-40">
                <a:latin typeface="Times New Roman"/>
                <a:cs typeface="Times New Roman"/>
              </a:rPr>
              <a:t>"Yes,</a:t>
            </a:r>
            <a:r>
              <a:rPr dirty="0" sz="1450" spc="155">
                <a:latin typeface="Times New Roman"/>
                <a:cs typeface="Times New Roman"/>
              </a:rPr>
              <a:t> </a:t>
            </a:r>
            <a:r>
              <a:rPr dirty="0" sz="1450" spc="-5">
                <a:latin typeface="Times New Roman"/>
                <a:cs typeface="Times New Roman"/>
              </a:rPr>
              <a:t>but</a:t>
            </a:r>
            <a:r>
              <a:rPr dirty="0" sz="1450" spc="160">
                <a:latin typeface="Times New Roman"/>
                <a:cs typeface="Times New Roman"/>
              </a:rPr>
              <a:t> </a:t>
            </a:r>
            <a:r>
              <a:rPr dirty="0" sz="1450" spc="-10">
                <a:latin typeface="Times New Roman"/>
                <a:cs typeface="Times New Roman"/>
              </a:rPr>
              <a:t>it's</a:t>
            </a:r>
            <a:r>
              <a:rPr dirty="0" sz="1450" spc="160">
                <a:latin typeface="Times New Roman"/>
                <a:cs typeface="Times New Roman"/>
              </a:rPr>
              <a:t> </a:t>
            </a:r>
            <a:r>
              <a:rPr dirty="0" sz="1450" spc="-5">
                <a:latin typeface="Times New Roman"/>
                <a:cs typeface="Times New Roman"/>
              </a:rPr>
              <a:t>a</a:t>
            </a:r>
            <a:r>
              <a:rPr dirty="0" sz="1450" spc="160">
                <a:latin typeface="Times New Roman"/>
                <a:cs typeface="Times New Roman"/>
              </a:rPr>
              <a:t> </a:t>
            </a:r>
            <a:r>
              <a:rPr dirty="0" sz="1450" spc="-10">
                <a:latin typeface="Times New Roman"/>
                <a:cs typeface="Times New Roman"/>
              </a:rPr>
              <a:t>pity</a:t>
            </a:r>
            <a:r>
              <a:rPr dirty="0" sz="1450" spc="160">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10">
                <a:latin typeface="Times New Roman"/>
                <a:cs typeface="Times New Roman"/>
              </a:rPr>
              <a:t>thieves</a:t>
            </a:r>
            <a:r>
              <a:rPr dirty="0" sz="1450" spc="160">
                <a:latin typeface="Times New Roman"/>
                <a:cs typeface="Times New Roman"/>
              </a:rPr>
              <a:t> </a:t>
            </a:r>
            <a:r>
              <a:rPr dirty="0" sz="1450" spc="-10">
                <a:latin typeface="Times New Roman"/>
                <a:cs typeface="Times New Roman"/>
              </a:rPr>
              <a:t>steal</a:t>
            </a:r>
            <a:r>
              <a:rPr dirty="0" sz="1450" spc="160">
                <a:latin typeface="Times New Roman"/>
                <a:cs typeface="Times New Roman"/>
              </a:rPr>
              <a:t> </a:t>
            </a:r>
            <a:r>
              <a:rPr dirty="0" sz="1450" spc="-10">
                <a:latin typeface="Times New Roman"/>
                <a:cs typeface="Times New Roman"/>
              </a:rPr>
              <a:t>the</a:t>
            </a:r>
            <a:r>
              <a:rPr dirty="0" sz="1450" spc="160">
                <a:latin typeface="Times New Roman"/>
                <a:cs typeface="Times New Roman"/>
              </a:rPr>
              <a:t> </a:t>
            </a:r>
            <a:r>
              <a:rPr dirty="0" sz="1450" spc="-10">
                <a:latin typeface="Times New Roman"/>
                <a:cs typeface="Times New Roman"/>
              </a:rPr>
              <a:t>monuments.</a:t>
            </a:r>
            <a:r>
              <a:rPr dirty="0" sz="1450" spc="160">
                <a:latin typeface="Times New Roman"/>
                <a:cs typeface="Times New Roman"/>
              </a:rPr>
              <a:t> </a:t>
            </a:r>
            <a:r>
              <a:rPr dirty="0" sz="1450" spc="-10">
                <a:latin typeface="Times New Roman"/>
                <a:cs typeface="Times New Roman"/>
              </a:rPr>
              <a:t>Look,</a:t>
            </a:r>
            <a:r>
              <a:rPr dirty="0" sz="1450" spc="160">
                <a:latin typeface="Times New Roman"/>
                <a:cs typeface="Times New Roman"/>
              </a:rPr>
              <a:t> </a:t>
            </a:r>
            <a:r>
              <a:rPr dirty="0" sz="1450" spc="-10">
                <a:latin typeface="Times New Roman"/>
                <a:cs typeface="Times New Roman"/>
              </a:rPr>
              <a:t>there,</a:t>
            </a:r>
            <a:r>
              <a:rPr dirty="0" sz="1450" spc="155">
                <a:latin typeface="Times New Roman"/>
                <a:cs typeface="Times New Roman"/>
              </a:rPr>
              <a:t> </a:t>
            </a:r>
            <a:r>
              <a:rPr dirty="0" sz="1450" spc="-10">
                <a:latin typeface="Times New Roman"/>
                <a:cs typeface="Times New Roman"/>
              </a:rPr>
              <a:t>behind</a:t>
            </a:r>
            <a:endParaRPr sz="1450">
              <a:latin typeface="Times New Roman"/>
              <a:cs typeface="Times New Roman"/>
            </a:endParaRPr>
          </a:p>
          <a:p>
            <a:pPr algn="just" marL="12700">
              <a:lnSpc>
                <a:spcPts val="1510"/>
              </a:lnSpc>
            </a:pPr>
            <a:r>
              <a:rPr dirty="0" sz="1450" spc="-10">
                <a:latin typeface="Times New Roman"/>
                <a:cs typeface="Times New Roman"/>
              </a:rPr>
              <a:t>that</a:t>
            </a:r>
            <a:r>
              <a:rPr dirty="0" sz="1450" spc="240">
                <a:latin typeface="Times New Roman"/>
                <a:cs typeface="Times New Roman"/>
              </a:rPr>
              <a:t> </a:t>
            </a:r>
            <a:r>
              <a:rPr dirty="0" sz="1450" spc="-10">
                <a:latin typeface="Times New Roman"/>
                <a:cs typeface="Times New Roman"/>
              </a:rPr>
              <a:t>cast-iron</a:t>
            </a:r>
            <a:r>
              <a:rPr dirty="0" sz="1450" spc="240">
                <a:latin typeface="Times New Roman"/>
                <a:cs typeface="Times New Roman"/>
              </a:rPr>
              <a:t> </a:t>
            </a:r>
            <a:r>
              <a:rPr dirty="0" sz="1450" spc="-10">
                <a:latin typeface="Times New Roman"/>
                <a:cs typeface="Times New Roman"/>
              </a:rPr>
              <a:t>memorial,</a:t>
            </a:r>
            <a:r>
              <a:rPr dirty="0" sz="1450" spc="245">
                <a:latin typeface="Times New Roman"/>
                <a:cs typeface="Times New Roman"/>
              </a:rPr>
              <a:t> </a:t>
            </a:r>
            <a:r>
              <a:rPr dirty="0" sz="1450" spc="-5">
                <a:latin typeface="Times New Roman"/>
                <a:cs typeface="Times New Roman"/>
              </a:rPr>
              <a:t>on</a:t>
            </a:r>
            <a:r>
              <a:rPr dirty="0" sz="1450" spc="240">
                <a:latin typeface="Times New Roman"/>
                <a:cs typeface="Times New Roman"/>
              </a:rPr>
              <a:t> </a:t>
            </a:r>
            <a:r>
              <a:rPr dirty="0" sz="1450" spc="-10">
                <a:latin typeface="Times New Roman"/>
                <a:cs typeface="Times New Roman"/>
              </a:rPr>
              <a:t>the</a:t>
            </a:r>
            <a:r>
              <a:rPr dirty="0" sz="1450" spc="245">
                <a:latin typeface="Times New Roman"/>
                <a:cs typeface="Times New Roman"/>
              </a:rPr>
              <a:t> </a:t>
            </a:r>
            <a:r>
              <a:rPr dirty="0" sz="1450" spc="-10">
                <a:latin typeface="Times New Roman"/>
                <a:cs typeface="Times New Roman"/>
              </a:rPr>
              <a:t>right,</a:t>
            </a:r>
            <a:r>
              <a:rPr dirty="0" sz="1450" spc="240">
                <a:latin typeface="Times New Roman"/>
                <a:cs typeface="Times New Roman"/>
              </a:rPr>
              <a:t> </a:t>
            </a:r>
            <a:r>
              <a:rPr dirty="0" sz="1450" spc="-10">
                <a:latin typeface="Times New Roman"/>
                <a:cs typeface="Times New Roman"/>
              </a:rPr>
              <a:t>Sophia</a:t>
            </a:r>
            <a:r>
              <a:rPr dirty="0" sz="1450" spc="240">
                <a:latin typeface="Times New Roman"/>
                <a:cs typeface="Times New Roman"/>
              </a:rPr>
              <a:t> </a:t>
            </a:r>
            <a:r>
              <a:rPr dirty="0" sz="1450" spc="-10">
                <a:latin typeface="Times New Roman"/>
                <a:cs typeface="Times New Roman"/>
              </a:rPr>
              <a:t>Mikhailovna</a:t>
            </a:r>
            <a:r>
              <a:rPr dirty="0" sz="1450" spc="245">
                <a:latin typeface="Times New Roman"/>
                <a:cs typeface="Times New Roman"/>
              </a:rPr>
              <a:t> </a:t>
            </a:r>
            <a:r>
              <a:rPr dirty="0" sz="1450" spc="-10">
                <a:latin typeface="Times New Roman"/>
                <a:cs typeface="Times New Roman"/>
              </a:rPr>
              <a:t>is</a:t>
            </a:r>
            <a:r>
              <a:rPr dirty="0" sz="1450" spc="240">
                <a:latin typeface="Times New Roman"/>
                <a:cs typeface="Times New Roman"/>
              </a:rPr>
              <a:t> </a:t>
            </a:r>
            <a:r>
              <a:rPr dirty="0" sz="1450" spc="-10">
                <a:latin typeface="Times New Roman"/>
                <a:cs typeface="Times New Roman"/>
              </a:rPr>
              <a:t>buried.</a:t>
            </a:r>
            <a:r>
              <a:rPr dirty="0" sz="1450" spc="245">
                <a:latin typeface="Times New Roman"/>
                <a:cs typeface="Times New Roman"/>
              </a:rPr>
              <a:t> </a:t>
            </a:r>
            <a:r>
              <a:rPr dirty="0" sz="1450" spc="-30">
                <a:latin typeface="Times New Roman"/>
                <a:cs typeface="Times New Roman"/>
              </a:rPr>
              <a:t>Would</a:t>
            </a:r>
            <a:endParaRPr sz="1450">
              <a:latin typeface="Times New Roman"/>
              <a:cs typeface="Times New Roman"/>
            </a:endParaRPr>
          </a:p>
          <a:p>
            <a:pPr algn="just" marL="12700">
              <a:lnSpc>
                <a:spcPts val="1735"/>
              </a:lnSpc>
            </a:pPr>
            <a:r>
              <a:rPr dirty="0" sz="1450" spc="-5">
                <a:latin typeface="Times New Roman"/>
                <a:cs typeface="Times New Roman"/>
              </a:rPr>
              <a:t>you </a:t>
            </a:r>
            <a:r>
              <a:rPr dirty="0" sz="1450" spc="-10">
                <a:latin typeface="Times New Roman"/>
                <a:cs typeface="Times New Roman"/>
              </a:rPr>
              <a:t>like to</a:t>
            </a:r>
            <a:r>
              <a:rPr dirty="0" sz="1450" spc="-5">
                <a:latin typeface="Times New Roman"/>
                <a:cs typeface="Times New Roman"/>
              </a:rPr>
              <a:t> </a:t>
            </a:r>
            <a:r>
              <a:rPr dirty="0" sz="1450" spc="-10">
                <a:latin typeface="Times New Roman"/>
                <a:cs typeface="Times New Roman"/>
              </a:rPr>
              <a:t>see?"</a:t>
            </a:r>
            <a:endParaRPr sz="1450">
              <a:latin typeface="Times New Roman"/>
              <a:cs typeface="Times New Roman"/>
            </a:endParaRPr>
          </a:p>
          <a:p>
            <a:pPr algn="just" marL="12700" marR="10795" indent="255904">
              <a:lnSpc>
                <a:spcPts val="1730"/>
              </a:lnSpc>
              <a:spcBef>
                <a:spcPts val="850"/>
              </a:spcBef>
            </a:pPr>
            <a:r>
              <a:rPr dirty="0" sz="1450" spc="-10">
                <a:latin typeface="Times New Roman"/>
                <a:cs typeface="Times New Roman"/>
              </a:rPr>
              <a:t>The friends turned to the right, stepping in deep snow towards the cast-iron  memorial.</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"Down here," said Shapkin, pointing to </a:t>
            </a:r>
            <a:r>
              <a:rPr dirty="0" sz="1450" spc="-5">
                <a:latin typeface="Times New Roman"/>
                <a:cs typeface="Times New Roman"/>
              </a:rPr>
              <a:t>a </a:t>
            </a:r>
            <a:r>
              <a:rPr dirty="0" sz="1450" spc="-10">
                <a:latin typeface="Times New Roman"/>
                <a:cs typeface="Times New Roman"/>
              </a:rPr>
              <a:t>little stone </a:t>
            </a:r>
            <a:r>
              <a:rPr dirty="0" sz="1450" spc="-5">
                <a:latin typeface="Times New Roman"/>
                <a:cs typeface="Times New Roman"/>
              </a:rPr>
              <a:t>of </a:t>
            </a:r>
            <a:r>
              <a:rPr dirty="0" sz="1450" spc="-10">
                <a:latin typeface="Times New Roman"/>
                <a:cs typeface="Times New Roman"/>
              </a:rPr>
              <a:t>white marble.  "Some subaltern </a:t>
            </a:r>
            <a:r>
              <a:rPr dirty="0" sz="1450" spc="-5">
                <a:latin typeface="Times New Roman"/>
                <a:cs typeface="Times New Roman"/>
              </a:rPr>
              <a:t>or </a:t>
            </a:r>
            <a:r>
              <a:rPr dirty="0" sz="1450" spc="-10">
                <a:latin typeface="Times New Roman"/>
                <a:cs typeface="Times New Roman"/>
              </a:rPr>
              <a:t>other </a:t>
            </a:r>
            <a:r>
              <a:rPr dirty="0" sz="1450" spc="-5">
                <a:latin typeface="Times New Roman"/>
                <a:cs typeface="Times New Roman"/>
              </a:rPr>
              <a:t>put up </a:t>
            </a:r>
            <a:r>
              <a:rPr dirty="0" sz="1450" spc="-10">
                <a:latin typeface="Times New Roman"/>
                <a:cs typeface="Times New Roman"/>
              </a:rPr>
              <a:t>the monument </a:t>
            </a:r>
            <a:r>
              <a:rPr dirty="0" sz="1450" spc="-5">
                <a:latin typeface="Times New Roman"/>
                <a:cs typeface="Times New Roman"/>
              </a:rPr>
              <a:t>on </a:t>
            </a:r>
            <a:r>
              <a:rPr dirty="0" sz="1450" spc="-10">
                <a:latin typeface="Times New Roman"/>
                <a:cs typeface="Times New Roman"/>
              </a:rPr>
              <a:t>her grave." Usielkov slowly  took </a:t>
            </a:r>
            <a:r>
              <a:rPr dirty="0" sz="1450" spc="-15">
                <a:latin typeface="Times New Roman"/>
                <a:cs typeface="Times New Roman"/>
              </a:rPr>
              <a:t>off </a:t>
            </a:r>
            <a:r>
              <a:rPr dirty="0" sz="1450" spc="-10">
                <a:latin typeface="Times New Roman"/>
                <a:cs typeface="Times New Roman"/>
              </a:rPr>
              <a:t>his hat and showed his bald pate to the </a:t>
            </a:r>
            <a:r>
              <a:rPr dirty="0" sz="1450" spc="-25">
                <a:latin typeface="Times New Roman"/>
                <a:cs typeface="Times New Roman"/>
              </a:rPr>
              <a:t>snow. </a:t>
            </a:r>
            <a:r>
              <a:rPr dirty="0" sz="1450" spc="-10">
                <a:latin typeface="Times New Roman"/>
                <a:cs typeface="Times New Roman"/>
              </a:rPr>
              <a:t>Eying him, Shapkin also  took </a:t>
            </a:r>
            <a:r>
              <a:rPr dirty="0" sz="1450" spc="-15">
                <a:latin typeface="Times New Roman"/>
                <a:cs typeface="Times New Roman"/>
              </a:rPr>
              <a:t>off </a:t>
            </a:r>
            <a:r>
              <a:rPr dirty="0" sz="1450" spc="-10">
                <a:latin typeface="Times New Roman"/>
                <a:cs typeface="Times New Roman"/>
              </a:rPr>
              <a:t>his </a:t>
            </a:r>
            <a:r>
              <a:rPr dirty="0" sz="1450" spc="-5">
                <a:latin typeface="Times New Roman"/>
                <a:cs typeface="Times New Roman"/>
              </a:rPr>
              <a:t>hat, </a:t>
            </a:r>
            <a:r>
              <a:rPr dirty="0" sz="1450" spc="-10">
                <a:latin typeface="Times New Roman"/>
                <a:cs typeface="Times New Roman"/>
              </a:rPr>
              <a:t>and another baldness shone beneath the </a:t>
            </a:r>
            <a:r>
              <a:rPr dirty="0" sz="1450" spc="-5">
                <a:latin typeface="Times New Roman"/>
                <a:cs typeface="Times New Roman"/>
              </a:rPr>
              <a:t>sun. </a:t>
            </a:r>
            <a:r>
              <a:rPr dirty="0" sz="1450" spc="-10">
                <a:latin typeface="Times New Roman"/>
                <a:cs typeface="Times New Roman"/>
              </a:rPr>
              <a:t>The silence  round about was like the tomb, as though the air were dead, </a:t>
            </a:r>
            <a:r>
              <a:rPr dirty="0" sz="1450" spc="-5">
                <a:latin typeface="Times New Roman"/>
                <a:cs typeface="Times New Roman"/>
              </a:rPr>
              <a:t>too. </a:t>
            </a:r>
            <a:r>
              <a:rPr dirty="0" sz="1450" spc="-10">
                <a:latin typeface="Times New Roman"/>
                <a:cs typeface="Times New Roman"/>
              </a:rPr>
              <a:t>The friends  looked at the stone, silent,</a:t>
            </a:r>
            <a:r>
              <a:rPr dirty="0" sz="1450" spc="15">
                <a:latin typeface="Times New Roman"/>
                <a:cs typeface="Times New Roman"/>
              </a:rPr>
              <a:t> </a:t>
            </a:r>
            <a:r>
              <a:rPr dirty="0" sz="1450" spc="-10">
                <a:latin typeface="Times New Roman"/>
                <a:cs typeface="Times New Roman"/>
              </a:rPr>
              <a:t>thinking.</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"She is asleep!" Shapkin broke the silence. "And she cares very little that  she took the guilt </a:t>
            </a:r>
            <a:r>
              <a:rPr dirty="0" sz="1450" spc="-5">
                <a:latin typeface="Times New Roman"/>
                <a:cs typeface="Times New Roman"/>
              </a:rPr>
              <a:t>upon </a:t>
            </a:r>
            <a:r>
              <a:rPr dirty="0" sz="1450" spc="-10">
                <a:latin typeface="Times New Roman"/>
                <a:cs typeface="Times New Roman"/>
              </a:rPr>
              <a:t>herself and drank cognac. Confess, Boris</a:t>
            </a:r>
            <a:r>
              <a:rPr dirty="0" sz="1450" spc="130">
                <a:latin typeface="Times New Roman"/>
                <a:cs typeface="Times New Roman"/>
              </a:rPr>
              <a:t> </a:t>
            </a:r>
            <a:r>
              <a:rPr dirty="0" sz="1450" spc="-10">
                <a:latin typeface="Times New Roman"/>
                <a:cs typeface="Times New Roman"/>
              </a:rPr>
              <a:t>Pietrovich!"</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"What?" asked </a:t>
            </a:r>
            <a:r>
              <a:rPr dirty="0" sz="1450" spc="-20">
                <a:latin typeface="Times New Roman"/>
                <a:cs typeface="Times New Roman"/>
              </a:rPr>
              <a:t>Usielkov,</a:t>
            </a:r>
            <a:r>
              <a:rPr dirty="0" sz="1450">
                <a:latin typeface="Times New Roman"/>
                <a:cs typeface="Times New Roman"/>
              </a:rPr>
              <a:t> </a:t>
            </a:r>
            <a:r>
              <a:rPr dirty="0" sz="1450" spc="-20">
                <a:latin typeface="Times New Roman"/>
                <a:cs typeface="Times New Roman"/>
              </a:rPr>
              <a:t>sternly.</a:t>
            </a:r>
            <a:endParaRPr sz="1450">
              <a:latin typeface="Times New Roman"/>
              <a:cs typeface="Times New Roman"/>
            </a:endParaRPr>
          </a:p>
          <a:p>
            <a:pPr algn="just" marL="12700" marR="8255" indent="255904">
              <a:lnSpc>
                <a:spcPts val="1730"/>
              </a:lnSpc>
              <a:spcBef>
                <a:spcPts val="775"/>
              </a:spcBef>
            </a:pPr>
            <a:r>
              <a:rPr dirty="0" sz="1450" spc="-10">
                <a:latin typeface="Times New Roman"/>
                <a:cs typeface="Times New Roman"/>
              </a:rPr>
              <a:t>"That, however loathsome the past may be, it's better than this." And  Shapkin pointed to his grey</a:t>
            </a:r>
            <a:r>
              <a:rPr dirty="0" sz="1450" spc="15">
                <a:latin typeface="Times New Roman"/>
                <a:cs typeface="Times New Roman"/>
              </a:rPr>
              <a:t> </a:t>
            </a:r>
            <a:r>
              <a:rPr dirty="0" sz="1450" spc="-10">
                <a:latin typeface="Times New Roman"/>
                <a:cs typeface="Times New Roman"/>
              </a:rPr>
              <a:t>hairs.</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"In the old days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even think </a:t>
            </a:r>
            <a:r>
              <a:rPr dirty="0" sz="1450" spc="-5">
                <a:latin typeface="Times New Roman"/>
                <a:cs typeface="Times New Roman"/>
              </a:rPr>
              <a:t>of death.... </a:t>
            </a:r>
            <a:r>
              <a:rPr dirty="0" sz="1450" spc="-10">
                <a:latin typeface="Times New Roman"/>
                <a:cs typeface="Times New Roman"/>
              </a:rPr>
              <a:t>If I'd met </a:t>
            </a:r>
            <a:r>
              <a:rPr dirty="0" sz="1450" spc="-20">
                <a:latin typeface="Times New Roman"/>
                <a:cs typeface="Times New Roman"/>
              </a:rPr>
              <a:t>her, </a:t>
            </a:r>
            <a:r>
              <a:rPr dirty="0" sz="1450" spc="-5">
                <a:latin typeface="Times New Roman"/>
                <a:cs typeface="Times New Roman"/>
              </a:rPr>
              <a:t>I </a:t>
            </a:r>
            <a:r>
              <a:rPr dirty="0" sz="1450" spc="-10">
                <a:latin typeface="Times New Roman"/>
                <a:cs typeface="Times New Roman"/>
              </a:rPr>
              <a:t>would have  circumvented </a:t>
            </a:r>
            <a:r>
              <a:rPr dirty="0" sz="1450" spc="-20">
                <a:latin typeface="Times New Roman"/>
                <a:cs typeface="Times New Roman"/>
              </a:rPr>
              <a:t>her, </a:t>
            </a:r>
            <a:r>
              <a:rPr dirty="0" sz="1450" spc="-5">
                <a:latin typeface="Times New Roman"/>
                <a:cs typeface="Times New Roman"/>
              </a:rPr>
              <a:t>but </a:t>
            </a:r>
            <a:r>
              <a:rPr dirty="0" sz="1450" spc="-10">
                <a:latin typeface="Times New Roman"/>
                <a:cs typeface="Times New Roman"/>
              </a:rPr>
              <a:t>now </a:t>
            </a:r>
            <a:r>
              <a:rPr dirty="0" sz="1450" spc="-5">
                <a:latin typeface="Times New Roman"/>
                <a:cs typeface="Times New Roman"/>
              </a:rPr>
              <a:t>... </a:t>
            </a:r>
            <a:r>
              <a:rPr dirty="0" sz="1450" spc="-10">
                <a:latin typeface="Times New Roman"/>
                <a:cs typeface="Times New Roman"/>
              </a:rPr>
              <a:t>well,</a:t>
            </a:r>
            <a:r>
              <a:rPr dirty="0" sz="1450" spc="15">
                <a:latin typeface="Times New Roman"/>
                <a:cs typeface="Times New Roman"/>
              </a:rPr>
              <a:t> </a:t>
            </a:r>
            <a:r>
              <a:rPr dirty="0" sz="1450" spc="-10">
                <a:latin typeface="Times New Roman"/>
                <a:cs typeface="Times New Roman"/>
              </a:rPr>
              <a:t>now!"</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Sadness took hold </a:t>
            </a:r>
            <a:r>
              <a:rPr dirty="0" sz="1450" spc="-5">
                <a:latin typeface="Times New Roman"/>
                <a:cs typeface="Times New Roman"/>
              </a:rPr>
              <a:t>of </a:t>
            </a:r>
            <a:r>
              <a:rPr dirty="0" sz="1450" spc="-20">
                <a:latin typeface="Times New Roman"/>
                <a:cs typeface="Times New Roman"/>
              </a:rPr>
              <a:t>Usielkov. </a:t>
            </a:r>
            <a:r>
              <a:rPr dirty="0" sz="1450" spc="-10">
                <a:latin typeface="Times New Roman"/>
                <a:cs typeface="Times New Roman"/>
              </a:rPr>
              <a:t>Suddenly </a:t>
            </a:r>
            <a:r>
              <a:rPr dirty="0" sz="1450" spc="-5">
                <a:latin typeface="Times New Roman"/>
                <a:cs typeface="Times New Roman"/>
              </a:rPr>
              <a:t>he </a:t>
            </a:r>
            <a:r>
              <a:rPr dirty="0" sz="1450" spc="-10">
                <a:latin typeface="Times New Roman"/>
                <a:cs typeface="Times New Roman"/>
              </a:rPr>
              <a:t>wanted to </a:t>
            </a:r>
            <a:r>
              <a:rPr dirty="0" sz="1450" spc="-30">
                <a:latin typeface="Times New Roman"/>
                <a:cs typeface="Times New Roman"/>
              </a:rPr>
              <a:t>cry, </a:t>
            </a:r>
            <a:r>
              <a:rPr dirty="0" sz="1450" spc="-15">
                <a:latin typeface="Times New Roman"/>
                <a:cs typeface="Times New Roman"/>
              </a:rPr>
              <a:t>passionately,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once desired to </a:t>
            </a:r>
            <a:r>
              <a:rPr dirty="0" sz="1450" spc="-5">
                <a:latin typeface="Times New Roman"/>
                <a:cs typeface="Times New Roman"/>
              </a:rPr>
              <a:t>love....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felt that these tears would </a:t>
            </a:r>
            <a:r>
              <a:rPr dirty="0" sz="1450" spc="-5">
                <a:latin typeface="Times New Roman"/>
                <a:cs typeface="Times New Roman"/>
              </a:rPr>
              <a:t>be </a:t>
            </a:r>
            <a:r>
              <a:rPr dirty="0" sz="1450" spc="-10">
                <a:latin typeface="Times New Roman"/>
                <a:cs typeface="Times New Roman"/>
              </a:rPr>
              <a:t>exquisite,  refreshing. Moisture came </a:t>
            </a:r>
            <a:r>
              <a:rPr dirty="0" sz="1450" spc="-5">
                <a:latin typeface="Times New Roman"/>
                <a:cs typeface="Times New Roman"/>
              </a:rPr>
              <a:t>out of </a:t>
            </a:r>
            <a:r>
              <a:rPr dirty="0" sz="1450" spc="-10">
                <a:latin typeface="Times New Roman"/>
                <a:cs typeface="Times New Roman"/>
              </a:rPr>
              <a:t>his eyes and </a:t>
            </a:r>
            <a:r>
              <a:rPr dirty="0" sz="1450" spc="-5">
                <a:latin typeface="Times New Roman"/>
                <a:cs typeface="Times New Roman"/>
              </a:rPr>
              <a:t>a </a:t>
            </a:r>
            <a:r>
              <a:rPr dirty="0" sz="1450" spc="-10">
                <a:latin typeface="Times New Roman"/>
                <a:cs typeface="Times New Roman"/>
              </a:rPr>
              <a:t>lump rose in his throat, </a:t>
            </a:r>
            <a:r>
              <a:rPr dirty="0" sz="1450" spc="-5">
                <a:latin typeface="Times New Roman"/>
                <a:cs typeface="Times New Roman"/>
              </a:rPr>
              <a:t>but....  </a:t>
            </a:r>
            <a:r>
              <a:rPr dirty="0" sz="1450" spc="-10">
                <a:latin typeface="Times New Roman"/>
                <a:cs typeface="Times New Roman"/>
              </a:rPr>
              <a:t>Shapkin was standing </a:t>
            </a:r>
            <a:r>
              <a:rPr dirty="0" sz="1450" spc="-5">
                <a:latin typeface="Times New Roman"/>
                <a:cs typeface="Times New Roman"/>
              </a:rPr>
              <a:t>by </a:t>
            </a:r>
            <a:r>
              <a:rPr dirty="0" sz="1450" spc="-10">
                <a:latin typeface="Times New Roman"/>
                <a:cs typeface="Times New Roman"/>
              </a:rPr>
              <a:t>his side, and Usielkov felt ashamed </a:t>
            </a:r>
            <a:r>
              <a:rPr dirty="0" sz="1450" spc="-5">
                <a:latin typeface="Times New Roman"/>
                <a:cs typeface="Times New Roman"/>
              </a:rPr>
              <a:t>of </a:t>
            </a:r>
            <a:r>
              <a:rPr dirty="0" sz="1450" spc="-10">
                <a:latin typeface="Times New Roman"/>
                <a:cs typeface="Times New Roman"/>
              </a:rPr>
              <a:t>his weakness  before </a:t>
            </a:r>
            <a:r>
              <a:rPr dirty="0" sz="1450" spc="-5">
                <a:latin typeface="Times New Roman"/>
                <a:cs typeface="Times New Roman"/>
              </a:rPr>
              <a:t>a </a:t>
            </a:r>
            <a:r>
              <a:rPr dirty="0" sz="1450" spc="-10">
                <a:latin typeface="Times New Roman"/>
                <a:cs typeface="Times New Roman"/>
              </a:rPr>
              <a:t>witness. He turned back quickly and walked towards the</a:t>
            </a:r>
            <a:r>
              <a:rPr dirty="0" sz="1450" spc="90">
                <a:latin typeface="Times New Roman"/>
                <a:cs typeface="Times New Roman"/>
              </a:rPr>
              <a:t> </a:t>
            </a:r>
            <a:r>
              <a:rPr dirty="0" sz="1450" spc="-10">
                <a:latin typeface="Times New Roman"/>
                <a:cs typeface="Times New Roman"/>
              </a:rPr>
              <a:t>church.</a:t>
            </a:r>
            <a:endParaRPr sz="1450">
              <a:latin typeface="Times New Roman"/>
              <a:cs typeface="Times New Roman"/>
            </a:endParaRPr>
          </a:p>
          <a:p>
            <a:pPr algn="just" marL="12700" marR="5080" indent="255904">
              <a:lnSpc>
                <a:spcPts val="1730"/>
              </a:lnSpc>
              <a:spcBef>
                <a:spcPts val="710"/>
              </a:spcBef>
            </a:pPr>
            <a:r>
              <a:rPr dirty="0" sz="1450" spc="-45">
                <a:latin typeface="Times New Roman"/>
                <a:cs typeface="Times New Roman"/>
              </a:rPr>
              <a:t>Two </a:t>
            </a:r>
            <a:r>
              <a:rPr dirty="0" sz="1450" spc="-10">
                <a:latin typeface="Times New Roman"/>
                <a:cs typeface="Times New Roman"/>
              </a:rPr>
              <a:t>hours </a:t>
            </a:r>
            <a:r>
              <a:rPr dirty="0" sz="1450" spc="-20">
                <a:latin typeface="Times New Roman"/>
                <a:cs typeface="Times New Roman"/>
              </a:rPr>
              <a:t>later, </a:t>
            </a:r>
            <a:r>
              <a:rPr dirty="0" sz="1450" spc="-10">
                <a:latin typeface="Times New Roman"/>
                <a:cs typeface="Times New Roman"/>
              </a:rPr>
              <a:t>having arranged with the churchwarden and examined the  church, </a:t>
            </a:r>
            <a:r>
              <a:rPr dirty="0" sz="1450" spc="-5">
                <a:latin typeface="Times New Roman"/>
                <a:cs typeface="Times New Roman"/>
              </a:rPr>
              <a:t>he </a:t>
            </a:r>
            <a:r>
              <a:rPr dirty="0" sz="1450" spc="-10">
                <a:latin typeface="Times New Roman"/>
                <a:cs typeface="Times New Roman"/>
              </a:rPr>
              <a:t>seized the opportunity while Shapkin was talking away to the  priest, and ran to shed </a:t>
            </a:r>
            <a:r>
              <a:rPr dirty="0" sz="1450" spc="-5">
                <a:latin typeface="Times New Roman"/>
                <a:cs typeface="Times New Roman"/>
              </a:rPr>
              <a:t>a </a:t>
            </a:r>
            <a:r>
              <a:rPr dirty="0" sz="1450" spc="-25">
                <a:latin typeface="Times New Roman"/>
                <a:cs typeface="Times New Roman"/>
              </a:rPr>
              <a:t>tear. </a:t>
            </a:r>
            <a:r>
              <a:rPr dirty="0" sz="1450" spc="-10">
                <a:latin typeface="Times New Roman"/>
                <a:cs typeface="Times New Roman"/>
              </a:rPr>
              <a:t>He walked to the stone </a:t>
            </a:r>
            <a:r>
              <a:rPr dirty="0" sz="1450" spc="-15">
                <a:latin typeface="Times New Roman"/>
                <a:cs typeface="Times New Roman"/>
              </a:rPr>
              <a:t>surreptitiously, </a:t>
            </a:r>
            <a:r>
              <a:rPr dirty="0" sz="1450" spc="-10">
                <a:latin typeface="Times New Roman"/>
                <a:cs typeface="Times New Roman"/>
              </a:rPr>
              <a:t>with  stealthy steps, looking round all the time. The little white monument stared at  him </a:t>
            </a:r>
            <a:r>
              <a:rPr dirty="0" sz="1450" spc="-20">
                <a:latin typeface="Times New Roman"/>
                <a:cs typeface="Times New Roman"/>
              </a:rPr>
              <a:t>absently, </a:t>
            </a:r>
            <a:r>
              <a:rPr dirty="0" sz="1450" spc="-10">
                <a:latin typeface="Times New Roman"/>
                <a:cs typeface="Times New Roman"/>
              </a:rPr>
              <a:t>so sadly and </a:t>
            </a:r>
            <a:r>
              <a:rPr dirty="0" sz="1450" spc="-15">
                <a:latin typeface="Times New Roman"/>
                <a:cs typeface="Times New Roman"/>
              </a:rPr>
              <a:t>innocently, </a:t>
            </a:r>
            <a:r>
              <a:rPr dirty="0" sz="1450" spc="-10">
                <a:latin typeface="Times New Roman"/>
                <a:cs typeface="Times New Roman"/>
              </a:rPr>
              <a:t>as though </a:t>
            </a:r>
            <a:r>
              <a:rPr dirty="0" sz="1450" spc="-5">
                <a:latin typeface="Times New Roman"/>
                <a:cs typeface="Times New Roman"/>
              </a:rPr>
              <a:t>a </a:t>
            </a:r>
            <a:r>
              <a:rPr dirty="0" sz="1450" spc="-10">
                <a:latin typeface="Times New Roman"/>
                <a:cs typeface="Times New Roman"/>
              </a:rPr>
              <a:t>girl and </a:t>
            </a:r>
            <a:r>
              <a:rPr dirty="0" sz="1450" spc="-5">
                <a:latin typeface="Times New Roman"/>
                <a:cs typeface="Times New Roman"/>
              </a:rPr>
              <a:t>not a</a:t>
            </a:r>
            <a:r>
              <a:rPr dirty="0" sz="1450" spc="15">
                <a:latin typeface="Times New Roman"/>
                <a:cs typeface="Times New Roman"/>
              </a:rPr>
              <a:t> </a:t>
            </a:r>
            <a:r>
              <a:rPr dirty="0" sz="1450" spc="-10">
                <a:latin typeface="Times New Roman"/>
                <a:cs typeface="Times New Roman"/>
              </a:rPr>
              <a:t>wanton</a:t>
            </a:r>
            <a:endParaRPr sz="1450">
              <a:latin typeface="Times New Roman"/>
              <a:cs typeface="Times New Roman"/>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5488"/>
            <a:ext cx="5807075" cy="1639570"/>
          </a:xfrm>
          <a:prstGeom prst="rect">
            <a:avLst/>
          </a:prstGeom>
        </p:spPr>
        <p:txBody>
          <a:bodyPr wrap="square" lIns="0" tIns="113664" rIns="0" bIns="0" rtlCol="0" vert="horz">
            <a:spAutoFit/>
          </a:bodyPr>
          <a:lstStyle/>
          <a:p>
            <a:pPr algn="just" marL="12700">
              <a:lnSpc>
                <a:spcPct val="100000"/>
              </a:lnSpc>
              <a:spcBef>
                <a:spcPts val="894"/>
              </a:spcBef>
            </a:pPr>
            <a:r>
              <a:rPr dirty="0" sz="1450" spc="-10">
                <a:latin typeface="Times New Roman"/>
                <a:cs typeface="Times New Roman"/>
              </a:rPr>
              <a:t>divorcée were</a:t>
            </a:r>
            <a:r>
              <a:rPr dirty="0" sz="1450" spc="-5">
                <a:latin typeface="Times New Roman"/>
                <a:cs typeface="Times New Roman"/>
              </a:rPr>
              <a:t> </a:t>
            </a:r>
            <a:r>
              <a:rPr dirty="0" sz="1450" spc="-10">
                <a:latin typeface="Times New Roman"/>
                <a:cs typeface="Times New Roman"/>
              </a:rPr>
              <a:t>beneath.</a:t>
            </a:r>
            <a:endParaRPr sz="1450">
              <a:latin typeface="Times New Roman"/>
              <a:cs typeface="Times New Roman"/>
            </a:endParaRPr>
          </a:p>
          <a:p>
            <a:pPr algn="just" marL="268605">
              <a:lnSpc>
                <a:spcPct val="100000"/>
              </a:lnSpc>
              <a:spcBef>
                <a:spcPts val="800"/>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could weep, could weep!" </a:t>
            </a:r>
            <a:r>
              <a:rPr dirty="0" sz="1450" spc="-5">
                <a:latin typeface="Times New Roman"/>
                <a:cs typeface="Times New Roman"/>
              </a:rPr>
              <a:t>thought</a:t>
            </a:r>
            <a:r>
              <a:rPr dirty="0" sz="1450" spc="20">
                <a:latin typeface="Times New Roman"/>
                <a:cs typeface="Times New Roman"/>
              </a:rPr>
              <a:t> </a:t>
            </a:r>
            <a:r>
              <a:rPr dirty="0" sz="1450" spc="-20">
                <a:latin typeface="Times New Roman"/>
                <a:cs typeface="Times New Roman"/>
              </a:rPr>
              <a:t>Usielkov.</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But the moment for weeping had been lost. Though the old man managed  to make his eyes shine, and tried to bring himself to the right pitch, the tears  did </a:t>
            </a:r>
            <a:r>
              <a:rPr dirty="0" sz="1450" spc="-5">
                <a:latin typeface="Times New Roman"/>
                <a:cs typeface="Times New Roman"/>
              </a:rPr>
              <a:t>not </a:t>
            </a:r>
            <a:r>
              <a:rPr dirty="0" sz="1450" spc="-10">
                <a:latin typeface="Times New Roman"/>
                <a:cs typeface="Times New Roman"/>
              </a:rPr>
              <a:t>flow and the lump did </a:t>
            </a:r>
            <a:r>
              <a:rPr dirty="0" sz="1450" spc="-5">
                <a:latin typeface="Times New Roman"/>
                <a:cs typeface="Times New Roman"/>
              </a:rPr>
              <a:t>not </a:t>
            </a:r>
            <a:r>
              <a:rPr dirty="0" sz="1450" spc="-10">
                <a:latin typeface="Times New Roman"/>
                <a:cs typeface="Times New Roman"/>
              </a:rPr>
              <a:t>rise in his throat.... After waiting for about  ten minutes, Usielkov waved his arm and went to look for</a:t>
            </a:r>
            <a:r>
              <a:rPr dirty="0" sz="1450" spc="70">
                <a:latin typeface="Times New Roman"/>
                <a:cs typeface="Times New Roman"/>
              </a:rPr>
              <a:t> </a:t>
            </a:r>
            <a:r>
              <a:rPr dirty="0" sz="1450" spc="-10">
                <a:latin typeface="Times New Roman"/>
                <a:cs typeface="Times New Roman"/>
              </a:rPr>
              <a:t>Shapkin.</a:t>
            </a:r>
            <a:endParaRPr sz="1450">
              <a:latin typeface="Times New Roman"/>
              <a:cs typeface="Times New Roman"/>
            </a:endParaRPr>
          </a:p>
        </p:txBody>
      </p:sp>
      <p:sp>
        <p:nvSpPr>
          <p:cNvPr id="3" name="object 3"/>
          <p:cNvSpPr/>
          <p:nvPr/>
        </p:nvSpPr>
        <p:spPr>
          <a:xfrm>
            <a:off x="2618111" y="2972538"/>
            <a:ext cx="2323779" cy="513316"/>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2369648" y="3563492"/>
            <a:ext cx="2820670" cy="473709"/>
          </a:xfrm>
          <a:prstGeom prst="rect">
            <a:avLst/>
          </a:prstGeom>
        </p:spPr>
        <p:txBody>
          <a:bodyPr wrap="square" lIns="0" tIns="16510" rIns="0" bIns="0" rtlCol="0" vert="horz">
            <a:spAutoFit/>
          </a:bodyPr>
          <a:lstStyle/>
          <a:p>
            <a:pPr algn="ctr">
              <a:lnSpc>
                <a:spcPct val="100000"/>
              </a:lnSpc>
              <a:spcBef>
                <a:spcPts val="130"/>
              </a:spcBef>
            </a:pPr>
            <a:r>
              <a:rPr dirty="0" sz="1050" spc="10">
                <a:latin typeface="Arial"/>
                <a:cs typeface="Arial"/>
              </a:rPr>
              <a:t>Liked This</a:t>
            </a:r>
            <a:r>
              <a:rPr dirty="0" sz="1050" spc="-10">
                <a:latin typeface="Arial"/>
                <a:cs typeface="Arial"/>
              </a:rPr>
              <a:t> </a:t>
            </a:r>
            <a:r>
              <a:rPr dirty="0" sz="1050" spc="10">
                <a:latin typeface="Arial"/>
                <a:cs typeface="Arial"/>
              </a:rPr>
              <a:t>Book?</a:t>
            </a:r>
            <a:endParaRPr sz="1050">
              <a:latin typeface="Arial"/>
              <a:cs typeface="Arial"/>
            </a:endParaRPr>
          </a:p>
          <a:p>
            <a:pPr algn="ctr">
              <a:lnSpc>
                <a:spcPct val="100000"/>
              </a:lnSpc>
              <a:spcBef>
                <a:spcPts val="969"/>
              </a:spcBef>
            </a:pPr>
            <a:r>
              <a:rPr dirty="0" sz="1050" spc="10">
                <a:latin typeface="Arial"/>
                <a:cs typeface="Arial"/>
              </a:rPr>
              <a:t>For More </a:t>
            </a:r>
            <a:r>
              <a:rPr dirty="0" sz="1050" spc="15">
                <a:latin typeface="Arial"/>
                <a:cs typeface="Arial"/>
              </a:rPr>
              <a:t>FREE </a:t>
            </a:r>
            <a:r>
              <a:rPr dirty="0" sz="1050" spc="10">
                <a:latin typeface="Arial"/>
                <a:cs typeface="Arial"/>
              </a:rPr>
              <a:t>e-Books </a:t>
            </a:r>
            <a:r>
              <a:rPr dirty="0" sz="1050" spc="5">
                <a:latin typeface="Arial"/>
                <a:cs typeface="Arial"/>
              </a:rPr>
              <a:t>visit </a:t>
            </a:r>
            <a:r>
              <a:rPr dirty="0" u="sng" sz="1050" spc="5">
                <a:solidFill>
                  <a:srgbClr val="0000FF"/>
                </a:solidFill>
                <a:uFill>
                  <a:solidFill>
                    <a:srgbClr val="0000FF"/>
                  </a:solidFill>
                </a:uFill>
                <a:latin typeface="Arial"/>
                <a:cs typeface="Arial"/>
                <a:hlinkClick r:id="rId3"/>
              </a:rPr>
              <a:t>Freeditorial.com</a:t>
            </a:r>
            <a:endParaRPr sz="105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075" cy="9293225"/>
          </a:xfrm>
          <a:prstGeom prst="rect">
            <a:avLst/>
          </a:prstGeom>
        </p:spPr>
        <p:txBody>
          <a:bodyPr wrap="square" lIns="0" tIns="12065" rIns="0" bIns="0" rtlCol="0" vert="horz">
            <a:spAutoFit/>
          </a:bodyPr>
          <a:lstStyle/>
          <a:p>
            <a:pPr algn="just" marL="12700" marR="5080">
              <a:lnSpc>
                <a:spcPct val="99600"/>
              </a:lnSpc>
              <a:spcBef>
                <a:spcPts val="95"/>
              </a:spcBef>
            </a:pPr>
            <a:r>
              <a:rPr dirty="0" sz="1450" spc="-5">
                <a:latin typeface="Times New Roman"/>
                <a:cs typeface="Times New Roman"/>
              </a:rPr>
              <a:t>of </a:t>
            </a:r>
            <a:r>
              <a:rPr dirty="0" sz="1450" spc="-10">
                <a:latin typeface="Times New Roman"/>
                <a:cs typeface="Times New Roman"/>
              </a:rPr>
              <a:t>each candidate are original, </a:t>
            </a:r>
            <a:r>
              <a:rPr dirty="0" sz="1450" spc="-5">
                <a:latin typeface="Times New Roman"/>
                <a:cs typeface="Times New Roman"/>
              </a:rPr>
              <a:t>but </a:t>
            </a:r>
            <a:r>
              <a:rPr dirty="0" sz="1450" spc="-10">
                <a:latin typeface="Times New Roman"/>
                <a:cs typeface="Times New Roman"/>
              </a:rPr>
              <a:t>also true. If </a:t>
            </a:r>
            <a:r>
              <a:rPr dirty="0" sz="1450" spc="-5">
                <a:latin typeface="Times New Roman"/>
                <a:cs typeface="Times New Roman"/>
              </a:rPr>
              <a:t>you </a:t>
            </a:r>
            <a:r>
              <a:rPr dirty="0" sz="1450" spc="-10">
                <a:latin typeface="Times New Roman"/>
                <a:cs typeface="Times New Roman"/>
              </a:rPr>
              <a:t>want to know who read his  thesis, joined the </a:t>
            </a:r>
            <a:r>
              <a:rPr dirty="0" sz="1450" spc="-15">
                <a:latin typeface="Times New Roman"/>
                <a:cs typeface="Times New Roman"/>
              </a:rPr>
              <a:t>staff, </a:t>
            </a:r>
            <a:r>
              <a:rPr dirty="0" sz="1450" spc="-10">
                <a:latin typeface="Times New Roman"/>
                <a:cs typeface="Times New Roman"/>
              </a:rPr>
              <a:t>resigned </a:t>
            </a:r>
            <a:r>
              <a:rPr dirty="0" sz="1450" spc="-5">
                <a:latin typeface="Times New Roman"/>
                <a:cs typeface="Times New Roman"/>
              </a:rPr>
              <a:t>or </a:t>
            </a:r>
            <a:r>
              <a:rPr dirty="0" sz="1450" spc="-10">
                <a:latin typeface="Times New Roman"/>
                <a:cs typeface="Times New Roman"/>
              </a:rPr>
              <a:t>died in </a:t>
            </a:r>
            <a:r>
              <a:rPr dirty="0" sz="1450" spc="-5">
                <a:latin typeface="Times New Roman"/>
                <a:cs typeface="Times New Roman"/>
              </a:rPr>
              <a:t>a </a:t>
            </a:r>
            <a:r>
              <a:rPr dirty="0" sz="1450" spc="-10">
                <a:latin typeface="Times New Roman"/>
                <a:cs typeface="Times New Roman"/>
              </a:rPr>
              <a:t>particular </a:t>
            </a:r>
            <a:r>
              <a:rPr dirty="0" sz="1450" spc="-20">
                <a:latin typeface="Times New Roman"/>
                <a:cs typeface="Times New Roman"/>
              </a:rPr>
              <a:t>year, </a:t>
            </a:r>
            <a:r>
              <a:rPr dirty="0" sz="1450" spc="-10">
                <a:latin typeface="Times New Roman"/>
                <a:cs typeface="Times New Roman"/>
              </a:rPr>
              <a:t>then </a:t>
            </a:r>
            <a:r>
              <a:rPr dirty="0" sz="1450" spc="-5">
                <a:latin typeface="Times New Roman"/>
                <a:cs typeface="Times New Roman"/>
              </a:rPr>
              <a:t>you </a:t>
            </a:r>
            <a:r>
              <a:rPr dirty="0" sz="1450" spc="-10">
                <a:latin typeface="Times New Roman"/>
                <a:cs typeface="Times New Roman"/>
              </a:rPr>
              <a:t>must  seek the assistance </a:t>
            </a:r>
            <a:r>
              <a:rPr dirty="0" sz="1450" spc="-5">
                <a:latin typeface="Times New Roman"/>
                <a:cs typeface="Times New Roman"/>
              </a:rPr>
              <a:t>of </a:t>
            </a:r>
            <a:r>
              <a:rPr dirty="0" sz="1450" spc="-10">
                <a:latin typeface="Times New Roman"/>
                <a:cs typeface="Times New Roman"/>
              </a:rPr>
              <a:t>this veteran's colossal </a:t>
            </a:r>
            <a:r>
              <a:rPr dirty="0" sz="1450" spc="-25">
                <a:latin typeface="Times New Roman"/>
                <a:cs typeface="Times New Roman"/>
              </a:rPr>
              <a:t>memory. </a:t>
            </a:r>
            <a:r>
              <a:rPr dirty="0" sz="1450" spc="-10">
                <a:latin typeface="Times New Roman"/>
                <a:cs typeface="Times New Roman"/>
              </a:rPr>
              <a:t>He will </a:t>
            </a:r>
            <a:r>
              <a:rPr dirty="0" sz="1450" spc="-5">
                <a:latin typeface="Times New Roman"/>
                <a:cs typeface="Times New Roman"/>
              </a:rPr>
              <a:t>not </a:t>
            </a:r>
            <a:r>
              <a:rPr dirty="0" sz="1450" spc="-10">
                <a:latin typeface="Times New Roman"/>
                <a:cs typeface="Times New Roman"/>
              </a:rPr>
              <a:t>only name  </a:t>
            </a:r>
            <a:r>
              <a:rPr dirty="0" sz="1450" spc="-5">
                <a:latin typeface="Times New Roman"/>
                <a:cs typeface="Times New Roman"/>
              </a:rPr>
              <a:t>you </a:t>
            </a:r>
            <a:r>
              <a:rPr dirty="0" sz="1450" spc="-10">
                <a:latin typeface="Times New Roman"/>
                <a:cs typeface="Times New Roman"/>
              </a:rPr>
              <a:t>the </a:t>
            </a:r>
            <a:r>
              <a:rPr dirty="0" sz="1450" spc="-20">
                <a:latin typeface="Times New Roman"/>
                <a:cs typeface="Times New Roman"/>
              </a:rPr>
              <a:t>year, </a:t>
            </a:r>
            <a:r>
              <a:rPr dirty="0" sz="1450" spc="-10">
                <a:latin typeface="Times New Roman"/>
                <a:cs typeface="Times New Roman"/>
              </a:rPr>
              <a:t>month, and </a:t>
            </a:r>
            <a:r>
              <a:rPr dirty="0" sz="1450" spc="-30">
                <a:latin typeface="Times New Roman"/>
                <a:cs typeface="Times New Roman"/>
              </a:rPr>
              <a:t>day, </a:t>
            </a:r>
            <a:r>
              <a:rPr dirty="0" sz="1450" spc="-5">
                <a:latin typeface="Times New Roman"/>
                <a:cs typeface="Times New Roman"/>
              </a:rPr>
              <a:t>but </a:t>
            </a:r>
            <a:r>
              <a:rPr dirty="0" sz="1450" spc="-10">
                <a:latin typeface="Times New Roman"/>
                <a:cs typeface="Times New Roman"/>
              </a:rPr>
              <a:t>give </a:t>
            </a:r>
            <a:r>
              <a:rPr dirty="0" sz="1450" spc="-5">
                <a:latin typeface="Times New Roman"/>
                <a:cs typeface="Times New Roman"/>
              </a:rPr>
              <a:t>you </a:t>
            </a:r>
            <a:r>
              <a:rPr dirty="0" sz="1450" spc="-10">
                <a:latin typeface="Times New Roman"/>
                <a:cs typeface="Times New Roman"/>
              </a:rPr>
              <a:t>the accompanying details </a:t>
            </a:r>
            <a:r>
              <a:rPr dirty="0" sz="1450" spc="-5">
                <a:latin typeface="Times New Roman"/>
                <a:cs typeface="Times New Roman"/>
              </a:rPr>
              <a:t>of </a:t>
            </a:r>
            <a:r>
              <a:rPr dirty="0" sz="1450" spc="-10">
                <a:latin typeface="Times New Roman"/>
                <a:cs typeface="Times New Roman"/>
              </a:rPr>
              <a:t>this </a:t>
            </a:r>
            <a:r>
              <a:rPr dirty="0" sz="1450" spc="-5">
                <a:latin typeface="Times New Roman"/>
                <a:cs typeface="Times New Roman"/>
              </a:rPr>
              <a:t>or  </a:t>
            </a:r>
            <a:r>
              <a:rPr dirty="0" sz="1450" spc="-10">
                <a:latin typeface="Times New Roman"/>
                <a:cs typeface="Times New Roman"/>
              </a:rPr>
              <a:t>any other event. Such memory is the privilege </a:t>
            </a:r>
            <a:r>
              <a:rPr dirty="0" sz="1450" spc="-5">
                <a:latin typeface="Times New Roman"/>
                <a:cs typeface="Times New Roman"/>
              </a:rPr>
              <a:t>of</a:t>
            </a:r>
            <a:r>
              <a:rPr dirty="0" sz="1450" spc="45">
                <a:latin typeface="Times New Roman"/>
                <a:cs typeface="Times New Roman"/>
              </a:rPr>
              <a:t> </a:t>
            </a:r>
            <a:r>
              <a:rPr dirty="0" sz="1450" spc="-10">
                <a:latin typeface="Times New Roman"/>
                <a:cs typeface="Times New Roman"/>
              </a:rPr>
              <a:t>love.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He is the guardian </a:t>
            </a:r>
            <a:r>
              <a:rPr dirty="0" sz="1450" spc="-5">
                <a:latin typeface="Times New Roman"/>
                <a:cs typeface="Times New Roman"/>
              </a:rPr>
              <a:t>of </a:t>
            </a:r>
            <a:r>
              <a:rPr dirty="0" sz="1450" spc="-10">
                <a:latin typeface="Times New Roman"/>
                <a:cs typeface="Times New Roman"/>
              </a:rPr>
              <a:t>the university traditions. From the porters before him  </a:t>
            </a:r>
            <a:r>
              <a:rPr dirty="0" sz="1450" spc="-5">
                <a:latin typeface="Times New Roman"/>
                <a:cs typeface="Times New Roman"/>
              </a:rPr>
              <a:t>he </a:t>
            </a:r>
            <a:r>
              <a:rPr dirty="0" sz="1450" spc="-10">
                <a:latin typeface="Times New Roman"/>
                <a:cs typeface="Times New Roman"/>
              </a:rPr>
              <a:t>inherited many legends </a:t>
            </a:r>
            <a:r>
              <a:rPr dirty="0" sz="1450" spc="-5">
                <a:latin typeface="Times New Roman"/>
                <a:cs typeface="Times New Roman"/>
              </a:rPr>
              <a:t>of </a:t>
            </a:r>
            <a:r>
              <a:rPr dirty="0" sz="1450" spc="-10">
                <a:latin typeface="Times New Roman"/>
                <a:cs typeface="Times New Roman"/>
              </a:rPr>
              <a:t>the life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university. </a:t>
            </a:r>
            <a:r>
              <a:rPr dirty="0" sz="1450" spc="-10">
                <a:latin typeface="Times New Roman"/>
                <a:cs typeface="Times New Roman"/>
              </a:rPr>
              <a:t>He added to this wealth  much </a:t>
            </a:r>
            <a:r>
              <a:rPr dirty="0" sz="1450" spc="-5">
                <a:latin typeface="Times New Roman"/>
                <a:cs typeface="Times New Roman"/>
              </a:rPr>
              <a:t>of </a:t>
            </a:r>
            <a:r>
              <a:rPr dirty="0" sz="1450" spc="-10">
                <a:latin typeface="Times New Roman"/>
                <a:cs typeface="Times New Roman"/>
              </a:rPr>
              <a:t>his own and if </a:t>
            </a:r>
            <a:r>
              <a:rPr dirty="0" sz="1450" spc="-5">
                <a:latin typeface="Times New Roman"/>
                <a:cs typeface="Times New Roman"/>
              </a:rPr>
              <a:t>you </a:t>
            </a:r>
            <a:r>
              <a:rPr dirty="0" sz="1450" spc="-10">
                <a:latin typeface="Times New Roman"/>
                <a:cs typeface="Times New Roman"/>
              </a:rPr>
              <a:t>like </a:t>
            </a:r>
            <a:r>
              <a:rPr dirty="0" sz="1450" spc="-5">
                <a:latin typeface="Times New Roman"/>
                <a:cs typeface="Times New Roman"/>
              </a:rPr>
              <a:t>he </a:t>
            </a:r>
            <a:r>
              <a:rPr dirty="0" sz="1450" spc="-10">
                <a:latin typeface="Times New Roman"/>
                <a:cs typeface="Times New Roman"/>
              </a:rPr>
              <a:t>will tell </a:t>
            </a:r>
            <a:r>
              <a:rPr dirty="0" sz="1450" spc="-5">
                <a:latin typeface="Times New Roman"/>
                <a:cs typeface="Times New Roman"/>
              </a:rPr>
              <a:t>you </a:t>
            </a:r>
            <a:r>
              <a:rPr dirty="0" sz="1450" spc="-10">
                <a:latin typeface="Times New Roman"/>
                <a:cs typeface="Times New Roman"/>
              </a:rPr>
              <a:t>many stories, long </a:t>
            </a:r>
            <a:r>
              <a:rPr dirty="0" sz="1450" spc="-5">
                <a:latin typeface="Times New Roman"/>
                <a:cs typeface="Times New Roman"/>
              </a:rPr>
              <a:t>or </a:t>
            </a:r>
            <a:r>
              <a:rPr dirty="0" sz="1450" spc="-10">
                <a:latin typeface="Times New Roman"/>
                <a:cs typeface="Times New Roman"/>
              </a:rPr>
              <a:t>short.  He can tell </a:t>
            </a:r>
            <a:r>
              <a:rPr dirty="0" sz="1450" spc="-5">
                <a:latin typeface="Times New Roman"/>
                <a:cs typeface="Times New Roman"/>
              </a:rPr>
              <a:t>you of </a:t>
            </a:r>
            <a:r>
              <a:rPr dirty="0" sz="1450" spc="-10">
                <a:latin typeface="Times New Roman"/>
                <a:cs typeface="Times New Roman"/>
              </a:rPr>
              <a:t>extraordinary savants who knew everything, </a:t>
            </a:r>
            <a:r>
              <a:rPr dirty="0" sz="1450" spc="-5">
                <a:latin typeface="Times New Roman"/>
                <a:cs typeface="Times New Roman"/>
              </a:rPr>
              <a:t>of </a:t>
            </a:r>
            <a:r>
              <a:rPr dirty="0" sz="1450" spc="-10">
                <a:latin typeface="Times New Roman"/>
                <a:cs typeface="Times New Roman"/>
              </a:rPr>
              <a:t>remarkable  scholars who did </a:t>
            </a:r>
            <a:r>
              <a:rPr dirty="0" sz="1450" spc="-5">
                <a:latin typeface="Times New Roman"/>
                <a:cs typeface="Times New Roman"/>
              </a:rPr>
              <a:t>not </a:t>
            </a:r>
            <a:r>
              <a:rPr dirty="0" sz="1450" spc="-10">
                <a:latin typeface="Times New Roman"/>
                <a:cs typeface="Times New Roman"/>
              </a:rPr>
              <a:t>sleep for weeks </a:t>
            </a:r>
            <a:r>
              <a:rPr dirty="0" sz="1450" spc="-5">
                <a:latin typeface="Times New Roman"/>
                <a:cs typeface="Times New Roman"/>
              </a:rPr>
              <a:t>on </a:t>
            </a:r>
            <a:r>
              <a:rPr dirty="0" sz="1450" spc="-10">
                <a:latin typeface="Times New Roman"/>
                <a:cs typeface="Times New Roman"/>
              </a:rPr>
              <a:t>end, </a:t>
            </a:r>
            <a:r>
              <a:rPr dirty="0" sz="1450" spc="-5">
                <a:latin typeface="Times New Roman"/>
                <a:cs typeface="Times New Roman"/>
              </a:rPr>
              <a:t>of </a:t>
            </a:r>
            <a:r>
              <a:rPr dirty="0" sz="1450" spc="-10">
                <a:latin typeface="Times New Roman"/>
                <a:cs typeface="Times New Roman"/>
              </a:rPr>
              <a:t>numberless martyrs to  science; </a:t>
            </a:r>
            <a:r>
              <a:rPr dirty="0" sz="1450" spc="-5">
                <a:latin typeface="Times New Roman"/>
                <a:cs typeface="Times New Roman"/>
              </a:rPr>
              <a:t>good </a:t>
            </a:r>
            <a:r>
              <a:rPr dirty="0" sz="1450" spc="-10">
                <a:latin typeface="Times New Roman"/>
                <a:cs typeface="Times New Roman"/>
              </a:rPr>
              <a:t>triumphs over evil with him. The weak always conquer the  strong, the wise man the fool, the modest the </a:t>
            </a:r>
            <a:r>
              <a:rPr dirty="0" sz="1450" spc="-5">
                <a:latin typeface="Times New Roman"/>
                <a:cs typeface="Times New Roman"/>
              </a:rPr>
              <a:t>proud,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the </a:t>
            </a:r>
            <a:r>
              <a:rPr dirty="0" sz="1450" spc="-5">
                <a:latin typeface="Times New Roman"/>
                <a:cs typeface="Times New Roman"/>
              </a:rPr>
              <a:t>old. </a:t>
            </a:r>
            <a:r>
              <a:rPr dirty="0" sz="1450" spc="-10">
                <a:latin typeface="Times New Roman"/>
                <a:cs typeface="Times New Roman"/>
              </a:rPr>
              <a:t>There  is </a:t>
            </a:r>
            <a:r>
              <a:rPr dirty="0" sz="1450" spc="-5">
                <a:latin typeface="Times New Roman"/>
                <a:cs typeface="Times New Roman"/>
              </a:rPr>
              <a:t>no </a:t>
            </a:r>
            <a:r>
              <a:rPr dirty="0" sz="1450" spc="-10">
                <a:latin typeface="Times New Roman"/>
                <a:cs typeface="Times New Roman"/>
              </a:rPr>
              <a:t>need to take all these legends and stories for sterling; </a:t>
            </a:r>
            <a:r>
              <a:rPr dirty="0" sz="1450" spc="-5">
                <a:latin typeface="Times New Roman"/>
                <a:cs typeface="Times New Roman"/>
              </a:rPr>
              <a:t>but </a:t>
            </a:r>
            <a:r>
              <a:rPr dirty="0" sz="1450" spc="-10">
                <a:latin typeface="Times New Roman"/>
                <a:cs typeface="Times New Roman"/>
              </a:rPr>
              <a:t>filter them, and  </a:t>
            </a:r>
            <a:r>
              <a:rPr dirty="0" sz="1450" spc="-5">
                <a:latin typeface="Times New Roman"/>
                <a:cs typeface="Times New Roman"/>
              </a:rPr>
              <a:t>you </a:t>
            </a:r>
            <a:r>
              <a:rPr dirty="0" sz="1450" spc="-10">
                <a:latin typeface="Times New Roman"/>
                <a:cs typeface="Times New Roman"/>
              </a:rPr>
              <a:t>will find what </a:t>
            </a:r>
            <a:r>
              <a:rPr dirty="0" sz="1450" spc="-5">
                <a:latin typeface="Times New Roman"/>
                <a:cs typeface="Times New Roman"/>
              </a:rPr>
              <a:t>you </a:t>
            </a:r>
            <a:r>
              <a:rPr dirty="0" sz="1450" spc="-10">
                <a:latin typeface="Times New Roman"/>
                <a:cs typeface="Times New Roman"/>
              </a:rPr>
              <a:t>want in </a:t>
            </a:r>
            <a:r>
              <a:rPr dirty="0" sz="1450" spc="-5">
                <a:latin typeface="Times New Roman"/>
                <a:cs typeface="Times New Roman"/>
              </a:rPr>
              <a:t>your </a:t>
            </a:r>
            <a:r>
              <a:rPr dirty="0" sz="1450" spc="-15">
                <a:latin typeface="Times New Roman"/>
                <a:cs typeface="Times New Roman"/>
              </a:rPr>
              <a:t>filter, </a:t>
            </a:r>
            <a:r>
              <a:rPr dirty="0" sz="1450" spc="-5">
                <a:latin typeface="Times New Roman"/>
                <a:cs typeface="Times New Roman"/>
              </a:rPr>
              <a:t>a </a:t>
            </a:r>
            <a:r>
              <a:rPr dirty="0" sz="1450" spc="-10">
                <a:latin typeface="Times New Roman"/>
                <a:cs typeface="Times New Roman"/>
              </a:rPr>
              <a:t>noble tradition and the names </a:t>
            </a:r>
            <a:r>
              <a:rPr dirty="0" sz="1450" spc="-5">
                <a:latin typeface="Times New Roman"/>
                <a:cs typeface="Times New Roman"/>
              </a:rPr>
              <a:t>of  </a:t>
            </a:r>
            <a:r>
              <a:rPr dirty="0" sz="1450" spc="-10">
                <a:latin typeface="Times New Roman"/>
                <a:cs typeface="Times New Roman"/>
              </a:rPr>
              <a:t>true heroes acknowledged </a:t>
            </a:r>
            <a:r>
              <a:rPr dirty="0" sz="1450" spc="-5">
                <a:latin typeface="Times New Roman"/>
                <a:cs typeface="Times New Roman"/>
              </a:rPr>
              <a:t>by</a:t>
            </a:r>
            <a:r>
              <a:rPr dirty="0" sz="1450" spc="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6985" indent="255904">
              <a:lnSpc>
                <a:spcPts val="1730"/>
              </a:lnSpc>
              <a:spcBef>
                <a:spcPts val="705"/>
              </a:spcBef>
            </a:pPr>
            <a:r>
              <a:rPr dirty="0" sz="1450" spc="-10">
                <a:latin typeface="Times New Roman"/>
                <a:cs typeface="Times New Roman"/>
              </a:rPr>
              <a:t>In </a:t>
            </a:r>
            <a:r>
              <a:rPr dirty="0" sz="1450" spc="-5">
                <a:latin typeface="Times New Roman"/>
                <a:cs typeface="Times New Roman"/>
              </a:rPr>
              <a:t>our </a:t>
            </a:r>
            <a:r>
              <a:rPr dirty="0" sz="1450" spc="-10">
                <a:latin typeface="Times New Roman"/>
                <a:cs typeface="Times New Roman"/>
              </a:rPr>
              <a:t>society all the information about the learned world consists entirely  </a:t>
            </a:r>
            <a:r>
              <a:rPr dirty="0" sz="1450" spc="-5">
                <a:latin typeface="Times New Roman"/>
                <a:cs typeface="Times New Roman"/>
              </a:rPr>
              <a:t>of </a:t>
            </a:r>
            <a:r>
              <a:rPr dirty="0" sz="1450" spc="-10">
                <a:latin typeface="Times New Roman"/>
                <a:cs typeface="Times New Roman"/>
              </a:rPr>
              <a:t>anecdotes </a:t>
            </a:r>
            <a:r>
              <a:rPr dirty="0" sz="1450" spc="-5">
                <a:latin typeface="Times New Roman"/>
                <a:cs typeface="Times New Roman"/>
              </a:rPr>
              <a:t>of </a:t>
            </a:r>
            <a:r>
              <a:rPr dirty="0" sz="1450" spc="-10">
                <a:latin typeface="Times New Roman"/>
                <a:cs typeface="Times New Roman"/>
              </a:rPr>
              <a:t>the extraordinary absent-mindedness </a:t>
            </a:r>
            <a:r>
              <a:rPr dirty="0" sz="1450" spc="-5">
                <a:latin typeface="Times New Roman"/>
                <a:cs typeface="Times New Roman"/>
              </a:rPr>
              <a:t>of </a:t>
            </a:r>
            <a:r>
              <a:rPr dirty="0" sz="1450" spc="-10">
                <a:latin typeface="Times New Roman"/>
                <a:cs typeface="Times New Roman"/>
              </a:rPr>
              <a:t>old professors, and </a:t>
            </a:r>
            <a:r>
              <a:rPr dirty="0" sz="1450" spc="-5">
                <a:latin typeface="Times New Roman"/>
                <a:cs typeface="Times New Roman"/>
              </a:rPr>
              <a:t>of  a </a:t>
            </a:r>
            <a:r>
              <a:rPr dirty="0" sz="1450" spc="-10">
                <a:latin typeface="Times New Roman"/>
                <a:cs typeface="Times New Roman"/>
              </a:rPr>
              <a:t>handful </a:t>
            </a:r>
            <a:r>
              <a:rPr dirty="0" sz="1450" spc="-5">
                <a:latin typeface="Times New Roman"/>
                <a:cs typeface="Times New Roman"/>
              </a:rPr>
              <a:t>of </a:t>
            </a:r>
            <a:r>
              <a:rPr dirty="0" sz="1450" spc="-10">
                <a:latin typeface="Times New Roman"/>
                <a:cs typeface="Times New Roman"/>
              </a:rPr>
              <a:t>jokes, which are ascribed to Guber </a:t>
            </a:r>
            <a:r>
              <a:rPr dirty="0" sz="1450" spc="-5">
                <a:latin typeface="Times New Roman"/>
                <a:cs typeface="Times New Roman"/>
              </a:rPr>
              <a:t>or </a:t>
            </a:r>
            <a:r>
              <a:rPr dirty="0" sz="1450" spc="-10">
                <a:latin typeface="Times New Roman"/>
                <a:cs typeface="Times New Roman"/>
              </a:rPr>
              <a:t>to myself </a:t>
            </a:r>
            <a:r>
              <a:rPr dirty="0" sz="1450" spc="-5">
                <a:latin typeface="Times New Roman"/>
                <a:cs typeface="Times New Roman"/>
              </a:rPr>
              <a:t>or </a:t>
            </a:r>
            <a:r>
              <a:rPr dirty="0" sz="1450" spc="-10">
                <a:latin typeface="Times New Roman"/>
                <a:cs typeface="Times New Roman"/>
              </a:rPr>
              <a:t>to Baboukhin.  But this is too little for an educated </a:t>
            </a:r>
            <a:r>
              <a:rPr dirty="0" sz="1450" spc="-20">
                <a:latin typeface="Times New Roman"/>
                <a:cs typeface="Times New Roman"/>
              </a:rPr>
              <a:t>society. </a:t>
            </a:r>
            <a:r>
              <a:rPr dirty="0" sz="1450" spc="-10">
                <a:latin typeface="Times New Roman"/>
                <a:cs typeface="Times New Roman"/>
              </a:rPr>
              <a:t>If it loved science, savants and  students as Nicolas loves them, it would long ago have had </a:t>
            </a:r>
            <a:r>
              <a:rPr dirty="0" sz="1450" spc="-5">
                <a:latin typeface="Times New Roman"/>
                <a:cs typeface="Times New Roman"/>
              </a:rPr>
              <a:t>a </a:t>
            </a:r>
            <a:r>
              <a:rPr dirty="0" sz="1450" spc="-10">
                <a:latin typeface="Times New Roman"/>
                <a:cs typeface="Times New Roman"/>
              </a:rPr>
              <a:t>literature </a:t>
            </a:r>
            <a:r>
              <a:rPr dirty="0" sz="1450" spc="-5">
                <a:latin typeface="Times New Roman"/>
                <a:cs typeface="Times New Roman"/>
              </a:rPr>
              <a:t>of  </a:t>
            </a:r>
            <a:r>
              <a:rPr dirty="0" sz="1450" spc="-10">
                <a:latin typeface="Times New Roman"/>
                <a:cs typeface="Times New Roman"/>
              </a:rPr>
              <a:t>whole epics, stories, and biographies. But unfortunately this is yet to</a:t>
            </a:r>
            <a:r>
              <a:rPr dirty="0" sz="1450" spc="110">
                <a:latin typeface="Times New Roman"/>
                <a:cs typeface="Times New Roman"/>
              </a:rPr>
              <a:t> </a:t>
            </a:r>
            <a:r>
              <a:rPr dirty="0" sz="1450" spc="-10">
                <a:latin typeface="Times New Roman"/>
                <a:cs typeface="Times New Roman"/>
              </a:rPr>
              <a:t>be.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The news told, Nicolas </a:t>
            </a:r>
            <a:r>
              <a:rPr dirty="0" sz="1450" spc="-5">
                <a:latin typeface="Times New Roman"/>
                <a:cs typeface="Times New Roman"/>
              </a:rPr>
              <a:t>looks </a:t>
            </a:r>
            <a:r>
              <a:rPr dirty="0" sz="1450" spc="-10">
                <a:latin typeface="Times New Roman"/>
                <a:cs typeface="Times New Roman"/>
              </a:rPr>
              <a:t>stem and we begin to talk business. If an  outsider were then to hear how freely Nicolas uses the jargon,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inclined to think that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5">
                <a:latin typeface="Times New Roman"/>
                <a:cs typeface="Times New Roman"/>
              </a:rPr>
              <a:t>scholar, </a:t>
            </a:r>
            <a:r>
              <a:rPr dirty="0" sz="1450" spc="-10">
                <a:latin typeface="Times New Roman"/>
                <a:cs typeface="Times New Roman"/>
              </a:rPr>
              <a:t>posing as </a:t>
            </a:r>
            <a:r>
              <a:rPr dirty="0" sz="1450" spc="-5">
                <a:latin typeface="Times New Roman"/>
                <a:cs typeface="Times New Roman"/>
              </a:rPr>
              <a:t>a </a:t>
            </a:r>
            <a:r>
              <a:rPr dirty="0" sz="1450" spc="-20">
                <a:latin typeface="Times New Roman"/>
                <a:cs typeface="Times New Roman"/>
              </a:rPr>
              <a:t>soldier. </a:t>
            </a:r>
            <a:r>
              <a:rPr dirty="0" sz="1450" spc="-10">
                <a:latin typeface="Times New Roman"/>
                <a:cs typeface="Times New Roman"/>
              </a:rPr>
              <a:t>By the </a:t>
            </a:r>
            <a:r>
              <a:rPr dirty="0" sz="1450" spc="-35">
                <a:latin typeface="Times New Roman"/>
                <a:cs typeface="Times New Roman"/>
              </a:rPr>
              <a:t>way, </a:t>
            </a:r>
            <a:r>
              <a:rPr dirty="0" sz="1450" spc="-10">
                <a:latin typeface="Times New Roman"/>
                <a:cs typeface="Times New Roman"/>
              </a:rPr>
              <a:t>the  rumours </a:t>
            </a:r>
            <a:r>
              <a:rPr dirty="0" sz="1450" spc="-5">
                <a:latin typeface="Times New Roman"/>
                <a:cs typeface="Times New Roman"/>
              </a:rPr>
              <a:t>of </a:t>
            </a:r>
            <a:r>
              <a:rPr dirty="0" sz="1450" spc="-10">
                <a:latin typeface="Times New Roman"/>
                <a:cs typeface="Times New Roman"/>
              </a:rPr>
              <a:t>the university-porter's erudition are very exaggerated. It is true that  Nicolas knows more than </a:t>
            </a:r>
            <a:r>
              <a:rPr dirty="0" sz="1450" spc="-5">
                <a:latin typeface="Times New Roman"/>
                <a:cs typeface="Times New Roman"/>
              </a:rPr>
              <a:t>a </a:t>
            </a:r>
            <a:r>
              <a:rPr dirty="0" sz="1450" spc="-10">
                <a:latin typeface="Times New Roman"/>
                <a:cs typeface="Times New Roman"/>
              </a:rPr>
              <a:t>hundred Latin tags, can </a:t>
            </a:r>
            <a:r>
              <a:rPr dirty="0" sz="1450" spc="-5">
                <a:latin typeface="Times New Roman"/>
                <a:cs typeface="Times New Roman"/>
              </a:rPr>
              <a:t>put a </a:t>
            </a:r>
            <a:r>
              <a:rPr dirty="0" sz="1450" spc="-10">
                <a:latin typeface="Times New Roman"/>
                <a:cs typeface="Times New Roman"/>
              </a:rPr>
              <a:t>skeleton together and  </a:t>
            </a:r>
            <a:r>
              <a:rPr dirty="0" sz="1450" spc="-5">
                <a:latin typeface="Times New Roman"/>
                <a:cs typeface="Times New Roman"/>
              </a:rPr>
              <a:t>on </a:t>
            </a:r>
            <a:r>
              <a:rPr dirty="0" sz="1450" spc="-10">
                <a:latin typeface="Times New Roman"/>
                <a:cs typeface="Times New Roman"/>
              </a:rPr>
              <a:t>occasion make </a:t>
            </a:r>
            <a:r>
              <a:rPr dirty="0" sz="1450" spc="-5">
                <a:latin typeface="Times New Roman"/>
                <a:cs typeface="Times New Roman"/>
              </a:rPr>
              <a:t>a </a:t>
            </a:r>
            <a:r>
              <a:rPr dirty="0" sz="1450" spc="-10">
                <a:latin typeface="Times New Roman"/>
                <a:cs typeface="Times New Roman"/>
              </a:rPr>
              <a:t>preparation, can make the students laugh with </a:t>
            </a:r>
            <a:r>
              <a:rPr dirty="0" sz="1450" spc="-5">
                <a:latin typeface="Times New Roman"/>
                <a:cs typeface="Times New Roman"/>
              </a:rPr>
              <a:t>a </a:t>
            </a:r>
            <a:r>
              <a:rPr dirty="0" sz="1450" spc="-10">
                <a:latin typeface="Times New Roman"/>
                <a:cs typeface="Times New Roman"/>
              </a:rPr>
              <a:t>long  learned quotation, </a:t>
            </a:r>
            <a:r>
              <a:rPr dirty="0" sz="1450" spc="-5">
                <a:latin typeface="Times New Roman"/>
                <a:cs typeface="Times New Roman"/>
              </a:rPr>
              <a:t>but </a:t>
            </a:r>
            <a:r>
              <a:rPr dirty="0" sz="1450" spc="-10">
                <a:latin typeface="Times New Roman"/>
                <a:cs typeface="Times New Roman"/>
              </a:rPr>
              <a:t>the simple theory </a:t>
            </a:r>
            <a:r>
              <a:rPr dirty="0" sz="1450" spc="-5">
                <a:latin typeface="Times New Roman"/>
                <a:cs typeface="Times New Roman"/>
              </a:rPr>
              <a:t>of </a:t>
            </a:r>
            <a:r>
              <a:rPr dirty="0" sz="1450" spc="-10">
                <a:latin typeface="Times New Roman"/>
                <a:cs typeface="Times New Roman"/>
              </a:rPr>
              <a:t>the circulation </a:t>
            </a:r>
            <a:r>
              <a:rPr dirty="0" sz="1450" spc="-5">
                <a:latin typeface="Times New Roman"/>
                <a:cs typeface="Times New Roman"/>
              </a:rPr>
              <a:t>of </a:t>
            </a:r>
            <a:r>
              <a:rPr dirty="0" sz="1450" spc="-10">
                <a:latin typeface="Times New Roman"/>
                <a:cs typeface="Times New Roman"/>
              </a:rPr>
              <a:t>the blood is as  dark to him now as it was twenty years</a:t>
            </a:r>
            <a:r>
              <a:rPr dirty="0" sz="1450" spc="35">
                <a:latin typeface="Times New Roman"/>
                <a:cs typeface="Times New Roman"/>
              </a:rPr>
              <a:t> </a:t>
            </a:r>
            <a:r>
              <a:rPr dirty="0" sz="1450" spc="-10">
                <a:latin typeface="Times New Roman"/>
                <a:cs typeface="Times New Roman"/>
              </a:rPr>
              <a:t>ago.</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At the table in my room, bent low over </a:t>
            </a:r>
            <a:r>
              <a:rPr dirty="0" sz="1450" spc="-5">
                <a:latin typeface="Times New Roman"/>
                <a:cs typeface="Times New Roman"/>
              </a:rPr>
              <a:t>a book or a </a:t>
            </a:r>
            <a:r>
              <a:rPr dirty="0" sz="1450" spc="-10">
                <a:latin typeface="Times New Roman"/>
                <a:cs typeface="Times New Roman"/>
              </a:rPr>
              <a:t>preparation, sits my  </a:t>
            </a:r>
            <a:r>
              <a:rPr dirty="0" sz="1450" spc="-15">
                <a:latin typeface="Times New Roman"/>
                <a:cs typeface="Times New Roman"/>
              </a:rPr>
              <a:t>dissector, </a:t>
            </a:r>
            <a:r>
              <a:rPr dirty="0" sz="1450" spc="-10">
                <a:latin typeface="Times New Roman"/>
                <a:cs typeface="Times New Roman"/>
              </a:rPr>
              <a:t>Peter Ignatievich. He is </a:t>
            </a:r>
            <a:r>
              <a:rPr dirty="0" sz="1450" spc="-5">
                <a:latin typeface="Times New Roman"/>
                <a:cs typeface="Times New Roman"/>
              </a:rPr>
              <a:t>a </a:t>
            </a:r>
            <a:r>
              <a:rPr dirty="0" sz="1450" spc="-10">
                <a:latin typeface="Times New Roman"/>
                <a:cs typeface="Times New Roman"/>
              </a:rPr>
              <a:t>hardworking, modest man </a:t>
            </a:r>
            <a:r>
              <a:rPr dirty="0" sz="1450" spc="-5">
                <a:latin typeface="Times New Roman"/>
                <a:cs typeface="Times New Roman"/>
              </a:rPr>
              <a:t>of </a:t>
            </a:r>
            <a:r>
              <a:rPr dirty="0" sz="1450" spc="-10">
                <a:latin typeface="Times New Roman"/>
                <a:cs typeface="Times New Roman"/>
              </a:rPr>
              <a:t>thirty-five  without any gifts, already bald and with </a:t>
            </a:r>
            <a:r>
              <a:rPr dirty="0" sz="1450" spc="-5">
                <a:latin typeface="Times New Roman"/>
                <a:cs typeface="Times New Roman"/>
              </a:rPr>
              <a:t>a </a:t>
            </a:r>
            <a:r>
              <a:rPr dirty="0" sz="1450" spc="-10">
                <a:latin typeface="Times New Roman"/>
                <a:cs typeface="Times New Roman"/>
              </a:rPr>
              <a:t>big </a:t>
            </a:r>
            <a:r>
              <a:rPr dirty="0" sz="1450" spc="-25">
                <a:latin typeface="Times New Roman"/>
                <a:cs typeface="Times New Roman"/>
              </a:rPr>
              <a:t>belly. </a:t>
            </a:r>
            <a:r>
              <a:rPr dirty="0" sz="1450" spc="-10">
                <a:latin typeface="Times New Roman"/>
                <a:cs typeface="Times New Roman"/>
              </a:rPr>
              <a:t>He works from morning to  night, reads tremendously and remembers everything </a:t>
            </a:r>
            <a:r>
              <a:rPr dirty="0" sz="1450" spc="-5">
                <a:latin typeface="Times New Roman"/>
                <a:cs typeface="Times New Roman"/>
              </a:rPr>
              <a:t>he </a:t>
            </a:r>
            <a:r>
              <a:rPr dirty="0" sz="1450" spc="-10">
                <a:latin typeface="Times New Roman"/>
                <a:cs typeface="Times New Roman"/>
              </a:rPr>
              <a:t>has read. In this  respect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merely an excellent man, </a:t>
            </a:r>
            <a:r>
              <a:rPr dirty="0" sz="1450" spc="-5">
                <a:latin typeface="Times New Roman"/>
                <a:cs typeface="Times New Roman"/>
              </a:rPr>
              <a:t>but a </a:t>
            </a:r>
            <a:r>
              <a:rPr dirty="0" sz="1450" spc="-10">
                <a:latin typeface="Times New Roman"/>
                <a:cs typeface="Times New Roman"/>
              </a:rPr>
              <a:t>man </a:t>
            </a:r>
            <a:r>
              <a:rPr dirty="0" sz="1450" spc="-5">
                <a:latin typeface="Times New Roman"/>
                <a:cs typeface="Times New Roman"/>
              </a:rPr>
              <a:t>of gold; but </a:t>
            </a:r>
            <a:r>
              <a:rPr dirty="0" sz="1450" spc="-10">
                <a:latin typeface="Times New Roman"/>
                <a:cs typeface="Times New Roman"/>
              </a:rPr>
              <a:t>in all others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cart-horse, </a:t>
            </a:r>
            <a:r>
              <a:rPr dirty="0" sz="1450" spc="-5">
                <a:latin typeface="Times New Roman"/>
                <a:cs typeface="Times New Roman"/>
              </a:rPr>
              <a:t>or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learned blockhead. The characteristic traits  </a:t>
            </a:r>
            <a:r>
              <a:rPr dirty="0" sz="1450" spc="-5">
                <a:latin typeface="Times New Roman"/>
                <a:cs typeface="Times New Roman"/>
              </a:rPr>
              <a:t>of a </a:t>
            </a:r>
            <a:r>
              <a:rPr dirty="0" sz="1450" spc="-10">
                <a:latin typeface="Times New Roman"/>
                <a:cs typeface="Times New Roman"/>
              </a:rPr>
              <a:t>cart-horse which distinguish him from </a:t>
            </a:r>
            <a:r>
              <a:rPr dirty="0" sz="1450" spc="-5">
                <a:latin typeface="Times New Roman"/>
                <a:cs typeface="Times New Roman"/>
              </a:rPr>
              <a:t>a </a:t>
            </a:r>
            <a:r>
              <a:rPr dirty="0" sz="1450" spc="-10">
                <a:latin typeface="Times New Roman"/>
                <a:cs typeface="Times New Roman"/>
              </a:rPr>
              <a:t>creature </a:t>
            </a:r>
            <a:r>
              <a:rPr dirty="0" sz="1450" spc="-5">
                <a:latin typeface="Times New Roman"/>
                <a:cs typeface="Times New Roman"/>
              </a:rPr>
              <a:t>of </a:t>
            </a:r>
            <a:r>
              <a:rPr dirty="0" sz="1450" spc="-10">
                <a:latin typeface="Times New Roman"/>
                <a:cs typeface="Times New Roman"/>
              </a:rPr>
              <a:t>talent are these. His  outlook is </a:t>
            </a:r>
            <a:r>
              <a:rPr dirty="0" sz="1450" spc="-20">
                <a:latin typeface="Times New Roman"/>
                <a:cs typeface="Times New Roman"/>
              </a:rPr>
              <a:t>narrow, </a:t>
            </a:r>
            <a:r>
              <a:rPr dirty="0" sz="1450" spc="-10">
                <a:latin typeface="Times New Roman"/>
                <a:cs typeface="Times New Roman"/>
              </a:rPr>
              <a:t>absolutely bounded </a:t>
            </a:r>
            <a:r>
              <a:rPr dirty="0" sz="1450" spc="-5">
                <a:latin typeface="Times New Roman"/>
                <a:cs typeface="Times New Roman"/>
              </a:rPr>
              <a:t>by </a:t>
            </a:r>
            <a:r>
              <a:rPr dirty="0" sz="1450" spc="-10">
                <a:latin typeface="Times New Roman"/>
                <a:cs typeface="Times New Roman"/>
              </a:rPr>
              <a:t>his specialism. Apart from his own  subject </a:t>
            </a:r>
            <a:r>
              <a:rPr dirty="0" sz="1450" spc="-5">
                <a:latin typeface="Times New Roman"/>
                <a:cs typeface="Times New Roman"/>
              </a:rPr>
              <a:t>he </a:t>
            </a:r>
            <a:r>
              <a:rPr dirty="0" sz="1450" spc="-10">
                <a:latin typeface="Times New Roman"/>
                <a:cs typeface="Times New Roman"/>
              </a:rPr>
              <a:t>is as naive as </a:t>
            </a:r>
            <a:r>
              <a:rPr dirty="0" sz="1450" spc="-5">
                <a:latin typeface="Times New Roman"/>
                <a:cs typeface="Times New Roman"/>
              </a:rPr>
              <a:t>a </a:t>
            </a:r>
            <a:r>
              <a:rPr dirty="0" sz="1450" spc="-10">
                <a:latin typeface="Times New Roman"/>
                <a:cs typeface="Times New Roman"/>
              </a:rPr>
              <a:t>child. </a:t>
            </a:r>
            <a:r>
              <a:rPr dirty="0" sz="1450" spc="-5">
                <a:latin typeface="Times New Roman"/>
                <a:cs typeface="Times New Roman"/>
              </a:rPr>
              <a:t>I </a:t>
            </a:r>
            <a:r>
              <a:rPr dirty="0" sz="1450" spc="-10">
                <a:latin typeface="Times New Roman"/>
                <a:cs typeface="Times New Roman"/>
              </a:rPr>
              <a:t>remember once entering the room and  saying:</a:t>
            </a:r>
            <a:endParaRPr sz="1450">
              <a:latin typeface="Times New Roman"/>
              <a:cs typeface="Times New Roman"/>
            </a:endParaRPr>
          </a:p>
          <a:p>
            <a:pPr algn="just" marL="268605">
              <a:lnSpc>
                <a:spcPct val="100000"/>
              </a:lnSpc>
              <a:spcBef>
                <a:spcPts val="640"/>
              </a:spcBef>
            </a:pPr>
            <a:r>
              <a:rPr dirty="0" sz="1450" spc="-10">
                <a:latin typeface="Times New Roman"/>
                <a:cs typeface="Times New Roman"/>
              </a:rPr>
              <a:t>"Think what bad luck! They </a:t>
            </a:r>
            <a:r>
              <a:rPr dirty="0" sz="1450" spc="-30">
                <a:latin typeface="Times New Roman"/>
                <a:cs typeface="Times New Roman"/>
              </a:rPr>
              <a:t>say, </a:t>
            </a:r>
            <a:r>
              <a:rPr dirty="0" sz="1450" spc="-10">
                <a:latin typeface="Times New Roman"/>
                <a:cs typeface="Times New Roman"/>
              </a:rPr>
              <a:t>Skobielev is</a:t>
            </a:r>
            <a:r>
              <a:rPr dirty="0" sz="1450" spc="55">
                <a:latin typeface="Times New Roman"/>
                <a:cs typeface="Times New Roman"/>
              </a:rPr>
              <a:t> </a:t>
            </a:r>
            <a:r>
              <a:rPr dirty="0" sz="1450" spc="-10">
                <a:latin typeface="Times New Roman"/>
                <a:cs typeface="Times New Roman"/>
              </a:rPr>
              <a:t>dead."</a:t>
            </a:r>
            <a:endParaRPr sz="145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9446260"/>
          </a:xfrm>
          <a:prstGeom prst="rect">
            <a:avLst/>
          </a:prstGeom>
        </p:spPr>
        <p:txBody>
          <a:bodyPr wrap="square" lIns="0" tIns="12700" rIns="0" bIns="0" rtlCol="0" vert="horz">
            <a:spAutoFit/>
          </a:bodyPr>
          <a:lstStyle/>
          <a:p>
            <a:pPr algn="just" marL="268605" marR="1141730">
              <a:lnSpc>
                <a:spcPct val="144900"/>
              </a:lnSpc>
              <a:spcBef>
                <a:spcPts val="100"/>
              </a:spcBef>
            </a:pPr>
            <a:r>
              <a:rPr dirty="0" sz="1450" spc="-10">
                <a:latin typeface="Times New Roman"/>
                <a:cs typeface="Times New Roman"/>
              </a:rPr>
              <a:t>Nicolas crossed himself; </a:t>
            </a:r>
            <a:r>
              <a:rPr dirty="0" sz="1450" spc="-5">
                <a:latin typeface="Times New Roman"/>
                <a:cs typeface="Times New Roman"/>
              </a:rPr>
              <a:t>but </a:t>
            </a:r>
            <a:r>
              <a:rPr dirty="0" sz="1450" spc="-10">
                <a:latin typeface="Times New Roman"/>
                <a:cs typeface="Times New Roman"/>
              </a:rPr>
              <a:t>Peter Ignatievich turned to me:  "Which Skobielev </a:t>
            </a:r>
            <a:r>
              <a:rPr dirty="0" sz="1450" spc="-5">
                <a:latin typeface="Times New Roman"/>
                <a:cs typeface="Times New Roman"/>
              </a:rPr>
              <a:t>do you</a:t>
            </a:r>
            <a:r>
              <a:rPr dirty="0" sz="1450">
                <a:latin typeface="Times New Roman"/>
                <a:cs typeface="Times New Roman"/>
              </a:rPr>
              <a:t> </a:t>
            </a:r>
            <a:r>
              <a:rPr dirty="0" sz="1450" spc="-10">
                <a:latin typeface="Times New Roman"/>
                <a:cs typeface="Times New Roman"/>
              </a:rPr>
              <a:t>mean?"</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Another time,—some time earlier—I announced that Professor Pierov was  dead. That darling Peter Ignatievich</a:t>
            </a:r>
            <a:r>
              <a:rPr dirty="0" sz="1450" spc="15">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"What was his</a:t>
            </a:r>
            <a:r>
              <a:rPr dirty="0" sz="1450">
                <a:latin typeface="Times New Roman"/>
                <a:cs typeface="Times New Roman"/>
              </a:rPr>
              <a:t> </a:t>
            </a:r>
            <a:r>
              <a:rPr dirty="0" sz="1450" spc="-10">
                <a:latin typeface="Times New Roman"/>
                <a:cs typeface="Times New Roman"/>
              </a:rPr>
              <a:t>subject?"</a:t>
            </a:r>
            <a:endParaRPr sz="1450">
              <a:latin typeface="Times New Roman"/>
              <a:cs typeface="Times New Roman"/>
            </a:endParaRPr>
          </a:p>
          <a:p>
            <a:pPr algn="just" marL="12700" marR="5080" indent="255904">
              <a:lnSpc>
                <a:spcPts val="1730"/>
              </a:lnSpc>
              <a:spcBef>
                <a:spcPts val="850"/>
              </a:spcBef>
            </a:pPr>
            <a:r>
              <a:rPr dirty="0" sz="1450" spc="-5">
                <a:latin typeface="Times New Roman"/>
                <a:cs typeface="Times New Roman"/>
              </a:rPr>
              <a:t>I </a:t>
            </a:r>
            <a:r>
              <a:rPr dirty="0" sz="1450" spc="-10">
                <a:latin typeface="Times New Roman"/>
                <a:cs typeface="Times New Roman"/>
              </a:rPr>
              <a:t>imagine that if Patti sang into his </a:t>
            </a:r>
            <a:r>
              <a:rPr dirty="0" sz="1450" spc="-25">
                <a:latin typeface="Times New Roman"/>
                <a:cs typeface="Times New Roman"/>
              </a:rPr>
              <a:t>ear, </a:t>
            </a:r>
            <a:r>
              <a:rPr dirty="0" sz="1450" spc="-5">
                <a:latin typeface="Times New Roman"/>
                <a:cs typeface="Times New Roman"/>
              </a:rPr>
              <a:t>or </a:t>
            </a:r>
            <a:r>
              <a:rPr dirty="0" sz="1450" spc="-10">
                <a:latin typeface="Times New Roman"/>
                <a:cs typeface="Times New Roman"/>
              </a:rPr>
              <a:t>Russia were attacked </a:t>
            </a:r>
            <a:r>
              <a:rPr dirty="0" sz="1450" spc="-5">
                <a:latin typeface="Times New Roman"/>
                <a:cs typeface="Times New Roman"/>
              </a:rPr>
              <a:t>by </a:t>
            </a:r>
            <a:r>
              <a:rPr dirty="0" sz="1450" spc="-10">
                <a:latin typeface="Times New Roman"/>
                <a:cs typeface="Times New Roman"/>
              </a:rPr>
              <a:t>hordes  </a:t>
            </a:r>
            <a:r>
              <a:rPr dirty="0" sz="1450" spc="-5">
                <a:latin typeface="Times New Roman"/>
                <a:cs typeface="Times New Roman"/>
              </a:rPr>
              <a:t>of </a:t>
            </a:r>
            <a:r>
              <a:rPr dirty="0" sz="1450" spc="-10">
                <a:latin typeface="Times New Roman"/>
                <a:cs typeface="Times New Roman"/>
              </a:rPr>
              <a:t>Chinamen, </a:t>
            </a:r>
            <a:r>
              <a:rPr dirty="0" sz="1450" spc="-5">
                <a:latin typeface="Times New Roman"/>
                <a:cs typeface="Times New Roman"/>
              </a:rPr>
              <a:t>or </a:t>
            </a:r>
            <a:r>
              <a:rPr dirty="0" sz="1450" spc="-10">
                <a:latin typeface="Times New Roman"/>
                <a:cs typeface="Times New Roman"/>
              </a:rPr>
              <a:t>there was an earthquake,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lift </a:t>
            </a:r>
            <a:r>
              <a:rPr dirty="0" sz="1450" spc="-5">
                <a:latin typeface="Times New Roman"/>
                <a:cs typeface="Times New Roman"/>
              </a:rPr>
              <a:t>a </a:t>
            </a:r>
            <a:r>
              <a:rPr dirty="0" sz="1450" spc="-15">
                <a:latin typeface="Times New Roman"/>
                <a:cs typeface="Times New Roman"/>
              </a:rPr>
              <a:t>finger, </a:t>
            </a:r>
            <a:r>
              <a:rPr dirty="0" sz="1450" spc="-5">
                <a:latin typeface="Times New Roman"/>
                <a:cs typeface="Times New Roman"/>
              </a:rPr>
              <a:t>but </a:t>
            </a:r>
            <a:r>
              <a:rPr dirty="0" sz="1450" spc="-10">
                <a:latin typeface="Times New Roman"/>
                <a:cs typeface="Times New Roman"/>
              </a:rPr>
              <a:t>would  </a:t>
            </a:r>
            <a:r>
              <a:rPr dirty="0" sz="1450" spc="-5">
                <a:latin typeface="Times New Roman"/>
                <a:cs typeface="Times New Roman"/>
              </a:rPr>
              <a:t>go on </a:t>
            </a:r>
            <a:r>
              <a:rPr dirty="0" sz="1450" spc="-10">
                <a:latin typeface="Times New Roman"/>
                <a:cs typeface="Times New Roman"/>
              </a:rPr>
              <a:t>in the quietest way with his eye screwed over his microscope. In </a:t>
            </a:r>
            <a:r>
              <a:rPr dirty="0" sz="1450" spc="-5">
                <a:latin typeface="Times New Roman"/>
                <a:cs typeface="Times New Roman"/>
              </a:rPr>
              <a:t>a </a:t>
            </a:r>
            <a:r>
              <a:rPr dirty="0" sz="1450" spc="-10">
                <a:latin typeface="Times New Roman"/>
                <a:cs typeface="Times New Roman"/>
              </a:rPr>
              <a:t>word:  "What's Hecuba to him?" </a:t>
            </a:r>
            <a:r>
              <a:rPr dirty="0" sz="1450" spc="-5">
                <a:latin typeface="Times New Roman"/>
                <a:cs typeface="Times New Roman"/>
              </a:rPr>
              <a:t>I </a:t>
            </a:r>
            <a:r>
              <a:rPr dirty="0" sz="1450" spc="-10">
                <a:latin typeface="Times New Roman"/>
                <a:cs typeface="Times New Roman"/>
              </a:rPr>
              <a:t>would give anything to see how this dry old stick  goes to bed with his</a:t>
            </a:r>
            <a:r>
              <a:rPr dirty="0" sz="1450" spc="10">
                <a:latin typeface="Times New Roman"/>
                <a:cs typeface="Times New Roman"/>
              </a:rPr>
              <a:t> </a:t>
            </a:r>
            <a:r>
              <a:rPr dirty="0" sz="1450" spc="-10">
                <a:latin typeface="Times New Roman"/>
                <a:cs typeface="Times New Roman"/>
              </a:rPr>
              <a:t>wife.</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Another trait: </a:t>
            </a:r>
            <a:r>
              <a:rPr dirty="0" sz="1450" spc="-5">
                <a:latin typeface="Times New Roman"/>
                <a:cs typeface="Times New Roman"/>
              </a:rPr>
              <a:t>a </a:t>
            </a:r>
            <a:r>
              <a:rPr dirty="0" sz="1450" spc="-10">
                <a:latin typeface="Times New Roman"/>
                <a:cs typeface="Times New Roman"/>
              </a:rPr>
              <a:t>fanatical belief in the infallibility </a:t>
            </a:r>
            <a:r>
              <a:rPr dirty="0" sz="1450" spc="-5">
                <a:latin typeface="Times New Roman"/>
                <a:cs typeface="Times New Roman"/>
              </a:rPr>
              <a:t>of </a:t>
            </a:r>
            <a:r>
              <a:rPr dirty="0" sz="1450" spc="-10">
                <a:latin typeface="Times New Roman"/>
                <a:cs typeface="Times New Roman"/>
              </a:rPr>
              <a:t>science, above all in  everything that the Germans write. He is sure </a:t>
            </a:r>
            <a:r>
              <a:rPr dirty="0" sz="1450" spc="-5">
                <a:latin typeface="Times New Roman"/>
                <a:cs typeface="Times New Roman"/>
              </a:rPr>
              <a:t>of </a:t>
            </a:r>
            <a:r>
              <a:rPr dirty="0" sz="1450" spc="-10">
                <a:latin typeface="Times New Roman"/>
                <a:cs typeface="Times New Roman"/>
              </a:rPr>
              <a:t>himself and his preparations,  knows the purpose </a:t>
            </a:r>
            <a:r>
              <a:rPr dirty="0" sz="1450" spc="-5">
                <a:latin typeface="Times New Roman"/>
                <a:cs typeface="Times New Roman"/>
              </a:rPr>
              <a:t>of </a:t>
            </a:r>
            <a:r>
              <a:rPr dirty="0" sz="1450" spc="-10">
                <a:latin typeface="Times New Roman"/>
                <a:cs typeface="Times New Roman"/>
              </a:rPr>
              <a:t>life, is absolutely ignorant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doubts </a:t>
            </a:r>
            <a:r>
              <a:rPr dirty="0" sz="1450" spc="-10">
                <a:latin typeface="Times New Roman"/>
                <a:cs typeface="Times New Roman"/>
              </a:rPr>
              <a:t>and  disillusionments that turn talents </a:t>
            </a:r>
            <a:r>
              <a:rPr dirty="0" sz="1450" spc="-20">
                <a:latin typeface="Times New Roman"/>
                <a:cs typeface="Times New Roman"/>
              </a:rPr>
              <a:t>grey,—a </a:t>
            </a:r>
            <a:r>
              <a:rPr dirty="0" sz="1450" spc="-10">
                <a:latin typeface="Times New Roman"/>
                <a:cs typeface="Times New Roman"/>
              </a:rPr>
              <a:t>slavish worship </a:t>
            </a:r>
            <a:r>
              <a:rPr dirty="0" sz="1450" spc="-5">
                <a:latin typeface="Times New Roman"/>
                <a:cs typeface="Times New Roman"/>
              </a:rPr>
              <a:t>of </a:t>
            </a:r>
            <a:r>
              <a:rPr dirty="0" sz="1450" spc="-10">
                <a:latin typeface="Times New Roman"/>
                <a:cs typeface="Times New Roman"/>
              </a:rPr>
              <a:t>the authorities,  and </a:t>
            </a:r>
            <a:r>
              <a:rPr dirty="0" sz="1450" spc="-5">
                <a:latin typeface="Times New Roman"/>
                <a:cs typeface="Times New Roman"/>
              </a:rPr>
              <a:t>not a </a:t>
            </a:r>
            <a:r>
              <a:rPr dirty="0" sz="1450" spc="-10">
                <a:latin typeface="Times New Roman"/>
                <a:cs typeface="Times New Roman"/>
              </a:rPr>
              <a:t>shadow </a:t>
            </a:r>
            <a:r>
              <a:rPr dirty="0" sz="1450" spc="-5">
                <a:latin typeface="Times New Roman"/>
                <a:cs typeface="Times New Roman"/>
              </a:rPr>
              <a:t>of </a:t>
            </a:r>
            <a:r>
              <a:rPr dirty="0" sz="1450" spc="-10">
                <a:latin typeface="Times New Roman"/>
                <a:cs typeface="Times New Roman"/>
              </a:rPr>
              <a:t>need to think for himself. It is hard to persuade him and  quite impossible to discuss with him. Just try </a:t>
            </a:r>
            <a:r>
              <a:rPr dirty="0" sz="1450" spc="-5">
                <a:latin typeface="Times New Roman"/>
                <a:cs typeface="Times New Roman"/>
              </a:rPr>
              <a:t>a </a:t>
            </a:r>
            <a:r>
              <a:rPr dirty="0" sz="1450" spc="-10">
                <a:latin typeface="Times New Roman"/>
                <a:cs typeface="Times New Roman"/>
              </a:rPr>
              <a:t>discussion with </a:t>
            </a:r>
            <a:r>
              <a:rPr dirty="0" sz="1450" spc="-5">
                <a:latin typeface="Times New Roman"/>
                <a:cs typeface="Times New Roman"/>
              </a:rPr>
              <a:t>a </a:t>
            </a:r>
            <a:r>
              <a:rPr dirty="0" sz="1450" spc="-10">
                <a:latin typeface="Times New Roman"/>
                <a:cs typeface="Times New Roman"/>
              </a:rPr>
              <a:t>man who is  profoundly convinced that the best science is medicine, the best men doctors,  the best traditions—the medical! From the ugly past </a:t>
            </a:r>
            <a:r>
              <a:rPr dirty="0" sz="1450" spc="-5">
                <a:latin typeface="Times New Roman"/>
                <a:cs typeface="Times New Roman"/>
              </a:rPr>
              <a:t>of </a:t>
            </a:r>
            <a:r>
              <a:rPr dirty="0" sz="1450" spc="-10">
                <a:latin typeface="Times New Roman"/>
                <a:cs typeface="Times New Roman"/>
              </a:rPr>
              <a:t>medicine only </a:t>
            </a:r>
            <a:r>
              <a:rPr dirty="0" sz="1450" spc="-5">
                <a:latin typeface="Times New Roman"/>
                <a:cs typeface="Times New Roman"/>
              </a:rPr>
              <a:t>one  </a:t>
            </a:r>
            <a:r>
              <a:rPr dirty="0" sz="1450" spc="-10">
                <a:latin typeface="Times New Roman"/>
                <a:cs typeface="Times New Roman"/>
              </a:rPr>
              <a:t>tradition has survived,—the white necktie that doctors wear still. For </a:t>
            </a:r>
            <a:r>
              <a:rPr dirty="0" sz="1450" spc="-5">
                <a:latin typeface="Times New Roman"/>
                <a:cs typeface="Times New Roman"/>
              </a:rPr>
              <a:t>a  </a:t>
            </a:r>
            <a:r>
              <a:rPr dirty="0" sz="1450" spc="-10">
                <a:latin typeface="Times New Roman"/>
                <a:cs typeface="Times New Roman"/>
              </a:rPr>
              <a:t>learned, and more generally for an educated person there can exist only </a:t>
            </a:r>
            <a:r>
              <a:rPr dirty="0" sz="1450" spc="-5">
                <a:latin typeface="Times New Roman"/>
                <a:cs typeface="Times New Roman"/>
              </a:rPr>
              <a:t>a  </a:t>
            </a:r>
            <a:r>
              <a:rPr dirty="0" sz="1450" spc="-10">
                <a:latin typeface="Times New Roman"/>
                <a:cs typeface="Times New Roman"/>
              </a:rPr>
              <a:t>general university tradition, without any division into traditions </a:t>
            </a:r>
            <a:r>
              <a:rPr dirty="0" sz="1450" spc="-5">
                <a:latin typeface="Times New Roman"/>
                <a:cs typeface="Times New Roman"/>
              </a:rPr>
              <a:t>of </a:t>
            </a:r>
            <a:r>
              <a:rPr dirty="0" sz="1450" spc="-10">
                <a:latin typeface="Times New Roman"/>
                <a:cs typeface="Times New Roman"/>
              </a:rPr>
              <a:t>medicine,  </a:t>
            </a:r>
            <a:r>
              <a:rPr dirty="0" sz="1450" spc="-5">
                <a:latin typeface="Times New Roman"/>
                <a:cs typeface="Times New Roman"/>
              </a:rPr>
              <a:t>of </a:t>
            </a:r>
            <a:r>
              <a:rPr dirty="0" sz="1450" spc="-35">
                <a:latin typeface="Times New Roman"/>
                <a:cs typeface="Times New Roman"/>
              </a:rPr>
              <a:t>law, </a:t>
            </a:r>
            <a:r>
              <a:rPr dirty="0" sz="1450" spc="-10">
                <a:latin typeface="Times New Roman"/>
                <a:cs typeface="Times New Roman"/>
              </a:rPr>
              <a:t>and so </a:t>
            </a:r>
            <a:r>
              <a:rPr dirty="0" sz="1450" spc="-5">
                <a:latin typeface="Times New Roman"/>
                <a:cs typeface="Times New Roman"/>
              </a:rPr>
              <a:t>on. </a:t>
            </a:r>
            <a:r>
              <a:rPr dirty="0" sz="1450" spc="-10">
                <a:latin typeface="Times New Roman"/>
                <a:cs typeface="Times New Roman"/>
              </a:rPr>
              <a:t>But it's quite impossible for Peter Ignatievich to agree with  that; and </a:t>
            </a:r>
            <a:r>
              <a:rPr dirty="0" sz="1450" spc="-5">
                <a:latin typeface="Times New Roman"/>
                <a:cs typeface="Times New Roman"/>
              </a:rPr>
              <a:t>he </a:t>
            </a:r>
            <a:r>
              <a:rPr dirty="0" sz="1450" spc="-10">
                <a:latin typeface="Times New Roman"/>
                <a:cs typeface="Times New Roman"/>
              </a:rPr>
              <a:t>is ready to </a:t>
            </a:r>
            <a:r>
              <a:rPr dirty="0" sz="1450" spc="-15">
                <a:latin typeface="Times New Roman"/>
                <a:cs typeface="Times New Roman"/>
              </a:rPr>
              <a:t>argue </a:t>
            </a:r>
            <a:r>
              <a:rPr dirty="0" sz="1450" spc="-10">
                <a:latin typeface="Times New Roman"/>
                <a:cs typeface="Times New Roman"/>
              </a:rPr>
              <a:t>it with </a:t>
            </a:r>
            <a:r>
              <a:rPr dirty="0" sz="1450" spc="-5">
                <a:latin typeface="Times New Roman"/>
                <a:cs typeface="Times New Roman"/>
              </a:rPr>
              <a:t>you </a:t>
            </a:r>
            <a:r>
              <a:rPr dirty="0" sz="1450" spc="-10">
                <a:latin typeface="Times New Roman"/>
                <a:cs typeface="Times New Roman"/>
              </a:rPr>
              <a:t>till</a:t>
            </a:r>
            <a:r>
              <a:rPr dirty="0" sz="1450" spc="50">
                <a:latin typeface="Times New Roman"/>
                <a:cs typeface="Times New Roman"/>
              </a:rPr>
              <a:t> </a:t>
            </a:r>
            <a:r>
              <a:rPr dirty="0" sz="1450" spc="-20">
                <a:latin typeface="Times New Roman"/>
                <a:cs typeface="Times New Roman"/>
              </a:rPr>
              <a:t>doomsday.</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His future is quite plain to me. During the whole </a:t>
            </a:r>
            <a:r>
              <a:rPr dirty="0" sz="1450" spc="-5">
                <a:latin typeface="Times New Roman"/>
                <a:cs typeface="Times New Roman"/>
              </a:rPr>
              <a:t>of </a:t>
            </a:r>
            <a:r>
              <a:rPr dirty="0" sz="1450" spc="-10">
                <a:latin typeface="Times New Roman"/>
                <a:cs typeface="Times New Roman"/>
              </a:rPr>
              <a:t>his life </a:t>
            </a:r>
            <a:r>
              <a:rPr dirty="0" sz="1450" spc="-5">
                <a:latin typeface="Times New Roman"/>
                <a:cs typeface="Times New Roman"/>
              </a:rPr>
              <a:t>he </a:t>
            </a:r>
            <a:r>
              <a:rPr dirty="0" sz="1450" spc="-10">
                <a:latin typeface="Times New Roman"/>
                <a:cs typeface="Times New Roman"/>
              </a:rPr>
              <a:t>will make  several hundred preparations </a:t>
            </a:r>
            <a:r>
              <a:rPr dirty="0" sz="1450" spc="-5">
                <a:latin typeface="Times New Roman"/>
                <a:cs typeface="Times New Roman"/>
              </a:rPr>
              <a:t>of </a:t>
            </a:r>
            <a:r>
              <a:rPr dirty="0" sz="1450" spc="-10">
                <a:latin typeface="Times New Roman"/>
                <a:cs typeface="Times New Roman"/>
              </a:rPr>
              <a:t>extraordinary </a:t>
            </a:r>
            <a:r>
              <a:rPr dirty="0" sz="1450" spc="-20">
                <a:latin typeface="Times New Roman"/>
                <a:cs typeface="Times New Roman"/>
              </a:rPr>
              <a:t>purity, </a:t>
            </a:r>
            <a:r>
              <a:rPr dirty="0" sz="1450" spc="-10">
                <a:latin typeface="Times New Roman"/>
                <a:cs typeface="Times New Roman"/>
              </a:rPr>
              <a:t>will write any number </a:t>
            </a:r>
            <a:r>
              <a:rPr dirty="0" sz="1450" spc="-5">
                <a:latin typeface="Times New Roman"/>
                <a:cs typeface="Times New Roman"/>
              </a:rPr>
              <a:t>of  </a:t>
            </a:r>
            <a:r>
              <a:rPr dirty="0" sz="1450" spc="-30">
                <a:latin typeface="Times New Roman"/>
                <a:cs typeface="Times New Roman"/>
              </a:rPr>
              <a:t>dry, </a:t>
            </a:r>
            <a:r>
              <a:rPr dirty="0" sz="1450" spc="-10">
                <a:latin typeface="Times New Roman"/>
                <a:cs typeface="Times New Roman"/>
              </a:rPr>
              <a:t>quite competent, essays, will make about ten scrupulously accurate  translations; </a:t>
            </a:r>
            <a:r>
              <a:rPr dirty="0" sz="1450" spc="-5">
                <a:latin typeface="Times New Roman"/>
                <a:cs typeface="Times New Roman"/>
              </a:rPr>
              <a:t>but he </a:t>
            </a:r>
            <a:r>
              <a:rPr dirty="0" sz="1450" spc="-10">
                <a:latin typeface="Times New Roman"/>
                <a:cs typeface="Times New Roman"/>
              </a:rPr>
              <a:t>won't invent </a:t>
            </a:r>
            <a:r>
              <a:rPr dirty="0" sz="1450" spc="-15">
                <a:latin typeface="Times New Roman"/>
                <a:cs typeface="Times New Roman"/>
              </a:rPr>
              <a:t>gunpowder. </a:t>
            </a:r>
            <a:r>
              <a:rPr dirty="0" sz="1450" spc="-10">
                <a:latin typeface="Times New Roman"/>
                <a:cs typeface="Times New Roman"/>
              </a:rPr>
              <a:t>For </a:t>
            </a:r>
            <a:r>
              <a:rPr dirty="0" sz="1450" spc="-15">
                <a:latin typeface="Times New Roman"/>
                <a:cs typeface="Times New Roman"/>
              </a:rPr>
              <a:t>gunpowder, </a:t>
            </a:r>
            <a:r>
              <a:rPr dirty="0" sz="1450" spc="-10">
                <a:latin typeface="Times New Roman"/>
                <a:cs typeface="Times New Roman"/>
              </a:rPr>
              <a:t>imagination is  wanted, inventiveness, and </a:t>
            </a:r>
            <a:r>
              <a:rPr dirty="0" sz="1450" spc="-5">
                <a:latin typeface="Times New Roman"/>
                <a:cs typeface="Times New Roman"/>
              </a:rPr>
              <a:t>a </a:t>
            </a:r>
            <a:r>
              <a:rPr dirty="0" sz="1450" spc="-10">
                <a:latin typeface="Times New Roman"/>
                <a:cs typeface="Times New Roman"/>
              </a:rPr>
              <a:t>gift for divination, and Peter Ignatievich has  nothing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kind. </a:t>
            </a:r>
            <a:r>
              <a:rPr dirty="0" sz="1450" spc="-10">
                <a:latin typeface="Times New Roman"/>
                <a:cs typeface="Times New Roman"/>
              </a:rPr>
              <a:t>In short,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not a </a:t>
            </a:r>
            <a:r>
              <a:rPr dirty="0" sz="1450" spc="-10">
                <a:latin typeface="Times New Roman"/>
                <a:cs typeface="Times New Roman"/>
              </a:rPr>
              <a:t>master </a:t>
            </a:r>
            <a:r>
              <a:rPr dirty="0" sz="1450" spc="-5">
                <a:latin typeface="Times New Roman"/>
                <a:cs typeface="Times New Roman"/>
              </a:rPr>
              <a:t>of </a:t>
            </a:r>
            <a:r>
              <a:rPr dirty="0" sz="1450" spc="-10">
                <a:latin typeface="Times New Roman"/>
                <a:cs typeface="Times New Roman"/>
              </a:rPr>
              <a:t>science </a:t>
            </a:r>
            <a:r>
              <a:rPr dirty="0" sz="1450" spc="-5">
                <a:latin typeface="Times New Roman"/>
                <a:cs typeface="Times New Roman"/>
              </a:rPr>
              <a:t>but a</a:t>
            </a:r>
            <a:r>
              <a:rPr dirty="0" sz="1450" spc="70">
                <a:latin typeface="Times New Roman"/>
                <a:cs typeface="Times New Roman"/>
              </a:rPr>
              <a:t> </a:t>
            </a:r>
            <a:r>
              <a:rPr dirty="0" sz="1450" spc="-20">
                <a:latin typeface="Times New Roman"/>
                <a:cs typeface="Times New Roman"/>
              </a:rPr>
              <a:t>labourer.</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Peter Ignatievich, Nicolas, and </a:t>
            </a:r>
            <a:r>
              <a:rPr dirty="0" sz="1450" spc="-5">
                <a:latin typeface="Times New Roman"/>
                <a:cs typeface="Times New Roman"/>
              </a:rPr>
              <a:t>I </a:t>
            </a:r>
            <a:r>
              <a:rPr dirty="0" sz="1450" spc="-10">
                <a:latin typeface="Times New Roman"/>
                <a:cs typeface="Times New Roman"/>
              </a:rPr>
              <a:t>whisper </a:t>
            </a:r>
            <a:r>
              <a:rPr dirty="0" sz="1450" spc="-20">
                <a:latin typeface="Times New Roman"/>
                <a:cs typeface="Times New Roman"/>
              </a:rPr>
              <a:t>together. </a:t>
            </a:r>
            <a:r>
              <a:rPr dirty="0" sz="1450" spc="-70">
                <a:latin typeface="Times New Roman"/>
                <a:cs typeface="Times New Roman"/>
              </a:rPr>
              <a:t>We </a:t>
            </a:r>
            <a:r>
              <a:rPr dirty="0" sz="1450" spc="-10">
                <a:latin typeface="Times New Roman"/>
                <a:cs typeface="Times New Roman"/>
              </a:rPr>
              <a:t>are rather strange to  ourselves. One feels something quite </a:t>
            </a:r>
            <a:r>
              <a:rPr dirty="0" sz="1450" spc="-15">
                <a:latin typeface="Times New Roman"/>
                <a:cs typeface="Times New Roman"/>
              </a:rPr>
              <a:t>particular, </a:t>
            </a:r>
            <a:r>
              <a:rPr dirty="0" sz="1450" spc="-10">
                <a:latin typeface="Times New Roman"/>
                <a:cs typeface="Times New Roman"/>
              </a:rPr>
              <a:t>when the audience booms like  the sea behind the </a:t>
            </a:r>
            <a:r>
              <a:rPr dirty="0" sz="1450" spc="-25">
                <a:latin typeface="Times New Roman"/>
                <a:cs typeface="Times New Roman"/>
              </a:rPr>
              <a:t>door. </a:t>
            </a:r>
            <a:r>
              <a:rPr dirty="0" sz="1450" spc="-10">
                <a:latin typeface="Times New Roman"/>
                <a:cs typeface="Times New Roman"/>
              </a:rPr>
              <a:t>In thirty years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grown used to this feeling,  and </a:t>
            </a:r>
            <a:r>
              <a:rPr dirty="0" sz="1450" spc="-5">
                <a:latin typeface="Times New Roman"/>
                <a:cs typeface="Times New Roman"/>
              </a:rPr>
              <a:t>I </a:t>
            </a:r>
            <a:r>
              <a:rPr dirty="0" sz="1450" spc="-10">
                <a:latin typeface="Times New Roman"/>
                <a:cs typeface="Times New Roman"/>
              </a:rPr>
              <a:t>have it every morning. </a:t>
            </a:r>
            <a:r>
              <a:rPr dirty="0" sz="1450" spc="-5">
                <a:latin typeface="Times New Roman"/>
                <a:cs typeface="Times New Roman"/>
              </a:rPr>
              <a:t>I </a:t>
            </a:r>
            <a:r>
              <a:rPr dirty="0" sz="1450" spc="-10">
                <a:latin typeface="Times New Roman"/>
                <a:cs typeface="Times New Roman"/>
              </a:rPr>
              <a:t>button </a:t>
            </a:r>
            <a:r>
              <a:rPr dirty="0" sz="1450" spc="-5">
                <a:latin typeface="Times New Roman"/>
                <a:cs typeface="Times New Roman"/>
              </a:rPr>
              <a:t>up </a:t>
            </a:r>
            <a:r>
              <a:rPr dirty="0" sz="1450" spc="-10">
                <a:latin typeface="Times New Roman"/>
                <a:cs typeface="Times New Roman"/>
              </a:rPr>
              <a:t>my frock-coat </a:t>
            </a:r>
            <a:r>
              <a:rPr dirty="0" sz="1450" spc="-20">
                <a:latin typeface="Times New Roman"/>
                <a:cs typeface="Times New Roman"/>
              </a:rPr>
              <a:t>nervously, </a:t>
            </a:r>
            <a:r>
              <a:rPr dirty="0" sz="1450" spc="-10">
                <a:latin typeface="Times New Roman"/>
                <a:cs typeface="Times New Roman"/>
              </a:rPr>
              <a:t>ask Nicolas  unnecessary questions, get </a:t>
            </a:r>
            <a:r>
              <a:rPr dirty="0" sz="1450" spc="-15">
                <a:latin typeface="Times New Roman"/>
                <a:cs typeface="Times New Roman"/>
              </a:rPr>
              <a:t>angry.... </a:t>
            </a:r>
            <a:r>
              <a:rPr dirty="0" sz="1450" spc="-10">
                <a:latin typeface="Times New Roman"/>
                <a:cs typeface="Times New Roman"/>
              </a:rPr>
              <a:t>It is as though </a:t>
            </a:r>
            <a:r>
              <a:rPr dirty="0" sz="1450" spc="-5">
                <a:latin typeface="Times New Roman"/>
                <a:cs typeface="Times New Roman"/>
              </a:rPr>
              <a:t>I </a:t>
            </a:r>
            <a:r>
              <a:rPr dirty="0" sz="1450" spc="-10">
                <a:latin typeface="Times New Roman"/>
                <a:cs typeface="Times New Roman"/>
              </a:rPr>
              <a:t>were afraid; </a:t>
            </a:r>
            <a:r>
              <a:rPr dirty="0" sz="1450" spc="-5">
                <a:latin typeface="Times New Roman"/>
                <a:cs typeface="Times New Roman"/>
              </a:rPr>
              <a:t>but </a:t>
            </a:r>
            <a:r>
              <a:rPr dirty="0" sz="1450" spc="-10">
                <a:latin typeface="Times New Roman"/>
                <a:cs typeface="Times New Roman"/>
              </a:rPr>
              <a:t>it is </a:t>
            </a:r>
            <a:r>
              <a:rPr dirty="0" sz="1450" spc="-5">
                <a:latin typeface="Times New Roman"/>
                <a:cs typeface="Times New Roman"/>
              </a:rPr>
              <a:t>not  </a:t>
            </a:r>
            <a:r>
              <a:rPr dirty="0" sz="1450" spc="-20">
                <a:latin typeface="Times New Roman"/>
                <a:cs typeface="Times New Roman"/>
              </a:rPr>
              <a:t>fear, </a:t>
            </a:r>
            <a:r>
              <a:rPr dirty="0" sz="1450" spc="-5">
                <a:latin typeface="Times New Roman"/>
                <a:cs typeface="Times New Roman"/>
              </a:rPr>
              <a:t>but </a:t>
            </a:r>
            <a:r>
              <a:rPr dirty="0" sz="1450" spc="-10">
                <a:latin typeface="Times New Roman"/>
                <a:cs typeface="Times New Roman"/>
              </a:rPr>
              <a:t>something else which </a:t>
            </a:r>
            <a:r>
              <a:rPr dirty="0" sz="1450" spc="-5">
                <a:latin typeface="Times New Roman"/>
                <a:cs typeface="Times New Roman"/>
              </a:rPr>
              <a:t>I </a:t>
            </a:r>
            <a:r>
              <a:rPr dirty="0" sz="1450" spc="-10">
                <a:latin typeface="Times New Roman"/>
                <a:cs typeface="Times New Roman"/>
              </a:rPr>
              <a:t>cannot name </a:t>
            </a:r>
            <a:r>
              <a:rPr dirty="0" sz="1450" spc="-5">
                <a:latin typeface="Times New Roman"/>
                <a:cs typeface="Times New Roman"/>
              </a:rPr>
              <a:t>nor</a:t>
            </a:r>
            <a:r>
              <a:rPr dirty="0" sz="1450" spc="40">
                <a:latin typeface="Times New Roman"/>
                <a:cs typeface="Times New Roman"/>
              </a:rPr>
              <a:t> </a:t>
            </a:r>
            <a:r>
              <a:rPr dirty="0" sz="1450" spc="-10">
                <a:latin typeface="Times New Roman"/>
                <a:cs typeface="Times New Roman"/>
              </a:rPr>
              <a:t>describe.</a:t>
            </a:r>
            <a:endParaRPr sz="1450">
              <a:latin typeface="Times New Roman"/>
              <a:cs typeface="Times New Roman"/>
            </a:endParaRPr>
          </a:p>
          <a:p>
            <a:pPr marL="268605">
              <a:lnSpc>
                <a:spcPct val="100000"/>
              </a:lnSpc>
              <a:spcBef>
                <a:spcPts val="645"/>
              </a:spcBef>
            </a:pPr>
            <a:r>
              <a:rPr dirty="0" sz="1450" spc="-15">
                <a:latin typeface="Times New Roman"/>
                <a:cs typeface="Times New Roman"/>
              </a:rPr>
              <a:t>Unnecessarily, </a:t>
            </a:r>
            <a:r>
              <a:rPr dirty="0" sz="1450" spc="-5">
                <a:latin typeface="Times New Roman"/>
                <a:cs typeface="Times New Roman"/>
              </a:rPr>
              <a:t>I </a:t>
            </a:r>
            <a:r>
              <a:rPr dirty="0" sz="1450" spc="-10">
                <a:latin typeface="Times New Roman"/>
                <a:cs typeface="Times New Roman"/>
              </a:rPr>
              <a:t>look at my watch and</a:t>
            </a:r>
            <a:r>
              <a:rPr dirty="0" sz="1450" spc="20">
                <a:latin typeface="Times New Roman"/>
                <a:cs typeface="Times New Roman"/>
              </a:rPr>
              <a:t> </a:t>
            </a:r>
            <a:r>
              <a:rPr dirty="0" sz="1450" spc="-10">
                <a:latin typeface="Times New Roman"/>
                <a:cs typeface="Times New Roman"/>
              </a:rPr>
              <a:t>say:</a:t>
            </a:r>
            <a:endParaRPr sz="1450">
              <a:latin typeface="Times New Roman"/>
              <a:cs typeface="Times New Roman"/>
            </a:endParaRPr>
          </a:p>
          <a:p>
            <a:pPr marL="268605">
              <a:lnSpc>
                <a:spcPct val="100000"/>
              </a:lnSpc>
              <a:spcBef>
                <a:spcPts val="780"/>
              </a:spcBef>
            </a:pPr>
            <a:r>
              <a:rPr dirty="0" sz="1450" spc="-30">
                <a:latin typeface="Times New Roman"/>
                <a:cs typeface="Times New Roman"/>
              </a:rPr>
              <a:t>"Well, </a:t>
            </a:r>
            <a:r>
              <a:rPr dirty="0" sz="1450" spc="-10">
                <a:latin typeface="Times New Roman"/>
                <a:cs typeface="Times New Roman"/>
              </a:rPr>
              <a:t>it's time to</a:t>
            </a:r>
            <a:r>
              <a:rPr dirty="0" sz="1450" spc="25">
                <a:latin typeface="Times New Roman"/>
                <a:cs typeface="Times New Roman"/>
              </a:rPr>
              <a:t> </a:t>
            </a:r>
            <a:r>
              <a:rPr dirty="0" sz="1450" spc="-5">
                <a:latin typeface="Times New Roman"/>
                <a:cs typeface="Times New Roman"/>
              </a:rPr>
              <a:t>go."</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And we march </a:t>
            </a:r>
            <a:r>
              <a:rPr dirty="0" sz="1450" spc="-5">
                <a:latin typeface="Times New Roman"/>
                <a:cs typeface="Times New Roman"/>
              </a:rPr>
              <a:t>in, </a:t>
            </a:r>
            <a:r>
              <a:rPr dirty="0" sz="1450" spc="-10">
                <a:latin typeface="Times New Roman"/>
                <a:cs typeface="Times New Roman"/>
              </a:rPr>
              <a:t>in this order: Nicolas with the preparations</a:t>
            </a:r>
            <a:r>
              <a:rPr dirty="0" sz="1450" spc="60">
                <a:latin typeface="Times New Roman"/>
                <a:cs typeface="Times New Roman"/>
              </a:rPr>
              <a:t> </a:t>
            </a:r>
            <a:r>
              <a:rPr dirty="0" sz="1450" spc="-5">
                <a:latin typeface="Times New Roman"/>
                <a:cs typeface="Times New Roman"/>
              </a:rPr>
              <a:t>or </a:t>
            </a:r>
            <a:r>
              <a:rPr dirty="0" sz="1450" spc="-10">
                <a:latin typeface="Times New Roman"/>
                <a:cs typeface="Times New Roman"/>
              </a:rPr>
              <a:t>the atlases</a:t>
            </a:r>
            <a:endParaRPr sz="145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710" cy="9314180"/>
          </a:xfrm>
          <a:prstGeom prst="rect">
            <a:avLst/>
          </a:prstGeom>
        </p:spPr>
        <p:txBody>
          <a:bodyPr wrap="square" lIns="0" tIns="13970" rIns="0" bIns="0" rtlCol="0" vert="horz">
            <a:spAutoFit/>
          </a:bodyPr>
          <a:lstStyle/>
          <a:p>
            <a:pPr algn="just" marL="12700" marR="5715">
              <a:lnSpc>
                <a:spcPct val="98700"/>
              </a:lnSpc>
              <a:spcBef>
                <a:spcPts val="110"/>
              </a:spcBef>
            </a:pPr>
            <a:r>
              <a:rPr dirty="0" sz="1450" spc="-10">
                <a:latin typeface="Times New Roman"/>
                <a:cs typeface="Times New Roman"/>
              </a:rPr>
              <a:t>in front, myself next, and after me, the cart-horse, modestly hanging his head;  </a:t>
            </a:r>
            <a:r>
              <a:rPr dirty="0" sz="1450" spc="-25">
                <a:latin typeface="Times New Roman"/>
                <a:cs typeface="Times New Roman"/>
              </a:rPr>
              <a:t>or, </a:t>
            </a:r>
            <a:r>
              <a:rPr dirty="0" sz="1450" spc="-10">
                <a:latin typeface="Times New Roman"/>
                <a:cs typeface="Times New Roman"/>
              </a:rPr>
              <a:t>if </a:t>
            </a:r>
            <a:r>
              <a:rPr dirty="0" sz="1450" spc="-20">
                <a:latin typeface="Times New Roman"/>
                <a:cs typeface="Times New Roman"/>
              </a:rPr>
              <a:t>necessary, </a:t>
            </a:r>
            <a:r>
              <a:rPr dirty="0" sz="1450" spc="-5">
                <a:latin typeface="Times New Roman"/>
                <a:cs typeface="Times New Roman"/>
              </a:rPr>
              <a:t>a </a:t>
            </a:r>
            <a:r>
              <a:rPr dirty="0" sz="1450" spc="-10">
                <a:latin typeface="Times New Roman"/>
                <a:cs typeface="Times New Roman"/>
              </a:rPr>
              <a:t>corpse </a:t>
            </a:r>
            <a:r>
              <a:rPr dirty="0" sz="1450" spc="-5">
                <a:latin typeface="Times New Roman"/>
                <a:cs typeface="Times New Roman"/>
              </a:rPr>
              <a:t>on a </a:t>
            </a:r>
            <a:r>
              <a:rPr dirty="0" sz="1450" spc="-10">
                <a:latin typeface="Times New Roman"/>
                <a:cs typeface="Times New Roman"/>
              </a:rPr>
              <a:t>stretcher in front and behind the corpse Nicolas  and so </a:t>
            </a:r>
            <a:r>
              <a:rPr dirty="0" sz="1450" spc="-5">
                <a:latin typeface="Times New Roman"/>
                <a:cs typeface="Times New Roman"/>
              </a:rPr>
              <a:t>on. </a:t>
            </a:r>
            <a:r>
              <a:rPr dirty="0" sz="1450" spc="-10">
                <a:latin typeface="Times New Roman"/>
                <a:cs typeface="Times New Roman"/>
              </a:rPr>
              <a:t>The students rise when </a:t>
            </a:r>
            <a:r>
              <a:rPr dirty="0" sz="1450" spc="-5">
                <a:latin typeface="Times New Roman"/>
                <a:cs typeface="Times New Roman"/>
              </a:rPr>
              <a:t>I </a:t>
            </a:r>
            <a:r>
              <a:rPr dirty="0" sz="1450" spc="-15">
                <a:latin typeface="Times New Roman"/>
                <a:cs typeface="Times New Roman"/>
              </a:rPr>
              <a:t>appear, </a:t>
            </a:r>
            <a:r>
              <a:rPr dirty="0" sz="1450" spc="-10">
                <a:latin typeface="Times New Roman"/>
                <a:cs typeface="Times New Roman"/>
              </a:rPr>
              <a:t>then sit down and the noise </a:t>
            </a:r>
            <a:r>
              <a:rPr dirty="0" sz="1450" spc="-5">
                <a:latin typeface="Times New Roman"/>
                <a:cs typeface="Times New Roman"/>
              </a:rPr>
              <a:t>of </a:t>
            </a:r>
            <a:r>
              <a:rPr dirty="0" sz="1450" spc="-10">
                <a:latin typeface="Times New Roman"/>
                <a:cs typeface="Times New Roman"/>
              </a:rPr>
              <a:t>the  sea is suddenly still. Calm</a:t>
            </a:r>
            <a:r>
              <a:rPr dirty="0" sz="1450" spc="15">
                <a:latin typeface="Times New Roman"/>
                <a:cs typeface="Times New Roman"/>
              </a:rPr>
              <a:t> </a:t>
            </a:r>
            <a:r>
              <a:rPr dirty="0" sz="1450" spc="-10">
                <a:latin typeface="Times New Roman"/>
                <a:cs typeface="Times New Roman"/>
              </a:rPr>
              <a:t>begins.</a:t>
            </a:r>
            <a:endParaRPr sz="1450">
              <a:latin typeface="Times New Roman"/>
              <a:cs typeface="Times New Roman"/>
            </a:endParaRPr>
          </a:p>
          <a:p>
            <a:pPr algn="just" marL="12700" marR="5080" indent="255904">
              <a:lnSpc>
                <a:spcPts val="1730"/>
              </a:lnSpc>
              <a:spcBef>
                <a:spcPts val="850"/>
              </a:spcBef>
            </a:pPr>
            <a:r>
              <a:rPr dirty="0" sz="1450" spc="-5">
                <a:latin typeface="Times New Roman"/>
                <a:cs typeface="Times New Roman"/>
              </a:rPr>
              <a:t>I </a:t>
            </a:r>
            <a:r>
              <a:rPr dirty="0" sz="1450" spc="-10">
                <a:latin typeface="Times New Roman"/>
                <a:cs typeface="Times New Roman"/>
              </a:rPr>
              <a:t>know what </a:t>
            </a:r>
            <a:r>
              <a:rPr dirty="0" sz="1450" spc="-5">
                <a:latin typeface="Times New Roman"/>
                <a:cs typeface="Times New Roman"/>
              </a:rPr>
              <a:t>I </a:t>
            </a:r>
            <a:r>
              <a:rPr dirty="0" sz="1450" spc="-10">
                <a:latin typeface="Times New Roman"/>
                <a:cs typeface="Times New Roman"/>
              </a:rPr>
              <a:t>will lecture about, </a:t>
            </a:r>
            <a:r>
              <a:rPr dirty="0" sz="1450" spc="-5">
                <a:latin typeface="Times New Roman"/>
                <a:cs typeface="Times New Roman"/>
              </a:rPr>
              <a:t>but I </a:t>
            </a:r>
            <a:r>
              <a:rPr dirty="0" sz="1450" spc="-10">
                <a:latin typeface="Times New Roman"/>
                <a:cs typeface="Times New Roman"/>
              </a:rPr>
              <a:t>know nothing </a:t>
            </a:r>
            <a:r>
              <a:rPr dirty="0" sz="1450" spc="-5">
                <a:latin typeface="Times New Roman"/>
                <a:cs typeface="Times New Roman"/>
              </a:rPr>
              <a:t>of </a:t>
            </a:r>
            <a:r>
              <a:rPr dirty="0" sz="1450" spc="-10">
                <a:latin typeface="Times New Roman"/>
                <a:cs typeface="Times New Roman"/>
              </a:rPr>
              <a:t>how </a:t>
            </a:r>
            <a:r>
              <a:rPr dirty="0" sz="1450" spc="-5">
                <a:latin typeface="Times New Roman"/>
                <a:cs typeface="Times New Roman"/>
              </a:rPr>
              <a:t>I </a:t>
            </a:r>
            <a:r>
              <a:rPr dirty="0" sz="1450" spc="-10">
                <a:latin typeface="Times New Roman"/>
                <a:cs typeface="Times New Roman"/>
              </a:rPr>
              <a:t>will lecture,  where </a:t>
            </a:r>
            <a:r>
              <a:rPr dirty="0" sz="1450" spc="-5">
                <a:latin typeface="Times New Roman"/>
                <a:cs typeface="Times New Roman"/>
              </a:rPr>
              <a:t>I </a:t>
            </a:r>
            <a:r>
              <a:rPr dirty="0" sz="1450" spc="-10">
                <a:latin typeface="Times New Roman"/>
                <a:cs typeface="Times New Roman"/>
              </a:rPr>
              <a:t>will begin and where </a:t>
            </a:r>
            <a:r>
              <a:rPr dirty="0" sz="1450" spc="-5">
                <a:latin typeface="Times New Roman"/>
                <a:cs typeface="Times New Roman"/>
              </a:rPr>
              <a:t>I </a:t>
            </a:r>
            <a:r>
              <a:rPr dirty="0" sz="1450" spc="-10">
                <a:latin typeface="Times New Roman"/>
                <a:cs typeface="Times New Roman"/>
              </a:rPr>
              <a:t>will end. There is </a:t>
            </a:r>
            <a:r>
              <a:rPr dirty="0" sz="1450" spc="-5">
                <a:latin typeface="Times New Roman"/>
                <a:cs typeface="Times New Roman"/>
              </a:rPr>
              <a:t>not a </a:t>
            </a:r>
            <a:r>
              <a:rPr dirty="0" sz="1450" spc="-10">
                <a:latin typeface="Times New Roman"/>
                <a:cs typeface="Times New Roman"/>
              </a:rPr>
              <a:t>single sentence ready in  my brain. But as soon as </a:t>
            </a:r>
            <a:r>
              <a:rPr dirty="0" sz="1450" spc="-5">
                <a:latin typeface="Times New Roman"/>
                <a:cs typeface="Times New Roman"/>
              </a:rPr>
              <a:t>I </a:t>
            </a:r>
            <a:r>
              <a:rPr dirty="0" sz="1450" spc="-10">
                <a:latin typeface="Times New Roman"/>
                <a:cs typeface="Times New Roman"/>
              </a:rPr>
              <a:t>glance at the audience, sitting around me in an  amphitheatre, and utter the stereotyped "In </a:t>
            </a:r>
            <a:r>
              <a:rPr dirty="0" sz="1450" spc="-5">
                <a:latin typeface="Times New Roman"/>
                <a:cs typeface="Times New Roman"/>
              </a:rPr>
              <a:t>our </a:t>
            </a:r>
            <a:r>
              <a:rPr dirty="0" sz="1450" spc="-10">
                <a:latin typeface="Times New Roman"/>
                <a:cs typeface="Times New Roman"/>
              </a:rPr>
              <a:t>last lecture we ended </a:t>
            </a:r>
            <a:r>
              <a:rPr dirty="0" sz="1450" spc="-5">
                <a:latin typeface="Times New Roman"/>
                <a:cs typeface="Times New Roman"/>
              </a:rPr>
              <a:t>with...."  </a:t>
            </a:r>
            <a:r>
              <a:rPr dirty="0" sz="1450" spc="-10">
                <a:latin typeface="Times New Roman"/>
                <a:cs typeface="Times New Roman"/>
              </a:rPr>
              <a:t>and the sentences fly </a:t>
            </a:r>
            <a:r>
              <a:rPr dirty="0" sz="1450" spc="-5">
                <a:latin typeface="Times New Roman"/>
                <a:cs typeface="Times New Roman"/>
              </a:rPr>
              <a:t>out of </a:t>
            </a:r>
            <a:r>
              <a:rPr dirty="0" sz="1450" spc="-10">
                <a:latin typeface="Times New Roman"/>
                <a:cs typeface="Times New Roman"/>
              </a:rPr>
              <a:t>my soul in </a:t>
            </a:r>
            <a:r>
              <a:rPr dirty="0" sz="1450" spc="-5">
                <a:latin typeface="Times New Roman"/>
                <a:cs typeface="Times New Roman"/>
              </a:rPr>
              <a:t>a </a:t>
            </a:r>
            <a:r>
              <a:rPr dirty="0" sz="1450" spc="-10">
                <a:latin typeface="Times New Roman"/>
                <a:cs typeface="Times New Roman"/>
              </a:rPr>
              <a:t>long line—then it is full steam ahead.  </a:t>
            </a:r>
            <a:r>
              <a:rPr dirty="0" sz="1450" spc="-5">
                <a:latin typeface="Times New Roman"/>
                <a:cs typeface="Times New Roman"/>
              </a:rPr>
              <a:t>I </a:t>
            </a:r>
            <a:r>
              <a:rPr dirty="0" sz="1450" spc="-10">
                <a:latin typeface="Times New Roman"/>
                <a:cs typeface="Times New Roman"/>
              </a:rPr>
              <a:t>speak with irresistible speed, and with passion, and it seems as though </a:t>
            </a:r>
            <a:r>
              <a:rPr dirty="0" sz="1450" spc="-5">
                <a:latin typeface="Times New Roman"/>
                <a:cs typeface="Times New Roman"/>
              </a:rPr>
              <a:t>no  </a:t>
            </a:r>
            <a:r>
              <a:rPr dirty="0" sz="1450" spc="-10">
                <a:latin typeface="Times New Roman"/>
                <a:cs typeface="Times New Roman"/>
              </a:rPr>
              <a:t>earthly power could check the current </a:t>
            </a:r>
            <a:r>
              <a:rPr dirty="0" sz="1450" spc="-5">
                <a:latin typeface="Times New Roman"/>
                <a:cs typeface="Times New Roman"/>
              </a:rPr>
              <a:t>of </a:t>
            </a:r>
            <a:r>
              <a:rPr dirty="0" sz="1450" spc="-10">
                <a:latin typeface="Times New Roman"/>
                <a:cs typeface="Times New Roman"/>
              </a:rPr>
              <a:t>my speech. In order to lecture well,  that is without being wearisome and to the listener's profit, besides talent </a:t>
            </a:r>
            <a:r>
              <a:rPr dirty="0" sz="1450" spc="-5">
                <a:latin typeface="Times New Roman"/>
                <a:cs typeface="Times New Roman"/>
              </a:rPr>
              <a:t>you  </a:t>
            </a:r>
            <a:r>
              <a:rPr dirty="0" sz="1450" spc="-10">
                <a:latin typeface="Times New Roman"/>
                <a:cs typeface="Times New Roman"/>
              </a:rPr>
              <a:t>must have the knack </a:t>
            </a:r>
            <a:r>
              <a:rPr dirty="0" sz="1450" spc="-5">
                <a:latin typeface="Times New Roman"/>
                <a:cs typeface="Times New Roman"/>
              </a:rPr>
              <a:t>of </a:t>
            </a:r>
            <a:r>
              <a:rPr dirty="0" sz="1450" spc="-10">
                <a:latin typeface="Times New Roman"/>
                <a:cs typeface="Times New Roman"/>
              </a:rPr>
              <a:t>it and experience; </a:t>
            </a:r>
            <a:r>
              <a:rPr dirty="0" sz="1450" spc="-5">
                <a:latin typeface="Times New Roman"/>
                <a:cs typeface="Times New Roman"/>
              </a:rPr>
              <a:t>you </a:t>
            </a:r>
            <a:r>
              <a:rPr dirty="0" sz="1450" spc="-10">
                <a:latin typeface="Times New Roman"/>
                <a:cs typeface="Times New Roman"/>
              </a:rPr>
              <a:t>must have </a:t>
            </a:r>
            <a:r>
              <a:rPr dirty="0" sz="1450" spc="-5">
                <a:latin typeface="Times New Roman"/>
                <a:cs typeface="Times New Roman"/>
              </a:rPr>
              <a:t>a </a:t>
            </a:r>
            <a:r>
              <a:rPr dirty="0" sz="1450" spc="-10">
                <a:latin typeface="Times New Roman"/>
                <a:cs typeface="Times New Roman"/>
              </a:rPr>
              <a:t>clear idea both </a:t>
            </a:r>
            <a:r>
              <a:rPr dirty="0" sz="1450" spc="-5">
                <a:latin typeface="Times New Roman"/>
                <a:cs typeface="Times New Roman"/>
              </a:rPr>
              <a:t>of  your </a:t>
            </a:r>
            <a:r>
              <a:rPr dirty="0" sz="1450" spc="-10">
                <a:latin typeface="Times New Roman"/>
                <a:cs typeface="Times New Roman"/>
              </a:rPr>
              <a:t>own powers, </a:t>
            </a:r>
            <a:r>
              <a:rPr dirty="0" sz="1450" spc="-5">
                <a:latin typeface="Times New Roman"/>
                <a:cs typeface="Times New Roman"/>
              </a:rPr>
              <a:t>of </a:t>
            </a:r>
            <a:r>
              <a:rPr dirty="0" sz="1450" spc="-10">
                <a:latin typeface="Times New Roman"/>
                <a:cs typeface="Times New Roman"/>
              </a:rPr>
              <a:t>the people to whom </a:t>
            </a:r>
            <a:r>
              <a:rPr dirty="0" sz="1450" spc="-5">
                <a:latin typeface="Times New Roman"/>
                <a:cs typeface="Times New Roman"/>
              </a:rPr>
              <a:t>you </a:t>
            </a:r>
            <a:r>
              <a:rPr dirty="0" sz="1450" spc="-10">
                <a:latin typeface="Times New Roman"/>
                <a:cs typeface="Times New Roman"/>
              </a:rPr>
              <a:t>are lecturing, and </a:t>
            </a:r>
            <a:r>
              <a:rPr dirty="0" sz="1450" spc="-5">
                <a:latin typeface="Times New Roman"/>
                <a:cs typeface="Times New Roman"/>
              </a:rPr>
              <a:t>of </a:t>
            </a:r>
            <a:r>
              <a:rPr dirty="0" sz="1450" spc="-10">
                <a:latin typeface="Times New Roman"/>
                <a:cs typeface="Times New Roman"/>
              </a:rPr>
              <a:t>the subject  </a:t>
            </a:r>
            <a:r>
              <a:rPr dirty="0" sz="1450" spc="-5">
                <a:latin typeface="Times New Roman"/>
                <a:cs typeface="Times New Roman"/>
              </a:rPr>
              <a:t>of your </a:t>
            </a:r>
            <a:r>
              <a:rPr dirty="0" sz="1450" spc="-10">
                <a:latin typeface="Times New Roman"/>
                <a:cs typeface="Times New Roman"/>
              </a:rPr>
              <a:t>remarks. </a:t>
            </a:r>
            <a:r>
              <a:rPr dirty="0" sz="1450" spc="-15">
                <a:latin typeface="Times New Roman"/>
                <a:cs typeface="Times New Roman"/>
              </a:rPr>
              <a:t>Moreover, </a:t>
            </a:r>
            <a:r>
              <a:rPr dirty="0" sz="1450" spc="-5">
                <a:latin typeface="Times New Roman"/>
                <a:cs typeface="Times New Roman"/>
              </a:rPr>
              <a:t>you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quick in the uptake, keep </a:t>
            </a:r>
            <a:r>
              <a:rPr dirty="0" sz="1450" spc="-5">
                <a:latin typeface="Times New Roman"/>
                <a:cs typeface="Times New Roman"/>
              </a:rPr>
              <a:t>a </a:t>
            </a:r>
            <a:r>
              <a:rPr dirty="0" sz="1450" spc="-10">
                <a:latin typeface="Times New Roman"/>
                <a:cs typeface="Times New Roman"/>
              </a:rPr>
              <a:t>sharp eye  open, and never for </a:t>
            </a:r>
            <a:r>
              <a:rPr dirty="0" sz="1450" spc="-5">
                <a:latin typeface="Times New Roman"/>
                <a:cs typeface="Times New Roman"/>
              </a:rPr>
              <a:t>a </a:t>
            </a:r>
            <a:r>
              <a:rPr dirty="0" sz="1450" spc="-10">
                <a:latin typeface="Times New Roman"/>
                <a:cs typeface="Times New Roman"/>
              </a:rPr>
              <a:t>moment lose </a:t>
            </a:r>
            <a:r>
              <a:rPr dirty="0" sz="1450" spc="-5">
                <a:latin typeface="Times New Roman"/>
                <a:cs typeface="Times New Roman"/>
              </a:rPr>
              <a:t>your </a:t>
            </a:r>
            <a:r>
              <a:rPr dirty="0" sz="1450" spc="-10">
                <a:latin typeface="Times New Roman"/>
                <a:cs typeface="Times New Roman"/>
              </a:rPr>
              <a:t>field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vision.</a:t>
            </a:r>
            <a:endParaRPr sz="1450">
              <a:latin typeface="Times New Roman"/>
              <a:cs typeface="Times New Roman"/>
            </a:endParaRPr>
          </a:p>
          <a:p>
            <a:pPr algn="just" marL="12700" marR="5715" indent="255904">
              <a:lnSpc>
                <a:spcPts val="1730"/>
              </a:lnSpc>
              <a:spcBef>
                <a:spcPts val="700"/>
              </a:spcBef>
            </a:pP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presents the composer's thought, </a:t>
            </a:r>
            <a:r>
              <a:rPr dirty="0" sz="1450" spc="-5">
                <a:latin typeface="Times New Roman"/>
                <a:cs typeface="Times New Roman"/>
              </a:rPr>
              <a:t>a good </a:t>
            </a:r>
            <a:r>
              <a:rPr dirty="0" sz="1450" spc="-10">
                <a:latin typeface="Times New Roman"/>
                <a:cs typeface="Times New Roman"/>
              </a:rPr>
              <a:t>conductor does twenty  things at once. He reads the score, waves his baton, watches the singer makes  </a:t>
            </a:r>
            <a:r>
              <a:rPr dirty="0" sz="1450" spc="-5">
                <a:latin typeface="Times New Roman"/>
                <a:cs typeface="Times New Roman"/>
              </a:rPr>
              <a:t>a </a:t>
            </a:r>
            <a:r>
              <a:rPr dirty="0" sz="1450" spc="-10">
                <a:latin typeface="Times New Roman"/>
                <a:cs typeface="Times New Roman"/>
              </a:rPr>
              <a:t>gesture now towards the drum, now to the double-bass, and so </a:t>
            </a:r>
            <a:r>
              <a:rPr dirty="0" sz="1450" spc="-5">
                <a:latin typeface="Times New Roman"/>
                <a:cs typeface="Times New Roman"/>
              </a:rPr>
              <a:t>on. </a:t>
            </a:r>
            <a:r>
              <a:rPr dirty="0" sz="1450" spc="-10">
                <a:latin typeface="Times New Roman"/>
                <a:cs typeface="Times New Roman"/>
              </a:rPr>
              <a:t>It is the  same with me when lecturing. </a:t>
            </a:r>
            <a:r>
              <a:rPr dirty="0" sz="1450" spc="-5">
                <a:latin typeface="Times New Roman"/>
                <a:cs typeface="Times New Roman"/>
              </a:rPr>
              <a:t>I </a:t>
            </a:r>
            <a:r>
              <a:rPr dirty="0" sz="1450" spc="-10">
                <a:latin typeface="Times New Roman"/>
                <a:cs typeface="Times New Roman"/>
              </a:rPr>
              <a:t>have some hundred and fifty faces before me,  quite unlike each </a:t>
            </a:r>
            <a:r>
              <a:rPr dirty="0" sz="1450" spc="-20">
                <a:latin typeface="Times New Roman"/>
                <a:cs typeface="Times New Roman"/>
              </a:rPr>
              <a:t>other, </a:t>
            </a:r>
            <a:r>
              <a:rPr dirty="0" sz="1450" spc="-10">
                <a:latin typeface="Times New Roman"/>
                <a:cs typeface="Times New Roman"/>
              </a:rPr>
              <a:t>and three hundred eyes staring me straight in the face.  My purpose is to conquer this many-headed hydra. If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clear idea how  far they are attending and how much they are comprehending every minute  while </a:t>
            </a:r>
            <a:r>
              <a:rPr dirty="0" sz="1450" spc="-5">
                <a:latin typeface="Times New Roman"/>
                <a:cs typeface="Times New Roman"/>
              </a:rPr>
              <a:t>I </a:t>
            </a:r>
            <a:r>
              <a:rPr dirty="0" sz="1450" spc="-10">
                <a:latin typeface="Times New Roman"/>
                <a:cs typeface="Times New Roman"/>
              </a:rPr>
              <a:t>am lecturing, then the hydra is in my </a:t>
            </a:r>
            <a:r>
              <a:rPr dirty="0" sz="1450" spc="-25">
                <a:latin typeface="Times New Roman"/>
                <a:cs typeface="Times New Roman"/>
              </a:rPr>
              <a:t>power. </a:t>
            </a:r>
            <a:r>
              <a:rPr dirty="0" sz="1450" spc="-10">
                <a:latin typeface="Times New Roman"/>
                <a:cs typeface="Times New Roman"/>
              </a:rPr>
              <a:t>My other </a:t>
            </a:r>
            <a:r>
              <a:rPr dirty="0" sz="1450" spc="-5">
                <a:latin typeface="Times New Roman"/>
                <a:cs typeface="Times New Roman"/>
              </a:rPr>
              <a:t>opponent </a:t>
            </a:r>
            <a:r>
              <a:rPr dirty="0" sz="1450" spc="-10">
                <a:latin typeface="Times New Roman"/>
                <a:cs typeface="Times New Roman"/>
              </a:rPr>
              <a:t>is  within me. This is the endless variety </a:t>
            </a:r>
            <a:r>
              <a:rPr dirty="0" sz="1450" spc="-5">
                <a:latin typeface="Times New Roman"/>
                <a:cs typeface="Times New Roman"/>
              </a:rPr>
              <a:t>of </a:t>
            </a:r>
            <a:r>
              <a:rPr dirty="0" sz="1450" spc="-10">
                <a:latin typeface="Times New Roman"/>
                <a:cs typeface="Times New Roman"/>
              </a:rPr>
              <a:t>forms, phenomena and laws, and the  vast number </a:t>
            </a:r>
            <a:r>
              <a:rPr dirty="0" sz="1450" spc="-5">
                <a:latin typeface="Times New Roman"/>
                <a:cs typeface="Times New Roman"/>
              </a:rPr>
              <a:t>of </a:t>
            </a:r>
            <a:r>
              <a:rPr dirty="0" sz="1450" spc="-10">
                <a:latin typeface="Times New Roman"/>
                <a:cs typeface="Times New Roman"/>
              </a:rPr>
              <a:t>ideas, whether my own </a:t>
            </a:r>
            <a:r>
              <a:rPr dirty="0" sz="1450" spc="-5">
                <a:latin typeface="Times New Roman"/>
                <a:cs typeface="Times New Roman"/>
              </a:rPr>
              <a:t>or </a:t>
            </a:r>
            <a:r>
              <a:rPr dirty="0" sz="1450" spc="-10">
                <a:latin typeface="Times New Roman"/>
                <a:cs typeface="Times New Roman"/>
              </a:rPr>
              <a:t>others', which depend </a:t>
            </a:r>
            <a:r>
              <a:rPr dirty="0" sz="1450" spc="-5">
                <a:latin typeface="Times New Roman"/>
                <a:cs typeface="Times New Roman"/>
              </a:rPr>
              <a:t>upon </a:t>
            </a:r>
            <a:r>
              <a:rPr dirty="0" sz="1450" spc="-10">
                <a:latin typeface="Times New Roman"/>
                <a:cs typeface="Times New Roman"/>
              </a:rPr>
              <a:t>them.  Every moment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skilful enough to choose what is most important and  necessary from this enormous material, and just as swiftly as my speech flows  to clothe my </a:t>
            </a:r>
            <a:r>
              <a:rPr dirty="0" sz="1450" spc="-5">
                <a:latin typeface="Times New Roman"/>
                <a:cs typeface="Times New Roman"/>
              </a:rPr>
              <a:t>thought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form which will penetrate the hydra's understanding  and excite its attention. Besides </a:t>
            </a:r>
            <a:r>
              <a:rPr dirty="0" sz="1450" spc="-5">
                <a:latin typeface="Times New Roman"/>
                <a:cs typeface="Times New Roman"/>
              </a:rPr>
              <a:t>I </a:t>
            </a:r>
            <a:r>
              <a:rPr dirty="0" sz="1450" spc="-10">
                <a:latin typeface="Times New Roman"/>
                <a:cs typeface="Times New Roman"/>
              </a:rPr>
              <a:t>must watch carefully to see that my thoughts  shall </a:t>
            </a:r>
            <a:r>
              <a:rPr dirty="0" sz="1450" spc="-5">
                <a:latin typeface="Times New Roman"/>
                <a:cs typeface="Times New Roman"/>
              </a:rPr>
              <a:t>not be </a:t>
            </a:r>
            <a:r>
              <a:rPr dirty="0" sz="1450" spc="-10">
                <a:latin typeface="Times New Roman"/>
                <a:cs typeface="Times New Roman"/>
              </a:rPr>
              <a:t>presented as they have been accumulated, </a:t>
            </a:r>
            <a:r>
              <a:rPr dirty="0" sz="1450" spc="-5">
                <a:latin typeface="Times New Roman"/>
                <a:cs typeface="Times New Roman"/>
              </a:rPr>
              <a:t>but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certain </a:t>
            </a:r>
            <a:r>
              <a:rPr dirty="0" sz="1450" spc="-20">
                <a:latin typeface="Times New Roman"/>
                <a:cs typeface="Times New Roman"/>
              </a:rPr>
              <a:t>order, </a:t>
            </a:r>
            <a:r>
              <a:rPr dirty="0" sz="1450" spc="320">
                <a:latin typeface="Times New Roman"/>
                <a:cs typeface="Times New Roman"/>
              </a:rPr>
              <a:t> </a:t>
            </a:r>
            <a:r>
              <a:rPr dirty="0" sz="1450" spc="-10">
                <a:latin typeface="Times New Roman"/>
                <a:cs typeface="Times New Roman"/>
              </a:rPr>
              <a:t>necessary for the correct composition </a:t>
            </a:r>
            <a:r>
              <a:rPr dirty="0" sz="1450" spc="-5">
                <a:latin typeface="Times New Roman"/>
                <a:cs typeface="Times New Roman"/>
              </a:rPr>
              <a:t>of </a:t>
            </a:r>
            <a:r>
              <a:rPr dirty="0" sz="1450" spc="-10">
                <a:latin typeface="Times New Roman"/>
                <a:cs typeface="Times New Roman"/>
              </a:rPr>
              <a:t>the picture which </a:t>
            </a:r>
            <a:r>
              <a:rPr dirty="0" sz="1450" spc="-5">
                <a:latin typeface="Times New Roman"/>
                <a:cs typeface="Times New Roman"/>
              </a:rPr>
              <a:t>I </a:t>
            </a:r>
            <a:r>
              <a:rPr dirty="0" sz="1450" spc="-10">
                <a:latin typeface="Times New Roman"/>
                <a:cs typeface="Times New Roman"/>
              </a:rPr>
              <a:t>wish to paint.  </a:t>
            </a:r>
            <a:r>
              <a:rPr dirty="0" sz="1450" spc="-15">
                <a:latin typeface="Times New Roman"/>
                <a:cs typeface="Times New Roman"/>
              </a:rPr>
              <a:t>Further, </a:t>
            </a:r>
            <a:r>
              <a:rPr dirty="0" sz="1450" spc="-5">
                <a:latin typeface="Times New Roman"/>
                <a:cs typeface="Times New Roman"/>
              </a:rPr>
              <a:t>I </a:t>
            </a:r>
            <a:r>
              <a:rPr dirty="0" sz="1450" spc="-10">
                <a:latin typeface="Times New Roman"/>
                <a:cs typeface="Times New Roman"/>
              </a:rPr>
              <a:t>endeavour to make my speech </a:t>
            </a:r>
            <a:r>
              <a:rPr dirty="0" sz="1450" spc="-20">
                <a:latin typeface="Times New Roman"/>
                <a:cs typeface="Times New Roman"/>
              </a:rPr>
              <a:t>literary, </a:t>
            </a:r>
            <a:r>
              <a:rPr dirty="0" sz="1450" spc="-10">
                <a:latin typeface="Times New Roman"/>
                <a:cs typeface="Times New Roman"/>
              </a:rPr>
              <a:t>my definitions brief and  exact, my sentences as simple and elegant as possible. Every moment </a:t>
            </a:r>
            <a:r>
              <a:rPr dirty="0" sz="1450" spc="-5">
                <a:latin typeface="Times New Roman"/>
                <a:cs typeface="Times New Roman"/>
              </a:rPr>
              <a:t>I </a:t>
            </a:r>
            <a:r>
              <a:rPr dirty="0" sz="1450" spc="-10">
                <a:latin typeface="Times New Roman"/>
                <a:cs typeface="Times New Roman"/>
              </a:rPr>
              <a:t>must  hold myself in and remember that </a:t>
            </a:r>
            <a:r>
              <a:rPr dirty="0" sz="1450" spc="-5">
                <a:latin typeface="Times New Roman"/>
                <a:cs typeface="Times New Roman"/>
              </a:rPr>
              <a:t>I </a:t>
            </a:r>
            <a:r>
              <a:rPr dirty="0" sz="1450" spc="-10">
                <a:latin typeface="Times New Roman"/>
                <a:cs typeface="Times New Roman"/>
              </a:rPr>
              <a:t>have only an </a:t>
            </a:r>
            <a:r>
              <a:rPr dirty="0" sz="1450" spc="-5">
                <a:latin typeface="Times New Roman"/>
                <a:cs typeface="Times New Roman"/>
              </a:rPr>
              <a:t>hour </a:t>
            </a:r>
            <a:r>
              <a:rPr dirty="0" sz="1450" spc="-10">
                <a:latin typeface="Times New Roman"/>
                <a:cs typeface="Times New Roman"/>
              </a:rPr>
              <a:t>and forty minutes to  spend. In other words, it is </a:t>
            </a:r>
            <a:r>
              <a:rPr dirty="0" sz="1450" spc="-5">
                <a:latin typeface="Times New Roman"/>
                <a:cs typeface="Times New Roman"/>
              </a:rPr>
              <a:t>a </a:t>
            </a:r>
            <a:r>
              <a:rPr dirty="0" sz="1450" spc="-10">
                <a:latin typeface="Times New Roman"/>
                <a:cs typeface="Times New Roman"/>
              </a:rPr>
              <a:t>heavy </a:t>
            </a:r>
            <a:r>
              <a:rPr dirty="0" sz="1450" spc="-20">
                <a:latin typeface="Times New Roman"/>
                <a:cs typeface="Times New Roman"/>
              </a:rPr>
              <a:t>labour. </a:t>
            </a:r>
            <a:r>
              <a:rPr dirty="0" sz="1450" spc="-10">
                <a:latin typeface="Times New Roman"/>
                <a:cs typeface="Times New Roman"/>
              </a:rPr>
              <a:t>At </a:t>
            </a:r>
            <a:r>
              <a:rPr dirty="0" sz="1450" spc="-5">
                <a:latin typeface="Times New Roman"/>
                <a:cs typeface="Times New Roman"/>
              </a:rPr>
              <a:t>one </a:t>
            </a:r>
            <a:r>
              <a:rPr dirty="0" sz="1450" spc="-10">
                <a:latin typeface="Times New Roman"/>
                <a:cs typeface="Times New Roman"/>
              </a:rPr>
              <a:t>and the same time </a:t>
            </a:r>
            <a:r>
              <a:rPr dirty="0" sz="1450" spc="-5">
                <a:latin typeface="Times New Roman"/>
                <a:cs typeface="Times New Roman"/>
              </a:rPr>
              <a:t>you </a:t>
            </a:r>
            <a:r>
              <a:rPr dirty="0" sz="1450" spc="-10">
                <a:latin typeface="Times New Roman"/>
                <a:cs typeface="Times New Roman"/>
              </a:rPr>
              <a:t>have  to </a:t>
            </a:r>
            <a:r>
              <a:rPr dirty="0" sz="1450" spc="-5">
                <a:latin typeface="Times New Roman"/>
                <a:cs typeface="Times New Roman"/>
              </a:rPr>
              <a:t>be a </a:t>
            </a:r>
            <a:r>
              <a:rPr dirty="0" sz="1450" spc="-10">
                <a:latin typeface="Times New Roman"/>
                <a:cs typeface="Times New Roman"/>
              </a:rPr>
              <a:t>savant, </a:t>
            </a:r>
            <a:r>
              <a:rPr dirty="0" sz="1450" spc="-5">
                <a:latin typeface="Times New Roman"/>
                <a:cs typeface="Times New Roman"/>
              </a:rPr>
              <a:t>a </a:t>
            </a:r>
            <a:r>
              <a:rPr dirty="0" sz="1450" spc="-15">
                <a:latin typeface="Times New Roman"/>
                <a:cs typeface="Times New Roman"/>
              </a:rPr>
              <a:t>schoolmaster, </a:t>
            </a:r>
            <a:r>
              <a:rPr dirty="0" sz="1450" spc="-10">
                <a:latin typeface="Times New Roman"/>
                <a:cs typeface="Times New Roman"/>
              </a:rPr>
              <a:t>and an </a:t>
            </a:r>
            <a:r>
              <a:rPr dirty="0" sz="1450" spc="-15">
                <a:latin typeface="Times New Roman"/>
                <a:cs typeface="Times New Roman"/>
              </a:rPr>
              <a:t>orator, </a:t>
            </a:r>
            <a:r>
              <a:rPr dirty="0" sz="1450" spc="-10">
                <a:latin typeface="Times New Roman"/>
                <a:cs typeface="Times New Roman"/>
              </a:rPr>
              <a:t>and it is </a:t>
            </a:r>
            <a:r>
              <a:rPr dirty="0" sz="1450" spc="-5">
                <a:latin typeface="Times New Roman"/>
                <a:cs typeface="Times New Roman"/>
              </a:rPr>
              <a:t>a </a:t>
            </a:r>
            <a:r>
              <a:rPr dirty="0" sz="1450" spc="-10">
                <a:latin typeface="Times New Roman"/>
                <a:cs typeface="Times New Roman"/>
              </a:rPr>
              <a:t>failure if the orator  triumphs over the schoolmaster in </a:t>
            </a:r>
            <a:r>
              <a:rPr dirty="0" sz="1450" spc="-5">
                <a:latin typeface="Times New Roman"/>
                <a:cs typeface="Times New Roman"/>
              </a:rPr>
              <a:t>you or </a:t>
            </a:r>
            <a:r>
              <a:rPr dirty="0" sz="1450" spc="-10">
                <a:latin typeface="Times New Roman"/>
                <a:cs typeface="Times New Roman"/>
              </a:rPr>
              <a:t>the schoolmaster over the</a:t>
            </a:r>
            <a:r>
              <a:rPr dirty="0" sz="1450" spc="90">
                <a:latin typeface="Times New Roman"/>
                <a:cs typeface="Times New Roman"/>
              </a:rPr>
              <a:t> </a:t>
            </a:r>
            <a:r>
              <a:rPr dirty="0" sz="1450" spc="-20">
                <a:latin typeface="Times New Roman"/>
                <a:cs typeface="Times New Roman"/>
              </a:rPr>
              <a:t>orator.</a:t>
            </a:r>
            <a:endParaRPr sz="1450">
              <a:latin typeface="Times New Roman"/>
              <a:cs typeface="Times New Roman"/>
            </a:endParaRPr>
          </a:p>
          <a:p>
            <a:pPr algn="just" marL="12700" marR="7620" indent="255904">
              <a:lnSpc>
                <a:spcPts val="1730"/>
              </a:lnSpc>
              <a:spcBef>
                <a:spcPts val="755"/>
              </a:spcBef>
            </a:pPr>
            <a:r>
              <a:rPr dirty="0" sz="1450" spc="-10">
                <a:latin typeface="Times New Roman"/>
                <a:cs typeface="Times New Roman"/>
              </a:rPr>
              <a:t>After lecturing for </a:t>
            </a:r>
            <a:r>
              <a:rPr dirty="0" sz="1450" spc="-5">
                <a:latin typeface="Times New Roman"/>
                <a:cs typeface="Times New Roman"/>
              </a:rPr>
              <a:t>a </a:t>
            </a:r>
            <a:r>
              <a:rPr dirty="0" sz="1450" spc="-15">
                <a:latin typeface="Times New Roman"/>
                <a:cs typeface="Times New Roman"/>
              </a:rPr>
              <a:t>quarter, </a:t>
            </a:r>
            <a:r>
              <a:rPr dirty="0" sz="1450" spc="-10">
                <a:latin typeface="Times New Roman"/>
                <a:cs typeface="Times New Roman"/>
              </a:rPr>
              <a:t>for half an </a:t>
            </a:r>
            <a:r>
              <a:rPr dirty="0" sz="1450" spc="-20">
                <a:latin typeface="Times New Roman"/>
                <a:cs typeface="Times New Roman"/>
              </a:rPr>
              <a:t>hour, </a:t>
            </a:r>
            <a:r>
              <a:rPr dirty="0" sz="1450" spc="-5">
                <a:latin typeface="Times New Roman"/>
                <a:cs typeface="Times New Roman"/>
              </a:rPr>
              <a:t>I </a:t>
            </a:r>
            <a:r>
              <a:rPr dirty="0" sz="1450" spc="-10">
                <a:latin typeface="Times New Roman"/>
                <a:cs typeface="Times New Roman"/>
              </a:rPr>
              <a:t>notice suddenly that the  students have begun to stare at the ceiling </a:t>
            </a:r>
            <a:r>
              <a:rPr dirty="0" sz="1450" spc="-5">
                <a:latin typeface="Times New Roman"/>
                <a:cs typeface="Times New Roman"/>
              </a:rPr>
              <a:t>or </a:t>
            </a:r>
            <a:r>
              <a:rPr dirty="0" sz="1450" spc="-10">
                <a:latin typeface="Times New Roman"/>
                <a:cs typeface="Times New Roman"/>
              </a:rPr>
              <a:t>Peter Ignatievich. One will feel  for</a:t>
            </a:r>
            <a:r>
              <a:rPr dirty="0" sz="1450" spc="150">
                <a:latin typeface="Times New Roman"/>
                <a:cs typeface="Times New Roman"/>
              </a:rPr>
              <a:t> </a:t>
            </a:r>
            <a:r>
              <a:rPr dirty="0" sz="1450" spc="-10">
                <a:latin typeface="Times New Roman"/>
                <a:cs typeface="Times New Roman"/>
              </a:rPr>
              <a:t>his</a:t>
            </a:r>
            <a:r>
              <a:rPr dirty="0" sz="1450" spc="155">
                <a:latin typeface="Times New Roman"/>
                <a:cs typeface="Times New Roman"/>
              </a:rPr>
              <a:t> </a:t>
            </a:r>
            <a:r>
              <a:rPr dirty="0" sz="1450" spc="-10">
                <a:latin typeface="Times New Roman"/>
                <a:cs typeface="Times New Roman"/>
              </a:rPr>
              <a:t>handkerchief,</a:t>
            </a:r>
            <a:r>
              <a:rPr dirty="0" sz="1450" spc="155">
                <a:latin typeface="Times New Roman"/>
                <a:cs typeface="Times New Roman"/>
              </a:rPr>
              <a:t> </a:t>
            </a:r>
            <a:r>
              <a:rPr dirty="0" sz="1450" spc="-10">
                <a:latin typeface="Times New Roman"/>
                <a:cs typeface="Times New Roman"/>
              </a:rPr>
              <a:t>another</a:t>
            </a:r>
            <a:r>
              <a:rPr dirty="0" sz="1450" spc="155">
                <a:latin typeface="Times New Roman"/>
                <a:cs typeface="Times New Roman"/>
              </a:rPr>
              <a:t> </a:t>
            </a:r>
            <a:r>
              <a:rPr dirty="0" sz="1450" spc="-10">
                <a:latin typeface="Times New Roman"/>
                <a:cs typeface="Times New Roman"/>
              </a:rPr>
              <a:t>settle</a:t>
            </a:r>
            <a:r>
              <a:rPr dirty="0" sz="1450" spc="155">
                <a:latin typeface="Times New Roman"/>
                <a:cs typeface="Times New Roman"/>
              </a:rPr>
              <a:t> </a:t>
            </a:r>
            <a:r>
              <a:rPr dirty="0" sz="1450" spc="-10">
                <a:latin typeface="Times New Roman"/>
                <a:cs typeface="Times New Roman"/>
              </a:rPr>
              <a:t>himself</a:t>
            </a:r>
            <a:r>
              <a:rPr dirty="0" sz="1450" spc="150">
                <a:latin typeface="Times New Roman"/>
                <a:cs typeface="Times New Roman"/>
              </a:rPr>
              <a:t> </a:t>
            </a:r>
            <a:r>
              <a:rPr dirty="0" sz="1450" spc="-15">
                <a:latin typeface="Times New Roman"/>
                <a:cs typeface="Times New Roman"/>
              </a:rPr>
              <a:t>comfortably,</a:t>
            </a:r>
            <a:r>
              <a:rPr dirty="0" sz="1450" spc="155">
                <a:latin typeface="Times New Roman"/>
                <a:cs typeface="Times New Roman"/>
              </a:rPr>
              <a:t> </a:t>
            </a:r>
            <a:r>
              <a:rPr dirty="0" sz="1450" spc="-10">
                <a:latin typeface="Times New Roman"/>
                <a:cs typeface="Times New Roman"/>
              </a:rPr>
              <a:t>another</a:t>
            </a:r>
            <a:r>
              <a:rPr dirty="0" sz="1450" spc="155">
                <a:latin typeface="Times New Roman"/>
                <a:cs typeface="Times New Roman"/>
              </a:rPr>
              <a:t> </a:t>
            </a:r>
            <a:r>
              <a:rPr dirty="0" sz="1450" spc="-10">
                <a:latin typeface="Times New Roman"/>
                <a:cs typeface="Times New Roman"/>
              </a:rPr>
              <a:t>smile</a:t>
            </a:r>
            <a:r>
              <a:rPr dirty="0" sz="1450" spc="155">
                <a:latin typeface="Times New Roman"/>
                <a:cs typeface="Times New Roman"/>
              </a:rPr>
              <a:t> </a:t>
            </a:r>
            <a:r>
              <a:rPr dirty="0" sz="1450" spc="-10">
                <a:latin typeface="Times New Roman"/>
                <a:cs typeface="Times New Roman"/>
              </a:rPr>
              <a:t>at</a:t>
            </a:r>
            <a:r>
              <a:rPr dirty="0" sz="1450" spc="155">
                <a:latin typeface="Times New Roman"/>
                <a:cs typeface="Times New Roman"/>
              </a:rPr>
              <a:t> </a:t>
            </a:r>
            <a:r>
              <a:rPr dirty="0" sz="1450" spc="-10">
                <a:latin typeface="Times New Roman"/>
                <a:cs typeface="Times New Roman"/>
              </a:rPr>
              <a:t>his</a:t>
            </a:r>
            <a:endParaRPr sz="145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391015"/>
          </a:xfrm>
          <a:prstGeom prst="rect">
            <a:avLst/>
          </a:prstGeom>
        </p:spPr>
        <p:txBody>
          <a:bodyPr wrap="square" lIns="0" tIns="12700" rIns="0" bIns="0" rtlCol="0" vert="horz">
            <a:spAutoFit/>
          </a:bodyPr>
          <a:lstStyle/>
          <a:p>
            <a:pPr algn="just" marL="12700" marR="8255">
              <a:lnSpc>
                <a:spcPct val="99300"/>
              </a:lnSpc>
              <a:spcBef>
                <a:spcPts val="100"/>
              </a:spcBef>
            </a:pPr>
            <a:r>
              <a:rPr dirty="0" sz="1450" spc="-10">
                <a:latin typeface="Times New Roman"/>
                <a:cs typeface="Times New Roman"/>
              </a:rPr>
              <a:t>own thoughts. This means their attention is tried. </a:t>
            </a:r>
            <a:r>
              <a:rPr dirty="0" sz="1450" spc="-5">
                <a:latin typeface="Times New Roman"/>
                <a:cs typeface="Times New Roman"/>
              </a:rPr>
              <a:t>I </a:t>
            </a:r>
            <a:r>
              <a:rPr dirty="0" sz="1450" spc="-10">
                <a:latin typeface="Times New Roman"/>
                <a:cs typeface="Times New Roman"/>
              </a:rPr>
              <a:t>must take steps. </a:t>
            </a:r>
            <a:r>
              <a:rPr dirty="0" sz="1450" spc="-5">
                <a:latin typeface="Times New Roman"/>
                <a:cs typeface="Times New Roman"/>
              </a:rPr>
              <a:t>I </a:t>
            </a:r>
            <a:r>
              <a:rPr dirty="0" sz="1450" spc="-10">
                <a:latin typeface="Times New Roman"/>
                <a:cs typeface="Times New Roman"/>
              </a:rPr>
              <a:t>seize the  first opening and make </a:t>
            </a:r>
            <a:r>
              <a:rPr dirty="0" sz="1450" spc="-5">
                <a:latin typeface="Times New Roman"/>
                <a:cs typeface="Times New Roman"/>
              </a:rPr>
              <a:t>a pun. </a:t>
            </a:r>
            <a:r>
              <a:rPr dirty="0" sz="1450" spc="-10">
                <a:latin typeface="Times New Roman"/>
                <a:cs typeface="Times New Roman"/>
              </a:rPr>
              <a:t>All the hundred and fifty faces have </a:t>
            </a:r>
            <a:r>
              <a:rPr dirty="0" sz="1450" spc="-5">
                <a:latin typeface="Times New Roman"/>
                <a:cs typeface="Times New Roman"/>
              </a:rPr>
              <a:t>a </a:t>
            </a:r>
            <a:r>
              <a:rPr dirty="0" sz="1450" spc="-10">
                <a:latin typeface="Times New Roman"/>
                <a:cs typeface="Times New Roman"/>
              </a:rPr>
              <a:t>broad  smile, their eyes flash </a:t>
            </a:r>
            <a:r>
              <a:rPr dirty="0" sz="1450" spc="-20">
                <a:latin typeface="Times New Roman"/>
                <a:cs typeface="Times New Roman"/>
              </a:rPr>
              <a:t>merrily, </a:t>
            </a:r>
            <a:r>
              <a:rPr dirty="0" sz="1450" spc="-10">
                <a:latin typeface="Times New Roman"/>
                <a:cs typeface="Times New Roman"/>
              </a:rPr>
              <a:t>and for </a:t>
            </a:r>
            <a:r>
              <a:rPr dirty="0" sz="1450" spc="-5">
                <a:latin typeface="Times New Roman"/>
                <a:cs typeface="Times New Roman"/>
              </a:rPr>
              <a:t>a </a:t>
            </a:r>
            <a:r>
              <a:rPr dirty="0" sz="1450" spc="-10">
                <a:latin typeface="Times New Roman"/>
                <a:cs typeface="Times New Roman"/>
              </a:rPr>
              <a:t>while </a:t>
            </a:r>
            <a:r>
              <a:rPr dirty="0" sz="1450" spc="-5">
                <a:latin typeface="Times New Roman"/>
                <a:cs typeface="Times New Roman"/>
              </a:rPr>
              <a:t>you </a:t>
            </a:r>
            <a:r>
              <a:rPr dirty="0" sz="1450" spc="-10">
                <a:latin typeface="Times New Roman"/>
                <a:cs typeface="Times New Roman"/>
              </a:rPr>
              <a:t>can hear the boom </a:t>
            </a:r>
            <a:r>
              <a:rPr dirty="0" sz="1450" spc="-5">
                <a:latin typeface="Times New Roman"/>
                <a:cs typeface="Times New Roman"/>
              </a:rPr>
              <a:t>of </a:t>
            </a:r>
            <a:r>
              <a:rPr dirty="0" sz="1450" spc="-10">
                <a:latin typeface="Times New Roman"/>
                <a:cs typeface="Times New Roman"/>
              </a:rPr>
              <a:t>the  sea. </a:t>
            </a:r>
            <a:r>
              <a:rPr dirty="0" sz="1450" spc="-5">
                <a:latin typeface="Times New Roman"/>
                <a:cs typeface="Times New Roman"/>
              </a:rPr>
              <a:t>I </a:t>
            </a:r>
            <a:r>
              <a:rPr dirty="0" sz="1450" spc="-10">
                <a:latin typeface="Times New Roman"/>
                <a:cs typeface="Times New Roman"/>
              </a:rPr>
              <a:t>laugh </a:t>
            </a:r>
            <a:r>
              <a:rPr dirty="0" sz="1450" spc="-5">
                <a:latin typeface="Times New Roman"/>
                <a:cs typeface="Times New Roman"/>
              </a:rPr>
              <a:t>too. </a:t>
            </a:r>
            <a:r>
              <a:rPr dirty="0" sz="1450" spc="-10">
                <a:latin typeface="Times New Roman"/>
                <a:cs typeface="Times New Roman"/>
              </a:rPr>
              <a:t>Their attention is refreshed and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go</a:t>
            </a:r>
            <a:r>
              <a:rPr dirty="0" sz="1450" spc="40">
                <a:latin typeface="Times New Roman"/>
                <a:cs typeface="Times New Roman"/>
              </a:rPr>
              <a:t> </a:t>
            </a:r>
            <a:r>
              <a:rPr dirty="0" sz="1450" spc="-5">
                <a:latin typeface="Times New Roman"/>
                <a:cs typeface="Times New Roman"/>
              </a:rPr>
              <a:t>on.</a:t>
            </a:r>
            <a:endParaRPr sz="1450">
              <a:latin typeface="Times New Roman"/>
              <a:cs typeface="Times New Roman"/>
            </a:endParaRPr>
          </a:p>
          <a:p>
            <a:pPr algn="just" marL="12700" marR="6350" indent="255904">
              <a:lnSpc>
                <a:spcPts val="1730"/>
              </a:lnSpc>
              <a:spcBef>
                <a:spcPts val="850"/>
              </a:spcBef>
            </a:pPr>
            <a:r>
              <a:rPr dirty="0" sz="1450" spc="-10">
                <a:latin typeface="Times New Roman"/>
                <a:cs typeface="Times New Roman"/>
              </a:rPr>
              <a:t>No sport, </a:t>
            </a:r>
            <a:r>
              <a:rPr dirty="0" sz="1450" spc="-5">
                <a:latin typeface="Times New Roman"/>
                <a:cs typeface="Times New Roman"/>
              </a:rPr>
              <a:t>no </a:t>
            </a:r>
            <a:r>
              <a:rPr dirty="0" sz="1450" spc="-10">
                <a:latin typeface="Times New Roman"/>
                <a:cs typeface="Times New Roman"/>
              </a:rPr>
              <a:t>recreation, </a:t>
            </a:r>
            <a:r>
              <a:rPr dirty="0" sz="1450" spc="-5">
                <a:latin typeface="Times New Roman"/>
                <a:cs typeface="Times New Roman"/>
              </a:rPr>
              <a:t>no </a:t>
            </a:r>
            <a:r>
              <a:rPr dirty="0" sz="1450" spc="-10">
                <a:latin typeface="Times New Roman"/>
                <a:cs typeface="Times New Roman"/>
              </a:rPr>
              <a:t>game ever gave me such delight as reading </a:t>
            </a:r>
            <a:r>
              <a:rPr dirty="0" sz="1450" spc="-5">
                <a:latin typeface="Times New Roman"/>
                <a:cs typeface="Times New Roman"/>
              </a:rPr>
              <a:t>a  </a:t>
            </a:r>
            <a:r>
              <a:rPr dirty="0" sz="1450" spc="-10">
                <a:latin typeface="Times New Roman"/>
                <a:cs typeface="Times New Roman"/>
              </a:rPr>
              <a:t>lecture. Only in </a:t>
            </a:r>
            <a:r>
              <a:rPr dirty="0" sz="1450" spc="-5">
                <a:latin typeface="Times New Roman"/>
                <a:cs typeface="Times New Roman"/>
              </a:rPr>
              <a:t>a </a:t>
            </a:r>
            <a:r>
              <a:rPr dirty="0" sz="1450" spc="-10">
                <a:latin typeface="Times New Roman"/>
                <a:cs typeface="Times New Roman"/>
              </a:rPr>
              <a:t>lecture could </a:t>
            </a:r>
            <a:r>
              <a:rPr dirty="0" sz="1450" spc="-5">
                <a:latin typeface="Times New Roman"/>
                <a:cs typeface="Times New Roman"/>
              </a:rPr>
              <a:t>I </a:t>
            </a:r>
            <a:r>
              <a:rPr dirty="0" sz="1450" spc="-10">
                <a:latin typeface="Times New Roman"/>
                <a:cs typeface="Times New Roman"/>
              </a:rPr>
              <a:t>surrender myself wholly to passion and  understand that inspiration is </a:t>
            </a:r>
            <a:r>
              <a:rPr dirty="0" sz="1450" spc="-5">
                <a:latin typeface="Times New Roman"/>
                <a:cs typeface="Times New Roman"/>
              </a:rPr>
              <a:t>not a </a:t>
            </a:r>
            <a:r>
              <a:rPr dirty="0" sz="1450" spc="-10">
                <a:latin typeface="Times New Roman"/>
                <a:cs typeface="Times New Roman"/>
              </a:rPr>
              <a:t>poet's fiction, </a:t>
            </a:r>
            <a:r>
              <a:rPr dirty="0" sz="1450" spc="-5">
                <a:latin typeface="Times New Roman"/>
                <a:cs typeface="Times New Roman"/>
              </a:rPr>
              <a:t>but </a:t>
            </a:r>
            <a:r>
              <a:rPr dirty="0" sz="1450" spc="-10">
                <a:latin typeface="Times New Roman"/>
                <a:cs typeface="Times New Roman"/>
              </a:rPr>
              <a:t>exists indeed. And </a:t>
            </a:r>
            <a:r>
              <a:rPr dirty="0" sz="1450" spc="-5">
                <a:latin typeface="Times New Roman"/>
                <a:cs typeface="Times New Roman"/>
              </a:rPr>
              <a:t>I do  not </a:t>
            </a:r>
            <a:r>
              <a:rPr dirty="0" sz="1450" spc="-10">
                <a:latin typeface="Times New Roman"/>
                <a:cs typeface="Times New Roman"/>
              </a:rPr>
              <a:t>believe that Hercules, even after the most delightful </a:t>
            </a:r>
            <a:r>
              <a:rPr dirty="0" sz="1450" spc="-5">
                <a:latin typeface="Times New Roman"/>
                <a:cs typeface="Times New Roman"/>
              </a:rPr>
              <a:t>of </a:t>
            </a:r>
            <a:r>
              <a:rPr dirty="0" sz="1450" spc="-10">
                <a:latin typeface="Times New Roman"/>
                <a:cs typeface="Times New Roman"/>
              </a:rPr>
              <a:t>his exploits, felt  such </a:t>
            </a:r>
            <a:r>
              <a:rPr dirty="0" sz="1450" spc="-5">
                <a:latin typeface="Times New Roman"/>
                <a:cs typeface="Times New Roman"/>
              </a:rPr>
              <a:t>a </a:t>
            </a:r>
            <a:r>
              <a:rPr dirty="0" sz="1450" spc="-10">
                <a:latin typeface="Times New Roman"/>
                <a:cs typeface="Times New Roman"/>
              </a:rPr>
              <a:t>pleasant weariness as </a:t>
            </a:r>
            <a:r>
              <a:rPr dirty="0" sz="1450" spc="-5">
                <a:latin typeface="Times New Roman"/>
                <a:cs typeface="Times New Roman"/>
              </a:rPr>
              <a:t>I </a:t>
            </a:r>
            <a:r>
              <a:rPr dirty="0" sz="1450" spc="-10">
                <a:latin typeface="Times New Roman"/>
                <a:cs typeface="Times New Roman"/>
              </a:rPr>
              <a:t>experienced every time after </a:t>
            </a:r>
            <a:r>
              <a:rPr dirty="0" sz="1450" spc="-5">
                <a:latin typeface="Times New Roman"/>
                <a:cs typeface="Times New Roman"/>
              </a:rPr>
              <a:t>a</a:t>
            </a:r>
            <a:r>
              <a:rPr dirty="0" sz="1450" spc="55">
                <a:latin typeface="Times New Roman"/>
                <a:cs typeface="Times New Roman"/>
              </a:rPr>
              <a:t> </a:t>
            </a:r>
            <a:r>
              <a:rPr dirty="0" sz="1450" spc="-10">
                <a:latin typeface="Times New Roman"/>
                <a:cs typeface="Times New Roman"/>
              </a:rPr>
              <a:t>lecture.</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This was in the past. Now at lectures </a:t>
            </a:r>
            <a:r>
              <a:rPr dirty="0" sz="1450" spc="-5">
                <a:latin typeface="Times New Roman"/>
                <a:cs typeface="Times New Roman"/>
              </a:rPr>
              <a:t>I </a:t>
            </a:r>
            <a:r>
              <a:rPr dirty="0" sz="1450" spc="-10">
                <a:latin typeface="Times New Roman"/>
                <a:cs typeface="Times New Roman"/>
              </a:rPr>
              <a:t>experience only torture. Not half an  </a:t>
            </a:r>
            <a:r>
              <a:rPr dirty="0" sz="1450" spc="-5">
                <a:latin typeface="Times New Roman"/>
                <a:cs typeface="Times New Roman"/>
              </a:rPr>
              <a:t>hour </a:t>
            </a:r>
            <a:r>
              <a:rPr dirty="0" sz="1450" spc="-10">
                <a:latin typeface="Times New Roman"/>
                <a:cs typeface="Times New Roman"/>
              </a:rPr>
              <a:t>passes before </a:t>
            </a:r>
            <a:r>
              <a:rPr dirty="0" sz="1450" spc="-5">
                <a:latin typeface="Times New Roman"/>
                <a:cs typeface="Times New Roman"/>
              </a:rPr>
              <a:t>I </a:t>
            </a:r>
            <a:r>
              <a:rPr dirty="0" sz="1450" spc="-10">
                <a:latin typeface="Times New Roman"/>
                <a:cs typeface="Times New Roman"/>
              </a:rPr>
              <a:t>begin to feel an invincible weakness in my legs and  shoulders. </a:t>
            </a:r>
            <a:r>
              <a:rPr dirty="0" sz="1450" spc="-5">
                <a:latin typeface="Times New Roman"/>
                <a:cs typeface="Times New Roman"/>
              </a:rPr>
              <a:t>I </a:t>
            </a:r>
            <a:r>
              <a:rPr dirty="0" sz="1450" spc="-10">
                <a:latin typeface="Times New Roman"/>
                <a:cs typeface="Times New Roman"/>
              </a:rPr>
              <a:t>sit down in my </a:t>
            </a:r>
            <a:r>
              <a:rPr dirty="0" sz="1450" spc="-20">
                <a:latin typeface="Times New Roman"/>
                <a:cs typeface="Times New Roman"/>
              </a:rPr>
              <a:t>chair, </a:t>
            </a:r>
            <a:r>
              <a:rPr dirty="0" sz="1450" spc="-5">
                <a:latin typeface="Times New Roman"/>
                <a:cs typeface="Times New Roman"/>
              </a:rPr>
              <a:t>but 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used to lecture sitting. In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up </a:t>
            </a:r>
            <a:r>
              <a:rPr dirty="0" sz="1450" spc="-10">
                <a:latin typeface="Times New Roman"/>
                <a:cs typeface="Times New Roman"/>
              </a:rPr>
              <a:t>again, and lecture standing. Then </a:t>
            </a:r>
            <a:r>
              <a:rPr dirty="0" sz="1450" spc="-5">
                <a:latin typeface="Times New Roman"/>
                <a:cs typeface="Times New Roman"/>
              </a:rPr>
              <a:t>I </a:t>
            </a:r>
            <a:r>
              <a:rPr dirty="0" sz="1450" spc="-10">
                <a:latin typeface="Times New Roman"/>
                <a:cs typeface="Times New Roman"/>
              </a:rPr>
              <a:t>sit down again. Inside my  mouth is </a:t>
            </a:r>
            <a:r>
              <a:rPr dirty="0" sz="1450" spc="-30">
                <a:latin typeface="Times New Roman"/>
                <a:cs typeface="Times New Roman"/>
              </a:rPr>
              <a:t>dry, </a:t>
            </a:r>
            <a:r>
              <a:rPr dirty="0" sz="1450" spc="-10">
                <a:latin typeface="Times New Roman"/>
                <a:cs typeface="Times New Roman"/>
              </a:rPr>
              <a:t>my voice is hoarse, my head feels </a:t>
            </a:r>
            <a:r>
              <a:rPr dirty="0" sz="1450" spc="-25">
                <a:latin typeface="Times New Roman"/>
                <a:cs typeface="Times New Roman"/>
              </a:rPr>
              <a:t>dizzy. </a:t>
            </a:r>
            <a:r>
              <a:rPr dirty="0" sz="1450" spc="-60">
                <a:latin typeface="Times New Roman"/>
                <a:cs typeface="Times New Roman"/>
              </a:rPr>
              <a:t>To </a:t>
            </a:r>
            <a:r>
              <a:rPr dirty="0" sz="1450" spc="-10">
                <a:latin typeface="Times New Roman"/>
                <a:cs typeface="Times New Roman"/>
              </a:rPr>
              <a:t>hide my state from  my audience </a:t>
            </a:r>
            <a:r>
              <a:rPr dirty="0" sz="1450" spc="-5">
                <a:latin typeface="Times New Roman"/>
                <a:cs typeface="Times New Roman"/>
              </a:rPr>
              <a:t>I </a:t>
            </a:r>
            <a:r>
              <a:rPr dirty="0" sz="1450" spc="-10">
                <a:latin typeface="Times New Roman"/>
                <a:cs typeface="Times New Roman"/>
              </a:rPr>
              <a:t>drink some water now and then, </a:t>
            </a:r>
            <a:r>
              <a:rPr dirty="0" sz="1450" spc="-5">
                <a:latin typeface="Times New Roman"/>
                <a:cs typeface="Times New Roman"/>
              </a:rPr>
              <a:t>cough, </a:t>
            </a:r>
            <a:r>
              <a:rPr dirty="0" sz="1450" spc="-10">
                <a:latin typeface="Times New Roman"/>
                <a:cs typeface="Times New Roman"/>
              </a:rPr>
              <a:t>wipe my nose  </a:t>
            </a:r>
            <a:r>
              <a:rPr dirty="0" sz="1450" spc="-15">
                <a:latin typeface="Times New Roman"/>
                <a:cs typeface="Times New Roman"/>
              </a:rPr>
              <a:t>continually, </a:t>
            </a:r>
            <a:r>
              <a:rPr dirty="0" sz="1450" spc="-10">
                <a:latin typeface="Times New Roman"/>
                <a:cs typeface="Times New Roman"/>
              </a:rPr>
              <a:t>as though </a:t>
            </a:r>
            <a:r>
              <a:rPr dirty="0" sz="1450" spc="-5">
                <a:latin typeface="Times New Roman"/>
                <a:cs typeface="Times New Roman"/>
              </a:rPr>
              <a:t>I </a:t>
            </a:r>
            <a:r>
              <a:rPr dirty="0" sz="1450" spc="-10">
                <a:latin typeface="Times New Roman"/>
                <a:cs typeface="Times New Roman"/>
              </a:rPr>
              <a:t>was troubled </a:t>
            </a:r>
            <a:r>
              <a:rPr dirty="0" sz="1450" spc="-5">
                <a:latin typeface="Times New Roman"/>
                <a:cs typeface="Times New Roman"/>
              </a:rPr>
              <a:t>by a </a:t>
            </a:r>
            <a:r>
              <a:rPr dirty="0" sz="1450" spc="-10">
                <a:latin typeface="Times New Roman"/>
                <a:cs typeface="Times New Roman"/>
              </a:rPr>
              <a:t>cold, make inopportune </a:t>
            </a:r>
            <a:r>
              <a:rPr dirty="0" sz="1450" spc="-5">
                <a:latin typeface="Times New Roman"/>
                <a:cs typeface="Times New Roman"/>
              </a:rPr>
              <a:t>puns, </a:t>
            </a:r>
            <a:r>
              <a:rPr dirty="0" sz="1450" spc="-10">
                <a:latin typeface="Times New Roman"/>
                <a:cs typeface="Times New Roman"/>
              </a:rPr>
              <a:t>and  finally announce the interval earlier than </a:t>
            </a:r>
            <a:r>
              <a:rPr dirty="0" sz="1450" spc="-5">
                <a:latin typeface="Times New Roman"/>
                <a:cs typeface="Times New Roman"/>
              </a:rPr>
              <a:t>I </a:t>
            </a:r>
            <a:r>
              <a:rPr dirty="0" sz="1450" spc="-10">
                <a:latin typeface="Times New Roman"/>
                <a:cs typeface="Times New Roman"/>
              </a:rPr>
              <a:t>should. But chiefly </a:t>
            </a:r>
            <a:r>
              <a:rPr dirty="0" sz="1450" spc="-5">
                <a:latin typeface="Times New Roman"/>
                <a:cs typeface="Times New Roman"/>
              </a:rPr>
              <a:t>I </a:t>
            </a:r>
            <a:r>
              <a:rPr dirty="0" sz="1450" spc="-10">
                <a:latin typeface="Times New Roman"/>
                <a:cs typeface="Times New Roman"/>
              </a:rPr>
              <a:t>feel</a:t>
            </a:r>
            <a:r>
              <a:rPr dirty="0" sz="1450" spc="140">
                <a:latin typeface="Times New Roman"/>
                <a:cs typeface="Times New Roman"/>
              </a:rPr>
              <a:t> </a:t>
            </a:r>
            <a:r>
              <a:rPr dirty="0" sz="1450" spc="-10">
                <a:latin typeface="Times New Roman"/>
                <a:cs typeface="Times New Roman"/>
              </a:rPr>
              <a:t>ashamed.</a:t>
            </a:r>
            <a:endParaRPr sz="1450">
              <a:latin typeface="Times New Roman"/>
              <a:cs typeface="Times New Roman"/>
            </a:endParaRPr>
          </a:p>
          <a:p>
            <a:pPr algn="just" marL="12700" marR="8255" indent="255904">
              <a:lnSpc>
                <a:spcPts val="1730"/>
              </a:lnSpc>
              <a:spcBef>
                <a:spcPts val="780"/>
              </a:spcBef>
            </a:pPr>
            <a:r>
              <a:rPr dirty="0" sz="1450" spc="-10">
                <a:latin typeface="Times New Roman"/>
                <a:cs typeface="Times New Roman"/>
              </a:rPr>
              <a:t>Conscience and reason tell me that the best thing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do </a:t>
            </a:r>
            <a:r>
              <a:rPr dirty="0" sz="1450" spc="-10">
                <a:latin typeface="Times New Roman"/>
                <a:cs typeface="Times New Roman"/>
              </a:rPr>
              <a:t>now is to read  my farewell lecture to the </a:t>
            </a:r>
            <a:r>
              <a:rPr dirty="0" sz="1450" spc="-5">
                <a:latin typeface="Times New Roman"/>
                <a:cs typeface="Times New Roman"/>
              </a:rPr>
              <a:t>boys, </a:t>
            </a:r>
            <a:r>
              <a:rPr dirty="0" sz="1450" spc="-10">
                <a:latin typeface="Times New Roman"/>
                <a:cs typeface="Times New Roman"/>
              </a:rPr>
              <a:t>give them my last word, bless them and give  </a:t>
            </a:r>
            <a:r>
              <a:rPr dirty="0" sz="1450" spc="-5">
                <a:latin typeface="Times New Roman"/>
                <a:cs typeface="Times New Roman"/>
              </a:rPr>
              <a:t>up </a:t>
            </a:r>
            <a:r>
              <a:rPr dirty="0" sz="1450" spc="-10">
                <a:latin typeface="Times New Roman"/>
                <a:cs typeface="Times New Roman"/>
              </a:rPr>
              <a:t>my place to someone </a:t>
            </a:r>
            <a:r>
              <a:rPr dirty="0" sz="1450" spc="-5">
                <a:latin typeface="Times New Roman"/>
                <a:cs typeface="Times New Roman"/>
              </a:rPr>
              <a:t>younger </a:t>
            </a:r>
            <a:r>
              <a:rPr dirty="0" sz="1450" spc="-10">
                <a:latin typeface="Times New Roman"/>
                <a:cs typeface="Times New Roman"/>
              </a:rPr>
              <a:t>and stronger than I. But, heaven </a:t>
            </a:r>
            <a:r>
              <a:rPr dirty="0" sz="1450" spc="-5">
                <a:latin typeface="Times New Roman"/>
                <a:cs typeface="Times New Roman"/>
              </a:rPr>
              <a:t>be </a:t>
            </a:r>
            <a:r>
              <a:rPr dirty="0" sz="1450" spc="-10">
                <a:latin typeface="Times New Roman"/>
                <a:cs typeface="Times New Roman"/>
              </a:rPr>
              <a:t>my  judge,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the courage to act </a:t>
            </a:r>
            <a:r>
              <a:rPr dirty="0" sz="1450" spc="-5">
                <a:latin typeface="Times New Roman"/>
                <a:cs typeface="Times New Roman"/>
              </a:rPr>
              <a:t>up </a:t>
            </a:r>
            <a:r>
              <a:rPr dirty="0" sz="1450" spc="-10">
                <a:latin typeface="Times New Roman"/>
                <a:cs typeface="Times New Roman"/>
              </a:rPr>
              <a:t>to my</a:t>
            </a:r>
            <a:r>
              <a:rPr dirty="0" sz="1450" spc="40">
                <a:latin typeface="Times New Roman"/>
                <a:cs typeface="Times New Roman"/>
              </a:rPr>
              <a:t> </a:t>
            </a:r>
            <a:r>
              <a:rPr dirty="0" sz="1450" spc="-10">
                <a:latin typeface="Times New Roman"/>
                <a:cs typeface="Times New Roman"/>
              </a:rPr>
              <a:t>conscience.</a:t>
            </a:r>
            <a:endParaRPr sz="1450">
              <a:latin typeface="Times New Roman"/>
              <a:cs typeface="Times New Roman"/>
            </a:endParaRPr>
          </a:p>
          <a:p>
            <a:pPr algn="just" marL="12700" marR="5080" indent="255904">
              <a:lnSpc>
                <a:spcPts val="1730"/>
              </a:lnSpc>
              <a:spcBef>
                <a:spcPts val="785"/>
              </a:spcBef>
            </a:pPr>
            <a:r>
              <a:rPr dirty="0" sz="1450" spc="-15">
                <a:latin typeface="Times New Roman"/>
                <a:cs typeface="Times New Roman"/>
              </a:rPr>
              <a:t>Unfortunately, </a:t>
            </a:r>
            <a:r>
              <a:rPr dirty="0" sz="1450" spc="-5">
                <a:latin typeface="Times New Roman"/>
                <a:cs typeface="Times New Roman"/>
              </a:rPr>
              <a:t>I </a:t>
            </a:r>
            <a:r>
              <a:rPr dirty="0" sz="1450" spc="-10">
                <a:latin typeface="Times New Roman"/>
                <a:cs typeface="Times New Roman"/>
              </a:rPr>
              <a:t>am neither philosopher </a:t>
            </a:r>
            <a:r>
              <a:rPr dirty="0" sz="1450" spc="-5">
                <a:latin typeface="Times New Roman"/>
                <a:cs typeface="Times New Roman"/>
              </a:rPr>
              <a:t>nor </a:t>
            </a:r>
            <a:r>
              <a:rPr dirty="0" sz="1450" spc="-10">
                <a:latin typeface="Times New Roman"/>
                <a:cs typeface="Times New Roman"/>
              </a:rPr>
              <a:t>theologian. </a:t>
            </a:r>
            <a:r>
              <a:rPr dirty="0" sz="1450" spc="-5">
                <a:latin typeface="Times New Roman"/>
                <a:cs typeface="Times New Roman"/>
              </a:rPr>
              <a:t>I </a:t>
            </a:r>
            <a:r>
              <a:rPr dirty="0" sz="1450" spc="-10">
                <a:latin typeface="Times New Roman"/>
                <a:cs typeface="Times New Roman"/>
              </a:rPr>
              <a:t>know quite well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more than six months to live; and it would seem that now </a:t>
            </a:r>
            <a:r>
              <a:rPr dirty="0" sz="1450" spc="-5">
                <a:latin typeface="Times New Roman"/>
                <a:cs typeface="Times New Roman"/>
              </a:rPr>
              <a:t>I 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mainly occupied with questions </a:t>
            </a:r>
            <a:r>
              <a:rPr dirty="0" sz="1450" spc="-5">
                <a:latin typeface="Times New Roman"/>
                <a:cs typeface="Times New Roman"/>
              </a:rPr>
              <a:t>of </a:t>
            </a:r>
            <a:r>
              <a:rPr dirty="0" sz="1450" spc="-10">
                <a:latin typeface="Times New Roman"/>
                <a:cs typeface="Times New Roman"/>
              </a:rPr>
              <a:t>the darkness beyond the grave, and the  visions which will visit my sleep in the earth. But somehow my soul is </a:t>
            </a:r>
            <a:r>
              <a:rPr dirty="0" sz="1450" spc="-5">
                <a:latin typeface="Times New Roman"/>
                <a:cs typeface="Times New Roman"/>
              </a:rPr>
              <a:t>not  </a:t>
            </a:r>
            <a:r>
              <a:rPr dirty="0" sz="1450" spc="-10">
                <a:latin typeface="Times New Roman"/>
                <a:cs typeface="Times New Roman"/>
              </a:rPr>
              <a:t>curious </a:t>
            </a:r>
            <a:r>
              <a:rPr dirty="0" sz="1450" spc="-5">
                <a:latin typeface="Times New Roman"/>
                <a:cs typeface="Times New Roman"/>
              </a:rPr>
              <a:t>of </a:t>
            </a:r>
            <a:r>
              <a:rPr dirty="0" sz="1450" spc="-10">
                <a:latin typeface="Times New Roman"/>
                <a:cs typeface="Times New Roman"/>
              </a:rPr>
              <a:t>these questions, though my mind grants every atom </a:t>
            </a:r>
            <a:r>
              <a:rPr dirty="0" sz="1450" spc="-5">
                <a:latin typeface="Times New Roman"/>
                <a:cs typeface="Times New Roman"/>
              </a:rPr>
              <a:t>of </a:t>
            </a:r>
            <a:r>
              <a:rPr dirty="0" sz="1450" spc="-10">
                <a:latin typeface="Times New Roman"/>
                <a:cs typeface="Times New Roman"/>
              </a:rPr>
              <a:t>their  importance. Now before my death it is just as it was twenty </a:t>
            </a:r>
            <a:r>
              <a:rPr dirty="0" sz="1450" spc="-5">
                <a:latin typeface="Times New Roman"/>
                <a:cs typeface="Times New Roman"/>
              </a:rPr>
              <a:t>or </a:t>
            </a:r>
            <a:r>
              <a:rPr dirty="0" sz="1450" spc="-10">
                <a:latin typeface="Times New Roman"/>
                <a:cs typeface="Times New Roman"/>
              </a:rPr>
              <a:t>thirty years ago.  Only science interests me.—When </a:t>
            </a:r>
            <a:r>
              <a:rPr dirty="0" sz="1450" spc="-5">
                <a:latin typeface="Times New Roman"/>
                <a:cs typeface="Times New Roman"/>
              </a:rPr>
              <a:t>I </a:t>
            </a:r>
            <a:r>
              <a:rPr dirty="0" sz="1450" spc="-10">
                <a:latin typeface="Times New Roman"/>
                <a:cs typeface="Times New Roman"/>
              </a:rPr>
              <a:t>take my last breath </a:t>
            </a:r>
            <a:r>
              <a:rPr dirty="0" sz="1450" spc="-5">
                <a:latin typeface="Times New Roman"/>
                <a:cs typeface="Times New Roman"/>
              </a:rPr>
              <a:t>I </a:t>
            </a:r>
            <a:r>
              <a:rPr dirty="0" sz="1450" spc="-10">
                <a:latin typeface="Times New Roman"/>
                <a:cs typeface="Times New Roman"/>
              </a:rPr>
              <a:t>shall still believe  that Science is the most important, the most beautiful, the most necessary  thing in the life </a:t>
            </a:r>
            <a:r>
              <a:rPr dirty="0" sz="1450" spc="-5">
                <a:latin typeface="Times New Roman"/>
                <a:cs typeface="Times New Roman"/>
              </a:rPr>
              <a:t>of </a:t>
            </a:r>
            <a:r>
              <a:rPr dirty="0" sz="1450" spc="-10">
                <a:latin typeface="Times New Roman"/>
                <a:cs typeface="Times New Roman"/>
              </a:rPr>
              <a:t>man; that she has always been and always will </a:t>
            </a:r>
            <a:r>
              <a:rPr dirty="0" sz="1450" spc="-5">
                <a:latin typeface="Times New Roman"/>
                <a:cs typeface="Times New Roman"/>
              </a:rPr>
              <a:t>be </a:t>
            </a:r>
            <a:r>
              <a:rPr dirty="0" sz="1450" spc="-10">
                <a:latin typeface="Times New Roman"/>
                <a:cs typeface="Times New Roman"/>
              </a:rPr>
              <a:t>the  highest manifestation </a:t>
            </a:r>
            <a:r>
              <a:rPr dirty="0" sz="1450" spc="-5">
                <a:latin typeface="Times New Roman"/>
                <a:cs typeface="Times New Roman"/>
              </a:rPr>
              <a:t>of </a:t>
            </a:r>
            <a:r>
              <a:rPr dirty="0" sz="1450" spc="-10">
                <a:latin typeface="Times New Roman"/>
                <a:cs typeface="Times New Roman"/>
              </a:rPr>
              <a:t>love, and that </a:t>
            </a:r>
            <a:r>
              <a:rPr dirty="0" sz="1450" spc="-5">
                <a:latin typeface="Times New Roman"/>
                <a:cs typeface="Times New Roman"/>
              </a:rPr>
              <a:t>by </a:t>
            </a:r>
            <a:r>
              <a:rPr dirty="0" sz="1450" spc="-10">
                <a:latin typeface="Times New Roman"/>
                <a:cs typeface="Times New Roman"/>
              </a:rPr>
              <a:t>her alone will man triumph over  nature and himself. This faith is, perhaps, at bottom naive and </a:t>
            </a:r>
            <a:r>
              <a:rPr dirty="0" sz="1450" spc="-15">
                <a:latin typeface="Times New Roman"/>
                <a:cs typeface="Times New Roman"/>
              </a:rPr>
              <a:t>unfair, </a:t>
            </a:r>
            <a:r>
              <a:rPr dirty="0" sz="1450" spc="-5">
                <a:latin typeface="Times New Roman"/>
                <a:cs typeface="Times New Roman"/>
              </a:rPr>
              <a:t>but 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to blame if this and </a:t>
            </a:r>
            <a:r>
              <a:rPr dirty="0" sz="1450" spc="-5">
                <a:latin typeface="Times New Roman"/>
                <a:cs typeface="Times New Roman"/>
              </a:rPr>
              <a:t>not </a:t>
            </a:r>
            <a:r>
              <a:rPr dirty="0" sz="1450" spc="-10">
                <a:latin typeface="Times New Roman"/>
                <a:cs typeface="Times New Roman"/>
              </a:rPr>
              <a:t>another is my faith. </a:t>
            </a:r>
            <a:r>
              <a:rPr dirty="0" sz="1450" spc="-60">
                <a:latin typeface="Times New Roman"/>
                <a:cs typeface="Times New Roman"/>
              </a:rPr>
              <a:t>To </a:t>
            </a:r>
            <a:r>
              <a:rPr dirty="0" sz="1450" spc="-10">
                <a:latin typeface="Times New Roman"/>
                <a:cs typeface="Times New Roman"/>
              </a:rPr>
              <a:t>conquer this faith within  me is for me</a:t>
            </a:r>
            <a:r>
              <a:rPr dirty="0" sz="1450" spc="5">
                <a:latin typeface="Times New Roman"/>
                <a:cs typeface="Times New Roman"/>
              </a:rPr>
              <a:t> </a:t>
            </a:r>
            <a:r>
              <a:rPr dirty="0" sz="1450" spc="-10">
                <a:latin typeface="Times New Roman"/>
                <a:cs typeface="Times New Roman"/>
              </a:rPr>
              <a:t>impossible.</a:t>
            </a:r>
            <a:endParaRPr sz="1450">
              <a:latin typeface="Times New Roman"/>
              <a:cs typeface="Times New Roman"/>
            </a:endParaRPr>
          </a:p>
          <a:p>
            <a:pPr algn="just" marL="12700" marR="8890" indent="255904">
              <a:lnSpc>
                <a:spcPts val="1730"/>
              </a:lnSpc>
              <a:spcBef>
                <a:spcPts val="700"/>
              </a:spcBef>
            </a:pPr>
            <a:r>
              <a:rPr dirty="0" sz="1450" spc="-10">
                <a:latin typeface="Times New Roman"/>
                <a:cs typeface="Times New Roman"/>
              </a:rPr>
              <a:t>But this is beside the point. </a:t>
            </a:r>
            <a:r>
              <a:rPr dirty="0" sz="1450" spc="-5">
                <a:latin typeface="Times New Roman"/>
                <a:cs typeface="Times New Roman"/>
              </a:rPr>
              <a:t>I </a:t>
            </a:r>
            <a:r>
              <a:rPr dirty="0" sz="1450" spc="-10">
                <a:latin typeface="Times New Roman"/>
                <a:cs typeface="Times New Roman"/>
              </a:rPr>
              <a:t>only ask that </a:t>
            </a:r>
            <a:r>
              <a:rPr dirty="0" sz="1450" spc="-5">
                <a:latin typeface="Times New Roman"/>
                <a:cs typeface="Times New Roman"/>
              </a:rPr>
              <a:t>you </a:t>
            </a:r>
            <a:r>
              <a:rPr dirty="0" sz="1450" spc="-10">
                <a:latin typeface="Times New Roman"/>
                <a:cs typeface="Times New Roman"/>
              </a:rPr>
              <a:t>should incline to my  weakness and understand that to tear </a:t>
            </a:r>
            <a:r>
              <a:rPr dirty="0" sz="1450" spc="-5">
                <a:latin typeface="Times New Roman"/>
                <a:cs typeface="Times New Roman"/>
              </a:rPr>
              <a:t>a </a:t>
            </a:r>
            <a:r>
              <a:rPr dirty="0" sz="1450" spc="-10">
                <a:latin typeface="Times New Roman"/>
                <a:cs typeface="Times New Roman"/>
              </a:rPr>
              <a:t>man who is more deeply concerned  with the destiny </a:t>
            </a:r>
            <a:r>
              <a:rPr dirty="0" sz="1450" spc="-5">
                <a:latin typeface="Times New Roman"/>
                <a:cs typeface="Times New Roman"/>
              </a:rPr>
              <a:t>of a </a:t>
            </a:r>
            <a:r>
              <a:rPr dirty="0" sz="1450" spc="-10">
                <a:latin typeface="Times New Roman"/>
                <a:cs typeface="Times New Roman"/>
              </a:rPr>
              <a:t>brain tissue than the final goal </a:t>
            </a:r>
            <a:r>
              <a:rPr dirty="0" sz="1450" spc="-5">
                <a:latin typeface="Times New Roman"/>
                <a:cs typeface="Times New Roman"/>
              </a:rPr>
              <a:t>of </a:t>
            </a:r>
            <a:r>
              <a:rPr dirty="0" sz="1450" spc="-10">
                <a:latin typeface="Times New Roman"/>
                <a:cs typeface="Times New Roman"/>
              </a:rPr>
              <a:t>creation away from his  rostrum and his students is like taking him and nailing him </a:t>
            </a:r>
            <a:r>
              <a:rPr dirty="0" sz="1450" spc="-5">
                <a:latin typeface="Times New Roman"/>
                <a:cs typeface="Times New Roman"/>
              </a:rPr>
              <a:t>up </a:t>
            </a:r>
            <a:r>
              <a:rPr dirty="0" sz="1450" spc="-10">
                <a:latin typeface="Times New Roman"/>
                <a:cs typeface="Times New Roman"/>
              </a:rPr>
              <a:t>in </a:t>
            </a:r>
            <a:r>
              <a:rPr dirty="0" sz="1450" spc="-5">
                <a:latin typeface="Times New Roman"/>
                <a:cs typeface="Times New Roman"/>
              </a:rPr>
              <a:t>a </a:t>
            </a:r>
            <a:r>
              <a:rPr dirty="0" sz="1450" spc="-15">
                <a:latin typeface="Times New Roman"/>
                <a:cs typeface="Times New Roman"/>
              </a:rPr>
              <a:t>coffin  </a:t>
            </a:r>
            <a:r>
              <a:rPr dirty="0" sz="1450" spc="-10">
                <a:latin typeface="Times New Roman"/>
                <a:cs typeface="Times New Roman"/>
              </a:rPr>
              <a:t>without waiting until </a:t>
            </a:r>
            <a:r>
              <a:rPr dirty="0" sz="1450" spc="-5">
                <a:latin typeface="Times New Roman"/>
                <a:cs typeface="Times New Roman"/>
              </a:rPr>
              <a:t>he </a:t>
            </a:r>
            <a:r>
              <a:rPr dirty="0" sz="1450" spc="-10">
                <a:latin typeface="Times New Roman"/>
                <a:cs typeface="Times New Roman"/>
              </a:rPr>
              <a:t>is</a:t>
            </a:r>
            <a:r>
              <a:rPr dirty="0" sz="1450" spc="5">
                <a:latin typeface="Times New Roman"/>
                <a:cs typeface="Times New Roman"/>
              </a:rPr>
              <a:t> </a:t>
            </a:r>
            <a:r>
              <a:rPr dirty="0" sz="1450" spc="-10">
                <a:latin typeface="Times New Roman"/>
                <a:cs typeface="Times New Roman"/>
              </a:rPr>
              <a:t>dead.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Because</a:t>
            </a:r>
            <a:r>
              <a:rPr dirty="0" sz="1450" spc="35">
                <a:latin typeface="Times New Roman"/>
                <a:cs typeface="Times New Roman"/>
              </a:rPr>
              <a:t>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my</a:t>
            </a:r>
            <a:r>
              <a:rPr dirty="0" sz="1450" spc="35">
                <a:latin typeface="Times New Roman"/>
                <a:cs typeface="Times New Roman"/>
              </a:rPr>
              <a:t> </a:t>
            </a:r>
            <a:r>
              <a:rPr dirty="0" sz="1450" spc="-10">
                <a:latin typeface="Times New Roman"/>
                <a:cs typeface="Times New Roman"/>
              </a:rPr>
              <a:t>insomnia</a:t>
            </a:r>
            <a:r>
              <a:rPr dirty="0" sz="1450" spc="35">
                <a:latin typeface="Times New Roman"/>
                <a:cs typeface="Times New Roman"/>
              </a:rPr>
              <a:t> </a:t>
            </a:r>
            <a:r>
              <a:rPr dirty="0" sz="1450" spc="-10">
                <a:latin typeface="Times New Roman"/>
                <a:cs typeface="Times New Roman"/>
              </a:rPr>
              <a:t>and</a:t>
            </a:r>
            <a:r>
              <a:rPr dirty="0" sz="1450" spc="40">
                <a:latin typeface="Times New Roman"/>
                <a:cs typeface="Times New Roman"/>
              </a:rPr>
              <a:t>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intense</a:t>
            </a:r>
            <a:r>
              <a:rPr dirty="0" sz="1450" spc="35">
                <a:latin typeface="Times New Roman"/>
                <a:cs typeface="Times New Roman"/>
              </a:rPr>
              <a:t> </a:t>
            </a:r>
            <a:r>
              <a:rPr dirty="0" sz="1450" spc="-10">
                <a:latin typeface="Times New Roman"/>
                <a:cs typeface="Times New Roman"/>
              </a:rPr>
              <a:t>struggle</a:t>
            </a:r>
            <a:r>
              <a:rPr dirty="0" sz="1450" spc="35">
                <a:latin typeface="Times New Roman"/>
                <a:cs typeface="Times New Roman"/>
              </a:rPr>
              <a:t> </a:t>
            </a:r>
            <a:r>
              <a:rPr dirty="0" sz="1450" spc="-10">
                <a:latin typeface="Times New Roman"/>
                <a:cs typeface="Times New Roman"/>
              </a:rPr>
              <a:t>with</a:t>
            </a:r>
            <a:r>
              <a:rPr dirty="0" sz="1450" spc="40">
                <a:latin typeface="Times New Roman"/>
                <a:cs typeface="Times New Roman"/>
              </a:rPr>
              <a:t> </a:t>
            </a:r>
            <a:r>
              <a:rPr dirty="0" sz="1450" spc="-10">
                <a:latin typeface="Times New Roman"/>
                <a:cs typeface="Times New Roman"/>
              </a:rPr>
              <a:t>my</a:t>
            </a:r>
            <a:r>
              <a:rPr dirty="0" sz="1450" spc="35">
                <a:latin typeface="Times New Roman"/>
                <a:cs typeface="Times New Roman"/>
              </a:rPr>
              <a:t> </a:t>
            </a:r>
            <a:r>
              <a:rPr dirty="0" sz="1450" spc="-10">
                <a:latin typeface="Times New Roman"/>
                <a:cs typeface="Times New Roman"/>
              </a:rPr>
              <a:t>increasing</a:t>
            </a:r>
            <a:endParaRPr sz="145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075" cy="2320925"/>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weakness </a:t>
            </a:r>
            <a:r>
              <a:rPr dirty="0" sz="1450" spc="-5">
                <a:latin typeface="Times New Roman"/>
                <a:cs typeface="Times New Roman"/>
              </a:rPr>
              <a:t>a </a:t>
            </a:r>
            <a:r>
              <a:rPr dirty="0" sz="1450" spc="-10">
                <a:latin typeface="Times New Roman"/>
                <a:cs typeface="Times New Roman"/>
              </a:rPr>
              <a:t>strange thing happens inside me. In the middle </a:t>
            </a:r>
            <a:r>
              <a:rPr dirty="0" sz="1450" spc="-5">
                <a:latin typeface="Times New Roman"/>
                <a:cs typeface="Times New Roman"/>
              </a:rPr>
              <a:t>of </a:t>
            </a:r>
            <a:r>
              <a:rPr dirty="0" sz="1450" spc="-10">
                <a:latin typeface="Times New Roman"/>
                <a:cs typeface="Times New Roman"/>
              </a:rPr>
              <a:t>my lecture tears  rise to my throat, my eyes begin to ache, and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passionate and hysterical  desire to stretch </a:t>
            </a:r>
            <a:r>
              <a:rPr dirty="0" sz="1450" spc="-5">
                <a:latin typeface="Times New Roman"/>
                <a:cs typeface="Times New Roman"/>
              </a:rPr>
              <a:t>out </a:t>
            </a:r>
            <a:r>
              <a:rPr dirty="0" sz="1450" spc="-10">
                <a:latin typeface="Times New Roman"/>
                <a:cs typeface="Times New Roman"/>
              </a:rPr>
              <a:t>my hands and moan aloud. </a:t>
            </a:r>
            <a:r>
              <a:rPr dirty="0" sz="1450" spc="-5">
                <a:latin typeface="Times New Roman"/>
                <a:cs typeface="Times New Roman"/>
              </a:rPr>
              <a:t>I </a:t>
            </a:r>
            <a:r>
              <a:rPr dirty="0" sz="1450" spc="-10">
                <a:latin typeface="Times New Roman"/>
                <a:cs typeface="Times New Roman"/>
              </a:rPr>
              <a:t>want to cry </a:t>
            </a:r>
            <a:r>
              <a:rPr dirty="0" sz="1450" spc="-5">
                <a:latin typeface="Times New Roman"/>
                <a:cs typeface="Times New Roman"/>
              </a:rPr>
              <a:t>out </a:t>
            </a:r>
            <a:r>
              <a:rPr dirty="0" sz="1450" spc="-10">
                <a:latin typeface="Times New Roman"/>
                <a:cs typeface="Times New Roman"/>
              </a:rPr>
              <a:t>that fate has  doomed me, </a:t>
            </a:r>
            <a:r>
              <a:rPr dirty="0" sz="1450" spc="-5">
                <a:latin typeface="Times New Roman"/>
                <a:cs typeface="Times New Roman"/>
              </a:rPr>
              <a:t>a </a:t>
            </a:r>
            <a:r>
              <a:rPr dirty="0" sz="1450" spc="-10">
                <a:latin typeface="Times New Roman"/>
                <a:cs typeface="Times New Roman"/>
              </a:rPr>
              <a:t>famous man, to death; that in some six months here in the  auditorium another will </a:t>
            </a:r>
            <a:r>
              <a:rPr dirty="0" sz="1450" spc="-5">
                <a:latin typeface="Times New Roman"/>
                <a:cs typeface="Times New Roman"/>
              </a:rPr>
              <a:t>be </a:t>
            </a:r>
            <a:r>
              <a:rPr dirty="0" sz="1450" spc="-20">
                <a:latin typeface="Times New Roman"/>
                <a:cs typeface="Times New Roman"/>
              </a:rPr>
              <a:t>master. </a:t>
            </a:r>
            <a:r>
              <a:rPr dirty="0" sz="1450" spc="-5">
                <a:latin typeface="Times New Roman"/>
                <a:cs typeface="Times New Roman"/>
              </a:rPr>
              <a:t>I </a:t>
            </a:r>
            <a:r>
              <a:rPr dirty="0" sz="1450" spc="-10">
                <a:latin typeface="Times New Roman"/>
                <a:cs typeface="Times New Roman"/>
              </a:rPr>
              <a:t>want to cry </a:t>
            </a:r>
            <a:r>
              <a:rPr dirty="0" sz="1450" spc="-5">
                <a:latin typeface="Times New Roman"/>
                <a:cs typeface="Times New Roman"/>
              </a:rPr>
              <a:t>out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am poisoned; that  new ideas that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know before have poisoned the last days </a:t>
            </a:r>
            <a:r>
              <a:rPr dirty="0" sz="1450" spc="-5">
                <a:latin typeface="Times New Roman"/>
                <a:cs typeface="Times New Roman"/>
              </a:rPr>
              <a:t>of </a:t>
            </a:r>
            <a:r>
              <a:rPr dirty="0" sz="1450" spc="-10">
                <a:latin typeface="Times New Roman"/>
                <a:cs typeface="Times New Roman"/>
              </a:rPr>
              <a:t>my life,  and sting my brain incessantly like mosquitoes. At that moment my position  seems so terrible to me that </a:t>
            </a:r>
            <a:r>
              <a:rPr dirty="0" sz="1450" spc="-5">
                <a:latin typeface="Times New Roman"/>
                <a:cs typeface="Times New Roman"/>
              </a:rPr>
              <a:t>I </a:t>
            </a:r>
            <a:r>
              <a:rPr dirty="0" sz="1450" spc="-10">
                <a:latin typeface="Times New Roman"/>
                <a:cs typeface="Times New Roman"/>
              </a:rPr>
              <a:t>want all my students to </a:t>
            </a:r>
            <a:r>
              <a:rPr dirty="0" sz="1450" spc="-5">
                <a:latin typeface="Times New Roman"/>
                <a:cs typeface="Times New Roman"/>
              </a:rPr>
              <a:t>be </a:t>
            </a:r>
            <a:r>
              <a:rPr dirty="0" sz="1450" spc="-10">
                <a:latin typeface="Times New Roman"/>
                <a:cs typeface="Times New Roman"/>
              </a:rPr>
              <a:t>terrified, to jump from  their seats and rush panic-stricken to the </a:t>
            </a:r>
            <a:r>
              <a:rPr dirty="0" sz="1450" spc="-20">
                <a:latin typeface="Times New Roman"/>
                <a:cs typeface="Times New Roman"/>
              </a:rPr>
              <a:t>door, </a:t>
            </a:r>
            <a:r>
              <a:rPr dirty="0" sz="1450" spc="-10">
                <a:latin typeface="Times New Roman"/>
                <a:cs typeface="Times New Roman"/>
              </a:rPr>
              <a:t>shrieking in</a:t>
            </a:r>
            <a:r>
              <a:rPr dirty="0" sz="1450" spc="80">
                <a:latin typeface="Times New Roman"/>
                <a:cs typeface="Times New Roman"/>
              </a:rPr>
              <a:t> </a:t>
            </a:r>
            <a:r>
              <a:rPr dirty="0" sz="1450" spc="-20">
                <a:latin typeface="Times New Roman"/>
                <a:cs typeface="Times New Roman"/>
              </a:rPr>
              <a:t>despair.</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It is </a:t>
            </a:r>
            <a:r>
              <a:rPr dirty="0" sz="1450" spc="-5">
                <a:latin typeface="Times New Roman"/>
                <a:cs typeface="Times New Roman"/>
              </a:rPr>
              <a:t>not </a:t>
            </a:r>
            <a:r>
              <a:rPr dirty="0" sz="1450" spc="-10">
                <a:latin typeface="Times New Roman"/>
                <a:cs typeface="Times New Roman"/>
              </a:rPr>
              <a:t>easy to live through such</a:t>
            </a:r>
            <a:r>
              <a:rPr dirty="0" sz="1450" spc="25">
                <a:latin typeface="Times New Roman"/>
                <a:cs typeface="Times New Roman"/>
              </a:rPr>
              <a:t> </a:t>
            </a:r>
            <a:r>
              <a:rPr dirty="0" sz="1450" spc="-10">
                <a:latin typeface="Times New Roman"/>
                <a:cs typeface="Times New Roman"/>
              </a:rPr>
              <a:t>moments.</a:t>
            </a:r>
            <a:endParaRPr sz="1450">
              <a:latin typeface="Times New Roman"/>
              <a:cs typeface="Times New Roman"/>
            </a:endParaRPr>
          </a:p>
        </p:txBody>
      </p:sp>
      <p:sp>
        <p:nvSpPr>
          <p:cNvPr id="3" name="object 3"/>
          <p:cNvSpPr txBox="1"/>
          <p:nvPr/>
        </p:nvSpPr>
        <p:spPr>
          <a:xfrm>
            <a:off x="876300" y="3481175"/>
            <a:ext cx="5807710" cy="6464935"/>
          </a:xfrm>
          <a:prstGeom prst="rect">
            <a:avLst/>
          </a:prstGeom>
        </p:spPr>
        <p:txBody>
          <a:bodyPr wrap="square" lIns="0" tIns="11430" rIns="0" bIns="0" rtlCol="0" vert="horz">
            <a:spAutoFit/>
          </a:bodyPr>
          <a:lstStyle/>
          <a:p>
            <a:pPr algn="ctr">
              <a:lnSpc>
                <a:spcPct val="100000"/>
              </a:lnSpc>
              <a:spcBef>
                <a:spcPts val="90"/>
              </a:spcBef>
            </a:pPr>
            <a:r>
              <a:rPr dirty="0" sz="1450" spc="-10" b="1">
                <a:latin typeface="Times New Roman"/>
                <a:cs typeface="Times New Roman"/>
              </a:rPr>
              <a:t>II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12700" indent="255904">
              <a:lnSpc>
                <a:spcPts val="1730"/>
              </a:lnSpc>
            </a:pPr>
            <a:r>
              <a:rPr dirty="0" sz="1450" spc="-10">
                <a:latin typeface="Times New Roman"/>
                <a:cs typeface="Times New Roman"/>
              </a:rPr>
              <a:t>After the lecture </a:t>
            </a:r>
            <a:r>
              <a:rPr dirty="0" sz="1450" spc="-5">
                <a:latin typeface="Times New Roman"/>
                <a:cs typeface="Times New Roman"/>
              </a:rPr>
              <a:t>I </a:t>
            </a:r>
            <a:r>
              <a:rPr dirty="0" sz="1450" spc="-10">
                <a:latin typeface="Times New Roman"/>
                <a:cs typeface="Times New Roman"/>
              </a:rPr>
              <a:t>sit at home and work. </a:t>
            </a:r>
            <a:r>
              <a:rPr dirty="0" sz="1450" spc="-5">
                <a:latin typeface="Times New Roman"/>
                <a:cs typeface="Times New Roman"/>
              </a:rPr>
              <a:t>I </a:t>
            </a:r>
            <a:r>
              <a:rPr dirty="0" sz="1450" spc="-10">
                <a:latin typeface="Times New Roman"/>
                <a:cs typeface="Times New Roman"/>
              </a:rPr>
              <a:t>read reviews, dissertations, </a:t>
            </a:r>
            <a:r>
              <a:rPr dirty="0" sz="1450" spc="-5">
                <a:latin typeface="Times New Roman"/>
                <a:cs typeface="Times New Roman"/>
              </a:rPr>
              <a:t>or  </a:t>
            </a:r>
            <a:r>
              <a:rPr dirty="0" sz="1450" spc="-10">
                <a:latin typeface="Times New Roman"/>
                <a:cs typeface="Times New Roman"/>
              </a:rPr>
              <a:t>prepare for the next lecture, and sometimes </a:t>
            </a:r>
            <a:r>
              <a:rPr dirty="0" sz="1450" spc="-5">
                <a:latin typeface="Times New Roman"/>
                <a:cs typeface="Times New Roman"/>
              </a:rPr>
              <a:t>I </a:t>
            </a:r>
            <a:r>
              <a:rPr dirty="0" sz="1450" spc="-10">
                <a:latin typeface="Times New Roman"/>
                <a:cs typeface="Times New Roman"/>
              </a:rPr>
              <a:t>write something. </a:t>
            </a:r>
            <a:r>
              <a:rPr dirty="0" sz="1450" spc="-5">
                <a:latin typeface="Times New Roman"/>
                <a:cs typeface="Times New Roman"/>
              </a:rPr>
              <a:t>I </a:t>
            </a:r>
            <a:r>
              <a:rPr dirty="0" sz="1450" spc="-10">
                <a:latin typeface="Times New Roman"/>
                <a:cs typeface="Times New Roman"/>
              </a:rPr>
              <a:t>work with  interruptions, since </a:t>
            </a:r>
            <a:r>
              <a:rPr dirty="0" sz="1450" spc="-5">
                <a:latin typeface="Times New Roman"/>
                <a:cs typeface="Times New Roman"/>
              </a:rPr>
              <a:t>I </a:t>
            </a:r>
            <a:r>
              <a:rPr dirty="0" sz="1450" spc="-10">
                <a:latin typeface="Times New Roman"/>
                <a:cs typeface="Times New Roman"/>
              </a:rPr>
              <a:t>have to receive</a:t>
            </a:r>
            <a:r>
              <a:rPr dirty="0" sz="1450" spc="15">
                <a:latin typeface="Times New Roman"/>
                <a:cs typeface="Times New Roman"/>
              </a:rPr>
              <a:t> </a:t>
            </a:r>
            <a:r>
              <a:rPr dirty="0" sz="1450" spc="-10">
                <a:latin typeface="Times New Roman"/>
                <a:cs typeface="Times New Roman"/>
              </a:rPr>
              <a:t>visitors.</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The bell rings. It is </a:t>
            </a:r>
            <a:r>
              <a:rPr dirty="0" sz="1450" spc="-5">
                <a:latin typeface="Times New Roman"/>
                <a:cs typeface="Times New Roman"/>
              </a:rPr>
              <a:t>a </a:t>
            </a:r>
            <a:r>
              <a:rPr dirty="0" sz="1450" spc="-10">
                <a:latin typeface="Times New Roman"/>
                <a:cs typeface="Times New Roman"/>
              </a:rPr>
              <a:t>friend who has come to talk over some business. He  enters with hat and stick. He </a:t>
            </a:r>
            <a:r>
              <a:rPr dirty="0" sz="1450" spc="-5">
                <a:latin typeface="Times New Roman"/>
                <a:cs typeface="Times New Roman"/>
              </a:rPr>
              <a:t>holds </a:t>
            </a:r>
            <a:r>
              <a:rPr dirty="0" sz="1450" spc="-10">
                <a:latin typeface="Times New Roman"/>
                <a:cs typeface="Times New Roman"/>
              </a:rPr>
              <a:t>them both in front </a:t>
            </a:r>
            <a:r>
              <a:rPr dirty="0" sz="1450" spc="-5">
                <a:latin typeface="Times New Roman"/>
                <a:cs typeface="Times New Roman"/>
              </a:rPr>
              <a:t>of </a:t>
            </a:r>
            <a:r>
              <a:rPr dirty="0" sz="1450" spc="-10">
                <a:latin typeface="Times New Roman"/>
                <a:cs typeface="Times New Roman"/>
              </a:rPr>
              <a:t>him and</a:t>
            </a:r>
            <a:r>
              <a:rPr dirty="0" sz="1450" spc="85">
                <a:latin typeface="Times New Roman"/>
                <a:cs typeface="Times New Roman"/>
              </a:rPr>
              <a:t> </a:t>
            </a:r>
            <a:r>
              <a:rPr dirty="0" sz="1450" spc="-10">
                <a:latin typeface="Times New Roman"/>
                <a:cs typeface="Times New Roman"/>
              </a:rPr>
              <a:t>says:</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"Just </a:t>
            </a:r>
            <a:r>
              <a:rPr dirty="0" sz="1450" spc="-5">
                <a:latin typeface="Times New Roman"/>
                <a:cs typeface="Times New Roman"/>
              </a:rPr>
              <a:t>a </a:t>
            </a:r>
            <a:r>
              <a:rPr dirty="0" sz="1450" spc="-10">
                <a:latin typeface="Times New Roman"/>
                <a:cs typeface="Times New Roman"/>
              </a:rPr>
              <a:t>minute, </a:t>
            </a:r>
            <a:r>
              <a:rPr dirty="0" sz="1450" spc="-5">
                <a:latin typeface="Times New Roman"/>
                <a:cs typeface="Times New Roman"/>
              </a:rPr>
              <a:t>a </a:t>
            </a:r>
            <a:r>
              <a:rPr dirty="0" sz="1450" spc="-10">
                <a:latin typeface="Times New Roman"/>
                <a:cs typeface="Times New Roman"/>
              </a:rPr>
              <a:t>minute. Sit down, cher confrère. Only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or</a:t>
            </a:r>
            <a:r>
              <a:rPr dirty="0" sz="1450" spc="90">
                <a:latin typeface="Times New Roman"/>
                <a:cs typeface="Times New Roman"/>
              </a:rPr>
              <a:t> </a:t>
            </a:r>
            <a:r>
              <a:rPr dirty="0" sz="1450" spc="-10">
                <a:latin typeface="Times New Roman"/>
                <a:cs typeface="Times New Roman"/>
              </a:rPr>
              <a:t>two."</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First we try to show each other that we are both extraordinarily polite and  very glad to see each </a:t>
            </a:r>
            <a:r>
              <a:rPr dirty="0" sz="1450" spc="-20">
                <a:latin typeface="Times New Roman"/>
                <a:cs typeface="Times New Roman"/>
              </a:rPr>
              <a:t>other. </a:t>
            </a:r>
            <a:r>
              <a:rPr dirty="0" sz="1450" spc="-5">
                <a:latin typeface="Times New Roman"/>
                <a:cs typeface="Times New Roman"/>
              </a:rPr>
              <a:t>I </a:t>
            </a:r>
            <a:r>
              <a:rPr dirty="0" sz="1450" spc="-10">
                <a:latin typeface="Times New Roman"/>
                <a:cs typeface="Times New Roman"/>
              </a:rPr>
              <a:t>make him sit down in the </a:t>
            </a:r>
            <a:r>
              <a:rPr dirty="0" sz="1450" spc="-20">
                <a:latin typeface="Times New Roman"/>
                <a:cs typeface="Times New Roman"/>
              </a:rPr>
              <a:t>chair,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makes me  sit down; and then we touch each other's waists, and </a:t>
            </a:r>
            <a:r>
              <a:rPr dirty="0" sz="1450" spc="-5">
                <a:latin typeface="Times New Roman"/>
                <a:cs typeface="Times New Roman"/>
              </a:rPr>
              <a:t>put our </a:t>
            </a:r>
            <a:r>
              <a:rPr dirty="0" sz="1450" spc="-10">
                <a:latin typeface="Times New Roman"/>
                <a:cs typeface="Times New Roman"/>
              </a:rPr>
              <a:t>hands </a:t>
            </a:r>
            <a:r>
              <a:rPr dirty="0" sz="1450" spc="-5">
                <a:latin typeface="Times New Roman"/>
                <a:cs typeface="Times New Roman"/>
              </a:rPr>
              <a:t>on </a:t>
            </a:r>
            <a:r>
              <a:rPr dirty="0" sz="1450" spc="-10">
                <a:latin typeface="Times New Roman"/>
                <a:cs typeface="Times New Roman"/>
              </a:rPr>
              <a:t>each  other's buttons, as though we were feeling each other and afraid to bum  ourselves. </a:t>
            </a:r>
            <a:r>
              <a:rPr dirty="0" sz="1450" spc="-70">
                <a:latin typeface="Times New Roman"/>
                <a:cs typeface="Times New Roman"/>
              </a:rPr>
              <a:t>We </a:t>
            </a:r>
            <a:r>
              <a:rPr dirty="0" sz="1450" spc="-10">
                <a:latin typeface="Times New Roman"/>
                <a:cs typeface="Times New Roman"/>
              </a:rPr>
              <a:t>both laugh, though we say nothing </a:t>
            </a:r>
            <a:r>
              <a:rPr dirty="0" sz="1450" spc="-25">
                <a:latin typeface="Times New Roman"/>
                <a:cs typeface="Times New Roman"/>
              </a:rPr>
              <a:t>funny. </a:t>
            </a:r>
            <a:r>
              <a:rPr dirty="0" sz="1450" spc="-10">
                <a:latin typeface="Times New Roman"/>
                <a:cs typeface="Times New Roman"/>
              </a:rPr>
              <a:t>Sitting down, we  bend </a:t>
            </a:r>
            <a:r>
              <a:rPr dirty="0" sz="1450" spc="-5">
                <a:latin typeface="Times New Roman"/>
                <a:cs typeface="Times New Roman"/>
              </a:rPr>
              <a:t>our </a:t>
            </a:r>
            <a:r>
              <a:rPr dirty="0" sz="1450" spc="-10">
                <a:latin typeface="Times New Roman"/>
                <a:cs typeface="Times New Roman"/>
              </a:rPr>
              <a:t>heads together and begin to whisper to each </a:t>
            </a:r>
            <a:r>
              <a:rPr dirty="0" sz="1450" spc="-20">
                <a:latin typeface="Times New Roman"/>
                <a:cs typeface="Times New Roman"/>
              </a:rPr>
              <a:t>other. </a:t>
            </a:r>
            <a:r>
              <a:rPr dirty="0" sz="1450" spc="-70">
                <a:latin typeface="Times New Roman"/>
                <a:cs typeface="Times New Roman"/>
              </a:rPr>
              <a:t>We </a:t>
            </a:r>
            <a:r>
              <a:rPr dirty="0" sz="1450" spc="-10">
                <a:latin typeface="Times New Roman"/>
                <a:cs typeface="Times New Roman"/>
              </a:rPr>
              <a:t>must gild </a:t>
            </a:r>
            <a:r>
              <a:rPr dirty="0" sz="1450" spc="-5">
                <a:latin typeface="Times New Roman"/>
                <a:cs typeface="Times New Roman"/>
              </a:rPr>
              <a:t>our  </a:t>
            </a:r>
            <a:r>
              <a:rPr dirty="0" sz="1450" spc="-10">
                <a:latin typeface="Times New Roman"/>
                <a:cs typeface="Times New Roman"/>
              </a:rPr>
              <a:t>conversation with such Chinese formalities as: </a:t>
            </a:r>
            <a:r>
              <a:rPr dirty="0" sz="1450" spc="-45">
                <a:latin typeface="Times New Roman"/>
                <a:cs typeface="Times New Roman"/>
              </a:rPr>
              <a:t>"You </a:t>
            </a:r>
            <a:r>
              <a:rPr dirty="0" sz="1450" spc="-10">
                <a:latin typeface="Times New Roman"/>
                <a:cs typeface="Times New Roman"/>
              </a:rPr>
              <a:t>remarked most justly" </a:t>
            </a:r>
            <a:r>
              <a:rPr dirty="0" sz="1450" spc="-5">
                <a:latin typeface="Times New Roman"/>
                <a:cs typeface="Times New Roman"/>
              </a:rPr>
              <a:t>or  </a:t>
            </a:r>
            <a:r>
              <a:rPr dirty="0" sz="1450" spc="-10">
                <a:latin typeface="Times New Roman"/>
                <a:cs typeface="Times New Roman"/>
              </a:rPr>
              <a:t>"I have already had the occasion to </a:t>
            </a:r>
            <a:r>
              <a:rPr dirty="0" sz="1450" spc="-25">
                <a:latin typeface="Times New Roman"/>
                <a:cs typeface="Times New Roman"/>
              </a:rPr>
              <a:t>say." </a:t>
            </a:r>
            <a:r>
              <a:rPr dirty="0" sz="1450" spc="-70">
                <a:latin typeface="Times New Roman"/>
                <a:cs typeface="Times New Roman"/>
              </a:rPr>
              <a:t>We </a:t>
            </a:r>
            <a:r>
              <a:rPr dirty="0" sz="1450" spc="-10">
                <a:latin typeface="Times New Roman"/>
                <a:cs typeface="Times New Roman"/>
              </a:rPr>
              <a:t>must giggle if either </a:t>
            </a:r>
            <a:r>
              <a:rPr dirty="0" sz="1450" spc="-5">
                <a:latin typeface="Times New Roman"/>
                <a:cs typeface="Times New Roman"/>
              </a:rPr>
              <a:t>of us </a:t>
            </a:r>
            <a:r>
              <a:rPr dirty="0" sz="1450" spc="-10">
                <a:latin typeface="Times New Roman"/>
                <a:cs typeface="Times New Roman"/>
              </a:rPr>
              <a:t>makes  </a:t>
            </a:r>
            <a:r>
              <a:rPr dirty="0" sz="1450" spc="-5">
                <a:latin typeface="Times New Roman"/>
                <a:cs typeface="Times New Roman"/>
              </a:rPr>
              <a:t>a pun, </a:t>
            </a:r>
            <a:r>
              <a:rPr dirty="0" sz="1450" spc="-10">
                <a:latin typeface="Times New Roman"/>
                <a:cs typeface="Times New Roman"/>
              </a:rPr>
              <a:t>though it's </a:t>
            </a:r>
            <a:r>
              <a:rPr dirty="0" sz="1450" spc="-5">
                <a:latin typeface="Times New Roman"/>
                <a:cs typeface="Times New Roman"/>
              </a:rPr>
              <a:t>a </a:t>
            </a:r>
            <a:r>
              <a:rPr dirty="0" sz="1450" spc="-10">
                <a:latin typeface="Times New Roman"/>
                <a:cs typeface="Times New Roman"/>
              </a:rPr>
              <a:t>bad one. When we have finished with the business, my  friend gets </a:t>
            </a:r>
            <a:r>
              <a:rPr dirty="0" sz="1450" spc="-5">
                <a:latin typeface="Times New Roman"/>
                <a:cs typeface="Times New Roman"/>
              </a:rPr>
              <a:t>up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rush, waves his hat towards my work, and begins to take  his leave. </a:t>
            </a:r>
            <a:r>
              <a:rPr dirty="0" sz="1450" spc="-70">
                <a:latin typeface="Times New Roman"/>
                <a:cs typeface="Times New Roman"/>
              </a:rPr>
              <a:t>We </a:t>
            </a:r>
            <a:r>
              <a:rPr dirty="0" sz="1450" spc="-10">
                <a:latin typeface="Times New Roman"/>
                <a:cs typeface="Times New Roman"/>
              </a:rPr>
              <a:t>feel each other once more and laugh. </a:t>
            </a:r>
            <a:r>
              <a:rPr dirty="0" sz="1450" spc="-5">
                <a:latin typeface="Times New Roman"/>
                <a:cs typeface="Times New Roman"/>
              </a:rPr>
              <a:t>I </a:t>
            </a:r>
            <a:r>
              <a:rPr dirty="0" sz="1450" spc="-10">
                <a:latin typeface="Times New Roman"/>
                <a:cs typeface="Times New Roman"/>
              </a:rPr>
              <a:t>accompany him down to  the hall. There </a:t>
            </a:r>
            <a:r>
              <a:rPr dirty="0" sz="1450" spc="-5">
                <a:latin typeface="Times New Roman"/>
                <a:cs typeface="Times New Roman"/>
              </a:rPr>
              <a:t>I </a:t>
            </a:r>
            <a:r>
              <a:rPr dirty="0" sz="1450" spc="-10">
                <a:latin typeface="Times New Roman"/>
                <a:cs typeface="Times New Roman"/>
              </a:rPr>
              <a:t>help my friend </a:t>
            </a:r>
            <a:r>
              <a:rPr dirty="0" sz="1450" spc="-5">
                <a:latin typeface="Times New Roman"/>
                <a:cs typeface="Times New Roman"/>
              </a:rPr>
              <a:t>on </a:t>
            </a:r>
            <a:r>
              <a:rPr dirty="0" sz="1450" spc="-10">
                <a:latin typeface="Times New Roman"/>
                <a:cs typeface="Times New Roman"/>
              </a:rPr>
              <a:t>with his coat, </a:t>
            </a:r>
            <a:r>
              <a:rPr dirty="0" sz="1450" spc="-5">
                <a:latin typeface="Times New Roman"/>
                <a:cs typeface="Times New Roman"/>
              </a:rPr>
              <a:t>but he </a:t>
            </a:r>
            <a:r>
              <a:rPr dirty="0" sz="1450" spc="-10">
                <a:latin typeface="Times New Roman"/>
                <a:cs typeface="Times New Roman"/>
              </a:rPr>
              <a:t>emphatically declines  so great an </a:t>
            </a:r>
            <a:r>
              <a:rPr dirty="0" sz="1450" spc="-20">
                <a:latin typeface="Times New Roman"/>
                <a:cs typeface="Times New Roman"/>
              </a:rPr>
              <a:t>honour. </a:t>
            </a:r>
            <a:r>
              <a:rPr dirty="0" sz="1450" spc="-10">
                <a:latin typeface="Times New Roman"/>
                <a:cs typeface="Times New Roman"/>
              </a:rPr>
              <a:t>Then, when </a:t>
            </a:r>
            <a:r>
              <a:rPr dirty="0" sz="1450" spc="-40">
                <a:latin typeface="Times New Roman"/>
                <a:cs typeface="Times New Roman"/>
              </a:rPr>
              <a:t>Yegor </a:t>
            </a:r>
            <a:r>
              <a:rPr dirty="0" sz="1450" spc="-10">
                <a:latin typeface="Times New Roman"/>
                <a:cs typeface="Times New Roman"/>
              </a:rPr>
              <a:t>opens the </a:t>
            </a:r>
            <a:r>
              <a:rPr dirty="0" sz="1450" spc="-5">
                <a:latin typeface="Times New Roman"/>
                <a:cs typeface="Times New Roman"/>
              </a:rPr>
              <a:t>door </a:t>
            </a:r>
            <a:r>
              <a:rPr dirty="0" sz="1450" spc="-10">
                <a:latin typeface="Times New Roman"/>
                <a:cs typeface="Times New Roman"/>
              </a:rPr>
              <a:t>my friend assures me  that </a:t>
            </a:r>
            <a:r>
              <a:rPr dirty="0" sz="1450" spc="-5">
                <a:latin typeface="Times New Roman"/>
                <a:cs typeface="Times New Roman"/>
              </a:rPr>
              <a:t>I </a:t>
            </a:r>
            <a:r>
              <a:rPr dirty="0" sz="1450" spc="-10">
                <a:latin typeface="Times New Roman"/>
                <a:cs typeface="Times New Roman"/>
              </a:rPr>
              <a:t>will catch cold, and </a:t>
            </a:r>
            <a:r>
              <a:rPr dirty="0" sz="1450" spc="-5">
                <a:latin typeface="Times New Roman"/>
                <a:cs typeface="Times New Roman"/>
              </a:rPr>
              <a:t>I </a:t>
            </a:r>
            <a:r>
              <a:rPr dirty="0" sz="1450" spc="-10">
                <a:latin typeface="Times New Roman"/>
                <a:cs typeface="Times New Roman"/>
              </a:rPr>
              <a:t>pretend to </a:t>
            </a:r>
            <a:r>
              <a:rPr dirty="0" sz="1450" spc="-5">
                <a:latin typeface="Times New Roman"/>
                <a:cs typeface="Times New Roman"/>
              </a:rPr>
              <a:t>be </a:t>
            </a:r>
            <a:r>
              <a:rPr dirty="0" sz="1450" spc="-10">
                <a:latin typeface="Times New Roman"/>
                <a:cs typeface="Times New Roman"/>
              </a:rPr>
              <a:t>ready to follow him into the street.  And when </a:t>
            </a:r>
            <a:r>
              <a:rPr dirty="0" sz="1450" spc="-5">
                <a:latin typeface="Times New Roman"/>
                <a:cs typeface="Times New Roman"/>
              </a:rPr>
              <a:t>I </a:t>
            </a:r>
            <a:r>
              <a:rPr dirty="0" sz="1450" spc="-10">
                <a:latin typeface="Times New Roman"/>
                <a:cs typeface="Times New Roman"/>
              </a:rPr>
              <a:t>finally return to my study my face keeps smiling still, it must </a:t>
            </a:r>
            <a:r>
              <a:rPr dirty="0" sz="1450" spc="-5">
                <a:latin typeface="Times New Roman"/>
                <a:cs typeface="Times New Roman"/>
              </a:rPr>
              <a:t>be  </a:t>
            </a:r>
            <a:r>
              <a:rPr dirty="0" sz="1450" spc="-10">
                <a:latin typeface="Times New Roman"/>
                <a:cs typeface="Times New Roman"/>
              </a:rPr>
              <a:t>from inertia.</a:t>
            </a:r>
            <a:endParaRPr sz="1450">
              <a:latin typeface="Times New Roman"/>
              <a:cs typeface="Times New Roman"/>
            </a:endParaRPr>
          </a:p>
          <a:p>
            <a:pPr algn="just" marL="12700" marR="5080" indent="255904">
              <a:lnSpc>
                <a:spcPts val="1730"/>
              </a:lnSpc>
              <a:spcBef>
                <a:spcPts val="770"/>
              </a:spcBef>
            </a:pPr>
            <a:r>
              <a:rPr dirty="0" sz="1450" spc="-10">
                <a:latin typeface="Times New Roman"/>
                <a:cs typeface="Times New Roman"/>
              </a:rPr>
              <a:t>A little later another ring. Someone enters the hall, spends </a:t>
            </a:r>
            <a:r>
              <a:rPr dirty="0" sz="1450" spc="-5">
                <a:latin typeface="Times New Roman"/>
                <a:cs typeface="Times New Roman"/>
              </a:rPr>
              <a:t>a </a:t>
            </a:r>
            <a:r>
              <a:rPr dirty="0" sz="1450" spc="-10">
                <a:latin typeface="Times New Roman"/>
                <a:cs typeface="Times New Roman"/>
              </a:rPr>
              <a:t>long time  taking </a:t>
            </a:r>
            <a:r>
              <a:rPr dirty="0" sz="1450" spc="-15">
                <a:latin typeface="Times New Roman"/>
                <a:cs typeface="Times New Roman"/>
              </a:rPr>
              <a:t>off </a:t>
            </a:r>
            <a:r>
              <a:rPr dirty="0" sz="1450" spc="-10">
                <a:latin typeface="Times New Roman"/>
                <a:cs typeface="Times New Roman"/>
              </a:rPr>
              <a:t>his coat and coughs. </a:t>
            </a:r>
            <a:r>
              <a:rPr dirty="0" sz="1450" spc="-40">
                <a:latin typeface="Times New Roman"/>
                <a:cs typeface="Times New Roman"/>
              </a:rPr>
              <a:t>Yegor </a:t>
            </a:r>
            <a:r>
              <a:rPr dirty="0" sz="1450" spc="-10">
                <a:latin typeface="Times New Roman"/>
                <a:cs typeface="Times New Roman"/>
              </a:rPr>
              <a:t>brings me word that </a:t>
            </a:r>
            <a:r>
              <a:rPr dirty="0" sz="1450" spc="-5">
                <a:latin typeface="Times New Roman"/>
                <a:cs typeface="Times New Roman"/>
              </a:rPr>
              <a:t>a </a:t>
            </a:r>
            <a:r>
              <a:rPr dirty="0" sz="1450" spc="-10">
                <a:latin typeface="Times New Roman"/>
                <a:cs typeface="Times New Roman"/>
              </a:rPr>
              <a:t>student has come.  </a:t>
            </a:r>
            <a:r>
              <a:rPr dirty="0" sz="1450" spc="-5">
                <a:latin typeface="Times New Roman"/>
                <a:cs typeface="Times New Roman"/>
              </a:rPr>
              <a:t>I</a:t>
            </a:r>
            <a:r>
              <a:rPr dirty="0" sz="1450" spc="145">
                <a:latin typeface="Times New Roman"/>
                <a:cs typeface="Times New Roman"/>
              </a:rPr>
              <a:t> </a:t>
            </a:r>
            <a:r>
              <a:rPr dirty="0" sz="1450" spc="-10">
                <a:latin typeface="Times New Roman"/>
                <a:cs typeface="Times New Roman"/>
              </a:rPr>
              <a:t>tell</a:t>
            </a:r>
            <a:r>
              <a:rPr dirty="0" sz="1450" spc="150">
                <a:latin typeface="Times New Roman"/>
                <a:cs typeface="Times New Roman"/>
              </a:rPr>
              <a:t> </a:t>
            </a:r>
            <a:r>
              <a:rPr dirty="0" sz="1450" spc="-10">
                <a:latin typeface="Times New Roman"/>
                <a:cs typeface="Times New Roman"/>
              </a:rPr>
              <a:t>him</a:t>
            </a:r>
            <a:r>
              <a:rPr dirty="0" sz="1450" spc="150">
                <a:latin typeface="Times New Roman"/>
                <a:cs typeface="Times New Roman"/>
              </a:rPr>
              <a:t> </a:t>
            </a:r>
            <a:r>
              <a:rPr dirty="0" sz="1450" spc="-10">
                <a:latin typeface="Times New Roman"/>
                <a:cs typeface="Times New Roman"/>
              </a:rPr>
              <a:t>to</a:t>
            </a:r>
            <a:r>
              <a:rPr dirty="0" sz="1450" spc="145">
                <a:latin typeface="Times New Roman"/>
                <a:cs typeface="Times New Roman"/>
              </a:rPr>
              <a:t> </a:t>
            </a:r>
            <a:r>
              <a:rPr dirty="0" sz="1450" spc="-10">
                <a:latin typeface="Times New Roman"/>
                <a:cs typeface="Times New Roman"/>
              </a:rPr>
              <a:t>show</a:t>
            </a:r>
            <a:r>
              <a:rPr dirty="0" sz="1450" spc="150">
                <a:latin typeface="Times New Roman"/>
                <a:cs typeface="Times New Roman"/>
              </a:rPr>
              <a:t> </a:t>
            </a:r>
            <a:r>
              <a:rPr dirty="0" sz="1450" spc="-10">
                <a:latin typeface="Times New Roman"/>
                <a:cs typeface="Times New Roman"/>
              </a:rPr>
              <a:t>him</a:t>
            </a:r>
            <a:r>
              <a:rPr dirty="0" sz="1450" spc="150">
                <a:latin typeface="Times New Roman"/>
                <a:cs typeface="Times New Roman"/>
              </a:rPr>
              <a:t> </a:t>
            </a:r>
            <a:r>
              <a:rPr dirty="0" sz="1450" spc="-5">
                <a:latin typeface="Times New Roman"/>
                <a:cs typeface="Times New Roman"/>
              </a:rPr>
              <a:t>up.</a:t>
            </a:r>
            <a:r>
              <a:rPr dirty="0" sz="1450" spc="150">
                <a:latin typeface="Times New Roman"/>
                <a:cs typeface="Times New Roman"/>
              </a:rPr>
              <a:t> </a:t>
            </a:r>
            <a:r>
              <a:rPr dirty="0" sz="1450" spc="-10">
                <a:latin typeface="Times New Roman"/>
                <a:cs typeface="Times New Roman"/>
              </a:rPr>
              <a:t>In</a:t>
            </a:r>
            <a:r>
              <a:rPr dirty="0" sz="1450" spc="145">
                <a:latin typeface="Times New Roman"/>
                <a:cs typeface="Times New Roman"/>
              </a:rPr>
              <a:t> </a:t>
            </a:r>
            <a:r>
              <a:rPr dirty="0" sz="1450" spc="-5">
                <a:latin typeface="Times New Roman"/>
                <a:cs typeface="Times New Roman"/>
              </a:rPr>
              <a:t>a</a:t>
            </a:r>
            <a:r>
              <a:rPr dirty="0" sz="1450" spc="150">
                <a:latin typeface="Times New Roman"/>
                <a:cs typeface="Times New Roman"/>
              </a:rPr>
              <a:t> </a:t>
            </a:r>
            <a:r>
              <a:rPr dirty="0" sz="1450" spc="-10">
                <a:latin typeface="Times New Roman"/>
                <a:cs typeface="Times New Roman"/>
              </a:rPr>
              <a:t>minute</a:t>
            </a:r>
            <a:r>
              <a:rPr dirty="0" sz="1450" spc="150">
                <a:latin typeface="Times New Roman"/>
                <a:cs typeface="Times New Roman"/>
              </a:rPr>
              <a:t> </a:t>
            </a:r>
            <a:r>
              <a:rPr dirty="0" sz="1450" spc="-5">
                <a:latin typeface="Times New Roman"/>
                <a:cs typeface="Times New Roman"/>
              </a:rPr>
              <a:t>a</a:t>
            </a:r>
            <a:r>
              <a:rPr dirty="0" sz="1450" spc="150">
                <a:latin typeface="Times New Roman"/>
                <a:cs typeface="Times New Roman"/>
              </a:rPr>
              <a:t> </a:t>
            </a:r>
            <a:r>
              <a:rPr dirty="0" sz="1450" spc="-10">
                <a:latin typeface="Times New Roman"/>
                <a:cs typeface="Times New Roman"/>
              </a:rPr>
              <a:t>pleasant-faced</a:t>
            </a:r>
            <a:r>
              <a:rPr dirty="0" sz="1450" spc="145">
                <a:latin typeface="Times New Roman"/>
                <a:cs typeface="Times New Roman"/>
              </a:rPr>
              <a:t> </a:t>
            </a:r>
            <a:r>
              <a:rPr dirty="0" sz="1450" spc="-5">
                <a:latin typeface="Times New Roman"/>
                <a:cs typeface="Times New Roman"/>
              </a:rPr>
              <a:t>young</a:t>
            </a:r>
            <a:r>
              <a:rPr dirty="0" sz="1450" spc="150">
                <a:latin typeface="Times New Roman"/>
                <a:cs typeface="Times New Roman"/>
              </a:rPr>
              <a:t> </a:t>
            </a:r>
            <a:r>
              <a:rPr dirty="0" sz="1450" spc="-10">
                <a:latin typeface="Times New Roman"/>
                <a:cs typeface="Times New Roman"/>
              </a:rPr>
              <a:t>man</a:t>
            </a:r>
            <a:r>
              <a:rPr dirty="0" sz="1450" spc="150">
                <a:latin typeface="Times New Roman"/>
                <a:cs typeface="Times New Roman"/>
              </a:rPr>
              <a:t> </a:t>
            </a:r>
            <a:r>
              <a:rPr dirty="0" sz="1450" spc="-10">
                <a:latin typeface="Times New Roman"/>
                <a:cs typeface="Times New Roman"/>
              </a:rPr>
              <a:t>appears.</a:t>
            </a:r>
            <a:endParaRPr sz="145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075" cy="9415145"/>
          </a:xfrm>
          <a:prstGeom prst="rect">
            <a:avLst/>
          </a:prstGeom>
        </p:spPr>
        <p:txBody>
          <a:bodyPr wrap="square" lIns="0" tIns="13335" rIns="0" bIns="0" rtlCol="0" vert="horz">
            <a:spAutoFit/>
          </a:bodyPr>
          <a:lstStyle/>
          <a:p>
            <a:pPr algn="just" marL="12700" marR="5080">
              <a:lnSpc>
                <a:spcPct val="99100"/>
              </a:lnSpc>
              <a:spcBef>
                <a:spcPts val="105"/>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year we have been </a:t>
            </a:r>
            <a:r>
              <a:rPr dirty="0" sz="1450" spc="-5">
                <a:latin typeface="Times New Roman"/>
                <a:cs typeface="Times New Roman"/>
              </a:rPr>
              <a:t>on </a:t>
            </a:r>
            <a:r>
              <a:rPr dirty="0" sz="1450" spc="-10">
                <a:latin typeface="Times New Roman"/>
                <a:cs typeface="Times New Roman"/>
              </a:rPr>
              <a:t>these forced terms </a:t>
            </a:r>
            <a:r>
              <a:rPr dirty="0" sz="1450" spc="-20">
                <a:latin typeface="Times New Roman"/>
                <a:cs typeface="Times New Roman"/>
              </a:rPr>
              <a:t>together.</a:t>
            </a:r>
            <a:r>
              <a:rPr dirty="0" sz="1450" spc="320">
                <a:latin typeface="Times New Roman"/>
                <a:cs typeface="Times New Roman"/>
              </a:rPr>
              <a:t> </a:t>
            </a:r>
            <a:r>
              <a:rPr dirty="0" sz="1450" spc="-10">
                <a:latin typeface="Times New Roman"/>
                <a:cs typeface="Times New Roman"/>
              </a:rPr>
              <a:t>He sends in  abominable answers at examinations, and </a:t>
            </a:r>
            <a:r>
              <a:rPr dirty="0" sz="1450" spc="-5">
                <a:latin typeface="Times New Roman"/>
                <a:cs typeface="Times New Roman"/>
              </a:rPr>
              <a:t>I </a:t>
            </a:r>
            <a:r>
              <a:rPr dirty="0" sz="1450" spc="-10">
                <a:latin typeface="Times New Roman"/>
                <a:cs typeface="Times New Roman"/>
              </a:rPr>
              <a:t>mark him gamma. Every year </a:t>
            </a:r>
            <a:r>
              <a:rPr dirty="0" sz="1450" spc="-5">
                <a:latin typeface="Times New Roman"/>
                <a:cs typeface="Times New Roman"/>
              </a:rPr>
              <a:t>I  </a:t>
            </a:r>
            <a:r>
              <a:rPr dirty="0" sz="1450" spc="-10">
                <a:latin typeface="Times New Roman"/>
                <a:cs typeface="Times New Roman"/>
              </a:rPr>
              <a:t>have about seven </a:t>
            </a:r>
            <a:r>
              <a:rPr dirty="0" sz="1450" spc="-5">
                <a:latin typeface="Times New Roman"/>
                <a:cs typeface="Times New Roman"/>
              </a:rPr>
              <a:t>of </a:t>
            </a:r>
            <a:r>
              <a:rPr dirty="0" sz="1450" spc="-10">
                <a:latin typeface="Times New Roman"/>
                <a:cs typeface="Times New Roman"/>
              </a:rPr>
              <a:t>these </a:t>
            </a:r>
            <a:r>
              <a:rPr dirty="0" sz="1450" spc="-5">
                <a:latin typeface="Times New Roman"/>
                <a:cs typeface="Times New Roman"/>
              </a:rPr>
              <a:t>people </a:t>
            </a:r>
            <a:r>
              <a:rPr dirty="0" sz="1450" spc="-10">
                <a:latin typeface="Times New Roman"/>
                <a:cs typeface="Times New Roman"/>
              </a:rPr>
              <a:t>to whom, to use the students' slang, "I give </a:t>
            </a:r>
            <a:r>
              <a:rPr dirty="0" sz="1450" spc="-5">
                <a:latin typeface="Times New Roman"/>
                <a:cs typeface="Times New Roman"/>
              </a:rPr>
              <a:t>a  plough" or </a:t>
            </a:r>
            <a:r>
              <a:rPr dirty="0" sz="1450" spc="-10">
                <a:latin typeface="Times New Roman"/>
                <a:cs typeface="Times New Roman"/>
              </a:rPr>
              <a:t>"haul them </a:t>
            </a:r>
            <a:r>
              <a:rPr dirty="0" sz="1450" spc="-5">
                <a:latin typeface="Times New Roman"/>
                <a:cs typeface="Times New Roman"/>
              </a:rPr>
              <a:t>through." </a:t>
            </a:r>
            <a:r>
              <a:rPr dirty="0" sz="1450" spc="-10">
                <a:latin typeface="Times New Roman"/>
                <a:cs typeface="Times New Roman"/>
              </a:rPr>
              <a:t>Those </a:t>
            </a:r>
            <a:r>
              <a:rPr dirty="0" sz="1450" spc="-5">
                <a:latin typeface="Times New Roman"/>
                <a:cs typeface="Times New Roman"/>
              </a:rPr>
              <a:t>of </a:t>
            </a:r>
            <a:r>
              <a:rPr dirty="0" sz="1450" spc="-10">
                <a:latin typeface="Times New Roman"/>
                <a:cs typeface="Times New Roman"/>
              </a:rPr>
              <a:t>them who fail because </a:t>
            </a:r>
            <a:r>
              <a:rPr dirty="0" sz="1450" spc="-5">
                <a:latin typeface="Times New Roman"/>
                <a:cs typeface="Times New Roman"/>
              </a:rPr>
              <a:t>of </a:t>
            </a:r>
            <a:r>
              <a:rPr dirty="0" sz="1450" spc="-10">
                <a:latin typeface="Times New Roman"/>
                <a:cs typeface="Times New Roman"/>
              </a:rPr>
              <a:t>stupidity  </a:t>
            </a:r>
            <a:r>
              <a:rPr dirty="0" sz="1450" spc="-5">
                <a:latin typeface="Times New Roman"/>
                <a:cs typeface="Times New Roman"/>
              </a:rPr>
              <a:t>or </a:t>
            </a:r>
            <a:r>
              <a:rPr dirty="0" sz="1450" spc="-10">
                <a:latin typeface="Times New Roman"/>
                <a:cs typeface="Times New Roman"/>
              </a:rPr>
              <a:t>illness, usually bear their cross in patience and </a:t>
            </a:r>
            <a:r>
              <a:rPr dirty="0" sz="1450" spc="-5">
                <a:latin typeface="Times New Roman"/>
                <a:cs typeface="Times New Roman"/>
              </a:rPr>
              <a:t>do not </a:t>
            </a:r>
            <a:r>
              <a:rPr dirty="0" sz="1450" spc="-15">
                <a:latin typeface="Times New Roman"/>
                <a:cs typeface="Times New Roman"/>
              </a:rPr>
              <a:t>bargain </a:t>
            </a:r>
            <a:r>
              <a:rPr dirty="0" sz="1450" spc="-10">
                <a:latin typeface="Times New Roman"/>
                <a:cs typeface="Times New Roman"/>
              </a:rPr>
              <a:t>with me; only  sanguine temperaments, "open natures," </a:t>
            </a:r>
            <a:r>
              <a:rPr dirty="0" sz="1450" spc="-15">
                <a:latin typeface="Times New Roman"/>
                <a:cs typeface="Times New Roman"/>
              </a:rPr>
              <a:t>bargain </a:t>
            </a:r>
            <a:r>
              <a:rPr dirty="0" sz="1450" spc="-10">
                <a:latin typeface="Times New Roman"/>
                <a:cs typeface="Times New Roman"/>
              </a:rPr>
              <a:t>with me and come to my  house, people whose appetite is spoiled </a:t>
            </a:r>
            <a:r>
              <a:rPr dirty="0" sz="1450" spc="-5">
                <a:latin typeface="Times New Roman"/>
                <a:cs typeface="Times New Roman"/>
              </a:rPr>
              <a:t>or </a:t>
            </a:r>
            <a:r>
              <a:rPr dirty="0" sz="1450" spc="-10">
                <a:latin typeface="Times New Roman"/>
                <a:cs typeface="Times New Roman"/>
              </a:rPr>
              <a:t>who are prevented from going  regularly to the opera </a:t>
            </a:r>
            <a:r>
              <a:rPr dirty="0" sz="1450" spc="-5">
                <a:latin typeface="Times New Roman"/>
                <a:cs typeface="Times New Roman"/>
              </a:rPr>
              <a:t>by a </a:t>
            </a:r>
            <a:r>
              <a:rPr dirty="0" sz="1450" spc="-10">
                <a:latin typeface="Times New Roman"/>
                <a:cs typeface="Times New Roman"/>
              </a:rPr>
              <a:t>delay in their examinations. </a:t>
            </a:r>
            <a:r>
              <a:rPr dirty="0" sz="1450" spc="-25">
                <a:latin typeface="Times New Roman"/>
                <a:cs typeface="Times New Roman"/>
              </a:rPr>
              <a:t>With </a:t>
            </a:r>
            <a:r>
              <a:rPr dirty="0" sz="1450" spc="-10">
                <a:latin typeface="Times New Roman"/>
                <a:cs typeface="Times New Roman"/>
              </a:rPr>
              <a:t>the first </a:t>
            </a:r>
            <a:r>
              <a:rPr dirty="0" sz="1450" spc="-5">
                <a:latin typeface="Times New Roman"/>
                <a:cs typeface="Times New Roman"/>
              </a:rPr>
              <a:t>I </a:t>
            </a:r>
            <a:r>
              <a:rPr dirty="0" sz="1450" spc="-10">
                <a:latin typeface="Times New Roman"/>
                <a:cs typeface="Times New Roman"/>
              </a:rPr>
              <a:t>am  over-indulgent; the second kind </a:t>
            </a:r>
            <a:r>
              <a:rPr dirty="0" sz="1450" spc="-5">
                <a:latin typeface="Times New Roman"/>
                <a:cs typeface="Times New Roman"/>
              </a:rPr>
              <a:t>I </a:t>
            </a:r>
            <a:r>
              <a:rPr dirty="0" sz="1450" spc="-10">
                <a:latin typeface="Times New Roman"/>
                <a:cs typeface="Times New Roman"/>
              </a:rPr>
              <a:t>keep </a:t>
            </a:r>
            <a:r>
              <a:rPr dirty="0" sz="1450" spc="-5">
                <a:latin typeface="Times New Roman"/>
                <a:cs typeface="Times New Roman"/>
              </a:rPr>
              <a:t>on </a:t>
            </a:r>
            <a:r>
              <a:rPr dirty="0" sz="1450" spc="-10">
                <a:latin typeface="Times New Roman"/>
                <a:cs typeface="Times New Roman"/>
              </a:rPr>
              <a:t>the run for </a:t>
            </a:r>
            <a:r>
              <a:rPr dirty="0" sz="1450" spc="-5">
                <a:latin typeface="Times New Roman"/>
                <a:cs typeface="Times New Roman"/>
              </a:rPr>
              <a:t>a</a:t>
            </a:r>
            <a:r>
              <a:rPr dirty="0" sz="1450" spc="45">
                <a:latin typeface="Times New Roman"/>
                <a:cs typeface="Times New Roman"/>
              </a:rPr>
              <a:t> </a:t>
            </a:r>
            <a:r>
              <a:rPr dirty="0" sz="1450" spc="-25">
                <a:latin typeface="Times New Roman"/>
                <a:cs typeface="Times New Roman"/>
              </a:rPr>
              <a:t>year.</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"Sit down," </a:t>
            </a:r>
            <a:r>
              <a:rPr dirty="0" sz="1450" spc="-5">
                <a:latin typeface="Times New Roman"/>
                <a:cs typeface="Times New Roman"/>
              </a:rPr>
              <a:t>I </a:t>
            </a:r>
            <a:r>
              <a:rPr dirty="0" sz="1450" spc="-10">
                <a:latin typeface="Times New Roman"/>
                <a:cs typeface="Times New Roman"/>
              </a:rPr>
              <a:t>say to my guest. "What was it </a:t>
            </a:r>
            <a:r>
              <a:rPr dirty="0" sz="1450" spc="-5">
                <a:latin typeface="Times New Roman"/>
                <a:cs typeface="Times New Roman"/>
              </a:rPr>
              <a:t>you </a:t>
            </a:r>
            <a:r>
              <a:rPr dirty="0" sz="1450" spc="-10">
                <a:latin typeface="Times New Roman"/>
                <a:cs typeface="Times New Roman"/>
              </a:rPr>
              <a:t>wished to</a:t>
            </a:r>
            <a:r>
              <a:rPr dirty="0" sz="1450" spc="60">
                <a:latin typeface="Times New Roman"/>
                <a:cs typeface="Times New Roman"/>
              </a:rPr>
              <a:t> </a:t>
            </a:r>
            <a:r>
              <a:rPr dirty="0" sz="1450" spc="-10">
                <a:latin typeface="Times New Roman"/>
                <a:cs typeface="Times New Roman"/>
              </a:rPr>
              <a:t>say?"</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"Forgive me for troubling </a:t>
            </a:r>
            <a:r>
              <a:rPr dirty="0" sz="1450" spc="-5">
                <a:latin typeface="Times New Roman"/>
                <a:cs typeface="Times New Roman"/>
              </a:rPr>
              <a:t>you, </a:t>
            </a:r>
            <a:r>
              <a:rPr dirty="0" sz="1450" spc="-15">
                <a:latin typeface="Times New Roman"/>
                <a:cs typeface="Times New Roman"/>
              </a:rPr>
              <a:t>Professor...." </a:t>
            </a:r>
            <a:r>
              <a:rPr dirty="0" sz="1450" spc="-5">
                <a:latin typeface="Times New Roman"/>
                <a:cs typeface="Times New Roman"/>
              </a:rPr>
              <a:t>he </a:t>
            </a:r>
            <a:r>
              <a:rPr dirty="0" sz="1450" spc="-10">
                <a:latin typeface="Times New Roman"/>
                <a:cs typeface="Times New Roman"/>
              </a:rPr>
              <a:t>begins, stammering and  never looking me in the face. "I would </a:t>
            </a:r>
            <a:r>
              <a:rPr dirty="0" sz="1450" spc="-5">
                <a:latin typeface="Times New Roman"/>
                <a:cs typeface="Times New Roman"/>
              </a:rPr>
              <a:t>not </a:t>
            </a:r>
            <a:r>
              <a:rPr dirty="0" sz="1450" spc="-10">
                <a:latin typeface="Times New Roman"/>
                <a:cs typeface="Times New Roman"/>
              </a:rPr>
              <a:t>venture to trouble </a:t>
            </a:r>
            <a:r>
              <a:rPr dirty="0" sz="1450" spc="-5">
                <a:latin typeface="Times New Roman"/>
                <a:cs typeface="Times New Roman"/>
              </a:rPr>
              <a:t>you </a:t>
            </a:r>
            <a:r>
              <a:rPr dirty="0" sz="1450" spc="-10">
                <a:latin typeface="Times New Roman"/>
                <a:cs typeface="Times New Roman"/>
              </a:rPr>
              <a:t>unless....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up </a:t>
            </a:r>
            <a:r>
              <a:rPr dirty="0" sz="1450" spc="-10">
                <a:latin typeface="Times New Roman"/>
                <a:cs typeface="Times New Roman"/>
              </a:rPr>
              <a:t>for my examination before </a:t>
            </a:r>
            <a:r>
              <a:rPr dirty="0" sz="1450" spc="-5">
                <a:latin typeface="Times New Roman"/>
                <a:cs typeface="Times New Roman"/>
              </a:rPr>
              <a:t>you </a:t>
            </a:r>
            <a:r>
              <a:rPr dirty="0" sz="1450" spc="-10">
                <a:latin typeface="Times New Roman"/>
                <a:cs typeface="Times New Roman"/>
              </a:rPr>
              <a:t>for the fifth time </a:t>
            </a:r>
            <a:r>
              <a:rPr dirty="0" sz="1450" spc="-5">
                <a:latin typeface="Times New Roman"/>
                <a:cs typeface="Times New Roman"/>
              </a:rPr>
              <a:t>...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failed. </a:t>
            </a:r>
            <a:r>
              <a:rPr dirty="0" sz="1450" spc="-5">
                <a:latin typeface="Times New Roman"/>
                <a:cs typeface="Times New Roman"/>
              </a:rPr>
              <a:t>I  </a:t>
            </a:r>
            <a:r>
              <a:rPr dirty="0" sz="1450" spc="-10">
                <a:latin typeface="Times New Roman"/>
                <a:cs typeface="Times New Roman"/>
              </a:rPr>
              <a:t>implore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be kind, </a:t>
            </a:r>
            <a:r>
              <a:rPr dirty="0" sz="1450" spc="-10">
                <a:latin typeface="Times New Roman"/>
                <a:cs typeface="Times New Roman"/>
              </a:rPr>
              <a:t>and give me </a:t>
            </a:r>
            <a:r>
              <a:rPr dirty="0" sz="1450" spc="-5">
                <a:latin typeface="Times New Roman"/>
                <a:cs typeface="Times New Roman"/>
              </a:rPr>
              <a:t>a </a:t>
            </a:r>
            <a:r>
              <a:rPr dirty="0" sz="1450" spc="-10">
                <a:latin typeface="Times New Roman"/>
                <a:cs typeface="Times New Roman"/>
              </a:rPr>
              <a:t>'satis,'</a:t>
            </a:r>
            <a:r>
              <a:rPr dirty="0" sz="1450" spc="30">
                <a:latin typeface="Times New Roman"/>
                <a:cs typeface="Times New Roman"/>
              </a:rPr>
              <a:t> </a:t>
            </a:r>
            <a:r>
              <a:rPr dirty="0" sz="1450" spc="-10">
                <a:latin typeface="Times New Roman"/>
                <a:cs typeface="Times New Roman"/>
              </a:rPr>
              <a:t>because...."</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The defence which all idlers make </a:t>
            </a:r>
            <a:r>
              <a:rPr dirty="0" sz="1450" spc="-5">
                <a:latin typeface="Times New Roman"/>
                <a:cs typeface="Times New Roman"/>
              </a:rPr>
              <a:t>of </a:t>
            </a:r>
            <a:r>
              <a:rPr dirty="0" sz="1450" spc="-10">
                <a:latin typeface="Times New Roman"/>
                <a:cs typeface="Times New Roman"/>
              </a:rPr>
              <a:t>themselves is always the same. They  have passed in every other subject with distinction, and failed only in mine,  which is all the more strange because they had always studied my subject most  diligently and know it </a:t>
            </a:r>
            <a:r>
              <a:rPr dirty="0" sz="1450" spc="-15">
                <a:latin typeface="Times New Roman"/>
                <a:cs typeface="Times New Roman"/>
              </a:rPr>
              <a:t>thoroughly. </a:t>
            </a:r>
            <a:r>
              <a:rPr dirty="0" sz="1450" spc="-10">
                <a:latin typeface="Times New Roman"/>
                <a:cs typeface="Times New Roman"/>
              </a:rPr>
              <a:t>They failed through some inconceivable  misunderstanding.</a:t>
            </a:r>
            <a:endParaRPr sz="1450">
              <a:latin typeface="Times New Roman"/>
              <a:cs typeface="Times New Roman"/>
            </a:endParaRPr>
          </a:p>
          <a:p>
            <a:pPr algn="just" marL="12700" marR="13335" indent="255904">
              <a:lnSpc>
                <a:spcPts val="1730"/>
              </a:lnSpc>
              <a:spcBef>
                <a:spcPts val="785"/>
              </a:spcBef>
            </a:pPr>
            <a:r>
              <a:rPr dirty="0" sz="1450" spc="-10">
                <a:latin typeface="Times New Roman"/>
                <a:cs typeface="Times New Roman"/>
              </a:rPr>
              <a:t>"Forgive me, my friend," </a:t>
            </a:r>
            <a:r>
              <a:rPr dirty="0" sz="1450" spc="-5">
                <a:latin typeface="Times New Roman"/>
                <a:cs typeface="Times New Roman"/>
              </a:rPr>
              <a:t>I </a:t>
            </a:r>
            <a:r>
              <a:rPr dirty="0" sz="1450" spc="-10">
                <a:latin typeface="Times New Roman"/>
                <a:cs typeface="Times New Roman"/>
              </a:rPr>
              <a:t>say to my guest. "But </a:t>
            </a:r>
            <a:r>
              <a:rPr dirty="0" sz="1450" spc="-5">
                <a:latin typeface="Times New Roman"/>
                <a:cs typeface="Times New Roman"/>
              </a:rPr>
              <a:t>I </a:t>
            </a:r>
            <a:r>
              <a:rPr dirty="0" sz="1450" spc="-10">
                <a:latin typeface="Times New Roman"/>
                <a:cs typeface="Times New Roman"/>
              </a:rPr>
              <a:t>can't give </a:t>
            </a:r>
            <a:r>
              <a:rPr dirty="0" sz="1450" spc="-5">
                <a:latin typeface="Times New Roman"/>
                <a:cs typeface="Times New Roman"/>
              </a:rPr>
              <a:t>you a </a:t>
            </a:r>
            <a:r>
              <a:rPr dirty="0" sz="1450" spc="-10">
                <a:latin typeface="Times New Roman"/>
                <a:cs typeface="Times New Roman"/>
              </a:rPr>
              <a:t>'satis'—  impossible. Go and read </a:t>
            </a:r>
            <a:r>
              <a:rPr dirty="0" sz="1450" spc="-5">
                <a:latin typeface="Times New Roman"/>
                <a:cs typeface="Times New Roman"/>
              </a:rPr>
              <a:t>your </a:t>
            </a:r>
            <a:r>
              <a:rPr dirty="0" sz="1450" spc="-10">
                <a:latin typeface="Times New Roman"/>
                <a:cs typeface="Times New Roman"/>
              </a:rPr>
              <a:t>lectures again, and then come. Then we'll</a:t>
            </a:r>
            <a:r>
              <a:rPr dirty="0" sz="1450" spc="105">
                <a:latin typeface="Times New Roman"/>
                <a:cs typeface="Times New Roman"/>
              </a:rPr>
              <a:t> </a:t>
            </a:r>
            <a:r>
              <a:rPr dirty="0" sz="1450" spc="-10">
                <a:latin typeface="Times New Roman"/>
                <a:cs typeface="Times New Roman"/>
              </a:rPr>
              <a:t>see."</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Pause. </a:t>
            </a:r>
            <a:r>
              <a:rPr dirty="0" sz="1450" spc="-5">
                <a:latin typeface="Times New Roman"/>
                <a:cs typeface="Times New Roman"/>
              </a:rPr>
              <a:t>I </a:t>
            </a:r>
            <a:r>
              <a:rPr dirty="0" sz="1450" spc="-10">
                <a:latin typeface="Times New Roman"/>
                <a:cs typeface="Times New Roman"/>
              </a:rPr>
              <a:t>get </a:t>
            </a:r>
            <a:r>
              <a:rPr dirty="0" sz="1450" spc="-5">
                <a:latin typeface="Times New Roman"/>
                <a:cs typeface="Times New Roman"/>
              </a:rPr>
              <a:t>a </a:t>
            </a:r>
            <a:r>
              <a:rPr dirty="0" sz="1450" spc="-10">
                <a:latin typeface="Times New Roman"/>
                <a:cs typeface="Times New Roman"/>
              </a:rPr>
              <a:t>desire to torment the student </a:t>
            </a:r>
            <a:r>
              <a:rPr dirty="0" sz="1450" spc="-5">
                <a:latin typeface="Times New Roman"/>
                <a:cs typeface="Times New Roman"/>
              </a:rPr>
              <a:t>a </a:t>
            </a:r>
            <a:r>
              <a:rPr dirty="0" sz="1450" spc="-10">
                <a:latin typeface="Times New Roman"/>
                <a:cs typeface="Times New Roman"/>
              </a:rPr>
              <a:t>little, because </a:t>
            </a:r>
            <a:r>
              <a:rPr dirty="0" sz="1450" spc="-5">
                <a:latin typeface="Times New Roman"/>
                <a:cs typeface="Times New Roman"/>
              </a:rPr>
              <a:t>he </a:t>
            </a:r>
            <a:r>
              <a:rPr dirty="0" sz="1450" spc="-10">
                <a:latin typeface="Times New Roman"/>
                <a:cs typeface="Times New Roman"/>
              </a:rPr>
              <a:t>prefers beer  and the opera to science; and </a:t>
            </a:r>
            <a:r>
              <a:rPr dirty="0" sz="1450" spc="-5">
                <a:latin typeface="Times New Roman"/>
                <a:cs typeface="Times New Roman"/>
              </a:rPr>
              <a:t>I </a:t>
            </a:r>
            <a:r>
              <a:rPr dirty="0" sz="1450" spc="-10">
                <a:latin typeface="Times New Roman"/>
                <a:cs typeface="Times New Roman"/>
              </a:rPr>
              <a:t>say with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sigh:</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"In my opinion, the best thing for </a:t>
            </a:r>
            <a:r>
              <a:rPr dirty="0" sz="1450" spc="-5">
                <a:latin typeface="Times New Roman"/>
                <a:cs typeface="Times New Roman"/>
              </a:rPr>
              <a:t>you </a:t>
            </a:r>
            <a:r>
              <a:rPr dirty="0" sz="1450" spc="-10">
                <a:latin typeface="Times New Roman"/>
                <a:cs typeface="Times New Roman"/>
              </a:rPr>
              <a:t>now is to give </a:t>
            </a:r>
            <a:r>
              <a:rPr dirty="0" sz="1450" spc="-5">
                <a:latin typeface="Times New Roman"/>
                <a:cs typeface="Times New Roman"/>
              </a:rPr>
              <a:t>up </a:t>
            </a:r>
            <a:r>
              <a:rPr dirty="0" sz="1450" spc="-10">
                <a:latin typeface="Times New Roman"/>
                <a:cs typeface="Times New Roman"/>
              </a:rPr>
              <a:t>the Faculty </a:t>
            </a:r>
            <a:r>
              <a:rPr dirty="0" sz="1450" spc="-5">
                <a:latin typeface="Times New Roman"/>
                <a:cs typeface="Times New Roman"/>
              </a:rPr>
              <a:t>of  </a:t>
            </a:r>
            <a:r>
              <a:rPr dirty="0" sz="1450" spc="-10">
                <a:latin typeface="Times New Roman"/>
                <a:cs typeface="Times New Roman"/>
              </a:rPr>
              <a:t>Medicine </a:t>
            </a:r>
            <a:r>
              <a:rPr dirty="0" sz="1450" spc="-15">
                <a:latin typeface="Times New Roman"/>
                <a:cs typeface="Times New Roman"/>
              </a:rPr>
              <a:t>altogether. </a:t>
            </a:r>
            <a:r>
              <a:rPr dirty="0" sz="1450" spc="-25">
                <a:latin typeface="Times New Roman"/>
                <a:cs typeface="Times New Roman"/>
              </a:rPr>
              <a:t>With </a:t>
            </a:r>
            <a:r>
              <a:rPr dirty="0" sz="1450" spc="-5">
                <a:latin typeface="Times New Roman"/>
                <a:cs typeface="Times New Roman"/>
              </a:rPr>
              <a:t>your </a:t>
            </a:r>
            <a:r>
              <a:rPr dirty="0" sz="1450" spc="-10">
                <a:latin typeface="Times New Roman"/>
                <a:cs typeface="Times New Roman"/>
              </a:rPr>
              <a:t>abilities, if </a:t>
            </a:r>
            <a:r>
              <a:rPr dirty="0" sz="1450" spc="-5">
                <a:latin typeface="Times New Roman"/>
                <a:cs typeface="Times New Roman"/>
              </a:rPr>
              <a:t>you </a:t>
            </a:r>
            <a:r>
              <a:rPr dirty="0" sz="1450" spc="-10">
                <a:latin typeface="Times New Roman"/>
                <a:cs typeface="Times New Roman"/>
              </a:rPr>
              <a:t>find it impossible to pass the  examination, then it seems </a:t>
            </a:r>
            <a:r>
              <a:rPr dirty="0" sz="1450" spc="-5">
                <a:latin typeface="Times New Roman"/>
                <a:cs typeface="Times New Roman"/>
              </a:rPr>
              <a:t>you </a:t>
            </a:r>
            <a:r>
              <a:rPr dirty="0" sz="1450" spc="-10">
                <a:latin typeface="Times New Roman"/>
                <a:cs typeface="Times New Roman"/>
              </a:rPr>
              <a:t>have neither the desire </a:t>
            </a:r>
            <a:r>
              <a:rPr dirty="0" sz="1450" spc="-5">
                <a:latin typeface="Times New Roman"/>
                <a:cs typeface="Times New Roman"/>
              </a:rPr>
              <a:t>nor </a:t>
            </a:r>
            <a:r>
              <a:rPr dirty="0" sz="1450" spc="-10">
                <a:latin typeface="Times New Roman"/>
                <a:cs typeface="Times New Roman"/>
              </a:rPr>
              <a:t>the vocation to </a:t>
            </a:r>
            <a:r>
              <a:rPr dirty="0" sz="1450" spc="-5">
                <a:latin typeface="Times New Roman"/>
                <a:cs typeface="Times New Roman"/>
              </a:rPr>
              <a:t>be a  </a:t>
            </a:r>
            <a:r>
              <a:rPr dirty="0" sz="1450" spc="-20">
                <a:latin typeface="Times New Roman"/>
                <a:cs typeface="Times New Roman"/>
              </a:rPr>
              <a:t>doctor."</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My sanguine friend's face grows</a:t>
            </a:r>
            <a:r>
              <a:rPr dirty="0" sz="1450" spc="15">
                <a:latin typeface="Times New Roman"/>
                <a:cs typeface="Times New Roman"/>
              </a:rPr>
              <a:t> </a:t>
            </a:r>
            <a:r>
              <a:rPr dirty="0" sz="1450" spc="-10">
                <a:latin typeface="Times New Roman"/>
                <a:cs typeface="Times New Roman"/>
              </a:rPr>
              <a:t>grave.</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"Excuse me, </a:t>
            </a:r>
            <a:r>
              <a:rPr dirty="0" sz="1450" spc="-15">
                <a:latin typeface="Times New Roman"/>
                <a:cs typeface="Times New Roman"/>
              </a:rPr>
              <a:t>Professor," </a:t>
            </a:r>
            <a:r>
              <a:rPr dirty="0" sz="1450" spc="-5">
                <a:latin typeface="Times New Roman"/>
                <a:cs typeface="Times New Roman"/>
              </a:rPr>
              <a:t>he </a:t>
            </a:r>
            <a:r>
              <a:rPr dirty="0" sz="1450" spc="-10">
                <a:latin typeface="Times New Roman"/>
                <a:cs typeface="Times New Roman"/>
              </a:rPr>
              <a:t>smiles, "but it would </a:t>
            </a:r>
            <a:r>
              <a:rPr dirty="0" sz="1450" spc="-5">
                <a:latin typeface="Times New Roman"/>
                <a:cs typeface="Times New Roman"/>
              </a:rPr>
              <a:t>be </a:t>
            </a:r>
            <a:r>
              <a:rPr dirty="0" sz="1450" spc="-10">
                <a:latin typeface="Times New Roman"/>
                <a:cs typeface="Times New Roman"/>
              </a:rPr>
              <a:t>strange, to say the  least, </a:t>
            </a:r>
            <a:r>
              <a:rPr dirty="0" sz="1450" spc="-5">
                <a:latin typeface="Times New Roman"/>
                <a:cs typeface="Times New Roman"/>
              </a:rPr>
              <a:t>on </a:t>
            </a:r>
            <a:r>
              <a:rPr dirty="0" sz="1450" spc="-10">
                <a:latin typeface="Times New Roman"/>
                <a:cs typeface="Times New Roman"/>
              </a:rPr>
              <a:t>my part. Studying medicine for five years and suddenly—to throw it  </a:t>
            </a:r>
            <a:r>
              <a:rPr dirty="0" sz="1450" spc="-20">
                <a:latin typeface="Times New Roman"/>
                <a:cs typeface="Times New Roman"/>
              </a:rPr>
              <a:t>over."</a:t>
            </a:r>
            <a:endParaRPr sz="1450">
              <a:latin typeface="Times New Roman"/>
              <a:cs typeface="Times New Roman"/>
            </a:endParaRPr>
          </a:p>
          <a:p>
            <a:pPr algn="just" marL="12700" marR="5715" indent="255904">
              <a:lnSpc>
                <a:spcPts val="1730"/>
              </a:lnSpc>
              <a:spcBef>
                <a:spcPts val="790"/>
              </a:spcBef>
            </a:pPr>
            <a:r>
              <a:rPr dirty="0" sz="1450" spc="-40">
                <a:latin typeface="Times New Roman"/>
                <a:cs typeface="Times New Roman"/>
              </a:rPr>
              <a:t>"Yes, </a:t>
            </a:r>
            <a:r>
              <a:rPr dirty="0" sz="1450" spc="-5">
                <a:latin typeface="Times New Roman"/>
                <a:cs typeface="Times New Roman"/>
              </a:rPr>
              <a:t>but </a:t>
            </a:r>
            <a:r>
              <a:rPr dirty="0" sz="1450" spc="-10">
                <a:latin typeface="Times New Roman"/>
                <a:cs typeface="Times New Roman"/>
              </a:rPr>
              <a:t>it's better to waste five years than to spend </a:t>
            </a:r>
            <a:r>
              <a:rPr dirty="0" sz="1450" spc="-5">
                <a:latin typeface="Times New Roman"/>
                <a:cs typeface="Times New Roman"/>
              </a:rPr>
              <a:t>your </a:t>
            </a:r>
            <a:r>
              <a:rPr dirty="0" sz="1450" spc="-10">
                <a:latin typeface="Times New Roman"/>
                <a:cs typeface="Times New Roman"/>
              </a:rPr>
              <a:t>whole life  afterwards in an occupation which </a:t>
            </a:r>
            <a:r>
              <a:rPr dirty="0" sz="1450" spc="-5">
                <a:latin typeface="Times New Roman"/>
                <a:cs typeface="Times New Roman"/>
              </a:rPr>
              <a:t>you</a:t>
            </a:r>
            <a:r>
              <a:rPr dirty="0" sz="1450" spc="20">
                <a:latin typeface="Times New Roman"/>
                <a:cs typeface="Times New Roman"/>
              </a:rPr>
              <a:t> </a:t>
            </a:r>
            <a:r>
              <a:rPr dirty="0" sz="1450" spc="-10">
                <a:latin typeface="Times New Roman"/>
                <a:cs typeface="Times New Roman"/>
              </a:rPr>
              <a:t>dislike."</a:t>
            </a:r>
            <a:endParaRPr sz="1450">
              <a:latin typeface="Times New Roman"/>
              <a:cs typeface="Times New Roman"/>
            </a:endParaRPr>
          </a:p>
          <a:p>
            <a:pPr marL="268605" marR="1177290">
              <a:lnSpc>
                <a:spcPct val="140700"/>
              </a:lnSpc>
              <a:spcBef>
                <a:spcPts val="15"/>
              </a:spcBef>
            </a:pPr>
            <a:r>
              <a:rPr dirty="0" sz="1450" spc="-10">
                <a:latin typeface="Times New Roman"/>
                <a:cs typeface="Times New Roman"/>
              </a:rPr>
              <a:t>Immediately </a:t>
            </a:r>
            <a:r>
              <a:rPr dirty="0" sz="1450" spc="-5">
                <a:latin typeface="Times New Roman"/>
                <a:cs typeface="Times New Roman"/>
              </a:rPr>
              <a:t>I </a:t>
            </a:r>
            <a:r>
              <a:rPr dirty="0" sz="1450" spc="-10">
                <a:latin typeface="Times New Roman"/>
                <a:cs typeface="Times New Roman"/>
              </a:rPr>
              <a:t>begin to feel sorry for him and hasten to say:  </a:t>
            </a:r>
            <a:r>
              <a:rPr dirty="0" sz="1450" spc="-30">
                <a:latin typeface="Times New Roman"/>
                <a:cs typeface="Times New Roman"/>
              </a:rPr>
              <a:t>"Well, </a:t>
            </a:r>
            <a:r>
              <a:rPr dirty="0" sz="1450" spc="-5">
                <a:latin typeface="Times New Roman"/>
                <a:cs typeface="Times New Roman"/>
              </a:rPr>
              <a:t>do </a:t>
            </a:r>
            <a:r>
              <a:rPr dirty="0" sz="1450" spc="-10">
                <a:latin typeface="Times New Roman"/>
                <a:cs typeface="Times New Roman"/>
              </a:rPr>
              <a:t>as </a:t>
            </a:r>
            <a:r>
              <a:rPr dirty="0" sz="1450" spc="-5">
                <a:latin typeface="Times New Roman"/>
                <a:cs typeface="Times New Roman"/>
              </a:rPr>
              <a:t>you </a:t>
            </a:r>
            <a:r>
              <a:rPr dirty="0" sz="1450" spc="-10">
                <a:latin typeface="Times New Roman"/>
                <a:cs typeface="Times New Roman"/>
              </a:rPr>
              <a:t>please. Read </a:t>
            </a:r>
            <a:r>
              <a:rPr dirty="0" sz="1450" spc="-5">
                <a:latin typeface="Times New Roman"/>
                <a:cs typeface="Times New Roman"/>
              </a:rPr>
              <a:t>a </a:t>
            </a:r>
            <a:r>
              <a:rPr dirty="0" sz="1450" spc="-10">
                <a:latin typeface="Times New Roman"/>
                <a:cs typeface="Times New Roman"/>
              </a:rPr>
              <a:t>little and come</a:t>
            </a:r>
            <a:r>
              <a:rPr dirty="0" sz="1450" spc="5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marL="268605" marR="2596515">
              <a:lnSpc>
                <a:spcPct val="144900"/>
              </a:lnSpc>
            </a:pPr>
            <a:r>
              <a:rPr dirty="0" sz="1450" spc="-10">
                <a:latin typeface="Times New Roman"/>
                <a:cs typeface="Times New Roman"/>
              </a:rPr>
              <a:t>"When?" the idler asks, </a:t>
            </a:r>
            <a:r>
              <a:rPr dirty="0" sz="1450" spc="-25">
                <a:latin typeface="Times New Roman"/>
                <a:cs typeface="Times New Roman"/>
              </a:rPr>
              <a:t>dully.  </a:t>
            </a:r>
            <a:r>
              <a:rPr dirty="0" sz="1450" spc="-10">
                <a:latin typeface="Times New Roman"/>
                <a:cs typeface="Times New Roman"/>
              </a:rPr>
              <a:t>"Whenever </a:t>
            </a:r>
            <a:r>
              <a:rPr dirty="0" sz="1450" spc="-5">
                <a:latin typeface="Times New Roman"/>
                <a:cs typeface="Times New Roman"/>
              </a:rPr>
              <a:t>you </a:t>
            </a:r>
            <a:r>
              <a:rPr dirty="0" sz="1450" spc="-10">
                <a:latin typeface="Times New Roman"/>
                <a:cs typeface="Times New Roman"/>
              </a:rPr>
              <a:t>like. </a:t>
            </a:r>
            <a:r>
              <a:rPr dirty="0" sz="1450" spc="-30">
                <a:latin typeface="Times New Roman"/>
                <a:cs typeface="Times New Roman"/>
              </a:rPr>
              <a:t>To-morrow,</a:t>
            </a:r>
            <a:r>
              <a:rPr dirty="0" sz="1450" spc="5">
                <a:latin typeface="Times New Roman"/>
                <a:cs typeface="Times New Roman"/>
              </a:rPr>
              <a:t> </a:t>
            </a:r>
            <a:r>
              <a:rPr dirty="0" sz="1450" spc="-10">
                <a:latin typeface="Times New Roman"/>
                <a:cs typeface="Times New Roman"/>
              </a:rPr>
              <a:t>even."</a:t>
            </a:r>
            <a:endParaRPr sz="145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437370"/>
          </a:xfrm>
          <a:prstGeom prst="rect">
            <a:avLst/>
          </a:prstGeom>
        </p:spPr>
        <p:txBody>
          <a:bodyPr wrap="square" lIns="0" tIns="19685" rIns="0" bIns="0" rtlCol="0" vert="horz">
            <a:spAutoFit/>
          </a:bodyPr>
          <a:lstStyle/>
          <a:p>
            <a:pPr algn="just" marL="12700" marR="8255" indent="255904">
              <a:lnSpc>
                <a:spcPts val="1730"/>
              </a:lnSpc>
              <a:spcBef>
                <a:spcPts val="155"/>
              </a:spcBef>
            </a:pP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read in his pleasant eyes. "I can come again; </a:t>
            </a:r>
            <a:r>
              <a:rPr dirty="0" sz="1450" spc="-5">
                <a:latin typeface="Times New Roman"/>
                <a:cs typeface="Times New Roman"/>
              </a:rPr>
              <a:t>but </a:t>
            </a:r>
            <a:r>
              <a:rPr dirty="0" sz="1450" spc="-10">
                <a:latin typeface="Times New Roman"/>
                <a:cs typeface="Times New Roman"/>
              </a:rPr>
              <a:t>you'll send me away  again, </a:t>
            </a:r>
            <a:r>
              <a:rPr dirty="0" sz="1450" spc="-5">
                <a:latin typeface="Times New Roman"/>
                <a:cs typeface="Times New Roman"/>
              </a:rPr>
              <a:t>you </a:t>
            </a:r>
            <a:r>
              <a:rPr dirty="0" sz="1450" spc="-10">
                <a:latin typeface="Times New Roman"/>
                <a:cs typeface="Times New Roman"/>
              </a:rPr>
              <a:t>beast."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"Of course," </a:t>
            </a:r>
            <a:r>
              <a:rPr dirty="0" sz="1450" spc="-5">
                <a:latin typeface="Times New Roman"/>
                <a:cs typeface="Times New Roman"/>
              </a:rPr>
              <a:t>I </a:t>
            </a:r>
            <a:r>
              <a:rPr dirty="0" sz="1450" spc="-30">
                <a:latin typeface="Times New Roman"/>
                <a:cs typeface="Times New Roman"/>
              </a:rPr>
              <a:t>say, </a:t>
            </a:r>
            <a:r>
              <a:rPr dirty="0" sz="1450" spc="-10">
                <a:latin typeface="Times New Roman"/>
                <a:cs typeface="Times New Roman"/>
              </a:rPr>
              <a:t>"you won't become more learned because </a:t>
            </a:r>
            <a:r>
              <a:rPr dirty="0" sz="1450" spc="-5">
                <a:latin typeface="Times New Roman"/>
                <a:cs typeface="Times New Roman"/>
              </a:rPr>
              <a:t>you </a:t>
            </a:r>
            <a:r>
              <a:rPr dirty="0" sz="1450" spc="-10">
                <a:latin typeface="Times New Roman"/>
                <a:cs typeface="Times New Roman"/>
              </a:rPr>
              <a:t>have to  come </a:t>
            </a:r>
            <a:r>
              <a:rPr dirty="0" sz="1450" spc="-5">
                <a:latin typeface="Times New Roman"/>
                <a:cs typeface="Times New Roman"/>
              </a:rPr>
              <a:t>up </a:t>
            </a:r>
            <a:r>
              <a:rPr dirty="0" sz="1450" spc="-10">
                <a:latin typeface="Times New Roman"/>
                <a:cs typeface="Times New Roman"/>
              </a:rPr>
              <a:t>to me fifteen times for examination; </a:t>
            </a:r>
            <a:r>
              <a:rPr dirty="0" sz="1450" spc="-5">
                <a:latin typeface="Times New Roman"/>
                <a:cs typeface="Times New Roman"/>
              </a:rPr>
              <a:t>but </a:t>
            </a:r>
            <a:r>
              <a:rPr dirty="0" sz="1450" spc="-10">
                <a:latin typeface="Times New Roman"/>
                <a:cs typeface="Times New Roman"/>
              </a:rPr>
              <a:t>this will form </a:t>
            </a:r>
            <a:r>
              <a:rPr dirty="0" sz="1450" spc="-5">
                <a:latin typeface="Times New Roman"/>
                <a:cs typeface="Times New Roman"/>
              </a:rPr>
              <a:t>your </a:t>
            </a:r>
            <a:r>
              <a:rPr dirty="0" sz="1450" spc="-20">
                <a:latin typeface="Times New Roman"/>
                <a:cs typeface="Times New Roman"/>
              </a:rPr>
              <a:t>character.  </a:t>
            </a:r>
            <a:r>
              <a:rPr dirty="0" sz="1450" spc="-60">
                <a:latin typeface="Times New Roman"/>
                <a:cs typeface="Times New Roman"/>
              </a:rPr>
              <a:t>You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thankful for</a:t>
            </a:r>
            <a:r>
              <a:rPr dirty="0" sz="1450" spc="6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12065" indent="255904">
              <a:lnSpc>
                <a:spcPts val="1730"/>
              </a:lnSpc>
              <a:spcBef>
                <a:spcPts val="715"/>
              </a:spcBef>
            </a:pPr>
            <a:r>
              <a:rPr dirty="0" sz="1450" spc="-10">
                <a:latin typeface="Times New Roman"/>
                <a:cs typeface="Times New Roman"/>
              </a:rPr>
              <a:t>Silence. </a:t>
            </a:r>
            <a:r>
              <a:rPr dirty="0" sz="1450" spc="-5">
                <a:latin typeface="Times New Roman"/>
                <a:cs typeface="Times New Roman"/>
              </a:rPr>
              <a:t>I </a:t>
            </a:r>
            <a:r>
              <a:rPr dirty="0" sz="1450" spc="-10">
                <a:latin typeface="Times New Roman"/>
                <a:cs typeface="Times New Roman"/>
              </a:rPr>
              <a:t>rise and wait for my guest to leave. But </a:t>
            </a:r>
            <a:r>
              <a:rPr dirty="0" sz="1450" spc="-5">
                <a:latin typeface="Times New Roman"/>
                <a:cs typeface="Times New Roman"/>
              </a:rPr>
              <a:t>he </a:t>
            </a:r>
            <a:r>
              <a:rPr dirty="0" sz="1450" spc="-10">
                <a:latin typeface="Times New Roman"/>
                <a:cs typeface="Times New Roman"/>
              </a:rPr>
              <a:t>stands there, looking  at the </a:t>
            </a:r>
            <a:r>
              <a:rPr dirty="0" sz="1450" spc="-20">
                <a:latin typeface="Times New Roman"/>
                <a:cs typeface="Times New Roman"/>
              </a:rPr>
              <a:t>window, </a:t>
            </a:r>
            <a:r>
              <a:rPr dirty="0" sz="1450" spc="-10">
                <a:latin typeface="Times New Roman"/>
                <a:cs typeface="Times New Roman"/>
              </a:rPr>
              <a:t>pulling at his little beard and thinking. It becomes</a:t>
            </a:r>
            <a:r>
              <a:rPr dirty="0" sz="1450" spc="125">
                <a:latin typeface="Times New Roman"/>
                <a:cs typeface="Times New Roman"/>
              </a:rPr>
              <a:t> </a:t>
            </a:r>
            <a:r>
              <a:rPr dirty="0" sz="1450" spc="-10">
                <a:latin typeface="Times New Roman"/>
                <a:cs typeface="Times New Roman"/>
              </a:rPr>
              <a:t>tedious.</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My sanguine friend has </a:t>
            </a:r>
            <a:r>
              <a:rPr dirty="0" sz="1450" spc="-5">
                <a:latin typeface="Times New Roman"/>
                <a:cs typeface="Times New Roman"/>
              </a:rPr>
              <a:t>a </a:t>
            </a:r>
            <a:r>
              <a:rPr dirty="0" sz="1450" spc="-10">
                <a:latin typeface="Times New Roman"/>
                <a:cs typeface="Times New Roman"/>
              </a:rPr>
              <a:t>pleasant, succulent voice, </a:t>
            </a:r>
            <a:r>
              <a:rPr dirty="0" sz="1450" spc="-15">
                <a:latin typeface="Times New Roman"/>
                <a:cs typeface="Times New Roman"/>
              </a:rPr>
              <a:t>clever, </a:t>
            </a:r>
            <a:r>
              <a:rPr dirty="0" sz="1450" spc="-10">
                <a:latin typeface="Times New Roman"/>
                <a:cs typeface="Times New Roman"/>
              </a:rPr>
              <a:t>amusing eyes, </a:t>
            </a:r>
            <a:r>
              <a:rPr dirty="0" sz="1450" spc="-5">
                <a:latin typeface="Times New Roman"/>
                <a:cs typeface="Times New Roman"/>
              </a:rPr>
              <a:t>a  </a:t>
            </a:r>
            <a:r>
              <a:rPr dirty="0" sz="1450" spc="-10">
                <a:latin typeface="Times New Roman"/>
                <a:cs typeface="Times New Roman"/>
              </a:rPr>
              <a:t>good-natured face, rather </a:t>
            </a:r>
            <a:r>
              <a:rPr dirty="0" sz="1450" spc="-15">
                <a:latin typeface="Times New Roman"/>
                <a:cs typeface="Times New Roman"/>
              </a:rPr>
              <a:t>puffed </a:t>
            </a:r>
            <a:r>
              <a:rPr dirty="0" sz="1450" spc="-5">
                <a:latin typeface="Times New Roman"/>
                <a:cs typeface="Times New Roman"/>
              </a:rPr>
              <a:t>by </a:t>
            </a:r>
            <a:r>
              <a:rPr dirty="0" sz="1450" spc="-10">
                <a:latin typeface="Times New Roman"/>
                <a:cs typeface="Times New Roman"/>
              </a:rPr>
              <a:t>assiduity to beer and much resting </a:t>
            </a:r>
            <a:r>
              <a:rPr dirty="0" sz="1450" spc="-5">
                <a:latin typeface="Times New Roman"/>
                <a:cs typeface="Times New Roman"/>
              </a:rPr>
              <a:t>on </a:t>
            </a:r>
            <a:r>
              <a:rPr dirty="0" sz="1450" spc="-10">
                <a:latin typeface="Times New Roman"/>
                <a:cs typeface="Times New Roman"/>
              </a:rPr>
              <a:t>the  sofa. Evidently </a:t>
            </a:r>
            <a:r>
              <a:rPr dirty="0" sz="1450" spc="-5">
                <a:latin typeface="Times New Roman"/>
                <a:cs typeface="Times New Roman"/>
              </a:rPr>
              <a:t>he </a:t>
            </a:r>
            <a:r>
              <a:rPr dirty="0" sz="1450" spc="-10">
                <a:latin typeface="Times New Roman"/>
                <a:cs typeface="Times New Roman"/>
              </a:rPr>
              <a:t>could tell me many interesting things about the opera, about  his love </a:t>
            </a:r>
            <a:r>
              <a:rPr dirty="0" sz="1450" spc="-15">
                <a:latin typeface="Times New Roman"/>
                <a:cs typeface="Times New Roman"/>
              </a:rPr>
              <a:t>affairs, </a:t>
            </a:r>
            <a:r>
              <a:rPr dirty="0" sz="1450" spc="-10">
                <a:latin typeface="Times New Roman"/>
                <a:cs typeface="Times New Roman"/>
              </a:rPr>
              <a:t>about the friends </a:t>
            </a:r>
            <a:r>
              <a:rPr dirty="0" sz="1450" spc="-5">
                <a:latin typeface="Times New Roman"/>
                <a:cs typeface="Times New Roman"/>
              </a:rPr>
              <a:t>he </a:t>
            </a:r>
            <a:r>
              <a:rPr dirty="0" sz="1450" spc="-10">
                <a:latin typeface="Times New Roman"/>
                <a:cs typeface="Times New Roman"/>
              </a:rPr>
              <a:t>adores; </a:t>
            </a:r>
            <a:r>
              <a:rPr dirty="0" sz="1450" spc="-5">
                <a:latin typeface="Times New Roman"/>
                <a:cs typeface="Times New Roman"/>
              </a:rPr>
              <a:t>but, </a:t>
            </a:r>
            <a:r>
              <a:rPr dirty="0" sz="1450" spc="-15">
                <a:latin typeface="Times New Roman"/>
                <a:cs typeface="Times New Roman"/>
              </a:rPr>
              <a:t>unfortunately, </a:t>
            </a:r>
            <a:r>
              <a:rPr dirty="0" sz="1450" spc="-10">
                <a:latin typeface="Times New Roman"/>
                <a:cs typeface="Times New Roman"/>
              </a:rPr>
              <a:t>it is </a:t>
            </a:r>
            <a:r>
              <a:rPr dirty="0" sz="1450" spc="-5">
                <a:latin typeface="Times New Roman"/>
                <a:cs typeface="Times New Roman"/>
              </a:rPr>
              <a:t>not </a:t>
            </a:r>
            <a:r>
              <a:rPr dirty="0" sz="1450" spc="-10">
                <a:latin typeface="Times New Roman"/>
                <a:cs typeface="Times New Roman"/>
              </a:rPr>
              <a:t>the  thing. And </a:t>
            </a:r>
            <a:r>
              <a:rPr dirty="0" sz="1450" spc="-5">
                <a:latin typeface="Times New Roman"/>
                <a:cs typeface="Times New Roman"/>
              </a:rPr>
              <a:t>I </a:t>
            </a:r>
            <a:r>
              <a:rPr dirty="0" sz="1450" spc="-10">
                <a:latin typeface="Times New Roman"/>
                <a:cs typeface="Times New Roman"/>
              </a:rPr>
              <a:t>would so eagerly</a:t>
            </a:r>
            <a:r>
              <a:rPr dirty="0" sz="1450" spc="15">
                <a:latin typeface="Times New Roman"/>
                <a:cs typeface="Times New Roman"/>
              </a:rPr>
              <a:t> </a:t>
            </a:r>
            <a:r>
              <a:rPr dirty="0" sz="1450" spc="-10">
                <a:latin typeface="Times New Roman"/>
                <a:cs typeface="Times New Roman"/>
              </a:rPr>
              <a:t>listen!</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"On my word </a:t>
            </a:r>
            <a:r>
              <a:rPr dirty="0" sz="1450" spc="-5">
                <a:latin typeface="Times New Roman"/>
                <a:cs typeface="Times New Roman"/>
              </a:rPr>
              <a:t>of </a:t>
            </a:r>
            <a:r>
              <a:rPr dirty="0" sz="1450" spc="-15">
                <a:latin typeface="Times New Roman"/>
                <a:cs typeface="Times New Roman"/>
              </a:rPr>
              <a:t>honour, Professor,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give me </a:t>
            </a:r>
            <a:r>
              <a:rPr dirty="0" sz="1450" spc="-5">
                <a:latin typeface="Times New Roman"/>
                <a:cs typeface="Times New Roman"/>
              </a:rPr>
              <a:t>a </a:t>
            </a:r>
            <a:r>
              <a:rPr dirty="0" sz="1450" spc="-10">
                <a:latin typeface="Times New Roman"/>
                <a:cs typeface="Times New Roman"/>
              </a:rPr>
              <a:t>'satis'</a:t>
            </a:r>
            <a:r>
              <a:rPr dirty="0" sz="1450" spc="50">
                <a:latin typeface="Times New Roman"/>
                <a:cs typeface="Times New Roman"/>
              </a:rPr>
              <a:t> </a:t>
            </a:r>
            <a:r>
              <a:rPr dirty="0" sz="1450" spc="-5">
                <a:latin typeface="Times New Roman"/>
                <a:cs typeface="Times New Roman"/>
              </a:rPr>
              <a:t>I'll...."</a:t>
            </a:r>
            <a:endParaRPr sz="1450">
              <a:latin typeface="Times New Roman"/>
              <a:cs typeface="Times New Roman"/>
            </a:endParaRPr>
          </a:p>
          <a:p>
            <a:pPr algn="just" marL="12700" marR="12065" indent="255904">
              <a:lnSpc>
                <a:spcPts val="1730"/>
              </a:lnSpc>
              <a:spcBef>
                <a:spcPts val="775"/>
              </a:spcBef>
            </a:pPr>
            <a:r>
              <a:rPr dirty="0" sz="1450" spc="-10">
                <a:latin typeface="Times New Roman"/>
                <a:cs typeface="Times New Roman"/>
              </a:rPr>
              <a:t>As soon as it gets to "my word </a:t>
            </a:r>
            <a:r>
              <a:rPr dirty="0" sz="1450" spc="-5">
                <a:latin typeface="Times New Roman"/>
                <a:cs typeface="Times New Roman"/>
              </a:rPr>
              <a:t>of </a:t>
            </a:r>
            <a:r>
              <a:rPr dirty="0" sz="1450" spc="-15">
                <a:latin typeface="Times New Roman"/>
                <a:cs typeface="Times New Roman"/>
              </a:rPr>
              <a:t>honour," </a:t>
            </a:r>
            <a:r>
              <a:rPr dirty="0" sz="1450" spc="-5">
                <a:latin typeface="Times New Roman"/>
                <a:cs typeface="Times New Roman"/>
              </a:rPr>
              <a:t>I </a:t>
            </a:r>
            <a:r>
              <a:rPr dirty="0" sz="1450" spc="-10">
                <a:latin typeface="Times New Roman"/>
                <a:cs typeface="Times New Roman"/>
              </a:rPr>
              <a:t>wave my hands and sit down  to the table. The student thinks for </a:t>
            </a:r>
            <a:r>
              <a:rPr dirty="0" sz="1450" spc="-5">
                <a:latin typeface="Times New Roman"/>
                <a:cs typeface="Times New Roman"/>
              </a:rPr>
              <a:t>a </a:t>
            </a:r>
            <a:r>
              <a:rPr dirty="0" sz="1450" spc="-10">
                <a:latin typeface="Times New Roman"/>
                <a:cs typeface="Times New Roman"/>
              </a:rPr>
              <a:t>while and says,</a:t>
            </a:r>
            <a:r>
              <a:rPr dirty="0" sz="1450" spc="70">
                <a:latin typeface="Times New Roman"/>
                <a:cs typeface="Times New Roman"/>
              </a:rPr>
              <a:t> </a:t>
            </a:r>
            <a:r>
              <a:rPr dirty="0" sz="1450" spc="-10">
                <a:latin typeface="Times New Roman"/>
                <a:cs typeface="Times New Roman"/>
              </a:rPr>
              <a:t>dejectedly:</a:t>
            </a:r>
            <a:endParaRPr sz="1450">
              <a:latin typeface="Times New Roman"/>
              <a:cs typeface="Times New Roman"/>
            </a:endParaRPr>
          </a:p>
          <a:p>
            <a:pPr algn="just" marL="268605" marR="2641600">
              <a:lnSpc>
                <a:spcPts val="2520"/>
              </a:lnSpc>
              <a:spcBef>
                <a:spcPts val="160"/>
              </a:spcBef>
            </a:pPr>
            <a:r>
              <a:rPr dirty="0" sz="1450" spc="-10">
                <a:latin typeface="Times New Roman"/>
                <a:cs typeface="Times New Roman"/>
              </a:rPr>
              <a:t>"In that case, </a:t>
            </a:r>
            <a:r>
              <a:rPr dirty="0" sz="1450" spc="-5">
                <a:latin typeface="Times New Roman"/>
                <a:cs typeface="Times New Roman"/>
              </a:rPr>
              <a:t>good-bye.... </a:t>
            </a:r>
            <a:r>
              <a:rPr dirty="0" sz="1450" spc="-10">
                <a:latin typeface="Times New Roman"/>
                <a:cs typeface="Times New Roman"/>
              </a:rPr>
              <a:t>Forgive me!"  "Good-bye, my friend....</a:t>
            </a:r>
            <a:r>
              <a:rPr dirty="0" sz="1450" spc="15">
                <a:latin typeface="Times New Roman"/>
                <a:cs typeface="Times New Roman"/>
              </a:rPr>
              <a:t> </a:t>
            </a:r>
            <a:r>
              <a:rPr dirty="0" sz="1450" spc="-10">
                <a:latin typeface="Times New Roman"/>
                <a:cs typeface="Times New Roman"/>
              </a:rPr>
              <a:t>Good-bye!"</a:t>
            </a:r>
            <a:endParaRPr sz="1450">
              <a:latin typeface="Times New Roman"/>
              <a:cs typeface="Times New Roman"/>
            </a:endParaRPr>
          </a:p>
          <a:p>
            <a:pPr algn="just" marL="12700" marR="5080" indent="255904">
              <a:lnSpc>
                <a:spcPts val="1730"/>
              </a:lnSpc>
              <a:spcBef>
                <a:spcPts val="560"/>
              </a:spcBef>
            </a:pPr>
            <a:r>
              <a:rPr dirty="0" sz="1450" spc="-10">
                <a:latin typeface="Times New Roman"/>
                <a:cs typeface="Times New Roman"/>
              </a:rPr>
              <a:t>He walks irresolutely into the hall, slowly puts </a:t>
            </a:r>
            <a:r>
              <a:rPr dirty="0" sz="1450" spc="-5">
                <a:latin typeface="Times New Roman"/>
                <a:cs typeface="Times New Roman"/>
              </a:rPr>
              <a:t>on </a:t>
            </a:r>
            <a:r>
              <a:rPr dirty="0" sz="1450" spc="-10">
                <a:latin typeface="Times New Roman"/>
                <a:cs typeface="Times New Roman"/>
              </a:rPr>
              <a:t>his coat, and, when </a:t>
            </a:r>
            <a:r>
              <a:rPr dirty="0" sz="1450" spc="-5">
                <a:latin typeface="Times New Roman"/>
                <a:cs typeface="Times New Roman"/>
              </a:rPr>
              <a:t>he  </a:t>
            </a:r>
            <a:r>
              <a:rPr dirty="0" sz="1450" spc="-10">
                <a:latin typeface="Times New Roman"/>
                <a:cs typeface="Times New Roman"/>
              </a:rPr>
              <a:t>goes into the street, probably thinks again for </a:t>
            </a:r>
            <a:r>
              <a:rPr dirty="0" sz="1450" spc="-5">
                <a:latin typeface="Times New Roman"/>
                <a:cs typeface="Times New Roman"/>
              </a:rPr>
              <a:t>a </a:t>
            </a:r>
            <a:r>
              <a:rPr dirty="0" sz="1450" spc="-10">
                <a:latin typeface="Times New Roman"/>
                <a:cs typeface="Times New Roman"/>
              </a:rPr>
              <a:t>long while; having excogitated  nothing better than "old devil" for me, </a:t>
            </a:r>
            <a:r>
              <a:rPr dirty="0" sz="1450" spc="-5">
                <a:latin typeface="Times New Roman"/>
                <a:cs typeface="Times New Roman"/>
              </a:rPr>
              <a:t>he </a:t>
            </a:r>
            <a:r>
              <a:rPr dirty="0" sz="1450" spc="-10">
                <a:latin typeface="Times New Roman"/>
                <a:cs typeface="Times New Roman"/>
              </a:rPr>
              <a:t>goes to </a:t>
            </a:r>
            <a:r>
              <a:rPr dirty="0" sz="1450" spc="-5">
                <a:latin typeface="Times New Roman"/>
                <a:cs typeface="Times New Roman"/>
              </a:rPr>
              <a:t>a </a:t>
            </a:r>
            <a:r>
              <a:rPr dirty="0" sz="1450" spc="-10">
                <a:latin typeface="Times New Roman"/>
                <a:cs typeface="Times New Roman"/>
              </a:rPr>
              <a:t>cheap restaurant to drink  beer and dine, and then home to sleep. Peace </a:t>
            </a:r>
            <a:r>
              <a:rPr dirty="0" sz="1450" spc="-5">
                <a:latin typeface="Times New Roman"/>
                <a:cs typeface="Times New Roman"/>
              </a:rPr>
              <a:t>be </a:t>
            </a:r>
            <a:r>
              <a:rPr dirty="0" sz="1450" spc="-10">
                <a:latin typeface="Times New Roman"/>
                <a:cs typeface="Times New Roman"/>
              </a:rPr>
              <a:t>to </a:t>
            </a:r>
            <a:r>
              <a:rPr dirty="0" sz="1450" spc="-5">
                <a:latin typeface="Times New Roman"/>
                <a:cs typeface="Times New Roman"/>
              </a:rPr>
              <a:t>your </a:t>
            </a:r>
            <a:r>
              <a:rPr dirty="0" sz="1450" spc="-10">
                <a:latin typeface="Times New Roman"/>
                <a:cs typeface="Times New Roman"/>
              </a:rPr>
              <a:t>ashes, honest  labourer!</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A third ring. Enters </a:t>
            </a:r>
            <a:r>
              <a:rPr dirty="0" sz="1450" spc="-5">
                <a:latin typeface="Times New Roman"/>
                <a:cs typeface="Times New Roman"/>
              </a:rPr>
              <a:t>a young </a:t>
            </a:r>
            <a:r>
              <a:rPr dirty="0" sz="1450" spc="-10">
                <a:latin typeface="Times New Roman"/>
                <a:cs typeface="Times New Roman"/>
              </a:rPr>
              <a:t>doctor in </a:t>
            </a:r>
            <a:r>
              <a:rPr dirty="0" sz="1450" spc="-5">
                <a:latin typeface="Times New Roman"/>
                <a:cs typeface="Times New Roman"/>
              </a:rPr>
              <a:t>a </a:t>
            </a:r>
            <a:r>
              <a:rPr dirty="0" sz="1450" spc="-10">
                <a:latin typeface="Times New Roman"/>
                <a:cs typeface="Times New Roman"/>
              </a:rPr>
              <a:t>new black suit, gold-rimmed  spectacles and the inevitable white necktie. He introduces himself. </a:t>
            </a:r>
            <a:r>
              <a:rPr dirty="0" sz="1450" spc="-5">
                <a:latin typeface="Times New Roman"/>
                <a:cs typeface="Times New Roman"/>
              </a:rPr>
              <a:t>I </a:t>
            </a:r>
            <a:r>
              <a:rPr dirty="0" sz="1450" spc="-10">
                <a:latin typeface="Times New Roman"/>
                <a:cs typeface="Times New Roman"/>
              </a:rPr>
              <a:t>ask him to  take </a:t>
            </a:r>
            <a:r>
              <a:rPr dirty="0" sz="1450" spc="-5">
                <a:latin typeface="Times New Roman"/>
                <a:cs typeface="Times New Roman"/>
              </a:rPr>
              <a:t>a </a:t>
            </a:r>
            <a:r>
              <a:rPr dirty="0" sz="1450" spc="-10">
                <a:latin typeface="Times New Roman"/>
                <a:cs typeface="Times New Roman"/>
              </a:rPr>
              <a:t>seat and inquire his business. The </a:t>
            </a:r>
            <a:r>
              <a:rPr dirty="0" sz="1450" spc="-5">
                <a:latin typeface="Times New Roman"/>
                <a:cs typeface="Times New Roman"/>
              </a:rPr>
              <a:t>young </a:t>
            </a:r>
            <a:r>
              <a:rPr dirty="0" sz="1450" spc="-10">
                <a:latin typeface="Times New Roman"/>
                <a:cs typeface="Times New Roman"/>
              </a:rPr>
              <a:t>priest </a:t>
            </a:r>
            <a:r>
              <a:rPr dirty="0" sz="1450" spc="-5">
                <a:latin typeface="Times New Roman"/>
                <a:cs typeface="Times New Roman"/>
              </a:rPr>
              <a:t>of </a:t>
            </a:r>
            <a:r>
              <a:rPr dirty="0" sz="1450" spc="-10">
                <a:latin typeface="Times New Roman"/>
                <a:cs typeface="Times New Roman"/>
              </a:rPr>
              <a:t>science begins to tell  me, </a:t>
            </a:r>
            <a:r>
              <a:rPr dirty="0" sz="1450" spc="-5">
                <a:latin typeface="Times New Roman"/>
                <a:cs typeface="Times New Roman"/>
              </a:rPr>
              <a:t>not </a:t>
            </a:r>
            <a:r>
              <a:rPr dirty="0" sz="1450" spc="-10">
                <a:latin typeface="Times New Roman"/>
                <a:cs typeface="Times New Roman"/>
              </a:rPr>
              <a:t>without agitation, that </a:t>
            </a:r>
            <a:r>
              <a:rPr dirty="0" sz="1450" spc="-5">
                <a:latin typeface="Times New Roman"/>
                <a:cs typeface="Times New Roman"/>
              </a:rPr>
              <a:t>he </a:t>
            </a:r>
            <a:r>
              <a:rPr dirty="0" sz="1450" spc="-10">
                <a:latin typeface="Times New Roman"/>
                <a:cs typeface="Times New Roman"/>
              </a:rPr>
              <a:t>passed his doctor's examination this </a:t>
            </a:r>
            <a:r>
              <a:rPr dirty="0" sz="1450" spc="-20">
                <a:latin typeface="Times New Roman"/>
                <a:cs typeface="Times New Roman"/>
              </a:rPr>
              <a:t>year,  </a:t>
            </a:r>
            <a:r>
              <a:rPr dirty="0" sz="1450" spc="-10">
                <a:latin typeface="Times New Roman"/>
                <a:cs typeface="Times New Roman"/>
              </a:rPr>
              <a:t>and now has only to write his dissertation. He would like to work with me,  under my guidance; and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do </a:t>
            </a:r>
            <a:r>
              <a:rPr dirty="0" sz="1450" spc="-10">
                <a:latin typeface="Times New Roman"/>
                <a:cs typeface="Times New Roman"/>
              </a:rPr>
              <a:t>him </a:t>
            </a:r>
            <a:r>
              <a:rPr dirty="0" sz="1450" spc="-5">
                <a:latin typeface="Times New Roman"/>
                <a:cs typeface="Times New Roman"/>
              </a:rPr>
              <a:t>a </a:t>
            </a:r>
            <a:r>
              <a:rPr dirty="0" sz="1450" spc="-10">
                <a:latin typeface="Times New Roman"/>
                <a:cs typeface="Times New Roman"/>
              </a:rPr>
              <a:t>great kindness if </a:t>
            </a:r>
            <a:r>
              <a:rPr dirty="0" sz="1450" spc="-5">
                <a:latin typeface="Times New Roman"/>
                <a:cs typeface="Times New Roman"/>
              </a:rPr>
              <a:t>I </a:t>
            </a:r>
            <a:r>
              <a:rPr dirty="0" sz="1450" spc="-10">
                <a:latin typeface="Times New Roman"/>
                <a:cs typeface="Times New Roman"/>
              </a:rPr>
              <a:t>would suggest </a:t>
            </a:r>
            <a:r>
              <a:rPr dirty="0" sz="1450" spc="-5">
                <a:latin typeface="Times New Roman"/>
                <a:cs typeface="Times New Roman"/>
              </a:rPr>
              <a:t>a  </a:t>
            </a:r>
            <a:r>
              <a:rPr dirty="0" sz="1450" spc="-10">
                <a:latin typeface="Times New Roman"/>
                <a:cs typeface="Times New Roman"/>
              </a:rPr>
              <a:t>subject for his</a:t>
            </a:r>
            <a:r>
              <a:rPr dirty="0" sz="1450">
                <a:latin typeface="Times New Roman"/>
                <a:cs typeface="Times New Roman"/>
              </a:rPr>
              <a:t> </a:t>
            </a:r>
            <a:r>
              <a:rPr dirty="0" sz="1450" spc="-10">
                <a:latin typeface="Times New Roman"/>
                <a:cs typeface="Times New Roman"/>
              </a:rPr>
              <a:t>dissertation.</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"I should </a:t>
            </a:r>
            <a:r>
              <a:rPr dirty="0" sz="1450" spc="-5">
                <a:latin typeface="Times New Roman"/>
                <a:cs typeface="Times New Roman"/>
              </a:rPr>
              <a:t>be </a:t>
            </a:r>
            <a:r>
              <a:rPr dirty="0" sz="1450" spc="-10">
                <a:latin typeface="Times New Roman"/>
                <a:cs typeface="Times New Roman"/>
              </a:rPr>
              <a:t>delighted to </a:t>
            </a:r>
            <a:r>
              <a:rPr dirty="0" sz="1450" spc="-5">
                <a:latin typeface="Times New Roman"/>
                <a:cs typeface="Times New Roman"/>
              </a:rPr>
              <a:t>be of </a:t>
            </a:r>
            <a:r>
              <a:rPr dirty="0" sz="1450" spc="-10">
                <a:latin typeface="Times New Roman"/>
                <a:cs typeface="Times New Roman"/>
              </a:rPr>
              <a:t>use to </a:t>
            </a:r>
            <a:r>
              <a:rPr dirty="0" sz="1450" spc="-5">
                <a:latin typeface="Times New Roman"/>
                <a:cs typeface="Times New Roman"/>
              </a:rPr>
              <a:t>you, </a:t>
            </a:r>
            <a:r>
              <a:rPr dirty="0" sz="1450" spc="-10">
                <a:latin typeface="Times New Roman"/>
                <a:cs typeface="Times New Roman"/>
              </a:rPr>
              <a:t>mon cher confrère," </a:t>
            </a:r>
            <a:r>
              <a:rPr dirty="0" sz="1450" spc="-5">
                <a:latin typeface="Times New Roman"/>
                <a:cs typeface="Times New Roman"/>
              </a:rPr>
              <a:t>I </a:t>
            </a:r>
            <a:r>
              <a:rPr dirty="0" sz="1450" spc="-30">
                <a:latin typeface="Times New Roman"/>
                <a:cs typeface="Times New Roman"/>
              </a:rPr>
              <a:t>say. </a:t>
            </a:r>
            <a:r>
              <a:rPr dirty="0" sz="1450" spc="-10">
                <a:latin typeface="Times New Roman"/>
                <a:cs typeface="Times New Roman"/>
              </a:rPr>
              <a:t>"But  first </a:t>
            </a:r>
            <a:r>
              <a:rPr dirty="0" sz="1450" spc="-5">
                <a:latin typeface="Times New Roman"/>
                <a:cs typeface="Times New Roman"/>
              </a:rPr>
              <a:t>of </a:t>
            </a:r>
            <a:r>
              <a:rPr dirty="0" sz="1450" spc="-10">
                <a:latin typeface="Times New Roman"/>
                <a:cs typeface="Times New Roman"/>
              </a:rPr>
              <a:t>all, let </a:t>
            </a:r>
            <a:r>
              <a:rPr dirty="0" sz="1450" spc="-5">
                <a:latin typeface="Times New Roman"/>
                <a:cs typeface="Times New Roman"/>
              </a:rPr>
              <a:t>us </a:t>
            </a:r>
            <a:r>
              <a:rPr dirty="0" sz="1450" spc="-10">
                <a:latin typeface="Times New Roman"/>
                <a:cs typeface="Times New Roman"/>
              </a:rPr>
              <a:t>come to an agreement as to what is </a:t>
            </a:r>
            <a:r>
              <a:rPr dirty="0" sz="1450" spc="-5">
                <a:latin typeface="Times New Roman"/>
                <a:cs typeface="Times New Roman"/>
              </a:rPr>
              <a:t>a </a:t>
            </a:r>
            <a:r>
              <a:rPr dirty="0" sz="1450" spc="-10">
                <a:latin typeface="Times New Roman"/>
                <a:cs typeface="Times New Roman"/>
              </a:rPr>
              <a:t>dissertation. Generally  we understand </a:t>
            </a:r>
            <a:r>
              <a:rPr dirty="0" sz="1450" spc="-5">
                <a:latin typeface="Times New Roman"/>
                <a:cs typeface="Times New Roman"/>
              </a:rPr>
              <a:t>by </a:t>
            </a:r>
            <a:r>
              <a:rPr dirty="0" sz="1450" spc="-10">
                <a:latin typeface="Times New Roman"/>
                <a:cs typeface="Times New Roman"/>
              </a:rPr>
              <a:t>this, work produced as the result </a:t>
            </a:r>
            <a:r>
              <a:rPr dirty="0" sz="1450" spc="-5">
                <a:latin typeface="Times New Roman"/>
                <a:cs typeface="Times New Roman"/>
              </a:rPr>
              <a:t>of </a:t>
            </a:r>
            <a:r>
              <a:rPr dirty="0" sz="1450" spc="-10">
                <a:latin typeface="Times New Roman"/>
                <a:cs typeface="Times New Roman"/>
              </a:rPr>
              <a:t>an independent creative  </a:t>
            </a:r>
            <a:r>
              <a:rPr dirty="0" sz="1450" spc="-25">
                <a:latin typeface="Times New Roman"/>
                <a:cs typeface="Times New Roman"/>
              </a:rPr>
              <a:t>power. </a:t>
            </a:r>
            <a:r>
              <a:rPr dirty="0" sz="1450" spc="-10">
                <a:latin typeface="Times New Roman"/>
                <a:cs typeface="Times New Roman"/>
              </a:rPr>
              <a:t>Isn't that so? But </a:t>
            </a:r>
            <a:r>
              <a:rPr dirty="0" sz="1450" spc="-5">
                <a:latin typeface="Times New Roman"/>
                <a:cs typeface="Times New Roman"/>
              </a:rPr>
              <a:t>a </a:t>
            </a:r>
            <a:r>
              <a:rPr dirty="0" sz="1450" spc="-10">
                <a:latin typeface="Times New Roman"/>
                <a:cs typeface="Times New Roman"/>
              </a:rPr>
              <a:t>work written </a:t>
            </a:r>
            <a:r>
              <a:rPr dirty="0" sz="1450" spc="-5">
                <a:latin typeface="Times New Roman"/>
                <a:cs typeface="Times New Roman"/>
              </a:rPr>
              <a:t>on </a:t>
            </a:r>
            <a:r>
              <a:rPr dirty="0" sz="1450" spc="-10">
                <a:latin typeface="Times New Roman"/>
                <a:cs typeface="Times New Roman"/>
              </a:rPr>
              <a:t>another's subject, under another's  guidance, has </a:t>
            </a:r>
            <a:r>
              <a:rPr dirty="0" sz="1450" spc="-5">
                <a:latin typeface="Times New Roman"/>
                <a:cs typeface="Times New Roman"/>
              </a:rPr>
              <a:t>a </a:t>
            </a:r>
            <a:r>
              <a:rPr dirty="0" sz="1450" spc="-10">
                <a:latin typeface="Times New Roman"/>
                <a:cs typeface="Times New Roman"/>
              </a:rPr>
              <a:t>different</a:t>
            </a:r>
            <a:r>
              <a:rPr dirty="0" sz="1450">
                <a:latin typeface="Times New Roman"/>
                <a:cs typeface="Times New Roman"/>
              </a:rPr>
              <a:t> </a:t>
            </a:r>
            <a:r>
              <a:rPr dirty="0" sz="1450" spc="-10">
                <a:latin typeface="Times New Roman"/>
                <a:cs typeface="Times New Roman"/>
              </a:rPr>
              <a:t>name."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aspirant is silent. </a:t>
            </a:r>
            <a:r>
              <a:rPr dirty="0" sz="1450" spc="-5">
                <a:latin typeface="Times New Roman"/>
                <a:cs typeface="Times New Roman"/>
              </a:rPr>
              <a:t>I </a:t>
            </a:r>
            <a:r>
              <a:rPr dirty="0" sz="1450" spc="-10">
                <a:latin typeface="Times New Roman"/>
                <a:cs typeface="Times New Roman"/>
              </a:rPr>
              <a:t>fire </a:t>
            </a:r>
            <a:r>
              <a:rPr dirty="0" sz="1450" spc="-5">
                <a:latin typeface="Times New Roman"/>
                <a:cs typeface="Times New Roman"/>
              </a:rPr>
              <a:t>up </a:t>
            </a:r>
            <a:r>
              <a:rPr dirty="0" sz="1450" spc="-10">
                <a:latin typeface="Times New Roman"/>
                <a:cs typeface="Times New Roman"/>
              </a:rPr>
              <a:t>and jump </a:t>
            </a:r>
            <a:r>
              <a:rPr dirty="0" sz="1450" spc="-5">
                <a:latin typeface="Times New Roman"/>
                <a:cs typeface="Times New Roman"/>
              </a:rPr>
              <a:t>out of </a:t>
            </a:r>
            <a:r>
              <a:rPr dirty="0" sz="1450" spc="-10">
                <a:latin typeface="Times New Roman"/>
                <a:cs typeface="Times New Roman"/>
              </a:rPr>
              <a:t>my seat. "Why </a:t>
            </a:r>
            <a:r>
              <a:rPr dirty="0" sz="1450" spc="-5">
                <a:latin typeface="Times New Roman"/>
                <a:cs typeface="Times New Roman"/>
              </a:rPr>
              <a:t>do you </a:t>
            </a:r>
            <a:r>
              <a:rPr dirty="0" sz="1450" spc="-10">
                <a:latin typeface="Times New Roman"/>
                <a:cs typeface="Times New Roman"/>
              </a:rPr>
              <a:t>all  come to me? </a:t>
            </a:r>
            <a:r>
              <a:rPr dirty="0" sz="1450" spc="-5">
                <a:latin typeface="Times New Roman"/>
                <a:cs typeface="Times New Roman"/>
              </a:rPr>
              <a:t>I </a:t>
            </a:r>
            <a:r>
              <a:rPr dirty="0" sz="1450" spc="-10">
                <a:latin typeface="Times New Roman"/>
                <a:cs typeface="Times New Roman"/>
              </a:rPr>
              <a:t>can't understand," </a:t>
            </a:r>
            <a:r>
              <a:rPr dirty="0" sz="1450" spc="-5">
                <a:latin typeface="Times New Roman"/>
                <a:cs typeface="Times New Roman"/>
              </a:rPr>
              <a:t>I </a:t>
            </a:r>
            <a:r>
              <a:rPr dirty="0" sz="1450" spc="-10">
                <a:latin typeface="Times New Roman"/>
                <a:cs typeface="Times New Roman"/>
              </a:rPr>
              <a:t>cry </a:t>
            </a:r>
            <a:r>
              <a:rPr dirty="0" sz="1450" spc="-5">
                <a:latin typeface="Times New Roman"/>
                <a:cs typeface="Times New Roman"/>
              </a:rPr>
              <a:t>out </a:t>
            </a:r>
            <a:r>
              <a:rPr dirty="0" sz="1450" spc="-20">
                <a:latin typeface="Times New Roman"/>
                <a:cs typeface="Times New Roman"/>
              </a:rPr>
              <a:t>angrily. </a:t>
            </a:r>
            <a:r>
              <a:rPr dirty="0" sz="1450" spc="-10">
                <a:latin typeface="Times New Roman"/>
                <a:cs typeface="Times New Roman"/>
              </a:rPr>
              <a:t>"Do </a:t>
            </a:r>
            <a:r>
              <a:rPr dirty="0" sz="1450" spc="-5">
                <a:latin typeface="Times New Roman"/>
                <a:cs typeface="Times New Roman"/>
              </a:rPr>
              <a:t>I </a:t>
            </a:r>
            <a:r>
              <a:rPr dirty="0" sz="1450" spc="-10">
                <a:latin typeface="Times New Roman"/>
                <a:cs typeface="Times New Roman"/>
              </a:rPr>
              <a:t>keep </a:t>
            </a:r>
            <a:r>
              <a:rPr dirty="0" sz="1450" spc="-5">
                <a:latin typeface="Times New Roman"/>
                <a:cs typeface="Times New Roman"/>
              </a:rPr>
              <a:t>a </a:t>
            </a:r>
            <a:r>
              <a:rPr dirty="0" sz="1450" spc="-10">
                <a:latin typeface="Times New Roman"/>
                <a:cs typeface="Times New Roman"/>
              </a:rPr>
              <a:t>shop? </a:t>
            </a:r>
            <a:r>
              <a:rPr dirty="0" sz="1450" spc="-5">
                <a:latin typeface="Times New Roman"/>
                <a:cs typeface="Times New Roman"/>
              </a:rPr>
              <a:t>I don't  </a:t>
            </a:r>
            <a:r>
              <a:rPr dirty="0" sz="1450" spc="-10">
                <a:latin typeface="Times New Roman"/>
                <a:cs typeface="Times New Roman"/>
              </a:rPr>
              <a:t>sell theses across the </a:t>
            </a:r>
            <a:r>
              <a:rPr dirty="0" sz="1450" spc="-20">
                <a:latin typeface="Times New Roman"/>
                <a:cs typeface="Times New Roman"/>
              </a:rPr>
              <a:t>counter. </a:t>
            </a:r>
            <a:r>
              <a:rPr dirty="0" sz="1450" spc="-10">
                <a:latin typeface="Times New Roman"/>
                <a:cs typeface="Times New Roman"/>
              </a:rPr>
              <a:t>For the </a:t>
            </a:r>
            <a:r>
              <a:rPr dirty="0" sz="1450" spc="-5">
                <a:latin typeface="Times New Roman"/>
                <a:cs typeface="Times New Roman"/>
              </a:rPr>
              <a:t>one </a:t>
            </a:r>
            <a:r>
              <a:rPr dirty="0" sz="1450" spc="-10">
                <a:latin typeface="Times New Roman"/>
                <a:cs typeface="Times New Roman"/>
              </a:rPr>
              <a:t>thousandth time </a:t>
            </a:r>
            <a:r>
              <a:rPr dirty="0" sz="1450" spc="-5">
                <a:latin typeface="Times New Roman"/>
                <a:cs typeface="Times New Roman"/>
              </a:rPr>
              <a:t>I </a:t>
            </a:r>
            <a:r>
              <a:rPr dirty="0" sz="1450" spc="-10">
                <a:latin typeface="Times New Roman"/>
                <a:cs typeface="Times New Roman"/>
              </a:rPr>
              <a:t>ask </a:t>
            </a:r>
            <a:r>
              <a:rPr dirty="0" sz="1450" spc="-5">
                <a:latin typeface="Times New Roman"/>
                <a:cs typeface="Times New Roman"/>
              </a:rPr>
              <a:t>you </a:t>
            </a:r>
            <a:r>
              <a:rPr dirty="0" sz="1450" spc="-10">
                <a:latin typeface="Times New Roman"/>
                <a:cs typeface="Times New Roman"/>
              </a:rPr>
              <a:t>all to  leave me alone. Forgive my rudeness, </a:t>
            </a:r>
            <a:r>
              <a:rPr dirty="0" sz="1450" spc="-5">
                <a:latin typeface="Times New Roman"/>
                <a:cs typeface="Times New Roman"/>
              </a:rPr>
              <a:t>but </a:t>
            </a:r>
            <a:r>
              <a:rPr dirty="0" sz="1450" spc="-10">
                <a:latin typeface="Times New Roman"/>
                <a:cs typeface="Times New Roman"/>
              </a:rPr>
              <a:t>I've </a:t>
            </a:r>
            <a:r>
              <a:rPr dirty="0" sz="1450" spc="-5">
                <a:latin typeface="Times New Roman"/>
                <a:cs typeface="Times New Roman"/>
              </a:rPr>
              <a:t>got </a:t>
            </a:r>
            <a:r>
              <a:rPr dirty="0" sz="1450" spc="-10">
                <a:latin typeface="Times New Roman"/>
                <a:cs typeface="Times New Roman"/>
              </a:rPr>
              <a:t>tired </a:t>
            </a:r>
            <a:r>
              <a:rPr dirty="0" sz="1450" spc="-5">
                <a:latin typeface="Times New Roman"/>
                <a:cs typeface="Times New Roman"/>
              </a:rPr>
              <a:t>of </a:t>
            </a:r>
            <a:r>
              <a:rPr dirty="0" sz="1450" spc="-10">
                <a:latin typeface="Times New Roman"/>
                <a:cs typeface="Times New Roman"/>
              </a:rPr>
              <a:t>it at</a:t>
            </a:r>
            <a:r>
              <a:rPr dirty="0" sz="1450" spc="60">
                <a:latin typeface="Times New Roman"/>
                <a:cs typeface="Times New Roman"/>
              </a:rPr>
              <a:t> </a:t>
            </a:r>
            <a:r>
              <a:rPr dirty="0" sz="1450" spc="-10">
                <a:latin typeface="Times New Roman"/>
                <a:cs typeface="Times New Roman"/>
              </a:rPr>
              <a:t>last!"</a:t>
            </a:r>
            <a:endParaRPr sz="145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856195"/>
            <a:ext cx="5807075" cy="9043670"/>
          </a:xfrm>
          <a:prstGeom prst="rect">
            <a:avLst/>
          </a:prstGeom>
        </p:spPr>
        <p:txBody>
          <a:bodyPr wrap="square" lIns="0" tIns="11430" rIns="0" bIns="0" rtlCol="0" vert="horz">
            <a:spAutoFit/>
          </a:bodyPr>
          <a:lstStyle/>
          <a:p>
            <a:pPr algn="ctr" marL="635">
              <a:lnSpc>
                <a:spcPct val="100000"/>
              </a:lnSpc>
              <a:spcBef>
                <a:spcPts val="90"/>
              </a:spcBef>
            </a:pPr>
            <a:r>
              <a:rPr dirty="0" sz="1450" spc="-10" b="1">
                <a:latin typeface="Times New Roman"/>
                <a:cs typeface="Times New Roman"/>
              </a:rPr>
              <a:t>THE BET</a:t>
            </a:r>
            <a:endParaRPr sz="1450">
              <a:latin typeface="Times New Roman"/>
              <a:cs typeface="Times New Roman"/>
            </a:endParaRPr>
          </a:p>
          <a:p>
            <a:pPr>
              <a:lnSpc>
                <a:spcPct val="100000"/>
              </a:lnSpc>
              <a:spcBef>
                <a:spcPts val="5"/>
              </a:spcBef>
            </a:pPr>
            <a:endParaRPr sz="2300">
              <a:latin typeface="Times New Roman"/>
              <a:cs typeface="Times New Roman"/>
            </a:endParaRPr>
          </a:p>
          <a:p>
            <a:pPr algn="ctr" marL="635">
              <a:lnSpc>
                <a:spcPct val="100000"/>
              </a:lnSpc>
            </a:pPr>
            <a:r>
              <a:rPr dirty="0" sz="1450" spc="-5" b="1">
                <a:latin typeface="Times New Roman"/>
                <a:cs typeface="Times New Roman"/>
              </a:rPr>
              <a:t>I</a:t>
            </a:r>
            <a:endParaRPr sz="1450">
              <a:latin typeface="Times New Roman"/>
              <a:cs typeface="Times New Roman"/>
            </a:endParaRPr>
          </a:p>
          <a:p>
            <a:pPr>
              <a:lnSpc>
                <a:spcPct val="100000"/>
              </a:lnSpc>
              <a:spcBef>
                <a:spcPts val="20"/>
              </a:spcBef>
            </a:pPr>
            <a:endParaRPr sz="2350">
              <a:latin typeface="Times New Roman"/>
              <a:cs typeface="Times New Roman"/>
            </a:endParaRPr>
          </a:p>
          <a:p>
            <a:pPr algn="just" marL="12700" marR="6350" indent="255904">
              <a:lnSpc>
                <a:spcPts val="1730"/>
              </a:lnSpc>
            </a:pP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dark autumn night. The old banker was pacing from corner to  corner </a:t>
            </a:r>
            <a:r>
              <a:rPr dirty="0" sz="1450" spc="-5">
                <a:latin typeface="Times New Roman"/>
                <a:cs typeface="Times New Roman"/>
              </a:rPr>
              <a:t>of </a:t>
            </a:r>
            <a:r>
              <a:rPr dirty="0" sz="1450" spc="-10">
                <a:latin typeface="Times New Roman"/>
                <a:cs typeface="Times New Roman"/>
              </a:rPr>
              <a:t>his </a:t>
            </a:r>
            <a:r>
              <a:rPr dirty="0" sz="1450" spc="-25">
                <a:latin typeface="Times New Roman"/>
                <a:cs typeface="Times New Roman"/>
              </a:rPr>
              <a:t>study, </a:t>
            </a:r>
            <a:r>
              <a:rPr dirty="0" sz="1450" spc="-10">
                <a:latin typeface="Times New Roman"/>
                <a:cs typeface="Times New Roman"/>
              </a:rPr>
              <a:t>recalling to his mind the party </a:t>
            </a:r>
            <a:r>
              <a:rPr dirty="0" sz="1450" spc="-5">
                <a:latin typeface="Times New Roman"/>
                <a:cs typeface="Times New Roman"/>
              </a:rPr>
              <a:t>he </a:t>
            </a:r>
            <a:r>
              <a:rPr dirty="0" sz="1450" spc="-10">
                <a:latin typeface="Times New Roman"/>
                <a:cs typeface="Times New Roman"/>
              </a:rPr>
              <a:t>gave in the autumn  fifteen years ago. There were many clever people at the party and much  interesting conversation. They talked among other things </a:t>
            </a:r>
            <a:r>
              <a:rPr dirty="0" sz="1450" spc="-5">
                <a:latin typeface="Times New Roman"/>
                <a:cs typeface="Times New Roman"/>
              </a:rPr>
              <a:t>of </a:t>
            </a:r>
            <a:r>
              <a:rPr dirty="0" sz="1450" spc="-10">
                <a:latin typeface="Times New Roman"/>
                <a:cs typeface="Times New Roman"/>
              </a:rPr>
              <a:t>capital  punishment. The guests, among them </a:t>
            </a:r>
            <a:r>
              <a:rPr dirty="0" sz="1450" spc="-5">
                <a:latin typeface="Times New Roman"/>
                <a:cs typeface="Times New Roman"/>
              </a:rPr>
              <a:t>not a </a:t>
            </a:r>
            <a:r>
              <a:rPr dirty="0" sz="1450" spc="-10">
                <a:latin typeface="Times New Roman"/>
                <a:cs typeface="Times New Roman"/>
              </a:rPr>
              <a:t>few scholars and journalists, for  the most part disapproved </a:t>
            </a:r>
            <a:r>
              <a:rPr dirty="0" sz="1450" spc="-5">
                <a:latin typeface="Times New Roman"/>
                <a:cs typeface="Times New Roman"/>
              </a:rPr>
              <a:t>of </a:t>
            </a:r>
            <a:r>
              <a:rPr dirty="0" sz="1450" spc="-10">
                <a:latin typeface="Times New Roman"/>
                <a:cs typeface="Times New Roman"/>
              </a:rPr>
              <a:t>capital punishment. They found </a:t>
            </a:r>
            <a:r>
              <a:rPr dirty="0" sz="1450" spc="-5">
                <a:latin typeface="Times New Roman"/>
                <a:cs typeface="Times New Roman"/>
              </a:rPr>
              <a:t>it </a:t>
            </a:r>
            <a:r>
              <a:rPr dirty="0" sz="1450" spc="-10">
                <a:latin typeface="Times New Roman"/>
                <a:cs typeface="Times New Roman"/>
              </a:rPr>
              <a:t>obsolete as </a:t>
            </a:r>
            <a:r>
              <a:rPr dirty="0" sz="1450" spc="-5">
                <a:latin typeface="Times New Roman"/>
                <a:cs typeface="Times New Roman"/>
              </a:rPr>
              <a:t>a  </a:t>
            </a:r>
            <a:r>
              <a:rPr dirty="0" sz="1450" spc="-10">
                <a:latin typeface="Times New Roman"/>
                <a:cs typeface="Times New Roman"/>
              </a:rPr>
              <a:t>means </a:t>
            </a:r>
            <a:r>
              <a:rPr dirty="0" sz="1450" spc="-5">
                <a:latin typeface="Times New Roman"/>
                <a:cs typeface="Times New Roman"/>
              </a:rPr>
              <a:t>of </a:t>
            </a:r>
            <a:r>
              <a:rPr dirty="0" sz="1450" spc="-10">
                <a:latin typeface="Times New Roman"/>
                <a:cs typeface="Times New Roman"/>
              </a:rPr>
              <a:t>punishment, unfitted to </a:t>
            </a:r>
            <a:r>
              <a:rPr dirty="0" sz="1450" spc="-5">
                <a:latin typeface="Times New Roman"/>
                <a:cs typeface="Times New Roman"/>
              </a:rPr>
              <a:t>a </a:t>
            </a:r>
            <a:r>
              <a:rPr dirty="0" sz="1450" spc="-10">
                <a:latin typeface="Times New Roman"/>
                <a:cs typeface="Times New Roman"/>
              </a:rPr>
              <a:t>Christian State and immoral. Some </a:t>
            </a:r>
            <a:r>
              <a:rPr dirty="0" sz="1450" spc="-5">
                <a:latin typeface="Times New Roman"/>
                <a:cs typeface="Times New Roman"/>
              </a:rPr>
              <a:t>of </a:t>
            </a:r>
            <a:r>
              <a:rPr dirty="0" sz="1450" spc="-10">
                <a:latin typeface="Times New Roman"/>
                <a:cs typeface="Times New Roman"/>
              </a:rPr>
              <a:t>them  </a:t>
            </a:r>
            <a:r>
              <a:rPr dirty="0" sz="1450" spc="-5">
                <a:latin typeface="Times New Roman"/>
                <a:cs typeface="Times New Roman"/>
              </a:rPr>
              <a:t>thought </a:t>
            </a:r>
            <a:r>
              <a:rPr dirty="0" sz="1450" spc="-10">
                <a:latin typeface="Times New Roman"/>
                <a:cs typeface="Times New Roman"/>
              </a:rPr>
              <a:t>that capital punishment should </a:t>
            </a:r>
            <a:r>
              <a:rPr dirty="0" sz="1450" spc="-5">
                <a:latin typeface="Times New Roman"/>
                <a:cs typeface="Times New Roman"/>
              </a:rPr>
              <a:t>be </a:t>
            </a:r>
            <a:r>
              <a:rPr dirty="0" sz="1450" spc="-10">
                <a:latin typeface="Times New Roman"/>
                <a:cs typeface="Times New Roman"/>
              </a:rPr>
              <a:t>replaced universally </a:t>
            </a:r>
            <a:r>
              <a:rPr dirty="0" sz="1450" spc="-5">
                <a:latin typeface="Times New Roman"/>
                <a:cs typeface="Times New Roman"/>
              </a:rPr>
              <a:t>by </a:t>
            </a:r>
            <a:r>
              <a:rPr dirty="0" sz="1450" spc="-10">
                <a:latin typeface="Times New Roman"/>
                <a:cs typeface="Times New Roman"/>
              </a:rPr>
              <a:t>life-  imprisonment.</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"I </a:t>
            </a:r>
            <a:r>
              <a:rPr dirty="0" sz="1450" spc="-5">
                <a:latin typeface="Times New Roman"/>
                <a:cs typeface="Times New Roman"/>
              </a:rPr>
              <a:t>don't </a:t>
            </a:r>
            <a:r>
              <a:rPr dirty="0" sz="1450" spc="-10">
                <a:latin typeface="Times New Roman"/>
                <a:cs typeface="Times New Roman"/>
              </a:rPr>
              <a:t>agree with </a:t>
            </a:r>
            <a:r>
              <a:rPr dirty="0" sz="1450" spc="-5">
                <a:latin typeface="Times New Roman"/>
                <a:cs typeface="Times New Roman"/>
              </a:rPr>
              <a:t>you," </a:t>
            </a:r>
            <a:r>
              <a:rPr dirty="0" sz="1450" spc="-10">
                <a:latin typeface="Times New Roman"/>
                <a:cs typeface="Times New Roman"/>
              </a:rPr>
              <a:t>said the host. "I myself have experienced neither  capital punishment </a:t>
            </a:r>
            <a:r>
              <a:rPr dirty="0" sz="1450" spc="-5">
                <a:latin typeface="Times New Roman"/>
                <a:cs typeface="Times New Roman"/>
              </a:rPr>
              <a:t>nor </a:t>
            </a:r>
            <a:r>
              <a:rPr dirty="0" sz="1450" spc="-10">
                <a:latin typeface="Times New Roman"/>
                <a:cs typeface="Times New Roman"/>
              </a:rPr>
              <a:t>life-imprisonment,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one </a:t>
            </a:r>
            <a:r>
              <a:rPr dirty="0" sz="1450" spc="-10">
                <a:latin typeface="Times New Roman"/>
                <a:cs typeface="Times New Roman"/>
              </a:rPr>
              <a:t>may judge </a:t>
            </a:r>
            <a:r>
              <a:rPr dirty="0" sz="1450" spc="-5">
                <a:latin typeface="Times New Roman"/>
                <a:cs typeface="Times New Roman"/>
              </a:rPr>
              <a:t>a </a:t>
            </a:r>
            <a:r>
              <a:rPr dirty="0" sz="1450" spc="-10">
                <a:latin typeface="Times New Roman"/>
                <a:cs typeface="Times New Roman"/>
              </a:rPr>
              <a:t>priori, then  in my opinion capital punishment is more moral and more humane than  imprisonment. Execution kills </a:t>
            </a:r>
            <a:r>
              <a:rPr dirty="0" sz="1450" spc="-20">
                <a:latin typeface="Times New Roman"/>
                <a:cs typeface="Times New Roman"/>
              </a:rPr>
              <a:t>instantly, </a:t>
            </a:r>
            <a:r>
              <a:rPr dirty="0" sz="1450" spc="-10">
                <a:latin typeface="Times New Roman"/>
                <a:cs typeface="Times New Roman"/>
              </a:rPr>
              <a:t>life-imprisonment kills </a:t>
            </a:r>
            <a:r>
              <a:rPr dirty="0" sz="1450" spc="-5">
                <a:latin typeface="Times New Roman"/>
                <a:cs typeface="Times New Roman"/>
              </a:rPr>
              <a:t>by </a:t>
            </a:r>
            <a:r>
              <a:rPr dirty="0" sz="1450" spc="-10">
                <a:latin typeface="Times New Roman"/>
                <a:cs typeface="Times New Roman"/>
              </a:rPr>
              <a:t>degrees.  Who is the more humane </a:t>
            </a:r>
            <a:r>
              <a:rPr dirty="0" sz="1450" spc="-15">
                <a:latin typeface="Times New Roman"/>
                <a:cs typeface="Times New Roman"/>
              </a:rPr>
              <a:t>executioner, </a:t>
            </a:r>
            <a:r>
              <a:rPr dirty="0" sz="1450" spc="-5">
                <a:latin typeface="Times New Roman"/>
                <a:cs typeface="Times New Roman"/>
              </a:rPr>
              <a:t>one </a:t>
            </a:r>
            <a:r>
              <a:rPr dirty="0" sz="1450" spc="-10">
                <a:latin typeface="Times New Roman"/>
                <a:cs typeface="Times New Roman"/>
              </a:rPr>
              <a:t>who kills </a:t>
            </a:r>
            <a:r>
              <a:rPr dirty="0" sz="1450" spc="-5">
                <a:latin typeface="Times New Roman"/>
                <a:cs typeface="Times New Roman"/>
              </a:rPr>
              <a:t>you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few seconds </a:t>
            </a:r>
            <a:r>
              <a:rPr dirty="0" sz="1450" spc="-5">
                <a:latin typeface="Times New Roman"/>
                <a:cs typeface="Times New Roman"/>
              </a:rPr>
              <a:t>or  one </a:t>
            </a:r>
            <a:r>
              <a:rPr dirty="0" sz="1450" spc="-10">
                <a:latin typeface="Times New Roman"/>
                <a:cs typeface="Times New Roman"/>
              </a:rPr>
              <a:t>who draws the life </a:t>
            </a:r>
            <a:r>
              <a:rPr dirty="0" sz="1450" spc="-5">
                <a:latin typeface="Times New Roman"/>
                <a:cs typeface="Times New Roman"/>
              </a:rPr>
              <a:t>out of you </a:t>
            </a:r>
            <a:r>
              <a:rPr dirty="0" sz="1450" spc="-15">
                <a:latin typeface="Times New Roman"/>
                <a:cs typeface="Times New Roman"/>
              </a:rPr>
              <a:t>incessantly, </a:t>
            </a:r>
            <a:r>
              <a:rPr dirty="0" sz="1450" spc="-10">
                <a:latin typeface="Times New Roman"/>
                <a:cs typeface="Times New Roman"/>
              </a:rPr>
              <a:t>for</a:t>
            </a:r>
            <a:r>
              <a:rPr dirty="0" sz="1450" spc="20">
                <a:latin typeface="Times New Roman"/>
                <a:cs typeface="Times New Roman"/>
              </a:rPr>
              <a:t> </a:t>
            </a:r>
            <a:r>
              <a:rPr dirty="0" sz="1450" spc="-10">
                <a:latin typeface="Times New Roman"/>
                <a:cs typeface="Times New Roman"/>
              </a:rPr>
              <a:t>years?"</a:t>
            </a:r>
            <a:endParaRPr sz="1450">
              <a:latin typeface="Times New Roman"/>
              <a:cs typeface="Times New Roman"/>
            </a:endParaRPr>
          </a:p>
          <a:p>
            <a:pPr algn="just" marL="12700" marR="10795" indent="255904">
              <a:lnSpc>
                <a:spcPts val="1730"/>
              </a:lnSpc>
              <a:spcBef>
                <a:spcPts val="785"/>
              </a:spcBef>
            </a:pPr>
            <a:r>
              <a:rPr dirty="0" sz="1450" spc="-10">
                <a:latin typeface="Times New Roman"/>
                <a:cs typeface="Times New Roman"/>
              </a:rPr>
              <a:t>"They're both equally immoral," remarked </a:t>
            </a:r>
            <a:r>
              <a:rPr dirty="0" sz="1450" spc="-5">
                <a:latin typeface="Times New Roman"/>
                <a:cs typeface="Times New Roman"/>
              </a:rPr>
              <a:t>one of </a:t>
            </a:r>
            <a:r>
              <a:rPr dirty="0" sz="1450" spc="-10">
                <a:latin typeface="Times New Roman"/>
                <a:cs typeface="Times New Roman"/>
              </a:rPr>
              <a:t>the guests, "because their  purpose is the same, to take away life. The State is </a:t>
            </a:r>
            <a:r>
              <a:rPr dirty="0" sz="1450" spc="-5">
                <a:latin typeface="Times New Roman"/>
                <a:cs typeface="Times New Roman"/>
              </a:rPr>
              <a:t>not </a:t>
            </a:r>
            <a:r>
              <a:rPr dirty="0" sz="1450" spc="-10">
                <a:latin typeface="Times New Roman"/>
                <a:cs typeface="Times New Roman"/>
              </a:rPr>
              <a:t>God. It has </a:t>
            </a:r>
            <a:r>
              <a:rPr dirty="0" sz="1450" spc="-5">
                <a:latin typeface="Times New Roman"/>
                <a:cs typeface="Times New Roman"/>
              </a:rPr>
              <a:t>no </a:t>
            </a:r>
            <a:r>
              <a:rPr dirty="0" sz="1450" spc="-10">
                <a:latin typeface="Times New Roman"/>
                <a:cs typeface="Times New Roman"/>
              </a:rPr>
              <a:t>right to  take away that which it cannot give back, if it should so</a:t>
            </a:r>
            <a:r>
              <a:rPr dirty="0" sz="1450" spc="80">
                <a:latin typeface="Times New Roman"/>
                <a:cs typeface="Times New Roman"/>
              </a:rPr>
              <a:t> </a:t>
            </a:r>
            <a:r>
              <a:rPr dirty="0" sz="1450" spc="-10">
                <a:latin typeface="Times New Roman"/>
                <a:cs typeface="Times New Roman"/>
              </a:rPr>
              <a:t>desire."</a:t>
            </a:r>
            <a:endParaRPr sz="1450">
              <a:latin typeface="Times New Roman"/>
              <a:cs typeface="Times New Roman"/>
            </a:endParaRPr>
          </a:p>
          <a:p>
            <a:pPr algn="just" marL="12700" marR="11430" indent="255904">
              <a:lnSpc>
                <a:spcPts val="1730"/>
              </a:lnSpc>
              <a:spcBef>
                <a:spcPts val="715"/>
              </a:spcBef>
            </a:pPr>
            <a:r>
              <a:rPr dirty="0" sz="1450" spc="-10">
                <a:latin typeface="Times New Roman"/>
                <a:cs typeface="Times New Roman"/>
              </a:rPr>
              <a:t>Among the company was </a:t>
            </a:r>
            <a:r>
              <a:rPr dirty="0" sz="1450" spc="-5">
                <a:latin typeface="Times New Roman"/>
                <a:cs typeface="Times New Roman"/>
              </a:rPr>
              <a:t>a </a:t>
            </a:r>
            <a:r>
              <a:rPr dirty="0" sz="1450" spc="-20">
                <a:latin typeface="Times New Roman"/>
                <a:cs typeface="Times New Roman"/>
              </a:rPr>
              <a:t>lawyer, </a:t>
            </a:r>
            <a:r>
              <a:rPr dirty="0" sz="1450" spc="-5">
                <a:latin typeface="Times New Roman"/>
                <a:cs typeface="Times New Roman"/>
              </a:rPr>
              <a:t>a young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about twenty-five. On  being asked his opinion, </a:t>
            </a:r>
            <a:r>
              <a:rPr dirty="0" sz="1450" spc="-5">
                <a:latin typeface="Times New Roman"/>
                <a:cs typeface="Times New Roman"/>
              </a:rPr>
              <a:t>he</a:t>
            </a:r>
            <a:r>
              <a:rPr dirty="0" sz="1450" spc="15">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"Capital punishment and life-imprisonment are equally immoral;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were </a:t>
            </a:r>
            <a:r>
              <a:rPr dirty="0" sz="1450" spc="-15">
                <a:latin typeface="Times New Roman"/>
                <a:cs typeface="Times New Roman"/>
              </a:rPr>
              <a:t>offered </a:t>
            </a:r>
            <a:r>
              <a:rPr dirty="0" sz="1450" spc="-10">
                <a:latin typeface="Times New Roman"/>
                <a:cs typeface="Times New Roman"/>
              </a:rPr>
              <a:t>the choice between them, </a:t>
            </a:r>
            <a:r>
              <a:rPr dirty="0" sz="1450" spc="-5">
                <a:latin typeface="Times New Roman"/>
                <a:cs typeface="Times New Roman"/>
              </a:rPr>
              <a:t>I </a:t>
            </a:r>
            <a:r>
              <a:rPr dirty="0" sz="1450" spc="-10">
                <a:latin typeface="Times New Roman"/>
                <a:cs typeface="Times New Roman"/>
              </a:rPr>
              <a:t>would certainly choose the second.  It's better to live somehow than </a:t>
            </a:r>
            <a:r>
              <a:rPr dirty="0" sz="1450" spc="-5">
                <a:latin typeface="Times New Roman"/>
                <a:cs typeface="Times New Roman"/>
              </a:rPr>
              <a:t>not </a:t>
            </a:r>
            <a:r>
              <a:rPr dirty="0" sz="1450" spc="-10">
                <a:latin typeface="Times New Roman"/>
                <a:cs typeface="Times New Roman"/>
              </a:rPr>
              <a:t>to live at</a:t>
            </a:r>
            <a:r>
              <a:rPr dirty="0" sz="1450" spc="40">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There ensued </a:t>
            </a:r>
            <a:r>
              <a:rPr dirty="0" sz="1450" spc="-5">
                <a:latin typeface="Times New Roman"/>
                <a:cs typeface="Times New Roman"/>
              </a:rPr>
              <a:t>a </a:t>
            </a:r>
            <a:r>
              <a:rPr dirty="0" sz="1450" spc="-10">
                <a:latin typeface="Times New Roman"/>
                <a:cs typeface="Times New Roman"/>
              </a:rPr>
              <a:t>lively discussion. The banker who was then </a:t>
            </a:r>
            <a:r>
              <a:rPr dirty="0" sz="1450" spc="-5">
                <a:latin typeface="Times New Roman"/>
                <a:cs typeface="Times New Roman"/>
              </a:rPr>
              <a:t>younger </a:t>
            </a:r>
            <a:r>
              <a:rPr dirty="0" sz="1450" spc="-10">
                <a:latin typeface="Times New Roman"/>
                <a:cs typeface="Times New Roman"/>
              </a:rPr>
              <a:t>and  more nervous suddenly lost his </a:t>
            </a:r>
            <a:r>
              <a:rPr dirty="0" sz="1450" spc="-20">
                <a:latin typeface="Times New Roman"/>
                <a:cs typeface="Times New Roman"/>
              </a:rPr>
              <a:t>temper, </a:t>
            </a:r>
            <a:r>
              <a:rPr dirty="0" sz="1450" spc="-10">
                <a:latin typeface="Times New Roman"/>
                <a:cs typeface="Times New Roman"/>
              </a:rPr>
              <a:t>banged his fist </a:t>
            </a:r>
            <a:r>
              <a:rPr dirty="0" sz="1450" spc="-5">
                <a:latin typeface="Times New Roman"/>
                <a:cs typeface="Times New Roman"/>
              </a:rPr>
              <a:t>on </a:t>
            </a:r>
            <a:r>
              <a:rPr dirty="0" sz="1450" spc="-10">
                <a:latin typeface="Times New Roman"/>
                <a:cs typeface="Times New Roman"/>
              </a:rPr>
              <a:t>the table, and  turning to the </a:t>
            </a:r>
            <a:r>
              <a:rPr dirty="0" sz="1450" spc="-5">
                <a:latin typeface="Times New Roman"/>
                <a:cs typeface="Times New Roman"/>
              </a:rPr>
              <a:t>young </a:t>
            </a:r>
            <a:r>
              <a:rPr dirty="0" sz="1450" spc="-20">
                <a:latin typeface="Times New Roman"/>
                <a:cs typeface="Times New Roman"/>
              </a:rPr>
              <a:t>lawyer, </a:t>
            </a:r>
            <a:r>
              <a:rPr dirty="0" sz="1450" spc="-10">
                <a:latin typeface="Times New Roman"/>
                <a:cs typeface="Times New Roman"/>
              </a:rPr>
              <a:t>cried</a:t>
            </a:r>
            <a:r>
              <a:rPr dirty="0" sz="1450" spc="20">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"It's </a:t>
            </a:r>
            <a:r>
              <a:rPr dirty="0" sz="1450" spc="-5">
                <a:latin typeface="Times New Roman"/>
                <a:cs typeface="Times New Roman"/>
              </a:rPr>
              <a:t>a </a:t>
            </a:r>
            <a:r>
              <a:rPr dirty="0" sz="1450" spc="-10">
                <a:latin typeface="Times New Roman"/>
                <a:cs typeface="Times New Roman"/>
              </a:rPr>
              <a:t>lie. </a:t>
            </a:r>
            <a:r>
              <a:rPr dirty="0" sz="1450" spc="-5">
                <a:latin typeface="Times New Roman"/>
                <a:cs typeface="Times New Roman"/>
              </a:rPr>
              <a:t>I </a:t>
            </a:r>
            <a:r>
              <a:rPr dirty="0" sz="1450" spc="-10">
                <a:latin typeface="Times New Roman"/>
                <a:cs typeface="Times New Roman"/>
              </a:rPr>
              <a:t>bet </a:t>
            </a:r>
            <a:r>
              <a:rPr dirty="0" sz="1450" spc="-5">
                <a:latin typeface="Times New Roman"/>
                <a:cs typeface="Times New Roman"/>
              </a:rPr>
              <a:t>you </a:t>
            </a:r>
            <a:r>
              <a:rPr dirty="0" sz="1450" spc="-10">
                <a:latin typeface="Times New Roman"/>
                <a:cs typeface="Times New Roman"/>
              </a:rPr>
              <a:t>two millions </a:t>
            </a:r>
            <a:r>
              <a:rPr dirty="0" sz="1450" spc="-5">
                <a:latin typeface="Times New Roman"/>
                <a:cs typeface="Times New Roman"/>
              </a:rPr>
              <a:t>you </a:t>
            </a:r>
            <a:r>
              <a:rPr dirty="0" sz="1450" spc="-10">
                <a:latin typeface="Times New Roman"/>
                <a:cs typeface="Times New Roman"/>
              </a:rPr>
              <a:t>wouldn't stick in </a:t>
            </a:r>
            <a:r>
              <a:rPr dirty="0" sz="1450" spc="-5">
                <a:latin typeface="Times New Roman"/>
                <a:cs typeface="Times New Roman"/>
              </a:rPr>
              <a:t>a </a:t>
            </a:r>
            <a:r>
              <a:rPr dirty="0" sz="1450" spc="-10">
                <a:latin typeface="Times New Roman"/>
                <a:cs typeface="Times New Roman"/>
              </a:rPr>
              <a:t>cell even for five  years."</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"If that's serious," replied the </a:t>
            </a:r>
            <a:r>
              <a:rPr dirty="0" sz="1450" spc="-20">
                <a:latin typeface="Times New Roman"/>
                <a:cs typeface="Times New Roman"/>
              </a:rPr>
              <a:t>lawyer,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bet I'll stay </a:t>
            </a:r>
            <a:r>
              <a:rPr dirty="0" sz="1450" spc="-5">
                <a:latin typeface="Times New Roman"/>
                <a:cs typeface="Times New Roman"/>
              </a:rPr>
              <a:t>not </a:t>
            </a:r>
            <a:r>
              <a:rPr dirty="0" sz="1450" spc="-10">
                <a:latin typeface="Times New Roman"/>
                <a:cs typeface="Times New Roman"/>
              </a:rPr>
              <a:t>five </a:t>
            </a:r>
            <a:r>
              <a:rPr dirty="0" sz="1450" spc="-5">
                <a:latin typeface="Times New Roman"/>
                <a:cs typeface="Times New Roman"/>
              </a:rPr>
              <a:t>but  </a:t>
            </a:r>
            <a:r>
              <a:rPr dirty="0" sz="1450" spc="-10">
                <a:latin typeface="Times New Roman"/>
                <a:cs typeface="Times New Roman"/>
              </a:rPr>
              <a:t>fifteen."</a:t>
            </a:r>
            <a:endParaRPr sz="1450">
              <a:latin typeface="Times New Roman"/>
              <a:cs typeface="Times New Roman"/>
            </a:endParaRPr>
          </a:p>
          <a:p>
            <a:pPr algn="just" marL="268605" marR="457200">
              <a:lnSpc>
                <a:spcPct val="140700"/>
              </a:lnSpc>
              <a:spcBef>
                <a:spcPts val="15"/>
              </a:spcBef>
            </a:pPr>
            <a:r>
              <a:rPr dirty="0" sz="1450" spc="-10">
                <a:latin typeface="Times New Roman"/>
                <a:cs typeface="Times New Roman"/>
              </a:rPr>
              <a:t>"Fifteen! Done!" cried the </a:t>
            </a:r>
            <a:r>
              <a:rPr dirty="0" sz="1450" spc="-20">
                <a:latin typeface="Times New Roman"/>
                <a:cs typeface="Times New Roman"/>
              </a:rPr>
              <a:t>banker. </a:t>
            </a:r>
            <a:r>
              <a:rPr dirty="0" sz="1450" spc="-10">
                <a:latin typeface="Times New Roman"/>
                <a:cs typeface="Times New Roman"/>
              </a:rPr>
              <a:t>"Gentlemen, </a:t>
            </a:r>
            <a:r>
              <a:rPr dirty="0" sz="1450" spc="-5">
                <a:latin typeface="Times New Roman"/>
                <a:cs typeface="Times New Roman"/>
              </a:rPr>
              <a:t>I </a:t>
            </a:r>
            <a:r>
              <a:rPr dirty="0" sz="1450" spc="-10">
                <a:latin typeface="Times New Roman"/>
                <a:cs typeface="Times New Roman"/>
              </a:rPr>
              <a:t>stake two millions."  "Agreed. </a:t>
            </a:r>
            <a:r>
              <a:rPr dirty="0" sz="1450" spc="-60">
                <a:latin typeface="Times New Roman"/>
                <a:cs typeface="Times New Roman"/>
              </a:rPr>
              <a:t>You </a:t>
            </a:r>
            <a:r>
              <a:rPr dirty="0" sz="1450" spc="-10">
                <a:latin typeface="Times New Roman"/>
                <a:cs typeface="Times New Roman"/>
              </a:rPr>
              <a:t>stake two millions, </a:t>
            </a:r>
            <a:r>
              <a:rPr dirty="0" sz="1450" spc="-5">
                <a:latin typeface="Times New Roman"/>
                <a:cs typeface="Times New Roman"/>
              </a:rPr>
              <a:t>I </a:t>
            </a:r>
            <a:r>
              <a:rPr dirty="0" sz="1450" spc="-10">
                <a:latin typeface="Times New Roman"/>
                <a:cs typeface="Times New Roman"/>
              </a:rPr>
              <a:t>my freedom," said the</a:t>
            </a:r>
            <a:r>
              <a:rPr dirty="0" sz="1450" spc="110">
                <a:latin typeface="Times New Roman"/>
                <a:cs typeface="Times New Roman"/>
              </a:rPr>
              <a:t> </a:t>
            </a:r>
            <a:r>
              <a:rPr dirty="0" sz="1450" spc="-20">
                <a:latin typeface="Times New Roman"/>
                <a:cs typeface="Times New Roman"/>
              </a:rPr>
              <a:t>lawyer.</a:t>
            </a:r>
            <a:endParaRPr sz="145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45930"/>
          </a:xfrm>
          <a:prstGeom prst="rect">
            <a:avLst/>
          </a:prstGeom>
        </p:spPr>
        <p:txBody>
          <a:bodyPr wrap="square" lIns="0" tIns="19685" rIns="0" bIns="0" rtlCol="0" vert="horz">
            <a:spAutoFit/>
          </a:bodyPr>
          <a:lstStyle/>
          <a:p>
            <a:pPr algn="just" marL="12700" marR="7620" indent="255904">
              <a:lnSpc>
                <a:spcPts val="1730"/>
              </a:lnSpc>
              <a:spcBef>
                <a:spcPts val="155"/>
              </a:spcBef>
            </a:pPr>
            <a:r>
              <a:rPr dirty="0" sz="1450" spc="-10">
                <a:latin typeface="Times New Roman"/>
                <a:cs typeface="Times New Roman"/>
              </a:rPr>
              <a:t>The aspirant is silent. </a:t>
            </a:r>
            <a:r>
              <a:rPr dirty="0" sz="1450" spc="-30">
                <a:latin typeface="Times New Roman"/>
                <a:cs typeface="Times New Roman"/>
              </a:rPr>
              <a:t>Only, </a:t>
            </a:r>
            <a:r>
              <a:rPr dirty="0" sz="1450" spc="-5">
                <a:latin typeface="Times New Roman"/>
                <a:cs typeface="Times New Roman"/>
              </a:rPr>
              <a:t>a </a:t>
            </a:r>
            <a:r>
              <a:rPr dirty="0" sz="1450" spc="-10">
                <a:latin typeface="Times New Roman"/>
                <a:cs typeface="Times New Roman"/>
              </a:rPr>
              <a:t>tinge </a:t>
            </a:r>
            <a:r>
              <a:rPr dirty="0" sz="1450" spc="-5">
                <a:latin typeface="Times New Roman"/>
                <a:cs typeface="Times New Roman"/>
              </a:rPr>
              <a:t>of </a:t>
            </a:r>
            <a:r>
              <a:rPr dirty="0" sz="1450" spc="-10">
                <a:latin typeface="Times New Roman"/>
                <a:cs typeface="Times New Roman"/>
              </a:rPr>
              <a:t>colour shows </a:t>
            </a:r>
            <a:r>
              <a:rPr dirty="0" sz="1450" spc="-5">
                <a:latin typeface="Times New Roman"/>
                <a:cs typeface="Times New Roman"/>
              </a:rPr>
              <a:t>on </a:t>
            </a:r>
            <a:r>
              <a:rPr dirty="0" sz="1450" spc="-10">
                <a:latin typeface="Times New Roman"/>
                <a:cs typeface="Times New Roman"/>
              </a:rPr>
              <a:t>his cheek. His face  expresses his profound respect for my famous name and my erudition, </a:t>
            </a:r>
            <a:r>
              <a:rPr dirty="0" sz="1450" spc="-5">
                <a:latin typeface="Times New Roman"/>
                <a:cs typeface="Times New Roman"/>
              </a:rPr>
              <a:t>but I  </a:t>
            </a:r>
            <a:r>
              <a:rPr dirty="0" sz="1450" spc="-10">
                <a:latin typeface="Times New Roman"/>
                <a:cs typeface="Times New Roman"/>
              </a:rPr>
              <a:t>see in his eyes that </a:t>
            </a:r>
            <a:r>
              <a:rPr dirty="0" sz="1450" spc="-5">
                <a:latin typeface="Times New Roman"/>
                <a:cs typeface="Times New Roman"/>
              </a:rPr>
              <a:t>he </a:t>
            </a:r>
            <a:r>
              <a:rPr dirty="0" sz="1450" spc="-10">
                <a:latin typeface="Times New Roman"/>
                <a:cs typeface="Times New Roman"/>
              </a:rPr>
              <a:t>despises my voice, my pitiable figure, my nervous  gestures. When </a:t>
            </a:r>
            <a:r>
              <a:rPr dirty="0" sz="1450" spc="-5">
                <a:latin typeface="Times New Roman"/>
                <a:cs typeface="Times New Roman"/>
              </a:rPr>
              <a:t>I </a:t>
            </a:r>
            <a:r>
              <a:rPr dirty="0" sz="1450" spc="-10">
                <a:latin typeface="Times New Roman"/>
                <a:cs typeface="Times New Roman"/>
              </a:rPr>
              <a:t>am angry </a:t>
            </a:r>
            <a:r>
              <a:rPr dirty="0" sz="1450" spc="-5">
                <a:latin typeface="Times New Roman"/>
                <a:cs typeface="Times New Roman"/>
              </a:rPr>
              <a:t>I </a:t>
            </a:r>
            <a:r>
              <a:rPr dirty="0" sz="1450" spc="-10">
                <a:latin typeface="Times New Roman"/>
                <a:cs typeface="Times New Roman"/>
              </a:rPr>
              <a:t>seem to him </a:t>
            </a:r>
            <a:r>
              <a:rPr dirty="0" sz="1450" spc="-5">
                <a:latin typeface="Times New Roman"/>
                <a:cs typeface="Times New Roman"/>
              </a:rPr>
              <a:t>a </a:t>
            </a:r>
            <a:r>
              <a:rPr dirty="0" sz="1450" spc="-10">
                <a:latin typeface="Times New Roman"/>
                <a:cs typeface="Times New Roman"/>
              </a:rPr>
              <a:t>very queer</a:t>
            </a:r>
            <a:r>
              <a:rPr dirty="0" sz="1450" spc="50">
                <a:latin typeface="Times New Roman"/>
                <a:cs typeface="Times New Roman"/>
              </a:rPr>
              <a:t> </a:t>
            </a:r>
            <a:r>
              <a:rPr dirty="0" sz="1450" spc="-25">
                <a:latin typeface="Times New Roman"/>
                <a:cs typeface="Times New Roman"/>
              </a:rPr>
              <a:t>fellow.</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keep </a:t>
            </a:r>
            <a:r>
              <a:rPr dirty="0" sz="1450" spc="-5">
                <a:latin typeface="Times New Roman"/>
                <a:cs typeface="Times New Roman"/>
              </a:rPr>
              <a:t>a shop," I </a:t>
            </a:r>
            <a:r>
              <a:rPr dirty="0" sz="1450" spc="-10">
                <a:latin typeface="Times New Roman"/>
                <a:cs typeface="Times New Roman"/>
              </a:rPr>
              <a:t>storm. "It's an amazing business! Why </a:t>
            </a:r>
            <a:r>
              <a:rPr dirty="0" sz="1450" spc="-5">
                <a:latin typeface="Times New Roman"/>
                <a:cs typeface="Times New Roman"/>
              </a:rPr>
              <a:t>don't you  </a:t>
            </a:r>
            <a:r>
              <a:rPr dirty="0" sz="1450" spc="-10">
                <a:latin typeface="Times New Roman"/>
                <a:cs typeface="Times New Roman"/>
              </a:rPr>
              <a:t>want to </a:t>
            </a:r>
            <a:r>
              <a:rPr dirty="0" sz="1450" spc="-5">
                <a:latin typeface="Times New Roman"/>
                <a:cs typeface="Times New Roman"/>
              </a:rPr>
              <a:t>be </a:t>
            </a:r>
            <a:r>
              <a:rPr dirty="0" sz="1450" spc="-10">
                <a:latin typeface="Times New Roman"/>
                <a:cs typeface="Times New Roman"/>
              </a:rPr>
              <a:t>independent? Why </a:t>
            </a:r>
            <a:r>
              <a:rPr dirty="0" sz="1450" spc="-5">
                <a:latin typeface="Times New Roman"/>
                <a:cs typeface="Times New Roman"/>
              </a:rPr>
              <a:t>do you </a:t>
            </a:r>
            <a:r>
              <a:rPr dirty="0" sz="1450" spc="-10">
                <a:latin typeface="Times New Roman"/>
                <a:cs typeface="Times New Roman"/>
              </a:rPr>
              <a:t>find freedom so</a:t>
            </a:r>
            <a:r>
              <a:rPr dirty="0" sz="1450" spc="50">
                <a:latin typeface="Times New Roman"/>
                <a:cs typeface="Times New Roman"/>
              </a:rPr>
              <a:t> </a:t>
            </a:r>
            <a:r>
              <a:rPr dirty="0" sz="1450" spc="-10">
                <a:latin typeface="Times New Roman"/>
                <a:cs typeface="Times New Roman"/>
              </a:rPr>
              <a:t>objectionable?"</a:t>
            </a:r>
            <a:endParaRPr sz="1450">
              <a:latin typeface="Times New Roman"/>
              <a:cs typeface="Times New Roman"/>
            </a:endParaRPr>
          </a:p>
          <a:p>
            <a:pPr algn="just" marL="12700" marR="5080" indent="255904">
              <a:lnSpc>
                <a:spcPts val="1730"/>
              </a:lnSpc>
              <a:spcBef>
                <a:spcPts val="720"/>
              </a:spcBef>
            </a:pPr>
            <a:r>
              <a:rPr dirty="0" sz="1450" spc="-5">
                <a:latin typeface="Times New Roman"/>
                <a:cs typeface="Times New Roman"/>
              </a:rPr>
              <a:t>I </a:t>
            </a:r>
            <a:r>
              <a:rPr dirty="0" sz="1450" spc="-10">
                <a:latin typeface="Times New Roman"/>
                <a:cs typeface="Times New Roman"/>
              </a:rPr>
              <a:t>say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but he </a:t>
            </a:r>
            <a:r>
              <a:rPr dirty="0" sz="1450" spc="-10">
                <a:latin typeface="Times New Roman"/>
                <a:cs typeface="Times New Roman"/>
              </a:rPr>
              <a:t>is silent. At last </a:t>
            </a:r>
            <a:r>
              <a:rPr dirty="0" sz="1450" spc="-5">
                <a:latin typeface="Times New Roman"/>
                <a:cs typeface="Times New Roman"/>
              </a:rPr>
              <a:t>by </a:t>
            </a:r>
            <a:r>
              <a:rPr dirty="0" sz="1450" spc="-10">
                <a:latin typeface="Times New Roman"/>
                <a:cs typeface="Times New Roman"/>
              </a:rPr>
              <a:t>degrees </a:t>
            </a:r>
            <a:r>
              <a:rPr dirty="0" sz="1450" spc="-5">
                <a:latin typeface="Times New Roman"/>
                <a:cs typeface="Times New Roman"/>
              </a:rPr>
              <a:t>I </a:t>
            </a:r>
            <a:r>
              <a:rPr dirty="0" sz="1450" spc="-10">
                <a:latin typeface="Times New Roman"/>
                <a:cs typeface="Times New Roman"/>
              </a:rPr>
              <a:t>grow calm, and, </a:t>
            </a:r>
            <a:r>
              <a:rPr dirty="0" sz="1450" spc="-5">
                <a:latin typeface="Times New Roman"/>
                <a:cs typeface="Times New Roman"/>
              </a:rPr>
              <a:t>of  </a:t>
            </a:r>
            <a:r>
              <a:rPr dirty="0" sz="1450" spc="-10">
                <a:latin typeface="Times New Roman"/>
                <a:cs typeface="Times New Roman"/>
              </a:rPr>
              <a:t>course, </a:t>
            </a:r>
            <a:r>
              <a:rPr dirty="0" sz="1450" spc="-15">
                <a:latin typeface="Times New Roman"/>
                <a:cs typeface="Times New Roman"/>
              </a:rPr>
              <a:t>surrender. </a:t>
            </a:r>
            <a:r>
              <a:rPr dirty="0" sz="1450" spc="-10">
                <a:latin typeface="Times New Roman"/>
                <a:cs typeface="Times New Roman"/>
              </a:rPr>
              <a:t>The aspirant will receive </a:t>
            </a:r>
            <a:r>
              <a:rPr dirty="0" sz="1450" spc="-5">
                <a:latin typeface="Times New Roman"/>
                <a:cs typeface="Times New Roman"/>
              </a:rPr>
              <a:t>a </a:t>
            </a:r>
            <a:r>
              <a:rPr dirty="0" sz="1450" spc="-10">
                <a:latin typeface="Times New Roman"/>
                <a:cs typeface="Times New Roman"/>
              </a:rPr>
              <a:t>valueless subject from me, will  write under my observation </a:t>
            </a:r>
            <a:r>
              <a:rPr dirty="0" sz="1450" spc="-5">
                <a:latin typeface="Times New Roman"/>
                <a:cs typeface="Times New Roman"/>
              </a:rPr>
              <a:t>a </a:t>
            </a:r>
            <a:r>
              <a:rPr dirty="0" sz="1450" spc="-10">
                <a:latin typeface="Times New Roman"/>
                <a:cs typeface="Times New Roman"/>
              </a:rPr>
              <a:t>needless thesis, will pass his tedious disputation  cum laude and will get </a:t>
            </a:r>
            <a:r>
              <a:rPr dirty="0" sz="1450" spc="-5">
                <a:latin typeface="Times New Roman"/>
                <a:cs typeface="Times New Roman"/>
              </a:rPr>
              <a:t>a </a:t>
            </a:r>
            <a:r>
              <a:rPr dirty="0" sz="1450" spc="-10">
                <a:latin typeface="Times New Roman"/>
                <a:cs typeface="Times New Roman"/>
              </a:rPr>
              <a:t>useless and learned</a:t>
            </a:r>
            <a:r>
              <a:rPr dirty="0" sz="1450" spc="35">
                <a:latin typeface="Times New Roman"/>
                <a:cs typeface="Times New Roman"/>
              </a:rPr>
              <a:t> </a:t>
            </a:r>
            <a:r>
              <a:rPr dirty="0" sz="1450" spc="-10">
                <a:latin typeface="Times New Roman"/>
                <a:cs typeface="Times New Roman"/>
              </a:rPr>
              <a:t>degree.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The rings follow in endless succession, </a:t>
            </a:r>
            <a:r>
              <a:rPr dirty="0" sz="1450" spc="-5">
                <a:latin typeface="Times New Roman"/>
                <a:cs typeface="Times New Roman"/>
              </a:rPr>
              <a:t>but </a:t>
            </a:r>
            <a:r>
              <a:rPr dirty="0" sz="1450" spc="-10">
                <a:latin typeface="Times New Roman"/>
                <a:cs typeface="Times New Roman"/>
              </a:rPr>
              <a:t>here </a:t>
            </a:r>
            <a:r>
              <a:rPr dirty="0" sz="1450" spc="-5">
                <a:latin typeface="Times New Roman"/>
                <a:cs typeface="Times New Roman"/>
              </a:rPr>
              <a:t>I </a:t>
            </a:r>
            <a:r>
              <a:rPr dirty="0" sz="1450" spc="-10">
                <a:latin typeface="Times New Roman"/>
                <a:cs typeface="Times New Roman"/>
              </a:rPr>
              <a:t>confine myself to </a:t>
            </a:r>
            <a:r>
              <a:rPr dirty="0" sz="1450" spc="-25">
                <a:latin typeface="Times New Roman"/>
                <a:cs typeface="Times New Roman"/>
              </a:rPr>
              <a:t>four.  </a:t>
            </a:r>
            <a:r>
              <a:rPr dirty="0" sz="1450" spc="-10">
                <a:latin typeface="Times New Roman"/>
                <a:cs typeface="Times New Roman"/>
              </a:rPr>
              <a:t>The fourth ring sounds, and </a:t>
            </a:r>
            <a:r>
              <a:rPr dirty="0" sz="1450" spc="-5">
                <a:latin typeface="Times New Roman"/>
                <a:cs typeface="Times New Roman"/>
              </a:rPr>
              <a:t>I </a:t>
            </a:r>
            <a:r>
              <a:rPr dirty="0" sz="1450" spc="-10">
                <a:latin typeface="Times New Roman"/>
                <a:cs typeface="Times New Roman"/>
              </a:rPr>
              <a:t>hear the familiar steps, the rustling dress, the  dear voice.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Eighteen years ago my dear friend, the oculist, died and left behind him </a:t>
            </a:r>
            <a:r>
              <a:rPr dirty="0" sz="1450" spc="-5">
                <a:latin typeface="Times New Roman"/>
                <a:cs typeface="Times New Roman"/>
              </a:rPr>
              <a:t>a  </a:t>
            </a:r>
            <a:r>
              <a:rPr dirty="0" sz="1450" spc="-10">
                <a:latin typeface="Times New Roman"/>
                <a:cs typeface="Times New Roman"/>
              </a:rPr>
              <a:t>seven year old </a:t>
            </a:r>
            <a:r>
              <a:rPr dirty="0" sz="1450" spc="-15">
                <a:latin typeface="Times New Roman"/>
                <a:cs typeface="Times New Roman"/>
              </a:rPr>
              <a:t>daughter, </a:t>
            </a:r>
            <a:r>
              <a:rPr dirty="0" sz="1450" spc="-30">
                <a:latin typeface="Times New Roman"/>
                <a:cs typeface="Times New Roman"/>
              </a:rPr>
              <a:t>Katy, </a:t>
            </a:r>
            <a:r>
              <a:rPr dirty="0" sz="1450" spc="-10">
                <a:latin typeface="Times New Roman"/>
                <a:cs typeface="Times New Roman"/>
              </a:rPr>
              <a:t>and sixty thousand roubles. By his will </a:t>
            </a:r>
            <a:r>
              <a:rPr dirty="0" sz="1450" spc="-5">
                <a:latin typeface="Times New Roman"/>
                <a:cs typeface="Times New Roman"/>
              </a:rPr>
              <a:t>he </a:t>
            </a:r>
            <a:r>
              <a:rPr dirty="0" sz="1450" spc="-10">
                <a:latin typeface="Times New Roman"/>
                <a:cs typeface="Times New Roman"/>
              </a:rPr>
              <a:t>made  me guardian. Katy lived in my family till she was ten. Afterwards she was sent  to College and lived with me only in her holidays in the summer months.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time to attend to her education. </a:t>
            </a:r>
            <a:r>
              <a:rPr dirty="0" sz="1450" spc="-5">
                <a:latin typeface="Times New Roman"/>
                <a:cs typeface="Times New Roman"/>
              </a:rPr>
              <a:t>I </a:t>
            </a:r>
            <a:r>
              <a:rPr dirty="0" sz="1450" spc="-10">
                <a:latin typeface="Times New Roman"/>
                <a:cs typeface="Times New Roman"/>
              </a:rPr>
              <a:t>watched only </a:t>
            </a:r>
            <a:r>
              <a:rPr dirty="0" sz="1450" spc="-5">
                <a:latin typeface="Times New Roman"/>
                <a:cs typeface="Times New Roman"/>
              </a:rPr>
              <a:t>by </a:t>
            </a:r>
            <a:r>
              <a:rPr dirty="0" sz="1450" spc="-10">
                <a:latin typeface="Times New Roman"/>
                <a:cs typeface="Times New Roman"/>
              </a:rPr>
              <a:t>fits and starts; so that </a:t>
            </a:r>
            <a:r>
              <a:rPr dirty="0" sz="1450" spc="-5">
                <a:latin typeface="Times New Roman"/>
                <a:cs typeface="Times New Roman"/>
              </a:rPr>
              <a:t>I  </a:t>
            </a:r>
            <a:r>
              <a:rPr dirty="0" sz="1450" spc="-10">
                <a:latin typeface="Times New Roman"/>
                <a:cs typeface="Times New Roman"/>
              </a:rPr>
              <a:t>can say very little about her</a:t>
            </a:r>
            <a:r>
              <a:rPr dirty="0" sz="1450" spc="20">
                <a:latin typeface="Times New Roman"/>
                <a:cs typeface="Times New Roman"/>
              </a:rPr>
              <a:t> </a:t>
            </a:r>
            <a:r>
              <a:rPr dirty="0" sz="1450" spc="-10">
                <a:latin typeface="Times New Roman"/>
                <a:cs typeface="Times New Roman"/>
              </a:rPr>
              <a:t>childhood.</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The chief thing </a:t>
            </a:r>
            <a:r>
              <a:rPr dirty="0" sz="1450" spc="-5">
                <a:latin typeface="Times New Roman"/>
                <a:cs typeface="Times New Roman"/>
              </a:rPr>
              <a:t>I </a:t>
            </a:r>
            <a:r>
              <a:rPr dirty="0" sz="1450" spc="-15">
                <a:latin typeface="Times New Roman"/>
                <a:cs typeface="Times New Roman"/>
              </a:rPr>
              <a:t>remember, </a:t>
            </a:r>
            <a:r>
              <a:rPr dirty="0" sz="1450" spc="-10">
                <a:latin typeface="Times New Roman"/>
                <a:cs typeface="Times New Roman"/>
              </a:rPr>
              <a:t>the </a:t>
            </a:r>
            <a:r>
              <a:rPr dirty="0" sz="1450" spc="-5">
                <a:latin typeface="Times New Roman"/>
                <a:cs typeface="Times New Roman"/>
              </a:rPr>
              <a:t>one I </a:t>
            </a:r>
            <a:r>
              <a:rPr dirty="0" sz="1450" spc="-10">
                <a:latin typeface="Times New Roman"/>
                <a:cs typeface="Times New Roman"/>
              </a:rPr>
              <a:t>love to dwell </a:t>
            </a:r>
            <a:r>
              <a:rPr dirty="0" sz="1450" spc="-5">
                <a:latin typeface="Times New Roman"/>
                <a:cs typeface="Times New Roman"/>
              </a:rPr>
              <a:t>upon </a:t>
            </a:r>
            <a:r>
              <a:rPr dirty="0" sz="1450" spc="-10">
                <a:latin typeface="Times New Roman"/>
                <a:cs typeface="Times New Roman"/>
              </a:rPr>
              <a:t>in </a:t>
            </a:r>
            <a:r>
              <a:rPr dirty="0" sz="1450" spc="-25">
                <a:latin typeface="Times New Roman"/>
                <a:cs typeface="Times New Roman"/>
              </a:rPr>
              <a:t>memory, </a:t>
            </a:r>
            <a:r>
              <a:rPr dirty="0" sz="1450" spc="-10">
                <a:latin typeface="Times New Roman"/>
                <a:cs typeface="Times New Roman"/>
              </a:rPr>
              <a:t>is the  extraordinary confidence which she had when she entered my house, when she  had to have the </a:t>
            </a:r>
            <a:r>
              <a:rPr dirty="0" sz="1450" spc="-15">
                <a:latin typeface="Times New Roman"/>
                <a:cs typeface="Times New Roman"/>
              </a:rPr>
              <a:t>doctor,—a </a:t>
            </a:r>
            <a:r>
              <a:rPr dirty="0" sz="1450" spc="-10">
                <a:latin typeface="Times New Roman"/>
                <a:cs typeface="Times New Roman"/>
              </a:rPr>
              <a:t>confidence which was always shining in her darling  face. She would sit in </a:t>
            </a:r>
            <a:r>
              <a:rPr dirty="0" sz="1450" spc="-5">
                <a:latin typeface="Times New Roman"/>
                <a:cs typeface="Times New Roman"/>
              </a:rPr>
              <a:t>a </a:t>
            </a:r>
            <a:r>
              <a:rPr dirty="0" sz="1450" spc="-10">
                <a:latin typeface="Times New Roman"/>
                <a:cs typeface="Times New Roman"/>
              </a:rPr>
              <a:t>corner somewhere with her face tied </a:t>
            </a:r>
            <a:r>
              <a:rPr dirty="0" sz="1450" spc="-5">
                <a:latin typeface="Times New Roman"/>
                <a:cs typeface="Times New Roman"/>
              </a:rPr>
              <a:t>up, </a:t>
            </a:r>
            <a:r>
              <a:rPr dirty="0" sz="1450" spc="-10">
                <a:latin typeface="Times New Roman"/>
                <a:cs typeface="Times New Roman"/>
              </a:rPr>
              <a:t>and would </a:t>
            </a:r>
            <a:r>
              <a:rPr dirty="0" sz="1450" spc="-5">
                <a:latin typeface="Times New Roman"/>
                <a:cs typeface="Times New Roman"/>
              </a:rPr>
              <a:t>be  </a:t>
            </a:r>
            <a:r>
              <a:rPr dirty="0" sz="1450" spc="-10">
                <a:latin typeface="Times New Roman"/>
                <a:cs typeface="Times New Roman"/>
              </a:rPr>
              <a:t>sure to </a:t>
            </a:r>
            <a:r>
              <a:rPr dirty="0" sz="1450" spc="-5">
                <a:latin typeface="Times New Roman"/>
                <a:cs typeface="Times New Roman"/>
              </a:rPr>
              <a:t>be </a:t>
            </a:r>
            <a:r>
              <a:rPr dirty="0" sz="1450" spc="-10">
                <a:latin typeface="Times New Roman"/>
                <a:cs typeface="Times New Roman"/>
              </a:rPr>
              <a:t>absorbed in watching something. Whether she was watching me  write and read </a:t>
            </a:r>
            <a:r>
              <a:rPr dirty="0" sz="1450" spc="-5">
                <a:latin typeface="Times New Roman"/>
                <a:cs typeface="Times New Roman"/>
              </a:rPr>
              <a:t>books, or </a:t>
            </a:r>
            <a:r>
              <a:rPr dirty="0" sz="1450" spc="-10">
                <a:latin typeface="Times New Roman"/>
                <a:cs typeface="Times New Roman"/>
              </a:rPr>
              <a:t>my wife bustling about, </a:t>
            </a:r>
            <a:r>
              <a:rPr dirty="0" sz="1450" spc="-5">
                <a:latin typeface="Times New Roman"/>
                <a:cs typeface="Times New Roman"/>
              </a:rPr>
              <a:t>or </a:t>
            </a:r>
            <a:r>
              <a:rPr dirty="0" sz="1450" spc="-10">
                <a:latin typeface="Times New Roman"/>
                <a:cs typeface="Times New Roman"/>
              </a:rPr>
              <a:t>the cook peeling the  potatoes in the kitchen </a:t>
            </a:r>
            <a:r>
              <a:rPr dirty="0" sz="1450" spc="-5">
                <a:latin typeface="Times New Roman"/>
                <a:cs typeface="Times New Roman"/>
              </a:rPr>
              <a:t>or </a:t>
            </a:r>
            <a:r>
              <a:rPr dirty="0" sz="1450" spc="-10">
                <a:latin typeface="Times New Roman"/>
                <a:cs typeface="Times New Roman"/>
              </a:rPr>
              <a:t>the </a:t>
            </a:r>
            <a:r>
              <a:rPr dirty="0" sz="1450" spc="-5">
                <a:latin typeface="Times New Roman"/>
                <a:cs typeface="Times New Roman"/>
              </a:rPr>
              <a:t>dog </a:t>
            </a:r>
            <a:r>
              <a:rPr dirty="0" sz="1450" spc="-10">
                <a:latin typeface="Times New Roman"/>
                <a:cs typeface="Times New Roman"/>
              </a:rPr>
              <a:t>playing about—her eyes invariably  expressed the same thing: "Everything that goes </a:t>
            </a:r>
            <a:r>
              <a:rPr dirty="0" sz="1450" spc="-5">
                <a:latin typeface="Times New Roman"/>
                <a:cs typeface="Times New Roman"/>
              </a:rPr>
              <a:t>on </a:t>
            </a:r>
            <a:r>
              <a:rPr dirty="0" sz="1450" spc="-10">
                <a:latin typeface="Times New Roman"/>
                <a:cs typeface="Times New Roman"/>
              </a:rPr>
              <a:t>in this world,—everything  is beautiful and </a:t>
            </a:r>
            <a:r>
              <a:rPr dirty="0" sz="1450" spc="-20">
                <a:latin typeface="Times New Roman"/>
                <a:cs typeface="Times New Roman"/>
              </a:rPr>
              <a:t>clever." </a:t>
            </a:r>
            <a:r>
              <a:rPr dirty="0" sz="1450" spc="-10">
                <a:latin typeface="Times New Roman"/>
                <a:cs typeface="Times New Roman"/>
              </a:rPr>
              <a:t>She was inquisitive and adored to talk to me. She  would sit at the table opposite me, watching my movements and asking  questions. She is interested to know what </a:t>
            </a:r>
            <a:r>
              <a:rPr dirty="0" sz="1450" spc="-5">
                <a:latin typeface="Times New Roman"/>
                <a:cs typeface="Times New Roman"/>
              </a:rPr>
              <a:t>I </a:t>
            </a:r>
            <a:r>
              <a:rPr dirty="0" sz="1450" spc="-10">
                <a:latin typeface="Times New Roman"/>
                <a:cs typeface="Times New Roman"/>
              </a:rPr>
              <a:t>read, what </a:t>
            </a:r>
            <a:r>
              <a:rPr dirty="0" sz="1450" spc="-5">
                <a:latin typeface="Times New Roman"/>
                <a:cs typeface="Times New Roman"/>
              </a:rPr>
              <a:t>I do </a:t>
            </a:r>
            <a:r>
              <a:rPr dirty="0" sz="1450" spc="-10">
                <a:latin typeface="Times New Roman"/>
                <a:cs typeface="Times New Roman"/>
              </a:rPr>
              <a:t>at the </a:t>
            </a:r>
            <a:r>
              <a:rPr dirty="0" sz="1450" spc="-20">
                <a:latin typeface="Times New Roman"/>
                <a:cs typeface="Times New Roman"/>
              </a:rPr>
              <a:t>University, </a:t>
            </a:r>
            <a:r>
              <a:rPr dirty="0" sz="1450" spc="-10">
                <a:latin typeface="Times New Roman"/>
                <a:cs typeface="Times New Roman"/>
              </a:rPr>
              <a:t>if  I'm </a:t>
            </a:r>
            <a:r>
              <a:rPr dirty="0" sz="1450" spc="-5">
                <a:latin typeface="Times New Roman"/>
                <a:cs typeface="Times New Roman"/>
              </a:rPr>
              <a:t>not </a:t>
            </a:r>
            <a:r>
              <a:rPr dirty="0" sz="1450" spc="-10">
                <a:latin typeface="Times New Roman"/>
                <a:cs typeface="Times New Roman"/>
              </a:rPr>
              <a:t>afraid </a:t>
            </a:r>
            <a:r>
              <a:rPr dirty="0" sz="1450" spc="-5">
                <a:latin typeface="Times New Roman"/>
                <a:cs typeface="Times New Roman"/>
              </a:rPr>
              <a:t>of </a:t>
            </a:r>
            <a:r>
              <a:rPr dirty="0" sz="1450" spc="-10">
                <a:latin typeface="Times New Roman"/>
                <a:cs typeface="Times New Roman"/>
              </a:rPr>
              <a:t>corpses, what </a:t>
            </a:r>
            <a:r>
              <a:rPr dirty="0" sz="1450" spc="-5">
                <a:latin typeface="Times New Roman"/>
                <a:cs typeface="Times New Roman"/>
              </a:rPr>
              <a:t>I do </a:t>
            </a:r>
            <a:r>
              <a:rPr dirty="0" sz="1450" spc="-10">
                <a:latin typeface="Times New Roman"/>
                <a:cs typeface="Times New Roman"/>
              </a:rPr>
              <a:t>with my</a:t>
            </a:r>
            <a:r>
              <a:rPr dirty="0" sz="1450" spc="15">
                <a:latin typeface="Times New Roman"/>
                <a:cs typeface="Times New Roman"/>
              </a:rPr>
              <a:t> </a:t>
            </a:r>
            <a:r>
              <a:rPr dirty="0" sz="1450" spc="-25">
                <a:latin typeface="Times New Roman"/>
                <a:cs typeface="Times New Roman"/>
              </a:rPr>
              <a:t>money.</a:t>
            </a:r>
            <a:endParaRPr sz="1450">
              <a:latin typeface="Times New Roman"/>
              <a:cs typeface="Times New Roman"/>
            </a:endParaRPr>
          </a:p>
          <a:p>
            <a:pPr marL="268605" marR="1377950">
              <a:lnSpc>
                <a:spcPts val="2520"/>
              </a:lnSpc>
              <a:spcBef>
                <a:spcPts val="145"/>
              </a:spcBef>
            </a:pPr>
            <a:r>
              <a:rPr dirty="0" sz="1450" spc="-10">
                <a:latin typeface="Times New Roman"/>
                <a:cs typeface="Times New Roman"/>
              </a:rPr>
              <a:t>"Do the students fight at the University?" she would ask.  "They </a:t>
            </a:r>
            <a:r>
              <a:rPr dirty="0" sz="1450" spc="-5">
                <a:latin typeface="Times New Roman"/>
                <a:cs typeface="Times New Roman"/>
              </a:rPr>
              <a:t>do, </a:t>
            </a:r>
            <a:r>
              <a:rPr dirty="0" sz="1450" spc="-10">
                <a:latin typeface="Times New Roman"/>
                <a:cs typeface="Times New Roman"/>
              </a:rPr>
              <a:t>my</a:t>
            </a:r>
            <a:r>
              <a:rPr dirty="0" sz="1450" spc="-5">
                <a:latin typeface="Times New Roman"/>
                <a:cs typeface="Times New Roman"/>
              </a:rPr>
              <a:t> </a:t>
            </a:r>
            <a:r>
              <a:rPr dirty="0" sz="1450" spc="-20">
                <a:latin typeface="Times New Roman"/>
                <a:cs typeface="Times New Roman"/>
              </a:rPr>
              <a:t>dear."</a:t>
            </a:r>
            <a:endParaRPr sz="1450">
              <a:latin typeface="Times New Roman"/>
              <a:cs typeface="Times New Roman"/>
            </a:endParaRPr>
          </a:p>
          <a:p>
            <a:pPr marL="268605">
              <a:lnSpc>
                <a:spcPct val="100000"/>
              </a:lnSpc>
              <a:spcBef>
                <a:spcPts val="495"/>
              </a:spcBef>
            </a:pPr>
            <a:r>
              <a:rPr dirty="0" sz="1450" spc="-45">
                <a:latin typeface="Times New Roman"/>
                <a:cs typeface="Times New Roman"/>
              </a:rPr>
              <a:t>"You </a:t>
            </a:r>
            <a:r>
              <a:rPr dirty="0" sz="1450" spc="-10">
                <a:latin typeface="Times New Roman"/>
                <a:cs typeface="Times New Roman"/>
              </a:rPr>
              <a:t>make them </a:t>
            </a:r>
            <a:r>
              <a:rPr dirty="0" sz="1450" spc="-5">
                <a:latin typeface="Times New Roman"/>
                <a:cs typeface="Times New Roman"/>
              </a:rPr>
              <a:t>go </a:t>
            </a:r>
            <a:r>
              <a:rPr dirty="0" sz="1450" spc="-10">
                <a:latin typeface="Times New Roman"/>
                <a:cs typeface="Times New Roman"/>
              </a:rPr>
              <a:t>down </a:t>
            </a:r>
            <a:r>
              <a:rPr dirty="0" sz="1450" spc="-5">
                <a:latin typeface="Times New Roman"/>
                <a:cs typeface="Times New Roman"/>
              </a:rPr>
              <a:t>on </a:t>
            </a:r>
            <a:r>
              <a:rPr dirty="0" sz="1450" spc="-10">
                <a:latin typeface="Times New Roman"/>
                <a:cs typeface="Times New Roman"/>
              </a:rPr>
              <a:t>their</a:t>
            </a:r>
            <a:r>
              <a:rPr dirty="0" sz="1450" spc="45">
                <a:latin typeface="Times New Roman"/>
                <a:cs typeface="Times New Roman"/>
              </a:rPr>
              <a:t> </a:t>
            </a:r>
            <a:r>
              <a:rPr dirty="0" sz="1450" spc="-10">
                <a:latin typeface="Times New Roman"/>
                <a:cs typeface="Times New Roman"/>
              </a:rPr>
              <a:t>knees?"</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"I </a:t>
            </a:r>
            <a:r>
              <a:rPr dirty="0" sz="1450" spc="-5">
                <a:latin typeface="Times New Roman"/>
                <a:cs typeface="Times New Roman"/>
              </a:rPr>
              <a:t>do."</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And it seemed funny to her that the students </a:t>
            </a:r>
            <a:r>
              <a:rPr dirty="0" sz="1450" spc="-5">
                <a:latin typeface="Times New Roman"/>
                <a:cs typeface="Times New Roman"/>
              </a:rPr>
              <a:t>fought </a:t>
            </a:r>
            <a:r>
              <a:rPr dirty="0" sz="1450" spc="-10">
                <a:latin typeface="Times New Roman"/>
                <a:cs typeface="Times New Roman"/>
              </a:rPr>
              <a:t>and that </a:t>
            </a:r>
            <a:r>
              <a:rPr dirty="0" sz="1450" spc="-5">
                <a:latin typeface="Times New Roman"/>
                <a:cs typeface="Times New Roman"/>
              </a:rPr>
              <a:t>I </a:t>
            </a:r>
            <a:r>
              <a:rPr dirty="0" sz="1450" spc="-10">
                <a:latin typeface="Times New Roman"/>
                <a:cs typeface="Times New Roman"/>
              </a:rPr>
              <a:t>made them  </a:t>
            </a:r>
            <a:r>
              <a:rPr dirty="0" sz="1450" spc="-5">
                <a:latin typeface="Times New Roman"/>
                <a:cs typeface="Times New Roman"/>
              </a:rPr>
              <a:t>go </a:t>
            </a:r>
            <a:r>
              <a:rPr dirty="0" sz="1450" spc="-10">
                <a:latin typeface="Times New Roman"/>
                <a:cs typeface="Times New Roman"/>
              </a:rPr>
              <a:t>down </a:t>
            </a:r>
            <a:r>
              <a:rPr dirty="0" sz="1450" spc="-5">
                <a:latin typeface="Times New Roman"/>
                <a:cs typeface="Times New Roman"/>
              </a:rPr>
              <a:t>on </a:t>
            </a:r>
            <a:r>
              <a:rPr dirty="0" sz="1450" spc="-10">
                <a:latin typeface="Times New Roman"/>
                <a:cs typeface="Times New Roman"/>
              </a:rPr>
              <a:t>their knees, and she laughed. She was </a:t>
            </a:r>
            <a:r>
              <a:rPr dirty="0" sz="1450" spc="-5">
                <a:latin typeface="Times New Roman"/>
                <a:cs typeface="Times New Roman"/>
              </a:rPr>
              <a:t>a </a:t>
            </a:r>
            <a:r>
              <a:rPr dirty="0" sz="1450" spc="-10">
                <a:latin typeface="Times New Roman"/>
                <a:cs typeface="Times New Roman"/>
              </a:rPr>
              <a:t>gentle, </a:t>
            </a:r>
            <a:r>
              <a:rPr dirty="0" sz="1450" spc="-5">
                <a:latin typeface="Times New Roman"/>
                <a:cs typeface="Times New Roman"/>
              </a:rPr>
              <a:t>good, </a:t>
            </a:r>
            <a:r>
              <a:rPr dirty="0" sz="1450" spc="-10">
                <a:latin typeface="Times New Roman"/>
                <a:cs typeface="Times New Roman"/>
              </a:rPr>
              <a:t>patient  child.</a:t>
            </a:r>
            <a:endParaRPr sz="145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72905"/>
          </a:xfrm>
          <a:prstGeom prst="rect">
            <a:avLst/>
          </a:prstGeom>
        </p:spPr>
        <p:txBody>
          <a:bodyPr wrap="square" lIns="0" tIns="19685" rIns="0" bIns="0" rtlCol="0" vert="horz">
            <a:spAutoFit/>
          </a:bodyPr>
          <a:lstStyle/>
          <a:p>
            <a:pPr algn="just" marL="12700" marR="6985" indent="255904">
              <a:lnSpc>
                <a:spcPts val="1730"/>
              </a:lnSpc>
              <a:spcBef>
                <a:spcPts val="155"/>
              </a:spcBef>
            </a:pPr>
            <a:r>
              <a:rPr dirty="0" sz="1450" spc="-10">
                <a:latin typeface="Times New Roman"/>
                <a:cs typeface="Times New Roman"/>
              </a:rPr>
              <a:t>Pretty often </a:t>
            </a:r>
            <a:r>
              <a:rPr dirty="0" sz="1450" spc="-5">
                <a:latin typeface="Times New Roman"/>
                <a:cs typeface="Times New Roman"/>
              </a:rPr>
              <a:t>I </a:t>
            </a:r>
            <a:r>
              <a:rPr dirty="0" sz="1450" spc="-10">
                <a:latin typeface="Times New Roman"/>
                <a:cs typeface="Times New Roman"/>
              </a:rPr>
              <a:t>happened to see how something was taken away from </a:t>
            </a:r>
            <a:r>
              <a:rPr dirty="0" sz="1450" spc="-20">
                <a:latin typeface="Times New Roman"/>
                <a:cs typeface="Times New Roman"/>
              </a:rPr>
              <a:t>her, </a:t>
            </a:r>
            <a:r>
              <a:rPr dirty="0" sz="1450" spc="-5">
                <a:latin typeface="Times New Roman"/>
                <a:cs typeface="Times New Roman"/>
              </a:rPr>
              <a:t>or  </a:t>
            </a:r>
            <a:r>
              <a:rPr dirty="0" sz="1450" spc="-10">
                <a:latin typeface="Times New Roman"/>
                <a:cs typeface="Times New Roman"/>
              </a:rPr>
              <a:t>she was unjustly punished, </a:t>
            </a:r>
            <a:r>
              <a:rPr dirty="0" sz="1450" spc="-5">
                <a:latin typeface="Times New Roman"/>
                <a:cs typeface="Times New Roman"/>
              </a:rPr>
              <a:t>or </a:t>
            </a:r>
            <a:r>
              <a:rPr dirty="0" sz="1450" spc="-10">
                <a:latin typeface="Times New Roman"/>
                <a:cs typeface="Times New Roman"/>
              </a:rPr>
              <a:t>her curiosity was </a:t>
            </a:r>
            <a:r>
              <a:rPr dirty="0" sz="1450" spc="-5">
                <a:latin typeface="Times New Roman"/>
                <a:cs typeface="Times New Roman"/>
              </a:rPr>
              <a:t>not </a:t>
            </a:r>
            <a:r>
              <a:rPr dirty="0" sz="1450" spc="-10">
                <a:latin typeface="Times New Roman"/>
                <a:cs typeface="Times New Roman"/>
              </a:rPr>
              <a:t>satisfied. At such moments  sadness would </a:t>
            </a:r>
            <a:r>
              <a:rPr dirty="0" sz="1450" spc="-5">
                <a:latin typeface="Times New Roman"/>
                <a:cs typeface="Times New Roman"/>
              </a:rPr>
              <a:t>be </a:t>
            </a:r>
            <a:r>
              <a:rPr dirty="0" sz="1450" spc="-10">
                <a:latin typeface="Times New Roman"/>
                <a:cs typeface="Times New Roman"/>
              </a:rPr>
              <a:t>added to her permanent expression </a:t>
            </a:r>
            <a:r>
              <a:rPr dirty="0" sz="1450" spc="-5">
                <a:latin typeface="Times New Roman"/>
                <a:cs typeface="Times New Roman"/>
              </a:rPr>
              <a:t>of </a:t>
            </a:r>
            <a:r>
              <a:rPr dirty="0" sz="1450" spc="-10">
                <a:latin typeface="Times New Roman"/>
                <a:cs typeface="Times New Roman"/>
              </a:rPr>
              <a:t>confidence—nothing  more. </a:t>
            </a:r>
            <a:r>
              <a:rPr dirty="0" sz="1450" spc="-5">
                <a:latin typeface="Times New Roman"/>
                <a:cs typeface="Times New Roman"/>
              </a:rPr>
              <a:t>I </a:t>
            </a:r>
            <a:r>
              <a:rPr dirty="0" sz="1450" spc="-10">
                <a:latin typeface="Times New Roman"/>
                <a:cs typeface="Times New Roman"/>
              </a:rPr>
              <a:t>didn't know how to take her part,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saw her sadness, </a:t>
            </a:r>
            <a:r>
              <a:rPr dirty="0" sz="1450" spc="-5">
                <a:latin typeface="Times New Roman"/>
                <a:cs typeface="Times New Roman"/>
              </a:rPr>
              <a:t>I </a:t>
            </a:r>
            <a:r>
              <a:rPr dirty="0" sz="1450" spc="-10">
                <a:latin typeface="Times New Roman"/>
                <a:cs typeface="Times New Roman"/>
              </a:rPr>
              <a:t>always  had the desire to draw her close to me and comfort her in an old nurse's voice:  "My darling little</a:t>
            </a:r>
            <a:r>
              <a:rPr dirty="0" sz="1450">
                <a:latin typeface="Times New Roman"/>
                <a:cs typeface="Times New Roman"/>
              </a:rPr>
              <a:t> </a:t>
            </a:r>
            <a:r>
              <a:rPr dirty="0" sz="1450" spc="-10">
                <a:latin typeface="Times New Roman"/>
                <a:cs typeface="Times New Roman"/>
              </a:rPr>
              <a:t>orphan!"</a:t>
            </a:r>
            <a:endParaRPr sz="1450">
              <a:latin typeface="Times New Roman"/>
              <a:cs typeface="Times New Roman"/>
            </a:endParaRPr>
          </a:p>
          <a:p>
            <a:pPr algn="just" marL="12700" marR="6350" indent="255904">
              <a:lnSpc>
                <a:spcPts val="1730"/>
              </a:lnSpc>
              <a:spcBef>
                <a:spcPts val="785"/>
              </a:spcBef>
            </a:pPr>
            <a:r>
              <a:rPr dirty="0" sz="1450" spc="-5">
                <a:latin typeface="Times New Roman"/>
                <a:cs typeface="Times New Roman"/>
              </a:rPr>
              <a:t>I </a:t>
            </a:r>
            <a:r>
              <a:rPr dirty="0" sz="1450" spc="-10">
                <a:latin typeface="Times New Roman"/>
                <a:cs typeface="Times New Roman"/>
              </a:rPr>
              <a:t>remember too she loved to </a:t>
            </a:r>
            <a:r>
              <a:rPr dirty="0" sz="1450" spc="-5">
                <a:latin typeface="Times New Roman"/>
                <a:cs typeface="Times New Roman"/>
              </a:rPr>
              <a:t>be </a:t>
            </a:r>
            <a:r>
              <a:rPr dirty="0" sz="1450" spc="-10">
                <a:latin typeface="Times New Roman"/>
                <a:cs typeface="Times New Roman"/>
              </a:rPr>
              <a:t>well dressed and to sprinkle herself with  scents. In this she was like me. </a:t>
            </a:r>
            <a:r>
              <a:rPr dirty="0" sz="1450" spc="-5">
                <a:latin typeface="Times New Roman"/>
                <a:cs typeface="Times New Roman"/>
              </a:rPr>
              <a:t>I </a:t>
            </a:r>
            <a:r>
              <a:rPr dirty="0" sz="1450" spc="-10">
                <a:latin typeface="Times New Roman"/>
                <a:cs typeface="Times New Roman"/>
              </a:rPr>
              <a:t>also love </a:t>
            </a:r>
            <a:r>
              <a:rPr dirty="0" sz="1450" spc="-5">
                <a:latin typeface="Times New Roman"/>
                <a:cs typeface="Times New Roman"/>
              </a:rPr>
              <a:t>good </a:t>
            </a:r>
            <a:r>
              <a:rPr dirty="0" sz="1450" spc="-10">
                <a:latin typeface="Times New Roman"/>
                <a:cs typeface="Times New Roman"/>
              </a:rPr>
              <a:t>clothes and fine</a:t>
            </a:r>
            <a:r>
              <a:rPr dirty="0" sz="1450" spc="95">
                <a:latin typeface="Times New Roman"/>
                <a:cs typeface="Times New Roman"/>
              </a:rPr>
              <a:t> </a:t>
            </a:r>
            <a:r>
              <a:rPr dirty="0" sz="1450" spc="-10">
                <a:latin typeface="Times New Roman"/>
                <a:cs typeface="Times New Roman"/>
              </a:rPr>
              <a:t>scents.</a:t>
            </a:r>
            <a:endParaRPr sz="1450">
              <a:latin typeface="Times New Roman"/>
              <a:cs typeface="Times New Roman"/>
            </a:endParaRPr>
          </a:p>
          <a:p>
            <a:pPr algn="just" marL="12700" marR="5080" indent="255904">
              <a:lnSpc>
                <a:spcPts val="1730"/>
              </a:lnSpc>
              <a:spcBef>
                <a:spcPts val="715"/>
              </a:spcBef>
            </a:pPr>
            <a:r>
              <a:rPr dirty="0" sz="1450" spc="-5">
                <a:latin typeface="Times New Roman"/>
                <a:cs typeface="Times New Roman"/>
              </a:rPr>
              <a:t>I </a:t>
            </a:r>
            <a:r>
              <a:rPr dirty="0" sz="1450" spc="-10">
                <a:latin typeface="Times New Roman"/>
                <a:cs typeface="Times New Roman"/>
              </a:rPr>
              <a:t>regret that </a:t>
            </a:r>
            <a:r>
              <a:rPr dirty="0" sz="1450" spc="-5">
                <a:latin typeface="Times New Roman"/>
                <a:cs typeface="Times New Roman"/>
              </a:rPr>
              <a:t>I </a:t>
            </a:r>
            <a:r>
              <a:rPr dirty="0" sz="1450" spc="-10">
                <a:latin typeface="Times New Roman"/>
                <a:cs typeface="Times New Roman"/>
              </a:rPr>
              <a:t>had neither the time </a:t>
            </a:r>
            <a:r>
              <a:rPr dirty="0" sz="1450" spc="-5">
                <a:latin typeface="Times New Roman"/>
                <a:cs typeface="Times New Roman"/>
              </a:rPr>
              <a:t>nor </a:t>
            </a:r>
            <a:r>
              <a:rPr dirty="0" sz="1450" spc="-10">
                <a:latin typeface="Times New Roman"/>
                <a:cs typeface="Times New Roman"/>
              </a:rPr>
              <a:t>the inclination to watch the  beginnings and the growth </a:t>
            </a:r>
            <a:r>
              <a:rPr dirty="0" sz="1450" spc="-5">
                <a:latin typeface="Times New Roman"/>
                <a:cs typeface="Times New Roman"/>
              </a:rPr>
              <a:t>of </a:t>
            </a:r>
            <a:r>
              <a:rPr dirty="0" sz="1450" spc="-10">
                <a:latin typeface="Times New Roman"/>
                <a:cs typeface="Times New Roman"/>
              </a:rPr>
              <a:t>the passion which had completely taken hold </a:t>
            </a:r>
            <a:r>
              <a:rPr dirty="0" sz="1450" spc="-5">
                <a:latin typeface="Times New Roman"/>
                <a:cs typeface="Times New Roman"/>
              </a:rPr>
              <a:t>of  </a:t>
            </a:r>
            <a:r>
              <a:rPr dirty="0" sz="1450" spc="-10">
                <a:latin typeface="Times New Roman"/>
                <a:cs typeface="Times New Roman"/>
              </a:rPr>
              <a:t>Katy when she was </a:t>
            </a:r>
            <a:r>
              <a:rPr dirty="0" sz="1450" spc="-5">
                <a:latin typeface="Times New Roman"/>
                <a:cs typeface="Times New Roman"/>
              </a:rPr>
              <a:t>no </a:t>
            </a:r>
            <a:r>
              <a:rPr dirty="0" sz="1450" spc="-10">
                <a:latin typeface="Times New Roman"/>
                <a:cs typeface="Times New Roman"/>
              </a:rPr>
              <a:t>more than fourteen </a:t>
            </a:r>
            <a:r>
              <a:rPr dirty="0" sz="1450" spc="-5">
                <a:latin typeface="Times New Roman"/>
                <a:cs typeface="Times New Roman"/>
              </a:rPr>
              <a:t>or </a:t>
            </a:r>
            <a:r>
              <a:rPr dirty="0" sz="1450" spc="-10">
                <a:latin typeface="Times New Roman"/>
                <a:cs typeface="Times New Roman"/>
              </a:rPr>
              <a:t>fifteen. </a:t>
            </a:r>
            <a:r>
              <a:rPr dirty="0" sz="1450" spc="-5">
                <a:latin typeface="Times New Roman"/>
                <a:cs typeface="Times New Roman"/>
              </a:rPr>
              <a:t>I </a:t>
            </a:r>
            <a:r>
              <a:rPr dirty="0" sz="1450" spc="-10">
                <a:latin typeface="Times New Roman"/>
                <a:cs typeface="Times New Roman"/>
              </a:rPr>
              <a:t>mean her passionate  love for the theatre. When she used to come from the College for her holidays  and live with us, nothing gave her such pleasure and enthusiasm to talk about  as plays and actors. She used to tire </a:t>
            </a:r>
            <a:r>
              <a:rPr dirty="0" sz="1450" spc="-5">
                <a:latin typeface="Times New Roman"/>
                <a:cs typeface="Times New Roman"/>
              </a:rPr>
              <a:t>us </a:t>
            </a:r>
            <a:r>
              <a:rPr dirty="0" sz="1450" spc="-10">
                <a:latin typeface="Times New Roman"/>
                <a:cs typeface="Times New Roman"/>
              </a:rPr>
              <a:t>with her incessant conversation about  the theatre. </a:t>
            </a:r>
            <a:r>
              <a:rPr dirty="0" sz="1450" spc="-5">
                <a:latin typeface="Times New Roman"/>
                <a:cs typeface="Times New Roman"/>
              </a:rPr>
              <a:t>I </a:t>
            </a:r>
            <a:r>
              <a:rPr dirty="0" sz="1450" spc="-10">
                <a:latin typeface="Times New Roman"/>
                <a:cs typeface="Times New Roman"/>
              </a:rPr>
              <a:t>alone hadn't the courage to deny her my attention. My wife and  children did </a:t>
            </a:r>
            <a:r>
              <a:rPr dirty="0" sz="1450" spc="-5">
                <a:latin typeface="Times New Roman"/>
                <a:cs typeface="Times New Roman"/>
              </a:rPr>
              <a:t>not </a:t>
            </a:r>
            <a:r>
              <a:rPr dirty="0" sz="1450" spc="-10">
                <a:latin typeface="Times New Roman"/>
                <a:cs typeface="Times New Roman"/>
              </a:rPr>
              <a:t>listen to </a:t>
            </a:r>
            <a:r>
              <a:rPr dirty="0" sz="1450" spc="-30">
                <a:latin typeface="Times New Roman"/>
                <a:cs typeface="Times New Roman"/>
              </a:rPr>
              <a:t>her. </a:t>
            </a:r>
            <a:r>
              <a:rPr dirty="0" sz="1450" spc="-10">
                <a:latin typeface="Times New Roman"/>
                <a:cs typeface="Times New Roman"/>
              </a:rPr>
              <a:t>When she felt the desire to share her raptures she  would come to my study and coax: "Nicolai Stiepanich, </a:t>
            </a:r>
            <a:r>
              <a:rPr dirty="0" sz="1450" spc="-5">
                <a:latin typeface="Times New Roman"/>
                <a:cs typeface="Times New Roman"/>
              </a:rPr>
              <a:t>do </a:t>
            </a:r>
            <a:r>
              <a:rPr dirty="0" sz="1450" spc="-10">
                <a:latin typeface="Times New Roman"/>
                <a:cs typeface="Times New Roman"/>
              </a:rPr>
              <a:t>let me speak to </a:t>
            </a:r>
            <a:r>
              <a:rPr dirty="0" sz="1450" spc="-5">
                <a:latin typeface="Times New Roman"/>
                <a:cs typeface="Times New Roman"/>
              </a:rPr>
              <a:t>you  </a:t>
            </a:r>
            <a:r>
              <a:rPr dirty="0" sz="1450" spc="-10">
                <a:latin typeface="Times New Roman"/>
                <a:cs typeface="Times New Roman"/>
              </a:rPr>
              <a:t>about the</a:t>
            </a:r>
            <a:r>
              <a:rPr dirty="0" sz="1450" spc="-5">
                <a:latin typeface="Times New Roman"/>
                <a:cs typeface="Times New Roman"/>
              </a:rPr>
              <a:t> </a:t>
            </a:r>
            <a:r>
              <a:rPr dirty="0" sz="1450" spc="-10">
                <a:latin typeface="Times New Roman"/>
                <a:cs typeface="Times New Roman"/>
              </a:rPr>
              <a:t>theatre."</a:t>
            </a:r>
            <a:endParaRPr sz="1450">
              <a:latin typeface="Times New Roman"/>
              <a:cs typeface="Times New Roman"/>
            </a:endParaRPr>
          </a:p>
          <a:p>
            <a:pPr algn="just" marL="268605">
              <a:lnSpc>
                <a:spcPct val="100000"/>
              </a:lnSpc>
              <a:spcBef>
                <a:spcPts val="710"/>
              </a:spcBef>
            </a:pPr>
            <a:r>
              <a:rPr dirty="0" sz="1450" spc="-5">
                <a:latin typeface="Times New Roman"/>
                <a:cs typeface="Times New Roman"/>
              </a:rPr>
              <a:t>I </a:t>
            </a:r>
            <a:r>
              <a:rPr dirty="0" sz="1450" spc="-10">
                <a:latin typeface="Times New Roman"/>
                <a:cs typeface="Times New Roman"/>
              </a:rPr>
              <a:t>used to show her the time and</a:t>
            </a:r>
            <a:r>
              <a:rPr dirty="0" sz="1450" spc="25">
                <a:latin typeface="Times New Roman"/>
                <a:cs typeface="Times New Roman"/>
              </a:rPr>
              <a:t> </a:t>
            </a:r>
            <a:r>
              <a:rPr dirty="0" sz="1450" spc="-10">
                <a:latin typeface="Times New Roman"/>
                <a:cs typeface="Times New Roman"/>
              </a:rPr>
              <a:t>say:</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"I'll give </a:t>
            </a:r>
            <a:r>
              <a:rPr dirty="0" sz="1450" spc="-5">
                <a:latin typeface="Times New Roman"/>
                <a:cs typeface="Times New Roman"/>
              </a:rPr>
              <a:t>you </a:t>
            </a:r>
            <a:r>
              <a:rPr dirty="0" sz="1450" spc="-10">
                <a:latin typeface="Times New Roman"/>
                <a:cs typeface="Times New Roman"/>
              </a:rPr>
              <a:t>half an </a:t>
            </a:r>
            <a:r>
              <a:rPr dirty="0" sz="1450" spc="-25">
                <a:latin typeface="Times New Roman"/>
                <a:cs typeface="Times New Roman"/>
              </a:rPr>
              <a:t>hour. </a:t>
            </a:r>
            <a:r>
              <a:rPr dirty="0" sz="1450" spc="-10">
                <a:latin typeface="Times New Roman"/>
                <a:cs typeface="Times New Roman"/>
              </a:rPr>
              <a:t>Fire</a:t>
            </a:r>
            <a:r>
              <a:rPr dirty="0" sz="1450" spc="35">
                <a:latin typeface="Times New Roman"/>
                <a:cs typeface="Times New Roman"/>
              </a:rPr>
              <a:t> </a:t>
            </a:r>
            <a:r>
              <a:rPr dirty="0" sz="1450" spc="-10">
                <a:latin typeface="Times New Roman"/>
                <a:cs typeface="Times New Roman"/>
              </a:rPr>
              <a:t>away!"</a:t>
            </a:r>
            <a:endParaRPr sz="1450">
              <a:latin typeface="Times New Roman"/>
              <a:cs typeface="Times New Roman"/>
            </a:endParaRPr>
          </a:p>
          <a:p>
            <a:pPr algn="just" marL="12700" marR="9525" indent="255904">
              <a:lnSpc>
                <a:spcPts val="1730"/>
              </a:lnSpc>
              <a:spcBef>
                <a:spcPts val="775"/>
              </a:spcBef>
            </a:pPr>
            <a:r>
              <a:rPr dirty="0" sz="1450" spc="-10">
                <a:latin typeface="Times New Roman"/>
                <a:cs typeface="Times New Roman"/>
              </a:rPr>
              <a:t>Later </a:t>
            </a:r>
            <a:r>
              <a:rPr dirty="0" sz="1450" spc="-5">
                <a:latin typeface="Times New Roman"/>
                <a:cs typeface="Times New Roman"/>
              </a:rPr>
              <a:t>on </a:t>
            </a:r>
            <a:r>
              <a:rPr dirty="0" sz="1450" spc="-10">
                <a:latin typeface="Times New Roman"/>
                <a:cs typeface="Times New Roman"/>
              </a:rPr>
              <a:t>she used to bring in pictures </a:t>
            </a:r>
            <a:r>
              <a:rPr dirty="0" sz="1450" spc="-5">
                <a:latin typeface="Times New Roman"/>
                <a:cs typeface="Times New Roman"/>
              </a:rPr>
              <a:t>of </a:t>
            </a:r>
            <a:r>
              <a:rPr dirty="0" sz="1450" spc="-10">
                <a:latin typeface="Times New Roman"/>
                <a:cs typeface="Times New Roman"/>
              </a:rPr>
              <a:t>the actors and actresses she  worshipped—whole dozens </a:t>
            </a:r>
            <a:r>
              <a:rPr dirty="0" sz="1450" spc="-5">
                <a:latin typeface="Times New Roman"/>
                <a:cs typeface="Times New Roman"/>
              </a:rPr>
              <a:t>of </a:t>
            </a:r>
            <a:r>
              <a:rPr dirty="0" sz="1450" spc="-10">
                <a:latin typeface="Times New Roman"/>
                <a:cs typeface="Times New Roman"/>
              </a:rPr>
              <a:t>them. Then several times she tried to take part  in amateur theatricals, and finally when she left College she declared to me  she was born to </a:t>
            </a:r>
            <a:r>
              <a:rPr dirty="0" sz="1450" spc="-5">
                <a:latin typeface="Times New Roman"/>
                <a:cs typeface="Times New Roman"/>
              </a:rPr>
              <a:t>be </a:t>
            </a:r>
            <a:r>
              <a:rPr dirty="0" sz="1450" spc="-10">
                <a:latin typeface="Times New Roman"/>
                <a:cs typeface="Times New Roman"/>
              </a:rPr>
              <a:t>an</a:t>
            </a:r>
            <a:r>
              <a:rPr dirty="0" sz="1450" spc="10">
                <a:latin typeface="Times New Roman"/>
                <a:cs typeface="Times New Roman"/>
              </a:rPr>
              <a:t> </a:t>
            </a:r>
            <a:r>
              <a:rPr dirty="0" sz="1450" spc="-10">
                <a:latin typeface="Times New Roman"/>
                <a:cs typeface="Times New Roman"/>
              </a:rPr>
              <a:t>actress.</a:t>
            </a:r>
            <a:endParaRPr sz="1450">
              <a:latin typeface="Times New Roman"/>
              <a:cs typeface="Times New Roman"/>
            </a:endParaRPr>
          </a:p>
          <a:p>
            <a:pPr algn="just" marL="12700" marR="8890" indent="255904">
              <a:lnSpc>
                <a:spcPts val="1730"/>
              </a:lnSpc>
              <a:spcBef>
                <a:spcPts val="785"/>
              </a:spcBef>
            </a:pPr>
            <a:r>
              <a:rPr dirty="0" sz="1450" spc="-5">
                <a:latin typeface="Times New Roman"/>
                <a:cs typeface="Times New Roman"/>
              </a:rPr>
              <a:t>I </a:t>
            </a:r>
            <a:r>
              <a:rPr dirty="0" sz="1450" spc="-10">
                <a:latin typeface="Times New Roman"/>
                <a:cs typeface="Times New Roman"/>
              </a:rPr>
              <a:t>never shared Katy's enthusiasms for the theatre. My opinion is that if </a:t>
            </a:r>
            <a:r>
              <a:rPr dirty="0" sz="1450" spc="-5">
                <a:latin typeface="Times New Roman"/>
                <a:cs typeface="Times New Roman"/>
              </a:rPr>
              <a:t>a  </a:t>
            </a:r>
            <a:r>
              <a:rPr dirty="0" sz="1450" spc="-10">
                <a:latin typeface="Times New Roman"/>
                <a:cs typeface="Times New Roman"/>
              </a:rPr>
              <a:t>play is </a:t>
            </a:r>
            <a:r>
              <a:rPr dirty="0" sz="1450" spc="-5">
                <a:latin typeface="Times New Roman"/>
                <a:cs typeface="Times New Roman"/>
              </a:rPr>
              <a:t>good </a:t>
            </a:r>
            <a:r>
              <a:rPr dirty="0" sz="1450" spc="-10">
                <a:latin typeface="Times New Roman"/>
                <a:cs typeface="Times New Roman"/>
              </a:rPr>
              <a:t>then there's </a:t>
            </a:r>
            <a:r>
              <a:rPr dirty="0" sz="1450" spc="-5">
                <a:latin typeface="Times New Roman"/>
                <a:cs typeface="Times New Roman"/>
              </a:rPr>
              <a:t>no </a:t>
            </a:r>
            <a:r>
              <a:rPr dirty="0" sz="1450" spc="-10">
                <a:latin typeface="Times New Roman"/>
                <a:cs typeface="Times New Roman"/>
              </a:rPr>
              <a:t>need to trouble the actors for it to make the proper  impression; </a:t>
            </a:r>
            <a:r>
              <a:rPr dirty="0" sz="1450" spc="-5">
                <a:latin typeface="Times New Roman"/>
                <a:cs typeface="Times New Roman"/>
              </a:rPr>
              <a:t>you </a:t>
            </a:r>
            <a:r>
              <a:rPr dirty="0" sz="1450" spc="-10">
                <a:latin typeface="Times New Roman"/>
                <a:cs typeface="Times New Roman"/>
              </a:rPr>
              <a:t>can </a:t>
            </a:r>
            <a:r>
              <a:rPr dirty="0" sz="1450" spc="-5">
                <a:latin typeface="Times New Roman"/>
                <a:cs typeface="Times New Roman"/>
              </a:rPr>
              <a:t>be </a:t>
            </a:r>
            <a:r>
              <a:rPr dirty="0" sz="1450" spc="-10">
                <a:latin typeface="Times New Roman"/>
                <a:cs typeface="Times New Roman"/>
              </a:rPr>
              <a:t>satisfied merely </a:t>
            </a:r>
            <a:r>
              <a:rPr dirty="0" sz="1450" spc="-5">
                <a:latin typeface="Times New Roman"/>
                <a:cs typeface="Times New Roman"/>
              </a:rPr>
              <a:t>by </a:t>
            </a:r>
            <a:r>
              <a:rPr dirty="0" sz="1450" spc="-10">
                <a:latin typeface="Times New Roman"/>
                <a:cs typeface="Times New Roman"/>
              </a:rPr>
              <a:t>reading it. If the play is bad, </a:t>
            </a:r>
            <a:r>
              <a:rPr dirty="0" sz="1450" spc="-5">
                <a:latin typeface="Times New Roman"/>
                <a:cs typeface="Times New Roman"/>
              </a:rPr>
              <a:t>no  </a:t>
            </a:r>
            <a:r>
              <a:rPr dirty="0" sz="1450" spc="-10">
                <a:latin typeface="Times New Roman"/>
                <a:cs typeface="Times New Roman"/>
              </a:rPr>
              <a:t>acting will make it</a:t>
            </a:r>
            <a:r>
              <a:rPr dirty="0" sz="1450" spc="5">
                <a:latin typeface="Times New Roman"/>
                <a:cs typeface="Times New Roman"/>
              </a:rPr>
              <a:t> </a:t>
            </a:r>
            <a:r>
              <a:rPr dirty="0" sz="1450" spc="-5">
                <a:latin typeface="Times New Roman"/>
                <a:cs typeface="Times New Roman"/>
              </a:rPr>
              <a:t>good.</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young I </a:t>
            </a:r>
            <a:r>
              <a:rPr dirty="0" sz="1450" spc="-10">
                <a:latin typeface="Times New Roman"/>
                <a:cs typeface="Times New Roman"/>
              </a:rPr>
              <a:t>often went to the theatre, and nowadays my family  takes </a:t>
            </a:r>
            <a:r>
              <a:rPr dirty="0" sz="1450" spc="-5">
                <a:latin typeface="Times New Roman"/>
                <a:cs typeface="Times New Roman"/>
              </a:rPr>
              <a:t>a box </a:t>
            </a:r>
            <a:r>
              <a:rPr dirty="0" sz="1450" spc="-10">
                <a:latin typeface="Times New Roman"/>
                <a:cs typeface="Times New Roman"/>
              </a:rPr>
              <a:t>twice </a:t>
            </a:r>
            <a:r>
              <a:rPr dirty="0" sz="1450" spc="-5">
                <a:latin typeface="Times New Roman"/>
                <a:cs typeface="Times New Roman"/>
              </a:rPr>
              <a:t>a </a:t>
            </a:r>
            <a:r>
              <a:rPr dirty="0" sz="1450" spc="-10">
                <a:latin typeface="Times New Roman"/>
                <a:cs typeface="Times New Roman"/>
              </a:rPr>
              <a:t>year and carries me </a:t>
            </a:r>
            <a:r>
              <a:rPr dirty="0" sz="1450" spc="-15">
                <a:latin typeface="Times New Roman"/>
                <a:cs typeface="Times New Roman"/>
              </a:rPr>
              <a:t>off </a:t>
            </a:r>
            <a:r>
              <a:rPr dirty="0" sz="1450" spc="-10">
                <a:latin typeface="Times New Roman"/>
                <a:cs typeface="Times New Roman"/>
              </a:rPr>
              <a:t>for an airing there. Of course this is  </a:t>
            </a:r>
            <a:r>
              <a:rPr dirty="0" sz="1450" spc="-5">
                <a:latin typeface="Times New Roman"/>
                <a:cs typeface="Times New Roman"/>
              </a:rPr>
              <a:t>not </a:t>
            </a:r>
            <a:r>
              <a:rPr dirty="0" sz="1450" spc="-10">
                <a:latin typeface="Times New Roman"/>
                <a:cs typeface="Times New Roman"/>
              </a:rPr>
              <a:t>enough to give me the right to pass verdicts </a:t>
            </a:r>
            <a:r>
              <a:rPr dirty="0" sz="1450" spc="-5">
                <a:latin typeface="Times New Roman"/>
                <a:cs typeface="Times New Roman"/>
              </a:rPr>
              <a:t>on </a:t>
            </a:r>
            <a:r>
              <a:rPr dirty="0" sz="1450" spc="-10">
                <a:latin typeface="Times New Roman"/>
                <a:cs typeface="Times New Roman"/>
              </a:rPr>
              <a:t>the theatre; </a:t>
            </a:r>
            <a:r>
              <a:rPr dirty="0" sz="1450" spc="-5">
                <a:latin typeface="Times New Roman"/>
                <a:cs typeface="Times New Roman"/>
              </a:rPr>
              <a:t>but I </a:t>
            </a:r>
            <a:r>
              <a:rPr dirty="0" sz="1450" spc="-10">
                <a:latin typeface="Times New Roman"/>
                <a:cs typeface="Times New Roman"/>
              </a:rPr>
              <a:t>will say </a:t>
            </a:r>
            <a:r>
              <a:rPr dirty="0" sz="1450" spc="-5">
                <a:latin typeface="Times New Roman"/>
                <a:cs typeface="Times New Roman"/>
              </a:rPr>
              <a:t>a  </a:t>
            </a:r>
            <a:r>
              <a:rPr dirty="0" sz="1450" spc="-10">
                <a:latin typeface="Times New Roman"/>
                <a:cs typeface="Times New Roman"/>
              </a:rPr>
              <a:t>few words about it. In my opinion the theatre hasn't improved in the last thirty  </a:t>
            </a:r>
            <a:r>
              <a:rPr dirty="0" sz="1450" spc="-5">
                <a:latin typeface="Times New Roman"/>
                <a:cs typeface="Times New Roman"/>
              </a:rPr>
              <a:t>or </a:t>
            </a:r>
            <a:r>
              <a:rPr dirty="0" sz="1450" spc="-10">
                <a:latin typeface="Times New Roman"/>
                <a:cs typeface="Times New Roman"/>
              </a:rPr>
              <a:t>forty years. </a:t>
            </a:r>
            <a:r>
              <a:rPr dirty="0" sz="1450" spc="-5">
                <a:latin typeface="Times New Roman"/>
                <a:cs typeface="Times New Roman"/>
              </a:rPr>
              <a:t>I </a:t>
            </a:r>
            <a:r>
              <a:rPr dirty="0" sz="1450" spc="-10">
                <a:latin typeface="Times New Roman"/>
                <a:cs typeface="Times New Roman"/>
              </a:rPr>
              <a:t>can't find any more than </a:t>
            </a:r>
            <a:r>
              <a:rPr dirty="0" sz="1450" spc="-5">
                <a:latin typeface="Times New Roman"/>
                <a:cs typeface="Times New Roman"/>
              </a:rPr>
              <a:t>I </a:t>
            </a:r>
            <a:r>
              <a:rPr dirty="0" sz="1450" spc="-10">
                <a:latin typeface="Times New Roman"/>
                <a:cs typeface="Times New Roman"/>
              </a:rPr>
              <a:t>did then, </a:t>
            </a:r>
            <a:r>
              <a:rPr dirty="0" sz="1450" spc="-5">
                <a:latin typeface="Times New Roman"/>
                <a:cs typeface="Times New Roman"/>
              </a:rPr>
              <a:t>a </a:t>
            </a:r>
            <a:r>
              <a:rPr dirty="0" sz="1450" spc="-10">
                <a:latin typeface="Times New Roman"/>
                <a:cs typeface="Times New Roman"/>
              </a:rPr>
              <a:t>glass </a:t>
            </a:r>
            <a:r>
              <a:rPr dirty="0" sz="1450" spc="-5">
                <a:latin typeface="Times New Roman"/>
                <a:cs typeface="Times New Roman"/>
              </a:rPr>
              <a:t>of </a:t>
            </a:r>
            <a:r>
              <a:rPr dirty="0" sz="1450" spc="-10">
                <a:latin typeface="Times New Roman"/>
                <a:cs typeface="Times New Roman"/>
              </a:rPr>
              <a:t>dean </a:t>
            </a:r>
            <a:r>
              <a:rPr dirty="0" sz="1450" spc="-20">
                <a:latin typeface="Times New Roman"/>
                <a:cs typeface="Times New Roman"/>
              </a:rPr>
              <a:t>water,  </a:t>
            </a:r>
            <a:r>
              <a:rPr dirty="0" sz="1450" spc="-10">
                <a:latin typeface="Times New Roman"/>
                <a:cs typeface="Times New Roman"/>
              </a:rPr>
              <a:t>either in the corridors </a:t>
            </a:r>
            <a:r>
              <a:rPr dirty="0" sz="1450" spc="-5">
                <a:latin typeface="Times New Roman"/>
                <a:cs typeface="Times New Roman"/>
              </a:rPr>
              <a:t>or </a:t>
            </a:r>
            <a:r>
              <a:rPr dirty="0" sz="1450" spc="-10">
                <a:latin typeface="Times New Roman"/>
                <a:cs typeface="Times New Roman"/>
              </a:rPr>
              <a:t>the </a:t>
            </a:r>
            <a:r>
              <a:rPr dirty="0" sz="1450" spc="-20">
                <a:latin typeface="Times New Roman"/>
                <a:cs typeface="Times New Roman"/>
              </a:rPr>
              <a:t>foyer. </a:t>
            </a:r>
            <a:r>
              <a:rPr dirty="0" sz="1450" spc="-10">
                <a:latin typeface="Times New Roman"/>
                <a:cs typeface="Times New Roman"/>
              </a:rPr>
              <a:t>Just as they did then, the attendants fine me  sixpence for my coat, though there's nothing illegal in wearing </a:t>
            </a:r>
            <a:r>
              <a:rPr dirty="0" sz="1450" spc="-5">
                <a:latin typeface="Times New Roman"/>
                <a:cs typeface="Times New Roman"/>
              </a:rPr>
              <a:t>a </a:t>
            </a:r>
            <a:r>
              <a:rPr dirty="0" sz="1450" spc="-10">
                <a:latin typeface="Times New Roman"/>
                <a:cs typeface="Times New Roman"/>
              </a:rPr>
              <a:t>warm coat in  </a:t>
            </a:r>
            <a:r>
              <a:rPr dirty="0" sz="1450" spc="-20">
                <a:latin typeface="Times New Roman"/>
                <a:cs typeface="Times New Roman"/>
              </a:rPr>
              <a:t>winter. </a:t>
            </a:r>
            <a:r>
              <a:rPr dirty="0" sz="1450" spc="-10">
                <a:latin typeface="Times New Roman"/>
                <a:cs typeface="Times New Roman"/>
              </a:rPr>
              <a:t>Just as it did then, the orchestra plays quite unnecessarily in the  intervals, and adds </a:t>
            </a:r>
            <a:r>
              <a:rPr dirty="0" sz="1450" spc="-5">
                <a:latin typeface="Times New Roman"/>
                <a:cs typeface="Times New Roman"/>
              </a:rPr>
              <a:t>a </a:t>
            </a:r>
            <a:r>
              <a:rPr dirty="0" sz="1450" spc="-30">
                <a:latin typeface="Times New Roman"/>
                <a:cs typeface="Times New Roman"/>
              </a:rPr>
              <a:t>new, </a:t>
            </a:r>
            <a:r>
              <a:rPr dirty="0" sz="1450" spc="-10">
                <a:latin typeface="Times New Roman"/>
                <a:cs typeface="Times New Roman"/>
              </a:rPr>
              <a:t>gratuitous impression to the </a:t>
            </a:r>
            <a:r>
              <a:rPr dirty="0" sz="1450" spc="-5">
                <a:latin typeface="Times New Roman"/>
                <a:cs typeface="Times New Roman"/>
              </a:rPr>
              <a:t>one </a:t>
            </a:r>
            <a:r>
              <a:rPr dirty="0" sz="1450" spc="-10">
                <a:latin typeface="Times New Roman"/>
                <a:cs typeface="Times New Roman"/>
              </a:rPr>
              <a:t>received from the  </a:t>
            </a:r>
            <a:r>
              <a:rPr dirty="0" sz="1450" spc="-25">
                <a:latin typeface="Times New Roman"/>
                <a:cs typeface="Times New Roman"/>
              </a:rPr>
              <a:t>play. </a:t>
            </a:r>
            <a:r>
              <a:rPr dirty="0" sz="1450" spc="-10">
                <a:latin typeface="Times New Roman"/>
                <a:cs typeface="Times New Roman"/>
              </a:rPr>
              <a:t>Just as they did then, men </a:t>
            </a:r>
            <a:r>
              <a:rPr dirty="0" sz="1450" spc="-5">
                <a:latin typeface="Times New Roman"/>
                <a:cs typeface="Times New Roman"/>
              </a:rPr>
              <a:t>go </a:t>
            </a:r>
            <a:r>
              <a:rPr dirty="0" sz="1450" spc="-10">
                <a:latin typeface="Times New Roman"/>
                <a:cs typeface="Times New Roman"/>
              </a:rPr>
              <a:t>to the bar in the intervals and drink spirits.  If</a:t>
            </a:r>
            <a:r>
              <a:rPr dirty="0" sz="1450" spc="25">
                <a:latin typeface="Times New Roman"/>
                <a:cs typeface="Times New Roman"/>
              </a:rPr>
              <a:t> </a:t>
            </a:r>
            <a:r>
              <a:rPr dirty="0" sz="1450" spc="-10">
                <a:latin typeface="Times New Roman"/>
                <a:cs typeface="Times New Roman"/>
              </a:rPr>
              <a:t>there</a:t>
            </a:r>
            <a:r>
              <a:rPr dirty="0" sz="1450" spc="30">
                <a:latin typeface="Times New Roman"/>
                <a:cs typeface="Times New Roman"/>
              </a:rPr>
              <a:t> </a:t>
            </a:r>
            <a:r>
              <a:rPr dirty="0" sz="1450" spc="-10">
                <a:latin typeface="Times New Roman"/>
                <a:cs typeface="Times New Roman"/>
              </a:rPr>
              <a:t>is</a:t>
            </a:r>
            <a:r>
              <a:rPr dirty="0" sz="1450" spc="30">
                <a:latin typeface="Times New Roman"/>
                <a:cs typeface="Times New Roman"/>
              </a:rPr>
              <a:t> </a:t>
            </a:r>
            <a:r>
              <a:rPr dirty="0" sz="1450" spc="-5">
                <a:latin typeface="Times New Roman"/>
                <a:cs typeface="Times New Roman"/>
              </a:rPr>
              <a:t>no</a:t>
            </a:r>
            <a:r>
              <a:rPr dirty="0" sz="1450" spc="25">
                <a:latin typeface="Times New Roman"/>
                <a:cs typeface="Times New Roman"/>
              </a:rPr>
              <a:t> </a:t>
            </a:r>
            <a:r>
              <a:rPr dirty="0" sz="1450" spc="-10">
                <a:latin typeface="Times New Roman"/>
                <a:cs typeface="Times New Roman"/>
              </a:rPr>
              <a:t>perceptible</a:t>
            </a:r>
            <a:r>
              <a:rPr dirty="0" sz="1450" spc="30">
                <a:latin typeface="Times New Roman"/>
                <a:cs typeface="Times New Roman"/>
              </a:rPr>
              <a:t> </a:t>
            </a:r>
            <a:r>
              <a:rPr dirty="0" sz="1450" spc="-10">
                <a:latin typeface="Times New Roman"/>
                <a:cs typeface="Times New Roman"/>
              </a:rPr>
              <a:t>improvement</a:t>
            </a:r>
            <a:r>
              <a:rPr dirty="0" sz="1450" spc="30">
                <a:latin typeface="Times New Roman"/>
                <a:cs typeface="Times New Roman"/>
              </a:rPr>
              <a:t> </a:t>
            </a:r>
            <a:r>
              <a:rPr dirty="0" sz="1450" spc="-10">
                <a:latin typeface="Times New Roman"/>
                <a:cs typeface="Times New Roman"/>
              </a:rPr>
              <a:t>in</a:t>
            </a:r>
            <a:r>
              <a:rPr dirty="0" sz="1450" spc="25">
                <a:latin typeface="Times New Roman"/>
                <a:cs typeface="Times New Roman"/>
              </a:rPr>
              <a:t> </a:t>
            </a:r>
            <a:r>
              <a:rPr dirty="0" sz="1450" spc="-10">
                <a:latin typeface="Times New Roman"/>
                <a:cs typeface="Times New Roman"/>
              </a:rPr>
              <a:t>little</a:t>
            </a:r>
            <a:r>
              <a:rPr dirty="0" sz="1450" spc="30">
                <a:latin typeface="Times New Roman"/>
                <a:cs typeface="Times New Roman"/>
              </a:rPr>
              <a:t> </a:t>
            </a:r>
            <a:r>
              <a:rPr dirty="0" sz="1450" spc="-10">
                <a:latin typeface="Times New Roman"/>
                <a:cs typeface="Times New Roman"/>
              </a:rPr>
              <a:t>things,</a:t>
            </a:r>
            <a:r>
              <a:rPr dirty="0" sz="1450" spc="30">
                <a:latin typeface="Times New Roman"/>
                <a:cs typeface="Times New Roman"/>
              </a:rPr>
              <a:t> </a:t>
            </a:r>
            <a:r>
              <a:rPr dirty="0" sz="1450" spc="-10">
                <a:latin typeface="Times New Roman"/>
                <a:cs typeface="Times New Roman"/>
              </a:rPr>
              <a:t>it</a:t>
            </a:r>
            <a:r>
              <a:rPr dirty="0" sz="1450" spc="25">
                <a:latin typeface="Times New Roman"/>
                <a:cs typeface="Times New Roman"/>
              </a:rPr>
              <a:t> </a:t>
            </a:r>
            <a:r>
              <a:rPr dirty="0" sz="1450" spc="-10">
                <a:latin typeface="Times New Roman"/>
                <a:cs typeface="Times New Roman"/>
              </a:rPr>
              <a:t>will</a:t>
            </a:r>
            <a:r>
              <a:rPr dirty="0" sz="1450" spc="30">
                <a:latin typeface="Times New Roman"/>
                <a:cs typeface="Times New Roman"/>
              </a:rPr>
              <a:t> </a:t>
            </a:r>
            <a:r>
              <a:rPr dirty="0" sz="1450" spc="-5">
                <a:latin typeface="Times New Roman"/>
                <a:cs typeface="Times New Roman"/>
              </a:rPr>
              <a:t>be</a:t>
            </a:r>
            <a:r>
              <a:rPr dirty="0" sz="1450" spc="30">
                <a:latin typeface="Times New Roman"/>
                <a:cs typeface="Times New Roman"/>
              </a:rPr>
              <a:t> </a:t>
            </a:r>
            <a:r>
              <a:rPr dirty="0" sz="1450" spc="-10">
                <a:latin typeface="Times New Roman"/>
                <a:cs typeface="Times New Roman"/>
              </a:rPr>
              <a:t>useless</a:t>
            </a:r>
            <a:r>
              <a:rPr dirty="0" sz="1450" spc="25">
                <a:latin typeface="Times New Roman"/>
                <a:cs typeface="Times New Roman"/>
              </a:rPr>
              <a:t> </a:t>
            </a:r>
            <a:r>
              <a:rPr dirty="0" sz="1450" spc="-10">
                <a:latin typeface="Times New Roman"/>
                <a:cs typeface="Times New Roman"/>
              </a:rPr>
              <a:t>to</a:t>
            </a:r>
            <a:r>
              <a:rPr dirty="0" sz="1450" spc="30">
                <a:latin typeface="Times New Roman"/>
                <a:cs typeface="Times New Roman"/>
              </a:rPr>
              <a:t> </a:t>
            </a:r>
            <a:r>
              <a:rPr dirty="0" sz="1450" spc="-10">
                <a:latin typeface="Times New Roman"/>
                <a:cs typeface="Times New Roman"/>
              </a:rPr>
              <a:t>look</a:t>
            </a:r>
            <a:endParaRPr sz="145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075" cy="9195435"/>
          </a:xfrm>
          <a:prstGeom prst="rect">
            <a:avLst/>
          </a:prstGeom>
        </p:spPr>
        <p:txBody>
          <a:bodyPr wrap="square" lIns="0" tIns="13335" rIns="0" bIns="0" rtlCol="0" vert="horz">
            <a:spAutoFit/>
          </a:bodyPr>
          <a:lstStyle/>
          <a:p>
            <a:pPr algn="just" marL="12700" marR="7620">
              <a:lnSpc>
                <a:spcPct val="99100"/>
              </a:lnSpc>
              <a:spcBef>
                <a:spcPts val="105"/>
              </a:spcBef>
            </a:pPr>
            <a:r>
              <a:rPr dirty="0" sz="1450" spc="-10">
                <a:latin typeface="Times New Roman"/>
                <a:cs typeface="Times New Roman"/>
              </a:rPr>
              <a:t>for it in the bigger things. When an </a:t>
            </a:r>
            <a:r>
              <a:rPr dirty="0" sz="1450" spc="-20">
                <a:latin typeface="Times New Roman"/>
                <a:cs typeface="Times New Roman"/>
              </a:rPr>
              <a:t>actor, </a:t>
            </a:r>
            <a:r>
              <a:rPr dirty="0" sz="1450" spc="-10">
                <a:latin typeface="Times New Roman"/>
                <a:cs typeface="Times New Roman"/>
              </a:rPr>
              <a:t>hide-bound in theatrical traditions  and prejudices, tries to read simple straightforward monologue: </a:t>
            </a:r>
            <a:r>
              <a:rPr dirty="0" sz="1450" spc="-45">
                <a:latin typeface="Times New Roman"/>
                <a:cs typeface="Times New Roman"/>
              </a:rPr>
              <a:t>"To </a:t>
            </a:r>
            <a:r>
              <a:rPr dirty="0" sz="1450" spc="-5">
                <a:latin typeface="Times New Roman"/>
                <a:cs typeface="Times New Roman"/>
              </a:rPr>
              <a:t>be or not  </a:t>
            </a:r>
            <a:r>
              <a:rPr dirty="0" sz="1450" spc="-10">
                <a:latin typeface="Times New Roman"/>
                <a:cs typeface="Times New Roman"/>
              </a:rPr>
              <a:t>to </a:t>
            </a:r>
            <a:r>
              <a:rPr dirty="0" sz="1450" spc="-5">
                <a:latin typeface="Times New Roman"/>
                <a:cs typeface="Times New Roman"/>
              </a:rPr>
              <a:t>be," not </a:t>
            </a:r>
            <a:r>
              <a:rPr dirty="0" sz="1450" spc="-10">
                <a:latin typeface="Times New Roman"/>
                <a:cs typeface="Times New Roman"/>
              </a:rPr>
              <a:t>at all </a:t>
            </a:r>
            <a:r>
              <a:rPr dirty="0" sz="1450" spc="-25">
                <a:latin typeface="Times New Roman"/>
                <a:cs typeface="Times New Roman"/>
              </a:rPr>
              <a:t>simply, </a:t>
            </a:r>
            <a:r>
              <a:rPr dirty="0" sz="1450" spc="-5">
                <a:latin typeface="Times New Roman"/>
                <a:cs typeface="Times New Roman"/>
              </a:rPr>
              <a:t>but </a:t>
            </a:r>
            <a:r>
              <a:rPr dirty="0" sz="1450" spc="-10">
                <a:latin typeface="Times New Roman"/>
                <a:cs typeface="Times New Roman"/>
              </a:rPr>
              <a:t>with an incomprehensible and inevitable hiss and  convulsions over his whole </a:t>
            </a:r>
            <a:r>
              <a:rPr dirty="0" sz="1450" spc="-25">
                <a:latin typeface="Times New Roman"/>
                <a:cs typeface="Times New Roman"/>
              </a:rPr>
              <a:t>body, </a:t>
            </a:r>
            <a:r>
              <a:rPr dirty="0" sz="1450" spc="-5">
                <a:latin typeface="Times New Roman"/>
                <a:cs typeface="Times New Roman"/>
              </a:rPr>
              <a:t>or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tries to convince me that  </a:t>
            </a:r>
            <a:r>
              <a:rPr dirty="0" sz="1450" spc="-25">
                <a:latin typeface="Times New Roman"/>
                <a:cs typeface="Times New Roman"/>
              </a:rPr>
              <a:t>Chazky, </a:t>
            </a:r>
            <a:r>
              <a:rPr dirty="0" sz="1450" spc="-10">
                <a:latin typeface="Times New Roman"/>
                <a:cs typeface="Times New Roman"/>
              </a:rPr>
              <a:t>who is always talking to fools and is in love with </a:t>
            </a:r>
            <a:r>
              <a:rPr dirty="0" sz="1450" spc="-5">
                <a:latin typeface="Times New Roman"/>
                <a:cs typeface="Times New Roman"/>
              </a:rPr>
              <a:t>a </a:t>
            </a:r>
            <a:r>
              <a:rPr dirty="0" sz="1450" spc="-10">
                <a:latin typeface="Times New Roman"/>
                <a:cs typeface="Times New Roman"/>
              </a:rPr>
              <a:t>fool, is </a:t>
            </a:r>
            <a:r>
              <a:rPr dirty="0" sz="1450" spc="-5">
                <a:latin typeface="Times New Roman"/>
                <a:cs typeface="Times New Roman"/>
              </a:rPr>
              <a:t>a </a:t>
            </a:r>
            <a:r>
              <a:rPr dirty="0" sz="1450" spc="-10">
                <a:latin typeface="Times New Roman"/>
                <a:cs typeface="Times New Roman"/>
              </a:rPr>
              <a:t>very  clever man and that "The Sorrows </a:t>
            </a:r>
            <a:r>
              <a:rPr dirty="0" sz="1450" spc="-5">
                <a:latin typeface="Times New Roman"/>
                <a:cs typeface="Times New Roman"/>
              </a:rPr>
              <a:t>of </a:t>
            </a:r>
            <a:r>
              <a:rPr dirty="0" sz="1450" spc="-10">
                <a:latin typeface="Times New Roman"/>
                <a:cs typeface="Times New Roman"/>
              </a:rPr>
              <a:t>Knowledge" is </a:t>
            </a:r>
            <a:r>
              <a:rPr dirty="0" sz="1450" spc="-5">
                <a:latin typeface="Times New Roman"/>
                <a:cs typeface="Times New Roman"/>
              </a:rPr>
              <a:t>not a </a:t>
            </a:r>
            <a:r>
              <a:rPr dirty="0" sz="1450" spc="-10">
                <a:latin typeface="Times New Roman"/>
                <a:cs typeface="Times New Roman"/>
              </a:rPr>
              <a:t>boring </a:t>
            </a:r>
            <a:r>
              <a:rPr dirty="0" sz="1450" spc="-20">
                <a:latin typeface="Times New Roman"/>
                <a:cs typeface="Times New Roman"/>
              </a:rPr>
              <a:t>play,—then </a:t>
            </a:r>
            <a:r>
              <a:rPr dirty="0" sz="1450" spc="-5">
                <a:latin typeface="Times New Roman"/>
                <a:cs typeface="Times New Roman"/>
              </a:rPr>
              <a:t>I  </a:t>
            </a:r>
            <a:r>
              <a:rPr dirty="0" sz="1450" spc="-10">
                <a:latin typeface="Times New Roman"/>
                <a:cs typeface="Times New Roman"/>
              </a:rPr>
              <a:t>get from the stage </a:t>
            </a:r>
            <a:r>
              <a:rPr dirty="0" sz="1450" spc="-5">
                <a:latin typeface="Times New Roman"/>
                <a:cs typeface="Times New Roman"/>
              </a:rPr>
              <a:t>a </a:t>
            </a:r>
            <a:r>
              <a:rPr dirty="0" sz="1450" spc="-10">
                <a:latin typeface="Times New Roman"/>
                <a:cs typeface="Times New Roman"/>
              </a:rPr>
              <a:t>breath </a:t>
            </a:r>
            <a:r>
              <a:rPr dirty="0" sz="1450" spc="-5">
                <a:latin typeface="Times New Roman"/>
                <a:cs typeface="Times New Roman"/>
              </a:rPr>
              <a:t>of </a:t>
            </a:r>
            <a:r>
              <a:rPr dirty="0" sz="1450" spc="-10">
                <a:latin typeface="Times New Roman"/>
                <a:cs typeface="Times New Roman"/>
              </a:rPr>
              <a:t>the same old routine that exasperated me forty  years ago when </a:t>
            </a:r>
            <a:r>
              <a:rPr dirty="0" sz="1450" spc="-5">
                <a:latin typeface="Times New Roman"/>
                <a:cs typeface="Times New Roman"/>
              </a:rPr>
              <a:t>I </a:t>
            </a:r>
            <a:r>
              <a:rPr dirty="0" sz="1450" spc="-10">
                <a:latin typeface="Times New Roman"/>
                <a:cs typeface="Times New Roman"/>
              </a:rPr>
              <a:t>was regaled with classical lamentation and beating </a:t>
            </a:r>
            <a:r>
              <a:rPr dirty="0" sz="1450" spc="-5">
                <a:latin typeface="Times New Roman"/>
                <a:cs typeface="Times New Roman"/>
              </a:rPr>
              <a:t>on </a:t>
            </a:r>
            <a:r>
              <a:rPr dirty="0" sz="1450" spc="-10">
                <a:latin typeface="Times New Roman"/>
                <a:cs typeface="Times New Roman"/>
              </a:rPr>
              <a:t>the  breast. Every time </a:t>
            </a:r>
            <a:r>
              <a:rPr dirty="0" sz="1450" spc="-5">
                <a:latin typeface="Times New Roman"/>
                <a:cs typeface="Times New Roman"/>
              </a:rPr>
              <a:t>I </a:t>
            </a:r>
            <a:r>
              <a:rPr dirty="0" sz="1450" spc="-10">
                <a:latin typeface="Times New Roman"/>
                <a:cs typeface="Times New Roman"/>
              </a:rPr>
              <a:t>come </a:t>
            </a:r>
            <a:r>
              <a:rPr dirty="0" sz="1450" spc="-5">
                <a:latin typeface="Times New Roman"/>
                <a:cs typeface="Times New Roman"/>
              </a:rPr>
              <a:t>out of </a:t>
            </a:r>
            <a:r>
              <a:rPr dirty="0" sz="1450" spc="-10">
                <a:latin typeface="Times New Roman"/>
                <a:cs typeface="Times New Roman"/>
              </a:rPr>
              <a:t>the theatre </a:t>
            </a:r>
            <a:r>
              <a:rPr dirty="0" sz="1450" spc="-5">
                <a:latin typeface="Times New Roman"/>
                <a:cs typeface="Times New Roman"/>
              </a:rPr>
              <a:t>a </a:t>
            </a:r>
            <a:r>
              <a:rPr dirty="0" sz="1450" spc="-10">
                <a:latin typeface="Times New Roman"/>
                <a:cs typeface="Times New Roman"/>
              </a:rPr>
              <a:t>more thorough conservative than  </a:t>
            </a:r>
            <a:r>
              <a:rPr dirty="0" sz="1450" spc="-5">
                <a:latin typeface="Times New Roman"/>
                <a:cs typeface="Times New Roman"/>
              </a:rPr>
              <a:t>I </a:t>
            </a:r>
            <a:r>
              <a:rPr dirty="0" sz="1450" spc="-10">
                <a:latin typeface="Times New Roman"/>
                <a:cs typeface="Times New Roman"/>
              </a:rPr>
              <a:t>went </a:t>
            </a:r>
            <a:r>
              <a:rPr dirty="0" sz="1450" spc="-5">
                <a:latin typeface="Times New Roman"/>
                <a:cs typeface="Times New Roman"/>
              </a:rPr>
              <a:t>in.</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It's quite possible to convince the sentimental, self-confident crowd that  the theatre in its present state is an education. But </a:t>
            </a:r>
            <a:r>
              <a:rPr dirty="0" sz="1450" spc="-5">
                <a:latin typeface="Times New Roman"/>
                <a:cs typeface="Times New Roman"/>
              </a:rPr>
              <a:t>not a </a:t>
            </a:r>
            <a:r>
              <a:rPr dirty="0" sz="1450" spc="-10">
                <a:latin typeface="Times New Roman"/>
                <a:cs typeface="Times New Roman"/>
              </a:rPr>
              <a:t>man who knows what  true education is would swallow this. </a:t>
            </a:r>
            <a:r>
              <a:rPr dirty="0" sz="1450" spc="-5">
                <a:latin typeface="Times New Roman"/>
                <a:cs typeface="Times New Roman"/>
              </a:rPr>
              <a:t>I don't </a:t>
            </a:r>
            <a:r>
              <a:rPr dirty="0" sz="1450" spc="-10">
                <a:latin typeface="Times New Roman"/>
                <a:cs typeface="Times New Roman"/>
              </a:rPr>
              <a:t>know what it may </a:t>
            </a:r>
            <a:r>
              <a:rPr dirty="0" sz="1450" spc="-5">
                <a:latin typeface="Times New Roman"/>
                <a:cs typeface="Times New Roman"/>
              </a:rPr>
              <a:t>be </a:t>
            </a:r>
            <a:r>
              <a:rPr dirty="0" sz="1450" spc="-10">
                <a:latin typeface="Times New Roman"/>
                <a:cs typeface="Times New Roman"/>
              </a:rPr>
              <a:t>in fifty </a:t>
            </a:r>
            <a:r>
              <a:rPr dirty="0" sz="1450" spc="-5">
                <a:latin typeface="Times New Roman"/>
                <a:cs typeface="Times New Roman"/>
              </a:rPr>
              <a:t>or a  </a:t>
            </a:r>
            <a:r>
              <a:rPr dirty="0" sz="1450" spc="-10">
                <a:latin typeface="Times New Roman"/>
                <a:cs typeface="Times New Roman"/>
              </a:rPr>
              <a:t>hundred years, </a:t>
            </a:r>
            <a:r>
              <a:rPr dirty="0" sz="1450" spc="-5">
                <a:latin typeface="Times New Roman"/>
                <a:cs typeface="Times New Roman"/>
              </a:rPr>
              <a:t>but </a:t>
            </a:r>
            <a:r>
              <a:rPr dirty="0" sz="1450" spc="-10">
                <a:latin typeface="Times New Roman"/>
                <a:cs typeface="Times New Roman"/>
              </a:rPr>
              <a:t>under present conditions the theatre can only </a:t>
            </a:r>
            <a:r>
              <a:rPr dirty="0" sz="1450" spc="-5">
                <a:latin typeface="Times New Roman"/>
                <a:cs typeface="Times New Roman"/>
              </a:rPr>
              <a:t>be a  </a:t>
            </a:r>
            <a:r>
              <a:rPr dirty="0" sz="1450" spc="-10">
                <a:latin typeface="Times New Roman"/>
                <a:cs typeface="Times New Roman"/>
              </a:rPr>
              <a:t>recreation. But the recreation is too expensive for continual </a:t>
            </a:r>
            <a:r>
              <a:rPr dirty="0" sz="1450" spc="-5">
                <a:latin typeface="Times New Roman"/>
                <a:cs typeface="Times New Roman"/>
              </a:rPr>
              <a:t>use, </a:t>
            </a:r>
            <a:r>
              <a:rPr dirty="0" sz="1450" spc="-10">
                <a:latin typeface="Times New Roman"/>
                <a:cs typeface="Times New Roman"/>
              </a:rPr>
              <a:t>and robs the  country </a:t>
            </a:r>
            <a:r>
              <a:rPr dirty="0" sz="1450" spc="-5">
                <a:latin typeface="Times New Roman"/>
                <a:cs typeface="Times New Roman"/>
              </a:rPr>
              <a:t>of </a:t>
            </a:r>
            <a:r>
              <a:rPr dirty="0" sz="1450" spc="-10">
                <a:latin typeface="Times New Roman"/>
                <a:cs typeface="Times New Roman"/>
              </a:rPr>
              <a:t>thousands </a:t>
            </a:r>
            <a:r>
              <a:rPr dirty="0" sz="1450" spc="-5">
                <a:latin typeface="Times New Roman"/>
                <a:cs typeface="Times New Roman"/>
              </a:rPr>
              <a:t>of young, </a:t>
            </a:r>
            <a:r>
              <a:rPr dirty="0" sz="1450" spc="-20">
                <a:latin typeface="Times New Roman"/>
                <a:cs typeface="Times New Roman"/>
              </a:rPr>
              <a:t>healthy, </a:t>
            </a:r>
            <a:r>
              <a:rPr dirty="0" sz="1450" spc="-10">
                <a:latin typeface="Times New Roman"/>
                <a:cs typeface="Times New Roman"/>
              </a:rPr>
              <a:t>gifted men and women, who if they  had </a:t>
            </a:r>
            <a:r>
              <a:rPr dirty="0" sz="1450" spc="-5">
                <a:latin typeface="Times New Roman"/>
                <a:cs typeface="Times New Roman"/>
              </a:rPr>
              <a:t>not </a:t>
            </a:r>
            <a:r>
              <a:rPr dirty="0" sz="1450" spc="-10">
                <a:latin typeface="Times New Roman"/>
                <a:cs typeface="Times New Roman"/>
              </a:rPr>
              <a:t>devoted themselves to the theatre would </a:t>
            </a:r>
            <a:r>
              <a:rPr dirty="0" sz="1450" spc="-5">
                <a:latin typeface="Times New Roman"/>
                <a:cs typeface="Times New Roman"/>
              </a:rPr>
              <a:t>be </a:t>
            </a:r>
            <a:r>
              <a:rPr dirty="0" sz="1450" spc="-10">
                <a:latin typeface="Times New Roman"/>
                <a:cs typeface="Times New Roman"/>
              </a:rPr>
              <a:t>excellent doctors, farmers,  schoolmistresses, </a:t>
            </a:r>
            <a:r>
              <a:rPr dirty="0" sz="1450" spc="-5">
                <a:latin typeface="Times New Roman"/>
                <a:cs typeface="Times New Roman"/>
              </a:rPr>
              <a:t>or </a:t>
            </a:r>
            <a:r>
              <a:rPr dirty="0" sz="1450" spc="-15">
                <a:latin typeface="Times New Roman"/>
                <a:cs typeface="Times New Roman"/>
              </a:rPr>
              <a:t>officers. </a:t>
            </a:r>
            <a:r>
              <a:rPr dirty="0" sz="1450" spc="-10">
                <a:latin typeface="Times New Roman"/>
                <a:cs typeface="Times New Roman"/>
              </a:rPr>
              <a:t>It robs the public </a:t>
            </a:r>
            <a:r>
              <a:rPr dirty="0" sz="1450" spc="-5">
                <a:latin typeface="Times New Roman"/>
                <a:cs typeface="Times New Roman"/>
              </a:rPr>
              <a:t>of </a:t>
            </a:r>
            <a:r>
              <a:rPr dirty="0" sz="1450" spc="-10">
                <a:latin typeface="Times New Roman"/>
                <a:cs typeface="Times New Roman"/>
              </a:rPr>
              <a:t>its evenings, the best time  for intellectual work and friendly conversation. </a:t>
            </a:r>
            <a:r>
              <a:rPr dirty="0" sz="1450" spc="-5">
                <a:latin typeface="Times New Roman"/>
                <a:cs typeface="Times New Roman"/>
              </a:rPr>
              <a:t>I </a:t>
            </a:r>
            <a:r>
              <a:rPr dirty="0" sz="1450" spc="-10">
                <a:latin typeface="Times New Roman"/>
                <a:cs typeface="Times New Roman"/>
              </a:rPr>
              <a:t>pass over the waste </a:t>
            </a:r>
            <a:r>
              <a:rPr dirty="0" sz="1450" spc="-5">
                <a:latin typeface="Times New Roman"/>
                <a:cs typeface="Times New Roman"/>
              </a:rPr>
              <a:t>of </a:t>
            </a:r>
            <a:r>
              <a:rPr dirty="0" sz="1450" spc="-10">
                <a:latin typeface="Times New Roman"/>
                <a:cs typeface="Times New Roman"/>
              </a:rPr>
              <a:t>money  and the moral injuries to the spectator when </a:t>
            </a:r>
            <a:r>
              <a:rPr dirty="0" sz="1450" spc="-5">
                <a:latin typeface="Times New Roman"/>
                <a:cs typeface="Times New Roman"/>
              </a:rPr>
              <a:t>he </a:t>
            </a:r>
            <a:r>
              <a:rPr dirty="0" sz="1450" spc="-10">
                <a:latin typeface="Times New Roman"/>
                <a:cs typeface="Times New Roman"/>
              </a:rPr>
              <a:t>sees </a:t>
            </a:r>
            <a:r>
              <a:rPr dirty="0" sz="1450" spc="-15">
                <a:latin typeface="Times New Roman"/>
                <a:cs typeface="Times New Roman"/>
              </a:rPr>
              <a:t>murder, </a:t>
            </a:r>
            <a:r>
              <a:rPr dirty="0" sz="1450" spc="-20">
                <a:latin typeface="Times New Roman"/>
                <a:cs typeface="Times New Roman"/>
              </a:rPr>
              <a:t>adultery, </a:t>
            </a:r>
            <a:r>
              <a:rPr dirty="0" sz="1450" spc="-5">
                <a:latin typeface="Times New Roman"/>
                <a:cs typeface="Times New Roman"/>
              </a:rPr>
              <a:t>or  </a:t>
            </a:r>
            <a:r>
              <a:rPr dirty="0" sz="1450" spc="-10">
                <a:latin typeface="Times New Roman"/>
                <a:cs typeface="Times New Roman"/>
              </a:rPr>
              <a:t>slander wrongly treated </a:t>
            </a:r>
            <a:r>
              <a:rPr dirty="0" sz="1450" spc="-5">
                <a:latin typeface="Times New Roman"/>
                <a:cs typeface="Times New Roman"/>
              </a:rPr>
              <a:t>on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stage.</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But Katy's opinion was quite the opposite. She assured me that even in its  present state the theatre is above lecture-rooms and </a:t>
            </a:r>
            <a:r>
              <a:rPr dirty="0" sz="1450" spc="-5">
                <a:latin typeface="Times New Roman"/>
                <a:cs typeface="Times New Roman"/>
              </a:rPr>
              <a:t>books, </a:t>
            </a:r>
            <a:r>
              <a:rPr dirty="0" sz="1450" spc="-10">
                <a:latin typeface="Times New Roman"/>
                <a:cs typeface="Times New Roman"/>
              </a:rPr>
              <a:t>above everything  else in the world. The theatre is </a:t>
            </a:r>
            <a:r>
              <a:rPr dirty="0" sz="1450" spc="-5">
                <a:latin typeface="Times New Roman"/>
                <a:cs typeface="Times New Roman"/>
              </a:rPr>
              <a:t>a </a:t>
            </a:r>
            <a:r>
              <a:rPr dirty="0" sz="1450" spc="-10">
                <a:latin typeface="Times New Roman"/>
                <a:cs typeface="Times New Roman"/>
              </a:rPr>
              <a:t>power that unites in itself all the arts, and the  actors are men with </a:t>
            </a:r>
            <a:r>
              <a:rPr dirty="0" sz="1450" spc="-5">
                <a:latin typeface="Times New Roman"/>
                <a:cs typeface="Times New Roman"/>
              </a:rPr>
              <a:t>a </a:t>
            </a:r>
            <a:r>
              <a:rPr dirty="0" sz="1450" spc="-10">
                <a:latin typeface="Times New Roman"/>
                <a:cs typeface="Times New Roman"/>
              </a:rPr>
              <a:t>mission. No separate art </a:t>
            </a:r>
            <a:r>
              <a:rPr dirty="0" sz="1450" spc="-5">
                <a:latin typeface="Times New Roman"/>
                <a:cs typeface="Times New Roman"/>
              </a:rPr>
              <a:t>or </a:t>
            </a:r>
            <a:r>
              <a:rPr dirty="0" sz="1450" spc="-10">
                <a:latin typeface="Times New Roman"/>
                <a:cs typeface="Times New Roman"/>
              </a:rPr>
              <a:t>science can act </a:t>
            </a:r>
            <a:r>
              <a:rPr dirty="0" sz="1450" spc="-5">
                <a:latin typeface="Times New Roman"/>
                <a:cs typeface="Times New Roman"/>
              </a:rPr>
              <a:t>on </a:t>
            </a:r>
            <a:r>
              <a:rPr dirty="0" sz="1450" spc="-10">
                <a:latin typeface="Times New Roman"/>
                <a:cs typeface="Times New Roman"/>
              </a:rPr>
              <a:t>the human  soul so strongly and truly as the stage; and therefore it is reasonable that </a:t>
            </a:r>
            <a:r>
              <a:rPr dirty="0" sz="1450" spc="-5">
                <a:latin typeface="Times New Roman"/>
                <a:cs typeface="Times New Roman"/>
              </a:rPr>
              <a:t>a  </a:t>
            </a:r>
            <a:r>
              <a:rPr dirty="0" sz="1450" spc="-10">
                <a:latin typeface="Times New Roman"/>
                <a:cs typeface="Times New Roman"/>
              </a:rPr>
              <a:t>medium actor should enjoy much greater popularity than the finest scholar </a:t>
            </a:r>
            <a:r>
              <a:rPr dirty="0" sz="1450" spc="-5">
                <a:latin typeface="Times New Roman"/>
                <a:cs typeface="Times New Roman"/>
              </a:rPr>
              <a:t>or  </a:t>
            </a:r>
            <a:r>
              <a:rPr dirty="0" sz="1450" spc="-20">
                <a:latin typeface="Times New Roman"/>
                <a:cs typeface="Times New Roman"/>
              </a:rPr>
              <a:t>painter.</a:t>
            </a:r>
            <a:r>
              <a:rPr dirty="0" sz="1450" spc="320">
                <a:latin typeface="Times New Roman"/>
                <a:cs typeface="Times New Roman"/>
              </a:rPr>
              <a:t> </a:t>
            </a:r>
            <a:r>
              <a:rPr dirty="0" sz="1450" spc="-10">
                <a:latin typeface="Times New Roman"/>
                <a:cs typeface="Times New Roman"/>
              </a:rPr>
              <a:t>No public activity can give such delight and satisfaction as the  theatrical.</a:t>
            </a:r>
            <a:endParaRPr sz="1450">
              <a:latin typeface="Times New Roman"/>
              <a:cs typeface="Times New Roman"/>
            </a:endParaRPr>
          </a:p>
          <a:p>
            <a:pPr algn="just" marL="12700" marR="10795" indent="255904">
              <a:lnSpc>
                <a:spcPts val="1730"/>
              </a:lnSpc>
              <a:spcBef>
                <a:spcPts val="780"/>
              </a:spcBef>
            </a:pPr>
            <a:r>
              <a:rPr dirty="0" sz="1450" spc="-10">
                <a:latin typeface="Times New Roman"/>
                <a:cs typeface="Times New Roman"/>
              </a:rPr>
              <a:t>So </a:t>
            </a:r>
            <a:r>
              <a:rPr dirty="0" sz="1450" spc="-5">
                <a:latin typeface="Times New Roman"/>
                <a:cs typeface="Times New Roman"/>
              </a:rPr>
              <a:t>one </a:t>
            </a:r>
            <a:r>
              <a:rPr dirty="0" sz="1450" spc="-10">
                <a:latin typeface="Times New Roman"/>
                <a:cs typeface="Times New Roman"/>
              </a:rPr>
              <a:t>fine day Katy joined </a:t>
            </a:r>
            <a:r>
              <a:rPr dirty="0" sz="1450" spc="-5">
                <a:latin typeface="Times New Roman"/>
                <a:cs typeface="Times New Roman"/>
              </a:rPr>
              <a:t>a </a:t>
            </a:r>
            <a:r>
              <a:rPr dirty="0" sz="1450" spc="-10">
                <a:latin typeface="Times New Roman"/>
                <a:cs typeface="Times New Roman"/>
              </a:rPr>
              <a:t>theatrical company and went </a:t>
            </a:r>
            <a:r>
              <a:rPr dirty="0" sz="1450" spc="-30">
                <a:latin typeface="Times New Roman"/>
                <a:cs typeface="Times New Roman"/>
              </a:rPr>
              <a:t>away, </a:t>
            </a:r>
            <a:r>
              <a:rPr dirty="0" sz="1450" spc="-5">
                <a:latin typeface="Times New Roman"/>
                <a:cs typeface="Times New Roman"/>
              </a:rPr>
              <a:t>I </a:t>
            </a:r>
            <a:r>
              <a:rPr dirty="0" sz="1450" spc="-10">
                <a:latin typeface="Times New Roman"/>
                <a:cs typeface="Times New Roman"/>
              </a:rPr>
              <a:t>believe,  to Ufa, taking with her </a:t>
            </a:r>
            <a:r>
              <a:rPr dirty="0" sz="1450" spc="-5">
                <a:latin typeface="Times New Roman"/>
                <a:cs typeface="Times New Roman"/>
              </a:rPr>
              <a:t>a lot of </a:t>
            </a:r>
            <a:r>
              <a:rPr dirty="0" sz="1450" spc="-25">
                <a:latin typeface="Times New Roman"/>
                <a:cs typeface="Times New Roman"/>
              </a:rPr>
              <a:t>money, </a:t>
            </a:r>
            <a:r>
              <a:rPr dirty="0" sz="1450" spc="-5">
                <a:latin typeface="Times New Roman"/>
                <a:cs typeface="Times New Roman"/>
              </a:rPr>
              <a:t>a </a:t>
            </a:r>
            <a:r>
              <a:rPr dirty="0" sz="1450" spc="-10">
                <a:latin typeface="Times New Roman"/>
                <a:cs typeface="Times New Roman"/>
              </a:rPr>
              <a:t>bagful </a:t>
            </a:r>
            <a:r>
              <a:rPr dirty="0" sz="1450" spc="-5">
                <a:latin typeface="Times New Roman"/>
                <a:cs typeface="Times New Roman"/>
              </a:rPr>
              <a:t>of </a:t>
            </a:r>
            <a:r>
              <a:rPr dirty="0" sz="1450" spc="-10">
                <a:latin typeface="Times New Roman"/>
                <a:cs typeface="Times New Roman"/>
              </a:rPr>
              <a:t>rainbow hopes, and some  very high-class views </a:t>
            </a:r>
            <a:r>
              <a:rPr dirty="0" sz="1450" spc="-5">
                <a:latin typeface="Times New Roman"/>
                <a:cs typeface="Times New Roman"/>
              </a:rPr>
              <a:t>on </a:t>
            </a:r>
            <a:r>
              <a:rPr dirty="0" sz="1450" spc="-10">
                <a:latin typeface="Times New Roman"/>
                <a:cs typeface="Times New Roman"/>
              </a:rPr>
              <a:t>the</a:t>
            </a:r>
            <a:r>
              <a:rPr dirty="0" sz="1450" spc="10">
                <a:latin typeface="Times New Roman"/>
                <a:cs typeface="Times New Roman"/>
              </a:rPr>
              <a:t> </a:t>
            </a:r>
            <a:r>
              <a:rPr dirty="0" sz="1450" spc="-10">
                <a:latin typeface="Times New Roman"/>
                <a:cs typeface="Times New Roman"/>
              </a:rPr>
              <a:t>business.</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Her first letters </a:t>
            </a:r>
            <a:r>
              <a:rPr dirty="0" sz="1450" spc="-5">
                <a:latin typeface="Times New Roman"/>
                <a:cs typeface="Times New Roman"/>
              </a:rPr>
              <a:t>on </a:t>
            </a:r>
            <a:r>
              <a:rPr dirty="0" sz="1450" spc="-10">
                <a:latin typeface="Times New Roman"/>
                <a:cs typeface="Times New Roman"/>
              </a:rPr>
              <a:t>the journey were wonderful. When </a:t>
            </a:r>
            <a:r>
              <a:rPr dirty="0" sz="1450" spc="-5">
                <a:latin typeface="Times New Roman"/>
                <a:cs typeface="Times New Roman"/>
              </a:rPr>
              <a:t>I </a:t>
            </a:r>
            <a:r>
              <a:rPr dirty="0" sz="1450" spc="-10">
                <a:latin typeface="Times New Roman"/>
                <a:cs typeface="Times New Roman"/>
              </a:rPr>
              <a:t>read them </a:t>
            </a:r>
            <a:r>
              <a:rPr dirty="0" sz="1450" spc="-5">
                <a:latin typeface="Times New Roman"/>
                <a:cs typeface="Times New Roman"/>
              </a:rPr>
              <a:t>I </a:t>
            </a:r>
            <a:r>
              <a:rPr dirty="0" sz="1450" spc="-10">
                <a:latin typeface="Times New Roman"/>
                <a:cs typeface="Times New Roman"/>
              </a:rPr>
              <a:t>was  simply amazed that little sheets </a:t>
            </a:r>
            <a:r>
              <a:rPr dirty="0" sz="1450" spc="-5">
                <a:latin typeface="Times New Roman"/>
                <a:cs typeface="Times New Roman"/>
              </a:rPr>
              <a:t>of </a:t>
            </a:r>
            <a:r>
              <a:rPr dirty="0" sz="1450" spc="-10">
                <a:latin typeface="Times New Roman"/>
                <a:cs typeface="Times New Roman"/>
              </a:rPr>
              <a:t>paper could contain so much </a:t>
            </a:r>
            <a:r>
              <a:rPr dirty="0" sz="1450" spc="-5">
                <a:latin typeface="Times New Roman"/>
                <a:cs typeface="Times New Roman"/>
              </a:rPr>
              <a:t>youth, </a:t>
            </a:r>
            <a:r>
              <a:rPr dirty="0" sz="1450" spc="-10">
                <a:latin typeface="Times New Roman"/>
                <a:cs typeface="Times New Roman"/>
              </a:rPr>
              <a:t>such  transparent </a:t>
            </a:r>
            <a:r>
              <a:rPr dirty="0" sz="1450" spc="-20">
                <a:latin typeface="Times New Roman"/>
                <a:cs typeface="Times New Roman"/>
              </a:rPr>
              <a:t>purity, </a:t>
            </a:r>
            <a:r>
              <a:rPr dirty="0" sz="1450" spc="-10">
                <a:latin typeface="Times New Roman"/>
                <a:cs typeface="Times New Roman"/>
              </a:rPr>
              <a:t>such divine innocence, and at the same time so many  subtle, sensible judgments, that would </a:t>
            </a:r>
            <a:r>
              <a:rPr dirty="0" sz="1450" spc="-5">
                <a:latin typeface="Times New Roman"/>
                <a:cs typeface="Times New Roman"/>
              </a:rPr>
              <a:t>do honour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sound masculine  intelligence. The </a:t>
            </a:r>
            <a:r>
              <a:rPr dirty="0" sz="1450" spc="-40">
                <a:latin typeface="Times New Roman"/>
                <a:cs typeface="Times New Roman"/>
              </a:rPr>
              <a:t>Volga, </a:t>
            </a:r>
            <a:r>
              <a:rPr dirty="0" sz="1450" spc="-10">
                <a:latin typeface="Times New Roman"/>
                <a:cs typeface="Times New Roman"/>
              </a:rPr>
              <a:t>nature, the towns she visited, her friends, her  successes and failures—she did </a:t>
            </a:r>
            <a:r>
              <a:rPr dirty="0" sz="1450" spc="-5">
                <a:latin typeface="Times New Roman"/>
                <a:cs typeface="Times New Roman"/>
              </a:rPr>
              <a:t>not </a:t>
            </a:r>
            <a:r>
              <a:rPr dirty="0" sz="1450" spc="-10">
                <a:latin typeface="Times New Roman"/>
                <a:cs typeface="Times New Roman"/>
              </a:rPr>
              <a:t>write about them, she sang. Every line  breathed the confidence which </a:t>
            </a:r>
            <a:r>
              <a:rPr dirty="0" sz="1450" spc="-5">
                <a:latin typeface="Times New Roman"/>
                <a:cs typeface="Times New Roman"/>
              </a:rPr>
              <a:t>I </a:t>
            </a:r>
            <a:r>
              <a:rPr dirty="0" sz="1450" spc="-10">
                <a:latin typeface="Times New Roman"/>
                <a:cs typeface="Times New Roman"/>
              </a:rPr>
              <a:t>used to see in her face; and with all this </a:t>
            </a:r>
            <a:r>
              <a:rPr dirty="0" sz="1450" spc="-5">
                <a:latin typeface="Times New Roman"/>
                <a:cs typeface="Times New Roman"/>
              </a:rPr>
              <a:t>a  </a:t>
            </a:r>
            <a:r>
              <a:rPr dirty="0" sz="1450" spc="-10">
                <a:latin typeface="Times New Roman"/>
                <a:cs typeface="Times New Roman"/>
              </a:rPr>
              <a:t>mass </a:t>
            </a:r>
            <a:r>
              <a:rPr dirty="0" sz="1450" spc="-5">
                <a:latin typeface="Times New Roman"/>
                <a:cs typeface="Times New Roman"/>
              </a:rPr>
              <a:t>of </a:t>
            </a:r>
            <a:r>
              <a:rPr dirty="0" sz="1450" spc="-10">
                <a:latin typeface="Times New Roman"/>
                <a:cs typeface="Times New Roman"/>
              </a:rPr>
              <a:t>grammatical mistakes and hardly </a:t>
            </a:r>
            <a:r>
              <a:rPr dirty="0" sz="1450" spc="-5">
                <a:latin typeface="Times New Roman"/>
                <a:cs typeface="Times New Roman"/>
              </a:rPr>
              <a:t>a </a:t>
            </a:r>
            <a:r>
              <a:rPr dirty="0" sz="1450" spc="-10">
                <a:latin typeface="Times New Roman"/>
                <a:cs typeface="Times New Roman"/>
              </a:rPr>
              <a:t>single</a:t>
            </a:r>
            <a:r>
              <a:rPr dirty="0" sz="1450" spc="20">
                <a:latin typeface="Times New Roman"/>
                <a:cs typeface="Times New Roman"/>
              </a:rPr>
              <a:t> </a:t>
            </a:r>
            <a:r>
              <a:rPr dirty="0" sz="1450" spc="-10">
                <a:latin typeface="Times New Roman"/>
                <a:cs typeface="Times New Roman"/>
              </a:rPr>
              <a:t>stop.</a:t>
            </a:r>
            <a:endParaRPr sz="145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437370"/>
          </a:xfrm>
          <a:prstGeom prst="rect">
            <a:avLst/>
          </a:prstGeom>
        </p:spPr>
        <p:txBody>
          <a:bodyPr wrap="square" lIns="0" tIns="19685" rIns="0" bIns="0" rtlCol="0" vert="horz">
            <a:spAutoFit/>
          </a:bodyPr>
          <a:lstStyle/>
          <a:p>
            <a:pPr algn="just" marL="12700" marR="6350" indent="255904">
              <a:lnSpc>
                <a:spcPts val="1730"/>
              </a:lnSpc>
              <a:spcBef>
                <a:spcPts val="155"/>
              </a:spcBef>
            </a:pPr>
            <a:r>
              <a:rPr dirty="0" sz="1450" spc="-10">
                <a:latin typeface="Times New Roman"/>
                <a:cs typeface="Times New Roman"/>
              </a:rPr>
              <a:t>Scarce six months passed before </a:t>
            </a:r>
            <a:r>
              <a:rPr dirty="0" sz="1450" spc="-5">
                <a:latin typeface="Times New Roman"/>
                <a:cs typeface="Times New Roman"/>
              </a:rPr>
              <a:t>I </a:t>
            </a:r>
            <a:r>
              <a:rPr dirty="0" sz="1450" spc="-10">
                <a:latin typeface="Times New Roman"/>
                <a:cs typeface="Times New Roman"/>
              </a:rPr>
              <a:t>received </a:t>
            </a:r>
            <a:r>
              <a:rPr dirty="0" sz="1450" spc="-5">
                <a:latin typeface="Times New Roman"/>
                <a:cs typeface="Times New Roman"/>
              </a:rPr>
              <a:t>a </a:t>
            </a:r>
            <a:r>
              <a:rPr dirty="0" sz="1450" spc="-10">
                <a:latin typeface="Times New Roman"/>
                <a:cs typeface="Times New Roman"/>
              </a:rPr>
              <a:t>highly poetical enthusiastic  </a:t>
            </a:r>
            <a:r>
              <a:rPr dirty="0" sz="1450" spc="-20">
                <a:latin typeface="Times New Roman"/>
                <a:cs typeface="Times New Roman"/>
              </a:rPr>
              <a:t>letter, </a:t>
            </a:r>
            <a:r>
              <a:rPr dirty="0" sz="1450" spc="-10">
                <a:latin typeface="Times New Roman"/>
                <a:cs typeface="Times New Roman"/>
              </a:rPr>
              <a:t>beginning, "I have fallen in love." She enclosed </a:t>
            </a:r>
            <a:r>
              <a:rPr dirty="0" sz="1450" spc="-5">
                <a:latin typeface="Times New Roman"/>
                <a:cs typeface="Times New Roman"/>
              </a:rPr>
              <a:t>a </a:t>
            </a:r>
            <a:r>
              <a:rPr dirty="0" sz="1450" spc="-10">
                <a:latin typeface="Times New Roman"/>
                <a:cs typeface="Times New Roman"/>
              </a:rPr>
              <a:t>photograph </a:t>
            </a:r>
            <a:r>
              <a:rPr dirty="0" sz="1450" spc="-5">
                <a:latin typeface="Times New Roman"/>
                <a:cs typeface="Times New Roman"/>
              </a:rPr>
              <a:t>of a young  </a:t>
            </a:r>
            <a:r>
              <a:rPr dirty="0" sz="1450" spc="-10">
                <a:latin typeface="Times New Roman"/>
                <a:cs typeface="Times New Roman"/>
              </a:rPr>
              <a:t>man with </a:t>
            </a:r>
            <a:r>
              <a:rPr dirty="0" sz="1450" spc="-5">
                <a:latin typeface="Times New Roman"/>
                <a:cs typeface="Times New Roman"/>
              </a:rPr>
              <a:t>a </a:t>
            </a:r>
            <a:r>
              <a:rPr dirty="0" sz="1450" spc="-10">
                <a:latin typeface="Times New Roman"/>
                <a:cs typeface="Times New Roman"/>
              </a:rPr>
              <a:t>clean-shaven face, in </a:t>
            </a:r>
            <a:r>
              <a:rPr dirty="0" sz="1450" spc="-5">
                <a:latin typeface="Times New Roman"/>
                <a:cs typeface="Times New Roman"/>
              </a:rPr>
              <a:t>a </a:t>
            </a:r>
            <a:r>
              <a:rPr dirty="0" sz="1450" spc="-10">
                <a:latin typeface="Times New Roman"/>
                <a:cs typeface="Times New Roman"/>
              </a:rPr>
              <a:t>broad-brimmed hat, with </a:t>
            </a:r>
            <a:r>
              <a:rPr dirty="0" sz="1450" spc="-5">
                <a:latin typeface="Times New Roman"/>
                <a:cs typeface="Times New Roman"/>
              </a:rPr>
              <a:t>a </a:t>
            </a:r>
            <a:r>
              <a:rPr dirty="0" sz="1450" spc="-10">
                <a:latin typeface="Times New Roman"/>
                <a:cs typeface="Times New Roman"/>
              </a:rPr>
              <a:t>plaid thrown  over his shoulders. The next letters were just as splendid, </a:t>
            </a:r>
            <a:r>
              <a:rPr dirty="0" sz="1450" spc="-5">
                <a:latin typeface="Times New Roman"/>
                <a:cs typeface="Times New Roman"/>
              </a:rPr>
              <a:t>but </a:t>
            </a:r>
            <a:r>
              <a:rPr dirty="0" sz="1450" spc="-10">
                <a:latin typeface="Times New Roman"/>
                <a:cs typeface="Times New Roman"/>
              </a:rPr>
              <a:t>stops already  began to appear and the grammatical mistakes to vanish. They had </a:t>
            </a:r>
            <a:r>
              <a:rPr dirty="0" sz="1450" spc="-5">
                <a:latin typeface="Times New Roman"/>
                <a:cs typeface="Times New Roman"/>
              </a:rPr>
              <a:t>a </a:t>
            </a:r>
            <a:r>
              <a:rPr dirty="0" sz="1450" spc="-10">
                <a:latin typeface="Times New Roman"/>
                <a:cs typeface="Times New Roman"/>
              </a:rPr>
              <a:t>strong  masculine scent. Katy began to write about what </a:t>
            </a:r>
            <a:r>
              <a:rPr dirty="0" sz="1450" spc="-5">
                <a:latin typeface="Times New Roman"/>
                <a:cs typeface="Times New Roman"/>
              </a:rPr>
              <a:t>a good </a:t>
            </a:r>
            <a:r>
              <a:rPr dirty="0" sz="1450" spc="-10">
                <a:latin typeface="Times New Roman"/>
                <a:cs typeface="Times New Roman"/>
              </a:rPr>
              <a:t>thing it would </a:t>
            </a:r>
            <a:r>
              <a:rPr dirty="0" sz="1450" spc="-5">
                <a:latin typeface="Times New Roman"/>
                <a:cs typeface="Times New Roman"/>
              </a:rPr>
              <a:t>be </a:t>
            </a:r>
            <a:r>
              <a:rPr dirty="0" sz="1450" spc="-10">
                <a:latin typeface="Times New Roman"/>
                <a:cs typeface="Times New Roman"/>
              </a:rPr>
              <a:t>to  build </a:t>
            </a:r>
            <a:r>
              <a:rPr dirty="0" sz="1450" spc="-5">
                <a:latin typeface="Times New Roman"/>
                <a:cs typeface="Times New Roman"/>
              </a:rPr>
              <a:t>a </a:t>
            </a:r>
            <a:r>
              <a:rPr dirty="0" sz="1450" spc="-10">
                <a:latin typeface="Times New Roman"/>
                <a:cs typeface="Times New Roman"/>
              </a:rPr>
              <a:t>big theatre somewhere in the </a:t>
            </a:r>
            <a:r>
              <a:rPr dirty="0" sz="1450" spc="-40">
                <a:latin typeface="Times New Roman"/>
                <a:cs typeface="Times New Roman"/>
              </a:rPr>
              <a:t>Volga, </a:t>
            </a:r>
            <a:r>
              <a:rPr dirty="0" sz="1450" spc="-5">
                <a:latin typeface="Times New Roman"/>
                <a:cs typeface="Times New Roman"/>
              </a:rPr>
              <a:t>but on a </a:t>
            </a:r>
            <a:r>
              <a:rPr dirty="0" sz="1450" spc="-10">
                <a:latin typeface="Times New Roman"/>
                <a:cs typeface="Times New Roman"/>
              </a:rPr>
              <a:t>cooperative basis, and to  attract the rich business-men and shipowners to the undertaking. There would  </a:t>
            </a:r>
            <a:r>
              <a:rPr dirty="0" sz="1450" spc="-5">
                <a:latin typeface="Times New Roman"/>
                <a:cs typeface="Times New Roman"/>
              </a:rPr>
              <a:t>be </a:t>
            </a:r>
            <a:r>
              <a:rPr dirty="0" sz="1450" spc="-10">
                <a:latin typeface="Times New Roman"/>
                <a:cs typeface="Times New Roman"/>
              </a:rPr>
              <a:t>plenty </a:t>
            </a:r>
            <a:r>
              <a:rPr dirty="0" sz="1450" spc="-5">
                <a:latin typeface="Times New Roman"/>
                <a:cs typeface="Times New Roman"/>
              </a:rPr>
              <a:t>of </a:t>
            </a:r>
            <a:r>
              <a:rPr dirty="0" sz="1450" spc="-25">
                <a:latin typeface="Times New Roman"/>
                <a:cs typeface="Times New Roman"/>
              </a:rPr>
              <a:t>money, </a:t>
            </a:r>
            <a:r>
              <a:rPr dirty="0" sz="1450" spc="-5">
                <a:latin typeface="Times New Roman"/>
                <a:cs typeface="Times New Roman"/>
              </a:rPr>
              <a:t>huge </a:t>
            </a:r>
            <a:r>
              <a:rPr dirty="0" sz="1450" spc="-10">
                <a:latin typeface="Times New Roman"/>
                <a:cs typeface="Times New Roman"/>
              </a:rPr>
              <a:t>receipts, and the actors would work in partnership....  Perhaps all this is really </a:t>
            </a:r>
            <a:r>
              <a:rPr dirty="0" sz="1450" spc="-5">
                <a:latin typeface="Times New Roman"/>
                <a:cs typeface="Times New Roman"/>
              </a:rPr>
              <a:t>a good </a:t>
            </a:r>
            <a:r>
              <a:rPr dirty="0" sz="1450" spc="-10">
                <a:latin typeface="Times New Roman"/>
                <a:cs typeface="Times New Roman"/>
              </a:rPr>
              <a:t>thing, </a:t>
            </a:r>
            <a:r>
              <a:rPr dirty="0" sz="1450" spc="-5">
                <a:latin typeface="Times New Roman"/>
                <a:cs typeface="Times New Roman"/>
              </a:rPr>
              <a:t>but I </a:t>
            </a:r>
            <a:r>
              <a:rPr dirty="0" sz="1450" spc="-10">
                <a:latin typeface="Times New Roman"/>
                <a:cs typeface="Times New Roman"/>
              </a:rPr>
              <a:t>can't help thinking such schemes  could only come from </a:t>
            </a:r>
            <a:r>
              <a:rPr dirty="0" sz="1450" spc="-5">
                <a:latin typeface="Times New Roman"/>
                <a:cs typeface="Times New Roman"/>
              </a:rPr>
              <a:t>a </a:t>
            </a:r>
            <a:r>
              <a:rPr dirty="0" sz="1450" spc="-10">
                <a:latin typeface="Times New Roman"/>
                <a:cs typeface="Times New Roman"/>
              </a:rPr>
              <a:t>man's</a:t>
            </a:r>
            <a:r>
              <a:rPr dirty="0" sz="1450" spc="10">
                <a:latin typeface="Times New Roman"/>
                <a:cs typeface="Times New Roman"/>
              </a:rPr>
              <a:t> </a:t>
            </a:r>
            <a:r>
              <a:rPr dirty="0" sz="1450" spc="-10">
                <a:latin typeface="Times New Roman"/>
                <a:cs typeface="Times New Roman"/>
              </a:rPr>
              <a:t>head.</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Anyhow for eighteen months </a:t>
            </a:r>
            <a:r>
              <a:rPr dirty="0" sz="1450" spc="-5">
                <a:latin typeface="Times New Roman"/>
                <a:cs typeface="Times New Roman"/>
              </a:rPr>
              <a:t>or 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years everything seemed to </a:t>
            </a:r>
            <a:r>
              <a:rPr dirty="0" sz="1450" spc="-5">
                <a:latin typeface="Times New Roman"/>
                <a:cs typeface="Times New Roman"/>
              </a:rPr>
              <a:t>be  </a:t>
            </a:r>
            <a:r>
              <a:rPr dirty="0" sz="1450" spc="-10">
                <a:latin typeface="Times New Roman"/>
                <a:cs typeface="Times New Roman"/>
              </a:rPr>
              <a:t>all right. Katy was in love, had her heart in her business and was </a:t>
            </a:r>
            <a:r>
              <a:rPr dirty="0" sz="1450" spc="-25">
                <a:latin typeface="Times New Roman"/>
                <a:cs typeface="Times New Roman"/>
              </a:rPr>
              <a:t>happy. </a:t>
            </a:r>
            <a:r>
              <a:rPr dirty="0" sz="1450" spc="-10">
                <a:latin typeface="Times New Roman"/>
                <a:cs typeface="Times New Roman"/>
              </a:rPr>
              <a:t>But  later </a:t>
            </a:r>
            <a:r>
              <a:rPr dirty="0" sz="1450" spc="-5">
                <a:latin typeface="Times New Roman"/>
                <a:cs typeface="Times New Roman"/>
              </a:rPr>
              <a:t>on I </a:t>
            </a:r>
            <a:r>
              <a:rPr dirty="0" sz="1450" spc="-10">
                <a:latin typeface="Times New Roman"/>
                <a:cs typeface="Times New Roman"/>
              </a:rPr>
              <a:t>began to notice dear symptoms </a:t>
            </a:r>
            <a:r>
              <a:rPr dirty="0" sz="1450" spc="-5">
                <a:latin typeface="Times New Roman"/>
                <a:cs typeface="Times New Roman"/>
              </a:rPr>
              <a:t>of a </a:t>
            </a:r>
            <a:r>
              <a:rPr dirty="0" sz="1450" spc="-10">
                <a:latin typeface="Times New Roman"/>
                <a:cs typeface="Times New Roman"/>
              </a:rPr>
              <a:t>decline in her letters. It began  with Katy complaining about her friends. This is the first and most ominous  sign. If </a:t>
            </a:r>
            <a:r>
              <a:rPr dirty="0" sz="1450" spc="-5">
                <a:latin typeface="Times New Roman"/>
                <a:cs typeface="Times New Roman"/>
              </a:rPr>
              <a:t>a young </a:t>
            </a:r>
            <a:r>
              <a:rPr dirty="0" sz="1450" spc="-10">
                <a:latin typeface="Times New Roman"/>
                <a:cs typeface="Times New Roman"/>
              </a:rPr>
              <a:t>scholar </a:t>
            </a:r>
            <a:r>
              <a:rPr dirty="0" sz="1450" spc="-5">
                <a:latin typeface="Times New Roman"/>
                <a:cs typeface="Times New Roman"/>
              </a:rPr>
              <a:t>or </a:t>
            </a:r>
            <a:r>
              <a:rPr dirty="0" sz="1450" spc="-10">
                <a:latin typeface="Times New Roman"/>
                <a:cs typeface="Times New Roman"/>
              </a:rPr>
              <a:t>litterateur begins his career </a:t>
            </a:r>
            <a:r>
              <a:rPr dirty="0" sz="1450" spc="-5">
                <a:latin typeface="Times New Roman"/>
                <a:cs typeface="Times New Roman"/>
              </a:rPr>
              <a:t>by </a:t>
            </a:r>
            <a:r>
              <a:rPr dirty="0" sz="1450" spc="-10">
                <a:latin typeface="Times New Roman"/>
                <a:cs typeface="Times New Roman"/>
              </a:rPr>
              <a:t>complaining bitterly  about other scholars </a:t>
            </a:r>
            <a:r>
              <a:rPr dirty="0" sz="1450" spc="-5">
                <a:latin typeface="Times New Roman"/>
                <a:cs typeface="Times New Roman"/>
              </a:rPr>
              <a:t>or </a:t>
            </a:r>
            <a:r>
              <a:rPr dirty="0" sz="1450" spc="-10">
                <a:latin typeface="Times New Roman"/>
                <a:cs typeface="Times New Roman"/>
              </a:rPr>
              <a:t>littérateurs, it means that </a:t>
            </a:r>
            <a:r>
              <a:rPr dirty="0" sz="1450" spc="-5">
                <a:latin typeface="Times New Roman"/>
                <a:cs typeface="Times New Roman"/>
              </a:rPr>
              <a:t>he </a:t>
            </a:r>
            <a:r>
              <a:rPr dirty="0" sz="1450" spc="-10">
                <a:latin typeface="Times New Roman"/>
                <a:cs typeface="Times New Roman"/>
              </a:rPr>
              <a:t>is tired already and </a:t>
            </a:r>
            <a:r>
              <a:rPr dirty="0" sz="1450" spc="-5">
                <a:latin typeface="Times New Roman"/>
                <a:cs typeface="Times New Roman"/>
              </a:rPr>
              <a:t>not </a:t>
            </a:r>
            <a:r>
              <a:rPr dirty="0" sz="1450" spc="-10">
                <a:latin typeface="Times New Roman"/>
                <a:cs typeface="Times New Roman"/>
              </a:rPr>
              <a:t>fit  for his business. Katy wrote to me that her friends would </a:t>
            </a:r>
            <a:r>
              <a:rPr dirty="0" sz="1450" spc="-5">
                <a:latin typeface="Times New Roman"/>
                <a:cs typeface="Times New Roman"/>
              </a:rPr>
              <a:t>not </a:t>
            </a:r>
            <a:r>
              <a:rPr dirty="0" sz="1450" spc="-10">
                <a:latin typeface="Times New Roman"/>
                <a:cs typeface="Times New Roman"/>
              </a:rPr>
              <a:t>come to  rehearsals and never knew their parts; that they showed an utter contempt for  the public in the absurd plays they staged and the manner they behaved. </a:t>
            </a:r>
            <a:r>
              <a:rPr dirty="0" sz="1450" spc="-60">
                <a:latin typeface="Times New Roman"/>
                <a:cs typeface="Times New Roman"/>
              </a:rPr>
              <a:t>To  </a:t>
            </a:r>
            <a:r>
              <a:rPr dirty="0" sz="1450" spc="-10">
                <a:latin typeface="Times New Roman"/>
                <a:cs typeface="Times New Roman"/>
              </a:rPr>
              <a:t>swell the box-office receipts—the only topic </a:t>
            </a:r>
            <a:r>
              <a:rPr dirty="0" sz="1450" spc="-5">
                <a:latin typeface="Times New Roman"/>
                <a:cs typeface="Times New Roman"/>
              </a:rPr>
              <a:t>of </a:t>
            </a:r>
            <a:r>
              <a:rPr dirty="0" sz="1450" spc="-10">
                <a:latin typeface="Times New Roman"/>
                <a:cs typeface="Times New Roman"/>
              </a:rPr>
              <a:t>conversation—serious  actresses degrade themselves </a:t>
            </a:r>
            <a:r>
              <a:rPr dirty="0" sz="1450" spc="-5">
                <a:latin typeface="Times New Roman"/>
                <a:cs typeface="Times New Roman"/>
              </a:rPr>
              <a:t>by </a:t>
            </a:r>
            <a:r>
              <a:rPr dirty="0" sz="1450" spc="-10">
                <a:latin typeface="Times New Roman"/>
                <a:cs typeface="Times New Roman"/>
              </a:rPr>
              <a:t>singing sentimentalities, and tragic actors  sing music-hall songs, laughing at husbands who are deceived and unfaithful  wives who are pregnant. In short, it was amazing that the profession, in the  provinces, was </a:t>
            </a:r>
            <a:r>
              <a:rPr dirty="0" sz="1450" spc="-5">
                <a:latin typeface="Times New Roman"/>
                <a:cs typeface="Times New Roman"/>
              </a:rPr>
              <a:t>not </a:t>
            </a:r>
            <a:r>
              <a:rPr dirty="0" sz="1450" spc="-10">
                <a:latin typeface="Times New Roman"/>
                <a:cs typeface="Times New Roman"/>
              </a:rPr>
              <a:t>absolutely dead. The marvel was that it could exist at all  with such thin, rotten blood in its</a:t>
            </a:r>
            <a:r>
              <a:rPr dirty="0" sz="1450" spc="25">
                <a:latin typeface="Times New Roman"/>
                <a:cs typeface="Times New Roman"/>
              </a:rPr>
              <a:t> </a:t>
            </a:r>
            <a:r>
              <a:rPr dirty="0" sz="1450" spc="-10">
                <a:latin typeface="Times New Roman"/>
                <a:cs typeface="Times New Roman"/>
              </a:rPr>
              <a:t>veins.</a:t>
            </a:r>
            <a:endParaRPr sz="1450">
              <a:latin typeface="Times New Roman"/>
              <a:cs typeface="Times New Roman"/>
            </a:endParaRPr>
          </a:p>
          <a:p>
            <a:pPr algn="just" marL="12700" marR="5080" indent="255904">
              <a:lnSpc>
                <a:spcPts val="1730"/>
              </a:lnSpc>
              <a:spcBef>
                <a:spcPts val="695"/>
              </a:spcBef>
            </a:pPr>
            <a:r>
              <a:rPr dirty="0" sz="1450" spc="-10">
                <a:latin typeface="Times New Roman"/>
                <a:cs typeface="Times New Roman"/>
              </a:rPr>
              <a:t>In reply </a:t>
            </a:r>
            <a:r>
              <a:rPr dirty="0" sz="1450" spc="-5">
                <a:latin typeface="Times New Roman"/>
                <a:cs typeface="Times New Roman"/>
              </a:rPr>
              <a:t>I </a:t>
            </a:r>
            <a:r>
              <a:rPr dirty="0" sz="1450" spc="-10">
                <a:latin typeface="Times New Roman"/>
                <a:cs typeface="Times New Roman"/>
              </a:rPr>
              <a:t>sent Katy </a:t>
            </a:r>
            <a:r>
              <a:rPr dirty="0" sz="1450" spc="-5">
                <a:latin typeface="Times New Roman"/>
                <a:cs typeface="Times New Roman"/>
              </a:rPr>
              <a:t>a </a:t>
            </a:r>
            <a:r>
              <a:rPr dirty="0" sz="1450" spc="-10">
                <a:latin typeface="Times New Roman"/>
                <a:cs typeface="Times New Roman"/>
              </a:rPr>
              <a:t>long and, </a:t>
            </a:r>
            <a:r>
              <a:rPr dirty="0" sz="1450" spc="-5">
                <a:latin typeface="Times New Roman"/>
                <a:cs typeface="Times New Roman"/>
              </a:rPr>
              <a:t>I </a:t>
            </a:r>
            <a:r>
              <a:rPr dirty="0" sz="1450" spc="-10">
                <a:latin typeface="Times New Roman"/>
                <a:cs typeface="Times New Roman"/>
              </a:rPr>
              <a:t>confess, </a:t>
            </a:r>
            <a:r>
              <a:rPr dirty="0" sz="1450" spc="-5">
                <a:latin typeface="Times New Roman"/>
                <a:cs typeface="Times New Roman"/>
              </a:rPr>
              <a:t>a </a:t>
            </a:r>
            <a:r>
              <a:rPr dirty="0" sz="1450" spc="-10">
                <a:latin typeface="Times New Roman"/>
                <a:cs typeface="Times New Roman"/>
              </a:rPr>
              <a:t>very tedious </a:t>
            </a:r>
            <a:r>
              <a:rPr dirty="0" sz="1450" spc="-20">
                <a:latin typeface="Times New Roman"/>
                <a:cs typeface="Times New Roman"/>
              </a:rPr>
              <a:t>letter. </a:t>
            </a:r>
            <a:r>
              <a:rPr dirty="0" sz="1450" spc="-10">
                <a:latin typeface="Times New Roman"/>
                <a:cs typeface="Times New Roman"/>
              </a:rPr>
              <a:t>Among  other things </a:t>
            </a:r>
            <a:r>
              <a:rPr dirty="0" sz="1450" spc="-5">
                <a:latin typeface="Times New Roman"/>
                <a:cs typeface="Times New Roman"/>
              </a:rPr>
              <a:t>I </a:t>
            </a:r>
            <a:r>
              <a:rPr dirty="0" sz="1450" spc="-10">
                <a:latin typeface="Times New Roman"/>
                <a:cs typeface="Times New Roman"/>
              </a:rPr>
              <a:t>wrote: "I used to talk fairly often to actors in the past, men </a:t>
            </a:r>
            <a:r>
              <a:rPr dirty="0" sz="1450" spc="-5">
                <a:latin typeface="Times New Roman"/>
                <a:cs typeface="Times New Roman"/>
              </a:rPr>
              <a:t>of </a:t>
            </a:r>
            <a:r>
              <a:rPr dirty="0" sz="1450" spc="-10">
                <a:latin typeface="Times New Roman"/>
                <a:cs typeface="Times New Roman"/>
              </a:rPr>
              <a:t>the  noblest </a:t>
            </a:r>
            <a:r>
              <a:rPr dirty="0" sz="1450" spc="-15">
                <a:latin typeface="Times New Roman"/>
                <a:cs typeface="Times New Roman"/>
              </a:rPr>
              <a:t>character, </a:t>
            </a:r>
            <a:r>
              <a:rPr dirty="0" sz="1450" spc="-10">
                <a:latin typeface="Times New Roman"/>
                <a:cs typeface="Times New Roman"/>
              </a:rPr>
              <a:t>who honoured me with their friendship. From my  conversations with them </a:t>
            </a:r>
            <a:r>
              <a:rPr dirty="0" sz="1450" spc="-5">
                <a:latin typeface="Times New Roman"/>
                <a:cs typeface="Times New Roman"/>
              </a:rPr>
              <a:t>I </a:t>
            </a:r>
            <a:r>
              <a:rPr dirty="0" sz="1450" spc="-10">
                <a:latin typeface="Times New Roman"/>
                <a:cs typeface="Times New Roman"/>
              </a:rPr>
              <a:t>understood that their activities were guided rather  </a:t>
            </a:r>
            <a:r>
              <a:rPr dirty="0" sz="1450" spc="-5">
                <a:latin typeface="Times New Roman"/>
                <a:cs typeface="Times New Roman"/>
              </a:rPr>
              <a:t>by </a:t>
            </a:r>
            <a:r>
              <a:rPr dirty="0" sz="1450" spc="-10">
                <a:latin typeface="Times New Roman"/>
                <a:cs typeface="Times New Roman"/>
              </a:rPr>
              <a:t>the whim and fashion </a:t>
            </a:r>
            <a:r>
              <a:rPr dirty="0" sz="1450" spc="-5">
                <a:latin typeface="Times New Roman"/>
                <a:cs typeface="Times New Roman"/>
              </a:rPr>
              <a:t>of </a:t>
            </a:r>
            <a:r>
              <a:rPr dirty="0" sz="1450" spc="-10">
                <a:latin typeface="Times New Roman"/>
                <a:cs typeface="Times New Roman"/>
              </a:rPr>
              <a:t>society than </a:t>
            </a:r>
            <a:r>
              <a:rPr dirty="0" sz="1450" spc="-5">
                <a:latin typeface="Times New Roman"/>
                <a:cs typeface="Times New Roman"/>
              </a:rPr>
              <a:t>by </a:t>
            </a:r>
            <a:r>
              <a:rPr dirty="0" sz="1450" spc="-10">
                <a:latin typeface="Times New Roman"/>
                <a:cs typeface="Times New Roman"/>
              </a:rPr>
              <a:t>the free working </a:t>
            </a:r>
            <a:r>
              <a:rPr dirty="0" sz="1450" spc="-5">
                <a:latin typeface="Times New Roman"/>
                <a:cs typeface="Times New Roman"/>
              </a:rPr>
              <a:t>of </a:t>
            </a:r>
            <a:r>
              <a:rPr dirty="0" sz="1450" spc="-10">
                <a:latin typeface="Times New Roman"/>
                <a:cs typeface="Times New Roman"/>
              </a:rPr>
              <a:t>their own  minds. The best </a:t>
            </a:r>
            <a:r>
              <a:rPr dirty="0" sz="1450" spc="-5">
                <a:latin typeface="Times New Roman"/>
                <a:cs typeface="Times New Roman"/>
              </a:rPr>
              <a:t>of </a:t>
            </a:r>
            <a:r>
              <a:rPr dirty="0" sz="1450" spc="-10">
                <a:latin typeface="Times New Roman"/>
                <a:cs typeface="Times New Roman"/>
              </a:rPr>
              <a:t>them in their lifetime had to play in </a:t>
            </a:r>
            <a:r>
              <a:rPr dirty="0" sz="1450" spc="-20">
                <a:latin typeface="Times New Roman"/>
                <a:cs typeface="Times New Roman"/>
              </a:rPr>
              <a:t>tragedy, </a:t>
            </a:r>
            <a:r>
              <a:rPr dirty="0" sz="1450" spc="-10">
                <a:latin typeface="Times New Roman"/>
                <a:cs typeface="Times New Roman"/>
              </a:rPr>
              <a:t>in musical  </a:t>
            </a:r>
            <a:r>
              <a:rPr dirty="0" sz="1450" spc="-25">
                <a:latin typeface="Times New Roman"/>
                <a:cs typeface="Times New Roman"/>
              </a:rPr>
              <a:t>comedy, </a:t>
            </a:r>
            <a:r>
              <a:rPr dirty="0" sz="1450" spc="-10">
                <a:latin typeface="Times New Roman"/>
                <a:cs typeface="Times New Roman"/>
              </a:rPr>
              <a:t>in French farce, and in pantomime; yet all through they considered  that they were treading the right path and being useful. </a:t>
            </a:r>
            <a:r>
              <a:rPr dirty="0" sz="1450" spc="-60">
                <a:latin typeface="Times New Roman"/>
                <a:cs typeface="Times New Roman"/>
              </a:rPr>
              <a:t>You </a:t>
            </a:r>
            <a:r>
              <a:rPr dirty="0" sz="1450" spc="-10">
                <a:latin typeface="Times New Roman"/>
                <a:cs typeface="Times New Roman"/>
              </a:rPr>
              <a:t>see that this means  that </a:t>
            </a:r>
            <a:r>
              <a:rPr dirty="0" sz="1450" spc="-5">
                <a:latin typeface="Times New Roman"/>
                <a:cs typeface="Times New Roman"/>
              </a:rPr>
              <a:t>you </a:t>
            </a:r>
            <a:r>
              <a:rPr dirty="0" sz="1450" spc="-10">
                <a:latin typeface="Times New Roman"/>
                <a:cs typeface="Times New Roman"/>
              </a:rPr>
              <a:t>must look for the cause </a:t>
            </a:r>
            <a:r>
              <a:rPr dirty="0" sz="1450" spc="-5">
                <a:latin typeface="Times New Roman"/>
                <a:cs typeface="Times New Roman"/>
              </a:rPr>
              <a:t>of </a:t>
            </a:r>
            <a:r>
              <a:rPr dirty="0" sz="1450" spc="-10">
                <a:latin typeface="Times New Roman"/>
                <a:cs typeface="Times New Roman"/>
              </a:rPr>
              <a:t>the evil, </a:t>
            </a:r>
            <a:r>
              <a:rPr dirty="0" sz="1450" spc="-5">
                <a:latin typeface="Times New Roman"/>
                <a:cs typeface="Times New Roman"/>
              </a:rPr>
              <a:t>not </a:t>
            </a:r>
            <a:r>
              <a:rPr dirty="0" sz="1450" spc="-10">
                <a:latin typeface="Times New Roman"/>
                <a:cs typeface="Times New Roman"/>
              </a:rPr>
              <a:t>in the actors, </a:t>
            </a:r>
            <a:r>
              <a:rPr dirty="0" sz="1450" spc="-5">
                <a:latin typeface="Times New Roman"/>
                <a:cs typeface="Times New Roman"/>
              </a:rPr>
              <a:t>but </a:t>
            </a:r>
            <a:r>
              <a:rPr dirty="0" sz="1450" spc="-10">
                <a:latin typeface="Times New Roman"/>
                <a:cs typeface="Times New Roman"/>
              </a:rPr>
              <a:t>deeper down,  in the art itself and the attitude </a:t>
            </a:r>
            <a:r>
              <a:rPr dirty="0" sz="1450" spc="-5">
                <a:latin typeface="Times New Roman"/>
                <a:cs typeface="Times New Roman"/>
              </a:rPr>
              <a:t>of </a:t>
            </a:r>
            <a:r>
              <a:rPr dirty="0" sz="1450" spc="-10">
                <a:latin typeface="Times New Roman"/>
                <a:cs typeface="Times New Roman"/>
              </a:rPr>
              <a:t>society towards it." This letter </a:t>
            </a:r>
            <a:r>
              <a:rPr dirty="0" sz="1450" spc="-5">
                <a:latin typeface="Times New Roman"/>
                <a:cs typeface="Times New Roman"/>
              </a:rPr>
              <a:t>of </a:t>
            </a:r>
            <a:r>
              <a:rPr dirty="0" sz="1450" spc="-10">
                <a:latin typeface="Times New Roman"/>
                <a:cs typeface="Times New Roman"/>
              </a:rPr>
              <a:t>mine only  made Katy cross. </a:t>
            </a:r>
            <a:r>
              <a:rPr dirty="0" sz="1450" spc="-45">
                <a:latin typeface="Times New Roman"/>
                <a:cs typeface="Times New Roman"/>
              </a:rPr>
              <a:t>"You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are playing in different operas. </a:t>
            </a:r>
            <a:r>
              <a:rPr dirty="0" sz="1450" spc="-5">
                <a:latin typeface="Times New Roman"/>
                <a:cs typeface="Times New Roman"/>
              </a:rPr>
              <a:t>I </a:t>
            </a:r>
            <a:r>
              <a:rPr dirty="0" sz="1450" spc="-10">
                <a:latin typeface="Times New Roman"/>
                <a:cs typeface="Times New Roman"/>
              </a:rPr>
              <a:t>didn't write to  </a:t>
            </a:r>
            <a:r>
              <a:rPr dirty="0" sz="1450" spc="-5">
                <a:latin typeface="Times New Roman"/>
                <a:cs typeface="Times New Roman"/>
              </a:rPr>
              <a:t>you </a:t>
            </a:r>
            <a:r>
              <a:rPr dirty="0" sz="1450" spc="-10">
                <a:latin typeface="Times New Roman"/>
                <a:cs typeface="Times New Roman"/>
              </a:rPr>
              <a:t>about men </a:t>
            </a:r>
            <a:r>
              <a:rPr dirty="0" sz="1450" spc="-5">
                <a:latin typeface="Times New Roman"/>
                <a:cs typeface="Times New Roman"/>
              </a:rPr>
              <a:t>of </a:t>
            </a:r>
            <a:r>
              <a:rPr dirty="0" sz="1450" spc="-10">
                <a:latin typeface="Times New Roman"/>
                <a:cs typeface="Times New Roman"/>
              </a:rPr>
              <a:t>the noblest </a:t>
            </a:r>
            <a:r>
              <a:rPr dirty="0" sz="1450" spc="-15">
                <a:latin typeface="Times New Roman"/>
                <a:cs typeface="Times New Roman"/>
              </a:rPr>
              <a:t>character, </a:t>
            </a:r>
            <a:r>
              <a:rPr dirty="0" sz="1450" spc="-5">
                <a:latin typeface="Times New Roman"/>
                <a:cs typeface="Times New Roman"/>
              </a:rPr>
              <a:t>but </a:t>
            </a:r>
            <a:r>
              <a:rPr dirty="0" sz="1450" spc="-10">
                <a:latin typeface="Times New Roman"/>
                <a:cs typeface="Times New Roman"/>
              </a:rPr>
              <a:t>about </a:t>
            </a:r>
            <a:r>
              <a:rPr dirty="0" sz="1450" spc="-5">
                <a:latin typeface="Times New Roman"/>
                <a:cs typeface="Times New Roman"/>
              </a:rPr>
              <a:t>a lot of </a:t>
            </a:r>
            <a:r>
              <a:rPr dirty="0" sz="1450" spc="-10">
                <a:latin typeface="Times New Roman"/>
                <a:cs typeface="Times New Roman"/>
              </a:rPr>
              <a:t>sharks who haven't </a:t>
            </a:r>
            <a:r>
              <a:rPr dirty="0" sz="1450" spc="-5">
                <a:latin typeface="Times New Roman"/>
                <a:cs typeface="Times New Roman"/>
              </a:rPr>
              <a:t>a  </a:t>
            </a:r>
            <a:r>
              <a:rPr dirty="0" sz="1450" spc="-10">
                <a:latin typeface="Times New Roman"/>
                <a:cs typeface="Times New Roman"/>
              </a:rPr>
              <a:t>spark </a:t>
            </a:r>
            <a:r>
              <a:rPr dirty="0" sz="1450" spc="-5">
                <a:latin typeface="Times New Roman"/>
                <a:cs typeface="Times New Roman"/>
              </a:rPr>
              <a:t>of </a:t>
            </a:r>
            <a:r>
              <a:rPr dirty="0" sz="1450" spc="-10">
                <a:latin typeface="Times New Roman"/>
                <a:cs typeface="Times New Roman"/>
              </a:rPr>
              <a:t>nobility in them. They are </a:t>
            </a:r>
            <a:r>
              <a:rPr dirty="0" sz="1450" spc="-5">
                <a:latin typeface="Times New Roman"/>
                <a:cs typeface="Times New Roman"/>
              </a:rPr>
              <a:t>a </a:t>
            </a:r>
            <a:r>
              <a:rPr dirty="0" sz="1450" spc="-10">
                <a:latin typeface="Times New Roman"/>
                <a:cs typeface="Times New Roman"/>
              </a:rPr>
              <a:t>horde </a:t>
            </a:r>
            <a:r>
              <a:rPr dirty="0" sz="1450" spc="-5">
                <a:latin typeface="Times New Roman"/>
                <a:cs typeface="Times New Roman"/>
              </a:rPr>
              <a:t>of </a:t>
            </a:r>
            <a:r>
              <a:rPr dirty="0" sz="1450" spc="-10">
                <a:latin typeface="Times New Roman"/>
                <a:cs typeface="Times New Roman"/>
              </a:rPr>
              <a:t>savages who came </a:t>
            </a:r>
            <a:r>
              <a:rPr dirty="0" sz="1450" spc="-5">
                <a:latin typeface="Times New Roman"/>
                <a:cs typeface="Times New Roman"/>
              </a:rPr>
              <a:t>on </a:t>
            </a:r>
            <a:r>
              <a:rPr dirty="0" sz="1450" spc="-10">
                <a:latin typeface="Times New Roman"/>
                <a:cs typeface="Times New Roman"/>
              </a:rPr>
              <a:t>the stage  only because they wouldn't </a:t>
            </a:r>
            <a:r>
              <a:rPr dirty="0" sz="1450" spc="-5">
                <a:latin typeface="Times New Roman"/>
                <a:cs typeface="Times New Roman"/>
              </a:rPr>
              <a:t>be </a:t>
            </a:r>
            <a:r>
              <a:rPr dirty="0" sz="1450" spc="-10">
                <a:latin typeface="Times New Roman"/>
                <a:cs typeface="Times New Roman"/>
              </a:rPr>
              <a:t>allowed anywhere else. The only ground they  have for calling themselves artists is their impudence. Not </a:t>
            </a:r>
            <a:r>
              <a:rPr dirty="0" sz="1450" spc="-5">
                <a:latin typeface="Times New Roman"/>
                <a:cs typeface="Times New Roman"/>
              </a:rPr>
              <a:t>a </a:t>
            </a:r>
            <a:r>
              <a:rPr dirty="0" sz="1450" spc="-10">
                <a:latin typeface="Times New Roman"/>
                <a:cs typeface="Times New Roman"/>
              </a:rPr>
              <a:t>single talent  among</a:t>
            </a:r>
            <a:r>
              <a:rPr dirty="0" sz="1450" spc="210">
                <a:latin typeface="Times New Roman"/>
                <a:cs typeface="Times New Roman"/>
              </a:rPr>
              <a:t> </a:t>
            </a:r>
            <a:r>
              <a:rPr dirty="0" sz="1450" spc="-10">
                <a:latin typeface="Times New Roman"/>
                <a:cs typeface="Times New Roman"/>
              </a:rPr>
              <a:t>them,</a:t>
            </a:r>
            <a:r>
              <a:rPr dirty="0" sz="1450" spc="210">
                <a:latin typeface="Times New Roman"/>
                <a:cs typeface="Times New Roman"/>
              </a:rPr>
              <a:t> </a:t>
            </a:r>
            <a:r>
              <a:rPr dirty="0" sz="1450" spc="-5">
                <a:latin typeface="Times New Roman"/>
                <a:cs typeface="Times New Roman"/>
              </a:rPr>
              <a:t>but</a:t>
            </a:r>
            <a:r>
              <a:rPr dirty="0" sz="1450" spc="210">
                <a:latin typeface="Times New Roman"/>
                <a:cs typeface="Times New Roman"/>
              </a:rPr>
              <a:t> </a:t>
            </a:r>
            <a:r>
              <a:rPr dirty="0" sz="1450" spc="-10">
                <a:latin typeface="Times New Roman"/>
                <a:cs typeface="Times New Roman"/>
              </a:rPr>
              <a:t>any</a:t>
            </a:r>
            <a:r>
              <a:rPr dirty="0" sz="1450" spc="210">
                <a:latin typeface="Times New Roman"/>
                <a:cs typeface="Times New Roman"/>
              </a:rPr>
              <a:t> </a:t>
            </a:r>
            <a:r>
              <a:rPr dirty="0" sz="1450" spc="-10">
                <a:latin typeface="Times New Roman"/>
                <a:cs typeface="Times New Roman"/>
              </a:rPr>
              <a:t>number</a:t>
            </a:r>
            <a:r>
              <a:rPr dirty="0" sz="1450" spc="215">
                <a:latin typeface="Times New Roman"/>
                <a:cs typeface="Times New Roman"/>
              </a:rPr>
              <a:t> </a:t>
            </a:r>
            <a:r>
              <a:rPr dirty="0" sz="1450" spc="-5">
                <a:latin typeface="Times New Roman"/>
                <a:cs typeface="Times New Roman"/>
              </a:rPr>
              <a:t>of</a:t>
            </a:r>
            <a:r>
              <a:rPr dirty="0" sz="1450" spc="204">
                <a:latin typeface="Times New Roman"/>
                <a:cs typeface="Times New Roman"/>
              </a:rPr>
              <a:t> </a:t>
            </a:r>
            <a:r>
              <a:rPr dirty="0" sz="1450" spc="-10">
                <a:latin typeface="Times New Roman"/>
                <a:cs typeface="Times New Roman"/>
              </a:rPr>
              <a:t>incapables,</a:t>
            </a:r>
            <a:r>
              <a:rPr dirty="0" sz="1450" spc="215">
                <a:latin typeface="Times New Roman"/>
                <a:cs typeface="Times New Roman"/>
              </a:rPr>
              <a:t> </a:t>
            </a:r>
            <a:r>
              <a:rPr dirty="0" sz="1450" spc="-10">
                <a:latin typeface="Times New Roman"/>
                <a:cs typeface="Times New Roman"/>
              </a:rPr>
              <a:t>drunkards,</a:t>
            </a:r>
            <a:r>
              <a:rPr dirty="0" sz="1450" spc="210">
                <a:latin typeface="Times New Roman"/>
                <a:cs typeface="Times New Roman"/>
              </a:rPr>
              <a:t> </a:t>
            </a:r>
            <a:r>
              <a:rPr dirty="0" sz="1450" spc="-10">
                <a:latin typeface="Times New Roman"/>
                <a:cs typeface="Times New Roman"/>
              </a:rPr>
              <a:t>intriguers,</a:t>
            </a:r>
            <a:r>
              <a:rPr dirty="0" sz="1450" spc="21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241"/>
            <a:ext cx="5807710" cy="9293860"/>
          </a:xfrm>
          <a:prstGeom prst="rect">
            <a:avLst/>
          </a:prstGeom>
        </p:spPr>
        <p:txBody>
          <a:bodyPr wrap="square" lIns="0" tIns="12065" rIns="0" bIns="0" rtlCol="0" vert="horz">
            <a:spAutoFit/>
          </a:bodyPr>
          <a:lstStyle/>
          <a:p>
            <a:pPr algn="just" marL="12700" marR="10795">
              <a:lnSpc>
                <a:spcPct val="99700"/>
              </a:lnSpc>
              <a:spcBef>
                <a:spcPts val="95"/>
              </a:spcBef>
            </a:pPr>
            <a:r>
              <a:rPr dirty="0" sz="1450" spc="-10">
                <a:latin typeface="Times New Roman"/>
                <a:cs typeface="Times New Roman"/>
              </a:rPr>
              <a:t>slanderers. </a:t>
            </a:r>
            <a:r>
              <a:rPr dirty="0" sz="1450" spc="-5">
                <a:latin typeface="Times New Roman"/>
                <a:cs typeface="Times New Roman"/>
              </a:rPr>
              <a:t>I </a:t>
            </a:r>
            <a:r>
              <a:rPr dirty="0" sz="1450" spc="-10">
                <a:latin typeface="Times New Roman"/>
                <a:cs typeface="Times New Roman"/>
              </a:rPr>
              <a:t>can't tell </a:t>
            </a:r>
            <a:r>
              <a:rPr dirty="0" sz="1450" spc="-5">
                <a:latin typeface="Times New Roman"/>
                <a:cs typeface="Times New Roman"/>
              </a:rPr>
              <a:t>you </a:t>
            </a:r>
            <a:r>
              <a:rPr dirty="0" sz="1450" spc="-10">
                <a:latin typeface="Times New Roman"/>
                <a:cs typeface="Times New Roman"/>
              </a:rPr>
              <a:t>how bitterly </a:t>
            </a:r>
            <a:r>
              <a:rPr dirty="0" sz="1450" spc="-5">
                <a:latin typeface="Times New Roman"/>
                <a:cs typeface="Times New Roman"/>
              </a:rPr>
              <a:t>I </a:t>
            </a:r>
            <a:r>
              <a:rPr dirty="0" sz="1450" spc="-10">
                <a:latin typeface="Times New Roman"/>
                <a:cs typeface="Times New Roman"/>
              </a:rPr>
              <a:t>feel it that the art </a:t>
            </a:r>
            <a:r>
              <a:rPr dirty="0" sz="1450" spc="-5">
                <a:latin typeface="Times New Roman"/>
                <a:cs typeface="Times New Roman"/>
              </a:rPr>
              <a:t>I </a:t>
            </a:r>
            <a:r>
              <a:rPr dirty="0" sz="1450" spc="-10">
                <a:latin typeface="Times New Roman"/>
                <a:cs typeface="Times New Roman"/>
              </a:rPr>
              <a:t>love so much is  fallen into the hands </a:t>
            </a:r>
            <a:r>
              <a:rPr dirty="0" sz="1450" spc="-5">
                <a:latin typeface="Times New Roman"/>
                <a:cs typeface="Times New Roman"/>
              </a:rPr>
              <a:t>of </a:t>
            </a:r>
            <a:r>
              <a:rPr dirty="0" sz="1450" spc="-10">
                <a:latin typeface="Times New Roman"/>
                <a:cs typeface="Times New Roman"/>
              </a:rPr>
              <a:t>people </a:t>
            </a:r>
            <a:r>
              <a:rPr dirty="0" sz="1450" spc="-5">
                <a:latin typeface="Times New Roman"/>
                <a:cs typeface="Times New Roman"/>
              </a:rPr>
              <a:t>I </a:t>
            </a:r>
            <a:r>
              <a:rPr dirty="0" sz="1450" spc="-10">
                <a:latin typeface="Times New Roman"/>
                <a:cs typeface="Times New Roman"/>
              </a:rPr>
              <a:t>despise. It hurts me that the best men should  </a:t>
            </a:r>
            <a:r>
              <a:rPr dirty="0" sz="1450" spc="-5">
                <a:latin typeface="Times New Roman"/>
                <a:cs typeface="Times New Roman"/>
              </a:rPr>
              <a:t>be </a:t>
            </a:r>
            <a:r>
              <a:rPr dirty="0" sz="1450" spc="-10">
                <a:latin typeface="Times New Roman"/>
                <a:cs typeface="Times New Roman"/>
              </a:rPr>
              <a:t>content to look at evil from </a:t>
            </a:r>
            <a:r>
              <a:rPr dirty="0" sz="1450" spc="-5">
                <a:latin typeface="Times New Roman"/>
                <a:cs typeface="Times New Roman"/>
              </a:rPr>
              <a:t>a </a:t>
            </a:r>
            <a:r>
              <a:rPr dirty="0" sz="1450" spc="-10">
                <a:latin typeface="Times New Roman"/>
                <a:cs typeface="Times New Roman"/>
              </a:rPr>
              <a:t>distance and </a:t>
            </a:r>
            <a:r>
              <a:rPr dirty="0" sz="1450" spc="-5">
                <a:latin typeface="Times New Roman"/>
                <a:cs typeface="Times New Roman"/>
              </a:rPr>
              <a:t>not </a:t>
            </a:r>
            <a:r>
              <a:rPr dirty="0" sz="1450" spc="-10">
                <a:latin typeface="Times New Roman"/>
                <a:cs typeface="Times New Roman"/>
              </a:rPr>
              <a:t>want to come </a:t>
            </a:r>
            <a:r>
              <a:rPr dirty="0" sz="1450" spc="-20">
                <a:latin typeface="Times New Roman"/>
                <a:cs typeface="Times New Roman"/>
              </a:rPr>
              <a:t>nearer. </a:t>
            </a:r>
            <a:r>
              <a:rPr dirty="0" sz="1450" spc="-10">
                <a:latin typeface="Times New Roman"/>
                <a:cs typeface="Times New Roman"/>
              </a:rPr>
              <a:t>Instead  </a:t>
            </a:r>
            <a:r>
              <a:rPr dirty="0" sz="1450" spc="-5">
                <a:latin typeface="Times New Roman"/>
                <a:cs typeface="Times New Roman"/>
              </a:rPr>
              <a:t>of </a:t>
            </a:r>
            <a:r>
              <a:rPr dirty="0" sz="1450" spc="-10">
                <a:latin typeface="Times New Roman"/>
                <a:cs typeface="Times New Roman"/>
              </a:rPr>
              <a:t>taking an active part, they write ponderous platitudes and useless  sermons...." and more in the same</a:t>
            </a:r>
            <a:r>
              <a:rPr dirty="0" sz="1450" spc="20">
                <a:latin typeface="Times New Roman"/>
                <a:cs typeface="Times New Roman"/>
              </a:rPr>
              <a:t> </a:t>
            </a:r>
            <a:r>
              <a:rPr dirty="0" sz="1450" spc="-10">
                <a:latin typeface="Times New Roman"/>
                <a:cs typeface="Times New Roman"/>
              </a:rPr>
              <a:t>strain.</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A little while after </a:t>
            </a:r>
            <a:r>
              <a:rPr dirty="0" sz="1450" spc="-5">
                <a:latin typeface="Times New Roman"/>
                <a:cs typeface="Times New Roman"/>
              </a:rPr>
              <a:t>I </a:t>
            </a:r>
            <a:r>
              <a:rPr dirty="0" sz="1450" spc="-10">
                <a:latin typeface="Times New Roman"/>
                <a:cs typeface="Times New Roman"/>
              </a:rPr>
              <a:t>received the following: "I have been inhumanly  deceived. </a:t>
            </a:r>
            <a:r>
              <a:rPr dirty="0" sz="1450" spc="-5">
                <a:latin typeface="Times New Roman"/>
                <a:cs typeface="Times New Roman"/>
              </a:rPr>
              <a:t>I </a:t>
            </a:r>
            <a:r>
              <a:rPr dirty="0" sz="1450" spc="-10">
                <a:latin typeface="Times New Roman"/>
                <a:cs typeface="Times New Roman"/>
              </a:rPr>
              <a:t>can't </a:t>
            </a:r>
            <a:r>
              <a:rPr dirty="0" sz="1450" spc="-5">
                <a:latin typeface="Times New Roman"/>
                <a:cs typeface="Times New Roman"/>
              </a:rPr>
              <a:t>go on </a:t>
            </a:r>
            <a:r>
              <a:rPr dirty="0" sz="1450" spc="-10">
                <a:latin typeface="Times New Roman"/>
                <a:cs typeface="Times New Roman"/>
              </a:rPr>
              <a:t>living any more. Do as </a:t>
            </a:r>
            <a:r>
              <a:rPr dirty="0" sz="1450" spc="-5">
                <a:latin typeface="Times New Roman"/>
                <a:cs typeface="Times New Roman"/>
              </a:rPr>
              <a:t>you </a:t>
            </a:r>
            <a:r>
              <a:rPr dirty="0" sz="1450" spc="-10">
                <a:latin typeface="Times New Roman"/>
                <a:cs typeface="Times New Roman"/>
              </a:rPr>
              <a:t>think fit with my </a:t>
            </a:r>
            <a:r>
              <a:rPr dirty="0" sz="1450" spc="-25">
                <a:latin typeface="Times New Roman"/>
                <a:cs typeface="Times New Roman"/>
              </a:rPr>
              <a:t>money. </a:t>
            </a:r>
            <a:r>
              <a:rPr dirty="0" sz="1450" spc="-5">
                <a:latin typeface="Times New Roman"/>
                <a:cs typeface="Times New Roman"/>
              </a:rPr>
              <a:t>I  </a:t>
            </a:r>
            <a:r>
              <a:rPr dirty="0" sz="1450" spc="-10">
                <a:latin typeface="Times New Roman"/>
                <a:cs typeface="Times New Roman"/>
              </a:rPr>
              <a:t>loved </a:t>
            </a:r>
            <a:r>
              <a:rPr dirty="0" sz="1450" spc="-5">
                <a:latin typeface="Times New Roman"/>
                <a:cs typeface="Times New Roman"/>
              </a:rPr>
              <a:t>you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father and as my only friend. Forgive</a:t>
            </a:r>
            <a:r>
              <a:rPr dirty="0" sz="1450" spc="4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So it appeared that </a:t>
            </a:r>
            <a:r>
              <a:rPr dirty="0" sz="1450" spc="-5">
                <a:latin typeface="Times New Roman"/>
                <a:cs typeface="Times New Roman"/>
              </a:rPr>
              <a:t>he </a:t>
            </a:r>
            <a:r>
              <a:rPr dirty="0" sz="1450" spc="-10">
                <a:latin typeface="Times New Roman"/>
                <a:cs typeface="Times New Roman"/>
              </a:rPr>
              <a:t>too belonged to the horde </a:t>
            </a:r>
            <a:r>
              <a:rPr dirty="0" sz="1450" spc="-5">
                <a:latin typeface="Times New Roman"/>
                <a:cs typeface="Times New Roman"/>
              </a:rPr>
              <a:t>of </a:t>
            </a:r>
            <a:r>
              <a:rPr dirty="0" sz="1450" spc="-10">
                <a:latin typeface="Times New Roman"/>
                <a:cs typeface="Times New Roman"/>
              </a:rPr>
              <a:t>savages. Later </a:t>
            </a:r>
            <a:r>
              <a:rPr dirty="0" sz="1450" spc="-5">
                <a:latin typeface="Times New Roman"/>
                <a:cs typeface="Times New Roman"/>
              </a:rPr>
              <a:t>on, I  </a:t>
            </a:r>
            <a:r>
              <a:rPr dirty="0" sz="1450" spc="-10">
                <a:latin typeface="Times New Roman"/>
                <a:cs typeface="Times New Roman"/>
              </a:rPr>
              <a:t>gathered from various hints, that there was an attempt at suicide. </a:t>
            </a:r>
            <a:r>
              <a:rPr dirty="0" sz="1450" spc="-20">
                <a:latin typeface="Times New Roman"/>
                <a:cs typeface="Times New Roman"/>
              </a:rPr>
              <a:t>Apparently,  </a:t>
            </a:r>
            <a:r>
              <a:rPr dirty="0" sz="1450" spc="-10">
                <a:latin typeface="Times New Roman"/>
                <a:cs typeface="Times New Roman"/>
              </a:rPr>
              <a:t>Katy tried to poison herself. </a:t>
            </a:r>
            <a:r>
              <a:rPr dirty="0" sz="1450" spc="-5">
                <a:latin typeface="Times New Roman"/>
                <a:cs typeface="Times New Roman"/>
              </a:rPr>
              <a:t>I </a:t>
            </a:r>
            <a:r>
              <a:rPr dirty="0" sz="1450" spc="-10">
                <a:latin typeface="Times New Roman"/>
                <a:cs typeface="Times New Roman"/>
              </a:rPr>
              <a:t>think she must have been seriously ill  afterwards, for </a:t>
            </a:r>
            <a:r>
              <a:rPr dirty="0" sz="1450" spc="-5">
                <a:latin typeface="Times New Roman"/>
                <a:cs typeface="Times New Roman"/>
              </a:rPr>
              <a:t>I got </a:t>
            </a:r>
            <a:r>
              <a:rPr dirty="0" sz="1450" spc="-10">
                <a:latin typeface="Times New Roman"/>
                <a:cs typeface="Times New Roman"/>
              </a:rPr>
              <a:t>the following letter from </a:t>
            </a:r>
            <a:r>
              <a:rPr dirty="0" sz="1450" spc="-35">
                <a:latin typeface="Times New Roman"/>
                <a:cs typeface="Times New Roman"/>
              </a:rPr>
              <a:t>Yalta, </a:t>
            </a:r>
            <a:r>
              <a:rPr dirty="0" sz="1450" spc="-10">
                <a:latin typeface="Times New Roman"/>
                <a:cs typeface="Times New Roman"/>
              </a:rPr>
              <a:t>where most probably the  doctors had sent </a:t>
            </a:r>
            <a:r>
              <a:rPr dirty="0" sz="1450" spc="-30">
                <a:latin typeface="Times New Roman"/>
                <a:cs typeface="Times New Roman"/>
              </a:rPr>
              <a:t>her. </a:t>
            </a:r>
            <a:r>
              <a:rPr dirty="0" sz="1450" spc="-10">
                <a:latin typeface="Times New Roman"/>
                <a:cs typeface="Times New Roman"/>
              </a:rPr>
              <a:t>Her last letter to me contained </a:t>
            </a:r>
            <a:r>
              <a:rPr dirty="0" sz="1450" spc="-5">
                <a:latin typeface="Times New Roman"/>
                <a:cs typeface="Times New Roman"/>
              </a:rPr>
              <a:t>a </a:t>
            </a:r>
            <a:r>
              <a:rPr dirty="0" sz="1450" spc="-10">
                <a:latin typeface="Times New Roman"/>
                <a:cs typeface="Times New Roman"/>
              </a:rPr>
              <a:t>request that </a:t>
            </a:r>
            <a:r>
              <a:rPr dirty="0" sz="1450" spc="-5">
                <a:latin typeface="Times New Roman"/>
                <a:cs typeface="Times New Roman"/>
              </a:rPr>
              <a:t>I </a:t>
            </a:r>
            <a:r>
              <a:rPr dirty="0" sz="1450" spc="-10">
                <a:latin typeface="Times New Roman"/>
                <a:cs typeface="Times New Roman"/>
              </a:rPr>
              <a:t>should  send her at </a:t>
            </a:r>
            <a:r>
              <a:rPr dirty="0" sz="1450" spc="-40">
                <a:latin typeface="Times New Roman"/>
                <a:cs typeface="Times New Roman"/>
              </a:rPr>
              <a:t>Yalta </a:t>
            </a:r>
            <a:r>
              <a:rPr dirty="0" sz="1450" spc="-5">
                <a:latin typeface="Times New Roman"/>
                <a:cs typeface="Times New Roman"/>
              </a:rPr>
              <a:t>a </a:t>
            </a:r>
            <a:r>
              <a:rPr dirty="0" sz="1450" spc="-10">
                <a:latin typeface="Times New Roman"/>
                <a:cs typeface="Times New Roman"/>
              </a:rPr>
              <a:t>thousand roubles, and it ended with the words: "Forgive me  for writing such </a:t>
            </a:r>
            <a:r>
              <a:rPr dirty="0" sz="1450" spc="-5">
                <a:latin typeface="Times New Roman"/>
                <a:cs typeface="Times New Roman"/>
              </a:rPr>
              <a:t>a </a:t>
            </a:r>
            <a:r>
              <a:rPr dirty="0" sz="1450" spc="-10">
                <a:latin typeface="Times New Roman"/>
                <a:cs typeface="Times New Roman"/>
              </a:rPr>
              <a:t>sad </a:t>
            </a:r>
            <a:r>
              <a:rPr dirty="0" sz="1450" spc="-20">
                <a:latin typeface="Times New Roman"/>
                <a:cs typeface="Times New Roman"/>
              </a:rPr>
              <a:t>letter. </a:t>
            </a:r>
            <a:r>
              <a:rPr dirty="0" sz="1450" spc="-5">
                <a:latin typeface="Times New Roman"/>
                <a:cs typeface="Times New Roman"/>
              </a:rPr>
              <a:t>I </a:t>
            </a:r>
            <a:r>
              <a:rPr dirty="0" sz="1450" spc="-10">
                <a:latin typeface="Times New Roman"/>
                <a:cs typeface="Times New Roman"/>
              </a:rPr>
              <a:t>buried my baby </a:t>
            </a:r>
            <a:r>
              <a:rPr dirty="0" sz="1450" spc="-20">
                <a:latin typeface="Times New Roman"/>
                <a:cs typeface="Times New Roman"/>
              </a:rPr>
              <a:t>yesterday." </a:t>
            </a:r>
            <a:r>
              <a:rPr dirty="0" sz="1450" spc="-10">
                <a:latin typeface="Times New Roman"/>
                <a:cs typeface="Times New Roman"/>
              </a:rPr>
              <a:t>After she had spent  about </a:t>
            </a:r>
            <a:r>
              <a:rPr dirty="0" sz="1450" spc="-5">
                <a:latin typeface="Times New Roman"/>
                <a:cs typeface="Times New Roman"/>
              </a:rPr>
              <a:t>a </a:t>
            </a:r>
            <a:r>
              <a:rPr dirty="0" sz="1450" spc="-10">
                <a:latin typeface="Times New Roman"/>
                <a:cs typeface="Times New Roman"/>
              </a:rPr>
              <a:t>year in the Crimea she returned</a:t>
            </a:r>
            <a:r>
              <a:rPr dirty="0" sz="1450" spc="25">
                <a:latin typeface="Times New Roman"/>
                <a:cs typeface="Times New Roman"/>
              </a:rPr>
              <a:t> </a:t>
            </a:r>
            <a:r>
              <a:rPr dirty="0" sz="1450" spc="-10">
                <a:latin typeface="Times New Roman"/>
                <a:cs typeface="Times New Roman"/>
              </a:rPr>
              <a:t>home.</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She had been travelling for about four years, and during these four years </a:t>
            </a:r>
            <a:r>
              <a:rPr dirty="0" sz="1450" spc="-5">
                <a:latin typeface="Times New Roman"/>
                <a:cs typeface="Times New Roman"/>
              </a:rPr>
              <a:t>I  </a:t>
            </a:r>
            <a:r>
              <a:rPr dirty="0" sz="1450" spc="-10">
                <a:latin typeface="Times New Roman"/>
                <a:cs typeface="Times New Roman"/>
              </a:rPr>
              <a:t>confess that </a:t>
            </a:r>
            <a:r>
              <a:rPr dirty="0" sz="1450" spc="-5">
                <a:latin typeface="Times New Roman"/>
                <a:cs typeface="Times New Roman"/>
              </a:rPr>
              <a:t>I </a:t>
            </a:r>
            <a:r>
              <a:rPr dirty="0" sz="1450" spc="-10">
                <a:latin typeface="Times New Roman"/>
                <a:cs typeface="Times New Roman"/>
              </a:rPr>
              <a:t>occupied </a:t>
            </a:r>
            <a:r>
              <a:rPr dirty="0" sz="1450" spc="-5">
                <a:latin typeface="Times New Roman"/>
                <a:cs typeface="Times New Roman"/>
              </a:rPr>
              <a:t>a </a:t>
            </a:r>
            <a:r>
              <a:rPr dirty="0" sz="1450" spc="-10">
                <a:latin typeface="Times New Roman"/>
                <a:cs typeface="Times New Roman"/>
              </a:rPr>
              <a:t>strange and unenviable position in regard to </a:t>
            </a:r>
            <a:r>
              <a:rPr dirty="0" sz="1450" spc="-30">
                <a:latin typeface="Times New Roman"/>
                <a:cs typeface="Times New Roman"/>
              </a:rPr>
              <a:t>her.  </a:t>
            </a:r>
            <a:r>
              <a:rPr dirty="0" sz="1450" spc="-10">
                <a:latin typeface="Times New Roman"/>
                <a:cs typeface="Times New Roman"/>
              </a:rPr>
              <a:t>When she announced to me that she was going </a:t>
            </a:r>
            <a:r>
              <a:rPr dirty="0" sz="1450" spc="-5">
                <a:latin typeface="Times New Roman"/>
                <a:cs typeface="Times New Roman"/>
              </a:rPr>
              <a:t>on </a:t>
            </a:r>
            <a:r>
              <a:rPr dirty="0" sz="1450" spc="-10">
                <a:latin typeface="Times New Roman"/>
                <a:cs typeface="Times New Roman"/>
              </a:rPr>
              <a:t>to the stage and afterwards  wrote to me about her love; when the desire to spend took hold </a:t>
            </a:r>
            <a:r>
              <a:rPr dirty="0" sz="1450" spc="-5">
                <a:latin typeface="Times New Roman"/>
                <a:cs typeface="Times New Roman"/>
              </a:rPr>
              <a:t>of </a:t>
            </a:r>
            <a:r>
              <a:rPr dirty="0" sz="1450" spc="-20">
                <a:latin typeface="Times New Roman"/>
                <a:cs typeface="Times New Roman"/>
              </a:rPr>
              <a:t>her, </a:t>
            </a:r>
            <a:r>
              <a:rPr dirty="0" sz="1450" spc="-10">
                <a:latin typeface="Times New Roman"/>
                <a:cs typeface="Times New Roman"/>
              </a:rPr>
              <a:t>as it did  </a:t>
            </a:r>
            <a:r>
              <a:rPr dirty="0" sz="1450" spc="-15">
                <a:latin typeface="Times New Roman"/>
                <a:cs typeface="Times New Roman"/>
              </a:rPr>
              <a:t>periodically,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had to send her every now and then </a:t>
            </a:r>
            <a:r>
              <a:rPr dirty="0" sz="1450" spc="-5">
                <a:latin typeface="Times New Roman"/>
                <a:cs typeface="Times New Roman"/>
              </a:rPr>
              <a:t>one or </a:t>
            </a:r>
            <a:r>
              <a:rPr dirty="0" sz="1450" spc="-10">
                <a:latin typeface="Times New Roman"/>
                <a:cs typeface="Times New Roman"/>
              </a:rPr>
              <a:t>two thousand  roubles at her request; when she wrote that she intended to die, and afterwards  that her baby was dead,—-I was at </a:t>
            </a:r>
            <a:r>
              <a:rPr dirty="0" sz="1450" spc="-5">
                <a:latin typeface="Times New Roman"/>
                <a:cs typeface="Times New Roman"/>
              </a:rPr>
              <a:t>a </a:t>
            </a:r>
            <a:r>
              <a:rPr dirty="0" sz="1450" spc="-10">
                <a:latin typeface="Times New Roman"/>
                <a:cs typeface="Times New Roman"/>
              </a:rPr>
              <a:t>loss every time. All my sympathy with  her fate consisted in thinking hard and writing long tedious letters which might  as well never have been written. But then </a:t>
            </a:r>
            <a:r>
              <a:rPr dirty="0" sz="1450" spc="-5">
                <a:latin typeface="Times New Roman"/>
                <a:cs typeface="Times New Roman"/>
              </a:rPr>
              <a:t>I </a:t>
            </a:r>
            <a:r>
              <a:rPr dirty="0" sz="1450" spc="-10">
                <a:latin typeface="Times New Roman"/>
                <a:cs typeface="Times New Roman"/>
              </a:rPr>
              <a:t>was in loco parentis and </a:t>
            </a:r>
            <a:r>
              <a:rPr dirty="0" sz="1450" spc="-5">
                <a:latin typeface="Times New Roman"/>
                <a:cs typeface="Times New Roman"/>
              </a:rPr>
              <a:t>I </a:t>
            </a:r>
            <a:r>
              <a:rPr dirty="0" sz="1450" spc="-10">
                <a:latin typeface="Times New Roman"/>
                <a:cs typeface="Times New Roman"/>
              </a:rPr>
              <a:t>loved  her as </a:t>
            </a:r>
            <a:r>
              <a:rPr dirty="0" sz="1450" spc="-5">
                <a:latin typeface="Times New Roman"/>
                <a:cs typeface="Times New Roman"/>
              </a:rPr>
              <a:t>a</a:t>
            </a:r>
            <a:r>
              <a:rPr dirty="0" sz="1450">
                <a:latin typeface="Times New Roman"/>
                <a:cs typeface="Times New Roman"/>
              </a:rPr>
              <a:t> </a:t>
            </a:r>
            <a:r>
              <a:rPr dirty="0" sz="1450" spc="-15">
                <a:latin typeface="Times New Roman"/>
                <a:cs typeface="Times New Roman"/>
              </a:rPr>
              <a:t>daughter.</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Katy lives half </a:t>
            </a:r>
            <a:r>
              <a:rPr dirty="0" sz="1450" spc="-5">
                <a:latin typeface="Times New Roman"/>
                <a:cs typeface="Times New Roman"/>
              </a:rPr>
              <a:t>a </a:t>
            </a:r>
            <a:r>
              <a:rPr dirty="0" sz="1450" spc="-10">
                <a:latin typeface="Times New Roman"/>
                <a:cs typeface="Times New Roman"/>
              </a:rPr>
              <a:t>mile away from me </a:t>
            </a:r>
            <a:r>
              <a:rPr dirty="0" sz="1450" spc="-30">
                <a:latin typeface="Times New Roman"/>
                <a:cs typeface="Times New Roman"/>
              </a:rPr>
              <a:t>now. </a:t>
            </a:r>
            <a:r>
              <a:rPr dirty="0" sz="1450" spc="-10">
                <a:latin typeface="Times New Roman"/>
                <a:cs typeface="Times New Roman"/>
              </a:rPr>
              <a:t>She took </a:t>
            </a:r>
            <a:r>
              <a:rPr dirty="0" sz="1450" spc="-5">
                <a:latin typeface="Times New Roman"/>
                <a:cs typeface="Times New Roman"/>
              </a:rPr>
              <a:t>a </a:t>
            </a:r>
            <a:r>
              <a:rPr dirty="0" sz="1450" spc="-10">
                <a:latin typeface="Times New Roman"/>
                <a:cs typeface="Times New Roman"/>
              </a:rPr>
              <a:t>five-roomed house  and furnished it </a:t>
            </a:r>
            <a:r>
              <a:rPr dirty="0" sz="1450" spc="-15">
                <a:latin typeface="Times New Roman"/>
                <a:cs typeface="Times New Roman"/>
              </a:rPr>
              <a:t>comfortably, </a:t>
            </a:r>
            <a:r>
              <a:rPr dirty="0" sz="1450" spc="-10">
                <a:latin typeface="Times New Roman"/>
                <a:cs typeface="Times New Roman"/>
              </a:rPr>
              <a:t>with the taste that was born in </a:t>
            </a:r>
            <a:r>
              <a:rPr dirty="0" sz="1450" spc="-30">
                <a:latin typeface="Times New Roman"/>
                <a:cs typeface="Times New Roman"/>
              </a:rPr>
              <a:t>her. </a:t>
            </a:r>
            <a:r>
              <a:rPr dirty="0" sz="1450" spc="-10">
                <a:latin typeface="Times New Roman"/>
                <a:cs typeface="Times New Roman"/>
              </a:rPr>
              <a:t>If anyone  were to undertake to depict her surroundings, then the dominating mood </a:t>
            </a:r>
            <a:r>
              <a:rPr dirty="0" sz="1450" spc="-5">
                <a:latin typeface="Times New Roman"/>
                <a:cs typeface="Times New Roman"/>
              </a:rPr>
              <a:t>of </a:t>
            </a:r>
            <a:r>
              <a:rPr dirty="0" sz="1450" spc="-10">
                <a:latin typeface="Times New Roman"/>
                <a:cs typeface="Times New Roman"/>
              </a:rPr>
              <a:t>the  picture would </a:t>
            </a:r>
            <a:r>
              <a:rPr dirty="0" sz="1450" spc="-5">
                <a:latin typeface="Times New Roman"/>
                <a:cs typeface="Times New Roman"/>
              </a:rPr>
              <a:t>be </a:t>
            </a:r>
            <a:r>
              <a:rPr dirty="0" sz="1450" spc="-10">
                <a:latin typeface="Times New Roman"/>
                <a:cs typeface="Times New Roman"/>
              </a:rPr>
              <a:t>indolence. Soft cushions, soft chairs for her indolent </a:t>
            </a:r>
            <a:r>
              <a:rPr dirty="0" sz="1450" spc="-5">
                <a:latin typeface="Times New Roman"/>
                <a:cs typeface="Times New Roman"/>
              </a:rPr>
              <a:t>body;  </a:t>
            </a:r>
            <a:r>
              <a:rPr dirty="0" sz="1450" spc="-10">
                <a:latin typeface="Times New Roman"/>
                <a:cs typeface="Times New Roman"/>
              </a:rPr>
              <a:t>carpets for her indolent feet; faded, dim, </a:t>
            </a:r>
            <a:r>
              <a:rPr dirty="0" sz="1450" spc="-5">
                <a:latin typeface="Times New Roman"/>
                <a:cs typeface="Times New Roman"/>
              </a:rPr>
              <a:t>dull </a:t>
            </a:r>
            <a:r>
              <a:rPr dirty="0" sz="1450" spc="-10">
                <a:latin typeface="Times New Roman"/>
                <a:cs typeface="Times New Roman"/>
              </a:rPr>
              <a:t>colours for her indolent eyes; for  her indolent soul, </a:t>
            </a:r>
            <a:r>
              <a:rPr dirty="0" sz="1450" spc="-5">
                <a:latin typeface="Times New Roman"/>
                <a:cs typeface="Times New Roman"/>
              </a:rPr>
              <a:t>a </a:t>
            </a:r>
            <a:r>
              <a:rPr dirty="0" sz="1450" spc="-10">
                <a:latin typeface="Times New Roman"/>
                <a:cs typeface="Times New Roman"/>
              </a:rPr>
              <a:t>heap </a:t>
            </a:r>
            <a:r>
              <a:rPr dirty="0" sz="1450" spc="-5">
                <a:latin typeface="Times New Roman"/>
                <a:cs typeface="Times New Roman"/>
              </a:rPr>
              <a:t>of </a:t>
            </a:r>
            <a:r>
              <a:rPr dirty="0" sz="1450" spc="-10">
                <a:latin typeface="Times New Roman"/>
                <a:cs typeface="Times New Roman"/>
              </a:rPr>
              <a:t>cheap fans and tiny pictures </a:t>
            </a:r>
            <a:r>
              <a:rPr dirty="0" sz="1450" spc="-5">
                <a:latin typeface="Times New Roman"/>
                <a:cs typeface="Times New Roman"/>
              </a:rPr>
              <a:t>on </a:t>
            </a:r>
            <a:r>
              <a:rPr dirty="0" sz="1450" spc="-10">
                <a:latin typeface="Times New Roman"/>
                <a:cs typeface="Times New Roman"/>
              </a:rPr>
              <a:t>the walls, pictures  in which novelty </a:t>
            </a:r>
            <a:r>
              <a:rPr dirty="0" sz="1450" spc="-5">
                <a:latin typeface="Times New Roman"/>
                <a:cs typeface="Times New Roman"/>
              </a:rPr>
              <a:t>of </a:t>
            </a:r>
            <a:r>
              <a:rPr dirty="0" sz="1450" spc="-10">
                <a:latin typeface="Times New Roman"/>
                <a:cs typeface="Times New Roman"/>
              </a:rPr>
              <a:t>execution was more noticeable than content; plenty </a:t>
            </a:r>
            <a:r>
              <a:rPr dirty="0" sz="1450" spc="-5">
                <a:latin typeface="Times New Roman"/>
                <a:cs typeface="Times New Roman"/>
              </a:rPr>
              <a:t>of  </a:t>
            </a:r>
            <a:r>
              <a:rPr dirty="0" sz="1450" spc="-10">
                <a:latin typeface="Times New Roman"/>
                <a:cs typeface="Times New Roman"/>
              </a:rPr>
              <a:t>little tables and stands, set </a:t>
            </a:r>
            <a:r>
              <a:rPr dirty="0" sz="1450" spc="-5">
                <a:latin typeface="Times New Roman"/>
                <a:cs typeface="Times New Roman"/>
              </a:rPr>
              <a:t>out </a:t>
            </a:r>
            <a:r>
              <a:rPr dirty="0" sz="1450" spc="-10">
                <a:latin typeface="Times New Roman"/>
                <a:cs typeface="Times New Roman"/>
              </a:rPr>
              <a:t>with perfectly useless and worthless things,  shapeless scraps instead </a:t>
            </a:r>
            <a:r>
              <a:rPr dirty="0" sz="1450" spc="-5">
                <a:latin typeface="Times New Roman"/>
                <a:cs typeface="Times New Roman"/>
              </a:rPr>
              <a:t>of </a:t>
            </a:r>
            <a:r>
              <a:rPr dirty="0" sz="1450" spc="-10">
                <a:latin typeface="Times New Roman"/>
                <a:cs typeface="Times New Roman"/>
              </a:rPr>
              <a:t>curtains.... All this, combined with </a:t>
            </a:r>
            <a:r>
              <a:rPr dirty="0" sz="1450" spc="-5">
                <a:latin typeface="Times New Roman"/>
                <a:cs typeface="Times New Roman"/>
              </a:rPr>
              <a:t>a </a:t>
            </a:r>
            <a:r>
              <a:rPr dirty="0" sz="1450" spc="-10">
                <a:latin typeface="Times New Roman"/>
                <a:cs typeface="Times New Roman"/>
              </a:rPr>
              <a:t>horror </a:t>
            </a:r>
            <a:r>
              <a:rPr dirty="0" sz="1450" spc="-5">
                <a:latin typeface="Times New Roman"/>
                <a:cs typeface="Times New Roman"/>
              </a:rPr>
              <a:t>of  </a:t>
            </a:r>
            <a:r>
              <a:rPr dirty="0" sz="1450" spc="-10">
                <a:latin typeface="Times New Roman"/>
                <a:cs typeface="Times New Roman"/>
              </a:rPr>
              <a:t>bright colours, </a:t>
            </a:r>
            <a:r>
              <a:rPr dirty="0" sz="1450" spc="-5">
                <a:latin typeface="Times New Roman"/>
                <a:cs typeface="Times New Roman"/>
              </a:rPr>
              <a:t>of </a:t>
            </a:r>
            <a:r>
              <a:rPr dirty="0" sz="1450" spc="-20">
                <a:latin typeface="Times New Roman"/>
                <a:cs typeface="Times New Roman"/>
              </a:rPr>
              <a:t>symmetry, </a:t>
            </a:r>
            <a:r>
              <a:rPr dirty="0" sz="1450" spc="-10">
                <a:latin typeface="Times New Roman"/>
                <a:cs typeface="Times New Roman"/>
              </a:rPr>
              <a:t>and space, betokened </a:t>
            </a:r>
            <a:r>
              <a:rPr dirty="0" sz="1450" spc="-5">
                <a:latin typeface="Times New Roman"/>
                <a:cs typeface="Times New Roman"/>
              </a:rPr>
              <a:t>a </a:t>
            </a:r>
            <a:r>
              <a:rPr dirty="0" sz="1450" spc="-10">
                <a:latin typeface="Times New Roman"/>
                <a:cs typeface="Times New Roman"/>
              </a:rPr>
              <a:t>perversion </a:t>
            </a:r>
            <a:r>
              <a:rPr dirty="0" sz="1450" spc="-5">
                <a:latin typeface="Times New Roman"/>
                <a:cs typeface="Times New Roman"/>
              </a:rPr>
              <a:t>of </a:t>
            </a:r>
            <a:r>
              <a:rPr dirty="0" sz="1450" spc="-10">
                <a:latin typeface="Times New Roman"/>
                <a:cs typeface="Times New Roman"/>
              </a:rPr>
              <a:t>the natural  taste as well as indolence </a:t>
            </a:r>
            <a:r>
              <a:rPr dirty="0" sz="1450" spc="-5">
                <a:latin typeface="Times New Roman"/>
                <a:cs typeface="Times New Roman"/>
              </a:rPr>
              <a:t>of </a:t>
            </a:r>
            <a:r>
              <a:rPr dirty="0" sz="1450" spc="-10">
                <a:latin typeface="Times New Roman"/>
                <a:cs typeface="Times New Roman"/>
              </a:rPr>
              <a:t>the soul. For whole days Katy lies </a:t>
            </a:r>
            <a:r>
              <a:rPr dirty="0" sz="1450" spc="-5">
                <a:latin typeface="Times New Roman"/>
                <a:cs typeface="Times New Roman"/>
              </a:rPr>
              <a:t>on </a:t>
            </a:r>
            <a:r>
              <a:rPr dirty="0" sz="1450" spc="-10">
                <a:latin typeface="Times New Roman"/>
                <a:cs typeface="Times New Roman"/>
              </a:rPr>
              <a:t>the sofa and  reads </a:t>
            </a:r>
            <a:r>
              <a:rPr dirty="0" sz="1450" spc="-5">
                <a:latin typeface="Times New Roman"/>
                <a:cs typeface="Times New Roman"/>
              </a:rPr>
              <a:t>books, </a:t>
            </a:r>
            <a:r>
              <a:rPr dirty="0" sz="1450" spc="-10">
                <a:latin typeface="Times New Roman"/>
                <a:cs typeface="Times New Roman"/>
              </a:rPr>
              <a:t>mostly novels and stories. She goes outside her house </a:t>
            </a:r>
            <a:r>
              <a:rPr dirty="0" sz="1450" spc="-5">
                <a:latin typeface="Times New Roman"/>
                <a:cs typeface="Times New Roman"/>
              </a:rPr>
              <a:t>but </a:t>
            </a:r>
            <a:r>
              <a:rPr dirty="0" sz="1450" spc="-10">
                <a:latin typeface="Times New Roman"/>
                <a:cs typeface="Times New Roman"/>
              </a:rPr>
              <a:t>once in  the </a:t>
            </a:r>
            <a:r>
              <a:rPr dirty="0" sz="1450" spc="-30">
                <a:latin typeface="Times New Roman"/>
                <a:cs typeface="Times New Roman"/>
              </a:rPr>
              <a:t>day, </a:t>
            </a:r>
            <a:r>
              <a:rPr dirty="0" sz="1450" spc="-10">
                <a:latin typeface="Times New Roman"/>
                <a:cs typeface="Times New Roman"/>
              </a:rPr>
              <a:t>to come and see</a:t>
            </a:r>
            <a:r>
              <a:rPr dirty="0" sz="1450" spc="3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268605">
              <a:lnSpc>
                <a:spcPct val="100000"/>
              </a:lnSpc>
              <a:spcBef>
                <a:spcPts val="635"/>
              </a:spcBef>
            </a:pPr>
            <a:r>
              <a:rPr dirty="0" sz="1450" spc="-5">
                <a:latin typeface="Times New Roman"/>
                <a:cs typeface="Times New Roman"/>
              </a:rPr>
              <a:t>I</a:t>
            </a:r>
            <a:r>
              <a:rPr dirty="0" sz="1450" spc="35">
                <a:latin typeface="Times New Roman"/>
                <a:cs typeface="Times New Roman"/>
              </a:rPr>
              <a:t> </a:t>
            </a:r>
            <a:r>
              <a:rPr dirty="0" sz="1450" spc="-10">
                <a:latin typeface="Times New Roman"/>
                <a:cs typeface="Times New Roman"/>
              </a:rPr>
              <a:t>work.</a:t>
            </a:r>
            <a:r>
              <a:rPr dirty="0" sz="1450" spc="35">
                <a:latin typeface="Times New Roman"/>
                <a:cs typeface="Times New Roman"/>
              </a:rPr>
              <a:t> </a:t>
            </a:r>
            <a:r>
              <a:rPr dirty="0" sz="1450" spc="-10">
                <a:latin typeface="Times New Roman"/>
                <a:cs typeface="Times New Roman"/>
              </a:rPr>
              <a:t>Katy</a:t>
            </a:r>
            <a:r>
              <a:rPr dirty="0" sz="1450" spc="35">
                <a:latin typeface="Times New Roman"/>
                <a:cs typeface="Times New Roman"/>
              </a:rPr>
              <a:t> </a:t>
            </a:r>
            <a:r>
              <a:rPr dirty="0" sz="1450" spc="-10">
                <a:latin typeface="Times New Roman"/>
                <a:cs typeface="Times New Roman"/>
              </a:rPr>
              <a:t>sits</a:t>
            </a:r>
            <a:r>
              <a:rPr dirty="0" sz="1450" spc="35">
                <a:latin typeface="Times New Roman"/>
                <a:cs typeface="Times New Roman"/>
              </a:rPr>
              <a:t> </a:t>
            </a:r>
            <a:r>
              <a:rPr dirty="0" sz="1450" spc="-5">
                <a:latin typeface="Times New Roman"/>
                <a:cs typeface="Times New Roman"/>
              </a:rPr>
              <a:t>on</a:t>
            </a:r>
            <a:r>
              <a:rPr dirty="0" sz="1450" spc="35">
                <a:latin typeface="Times New Roman"/>
                <a:cs typeface="Times New Roman"/>
              </a:rPr>
              <a:t>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sofa</a:t>
            </a:r>
            <a:r>
              <a:rPr dirty="0" sz="1450" spc="35">
                <a:latin typeface="Times New Roman"/>
                <a:cs typeface="Times New Roman"/>
              </a:rPr>
              <a:t> </a:t>
            </a:r>
            <a:r>
              <a:rPr dirty="0" sz="1450" spc="-10">
                <a:latin typeface="Times New Roman"/>
                <a:cs typeface="Times New Roman"/>
              </a:rPr>
              <a:t>at</a:t>
            </a:r>
            <a:r>
              <a:rPr dirty="0" sz="1450" spc="35">
                <a:latin typeface="Times New Roman"/>
                <a:cs typeface="Times New Roman"/>
              </a:rPr>
              <a:t> </a:t>
            </a:r>
            <a:r>
              <a:rPr dirty="0" sz="1450" spc="-10">
                <a:latin typeface="Times New Roman"/>
                <a:cs typeface="Times New Roman"/>
              </a:rPr>
              <a:t>my</a:t>
            </a:r>
            <a:r>
              <a:rPr dirty="0" sz="1450" spc="35">
                <a:latin typeface="Times New Roman"/>
                <a:cs typeface="Times New Roman"/>
              </a:rPr>
              <a:t> </a:t>
            </a:r>
            <a:r>
              <a:rPr dirty="0" sz="1450" spc="-10">
                <a:latin typeface="Times New Roman"/>
                <a:cs typeface="Times New Roman"/>
              </a:rPr>
              <a:t>side.</a:t>
            </a:r>
            <a:r>
              <a:rPr dirty="0" sz="1450" spc="35">
                <a:latin typeface="Times New Roman"/>
                <a:cs typeface="Times New Roman"/>
              </a:rPr>
              <a:t> </a:t>
            </a:r>
            <a:r>
              <a:rPr dirty="0" sz="1450" spc="-10">
                <a:latin typeface="Times New Roman"/>
                <a:cs typeface="Times New Roman"/>
              </a:rPr>
              <a:t>She</a:t>
            </a:r>
            <a:r>
              <a:rPr dirty="0" sz="1450" spc="35">
                <a:latin typeface="Times New Roman"/>
                <a:cs typeface="Times New Roman"/>
              </a:rPr>
              <a:t> </a:t>
            </a:r>
            <a:r>
              <a:rPr dirty="0" sz="1450" spc="-10">
                <a:latin typeface="Times New Roman"/>
                <a:cs typeface="Times New Roman"/>
              </a:rPr>
              <a:t>is</a:t>
            </a:r>
            <a:r>
              <a:rPr dirty="0" sz="1450" spc="35">
                <a:latin typeface="Times New Roman"/>
                <a:cs typeface="Times New Roman"/>
              </a:rPr>
              <a:t> </a:t>
            </a:r>
            <a:r>
              <a:rPr dirty="0" sz="1450" spc="-10">
                <a:latin typeface="Times New Roman"/>
                <a:cs typeface="Times New Roman"/>
              </a:rPr>
              <a:t>silent,</a:t>
            </a:r>
            <a:r>
              <a:rPr dirty="0" sz="1450" spc="35">
                <a:latin typeface="Times New Roman"/>
                <a:cs typeface="Times New Roman"/>
              </a:rPr>
              <a:t> </a:t>
            </a:r>
            <a:r>
              <a:rPr dirty="0" sz="1450" spc="-10">
                <a:latin typeface="Times New Roman"/>
                <a:cs typeface="Times New Roman"/>
              </a:rPr>
              <a:t>and</a:t>
            </a:r>
            <a:r>
              <a:rPr dirty="0" sz="1450" spc="35">
                <a:latin typeface="Times New Roman"/>
                <a:cs typeface="Times New Roman"/>
              </a:rPr>
              <a:t> </a:t>
            </a:r>
            <a:r>
              <a:rPr dirty="0" sz="1450" spc="-10">
                <a:latin typeface="Times New Roman"/>
                <a:cs typeface="Times New Roman"/>
              </a:rPr>
              <a:t>wraps</a:t>
            </a:r>
            <a:r>
              <a:rPr dirty="0" sz="1450" spc="35">
                <a:latin typeface="Times New Roman"/>
                <a:cs typeface="Times New Roman"/>
              </a:rPr>
              <a:t> </a:t>
            </a:r>
            <a:r>
              <a:rPr dirty="0" sz="1450" spc="-10">
                <a:latin typeface="Times New Roman"/>
                <a:cs typeface="Times New Roman"/>
              </a:rPr>
              <a:t>herself</a:t>
            </a:r>
            <a:r>
              <a:rPr dirty="0" sz="1450" spc="35">
                <a:latin typeface="Times New Roman"/>
                <a:cs typeface="Times New Roman"/>
              </a:rPr>
              <a:t> </a:t>
            </a:r>
            <a:r>
              <a:rPr dirty="0" sz="1450" spc="-5">
                <a:latin typeface="Times New Roman"/>
                <a:cs typeface="Times New Roman"/>
              </a:rPr>
              <a:t>up</a:t>
            </a:r>
            <a:endParaRPr sz="145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220200"/>
          </a:xfrm>
          <a:prstGeom prst="rect">
            <a:avLst/>
          </a:prstGeom>
        </p:spPr>
        <p:txBody>
          <a:bodyPr wrap="square" lIns="0" tIns="12700" rIns="0" bIns="0" rtlCol="0" vert="horz">
            <a:spAutoFit/>
          </a:bodyPr>
          <a:lstStyle/>
          <a:p>
            <a:pPr algn="just" marL="12700" marR="5080">
              <a:lnSpc>
                <a:spcPct val="99400"/>
              </a:lnSpc>
              <a:spcBef>
                <a:spcPts val="100"/>
              </a:spcBef>
            </a:pPr>
            <a:r>
              <a:rPr dirty="0" sz="1450" spc="-10">
                <a:latin typeface="Times New Roman"/>
                <a:cs typeface="Times New Roman"/>
              </a:rPr>
              <a:t>in her shawl as though she were cold. Either because she is sympathetic to me,  </a:t>
            </a:r>
            <a:r>
              <a:rPr dirty="0" sz="1450" spc="-5">
                <a:latin typeface="Times New Roman"/>
                <a:cs typeface="Times New Roman"/>
              </a:rPr>
              <a:t>or I </a:t>
            </a:r>
            <a:r>
              <a:rPr dirty="0" sz="1450" spc="-10">
                <a:latin typeface="Times New Roman"/>
                <a:cs typeface="Times New Roman"/>
              </a:rPr>
              <a:t>because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got </a:t>
            </a:r>
            <a:r>
              <a:rPr dirty="0" sz="1450" spc="-10">
                <a:latin typeface="Times New Roman"/>
                <a:cs typeface="Times New Roman"/>
              </a:rPr>
              <a:t>used to her continual visits while she was still </a:t>
            </a:r>
            <a:r>
              <a:rPr dirty="0" sz="1450" spc="-5">
                <a:latin typeface="Times New Roman"/>
                <a:cs typeface="Times New Roman"/>
              </a:rPr>
              <a:t>a </a:t>
            </a:r>
            <a:r>
              <a:rPr dirty="0" sz="1450" spc="-10">
                <a:latin typeface="Times New Roman"/>
                <a:cs typeface="Times New Roman"/>
              </a:rPr>
              <a:t>little  girl, her presence does </a:t>
            </a:r>
            <a:r>
              <a:rPr dirty="0" sz="1450" spc="-5">
                <a:latin typeface="Times New Roman"/>
                <a:cs typeface="Times New Roman"/>
              </a:rPr>
              <a:t>not </a:t>
            </a:r>
            <a:r>
              <a:rPr dirty="0" sz="1450" spc="-10">
                <a:latin typeface="Times New Roman"/>
                <a:cs typeface="Times New Roman"/>
              </a:rPr>
              <a:t>prevent me from concentrating </a:t>
            </a:r>
            <a:r>
              <a:rPr dirty="0" sz="1450" spc="-5">
                <a:latin typeface="Times New Roman"/>
                <a:cs typeface="Times New Roman"/>
              </a:rPr>
              <a:t>on </a:t>
            </a:r>
            <a:r>
              <a:rPr dirty="0" sz="1450" spc="-10">
                <a:latin typeface="Times New Roman"/>
                <a:cs typeface="Times New Roman"/>
              </a:rPr>
              <a:t>my work. At  long intervals </a:t>
            </a:r>
            <a:r>
              <a:rPr dirty="0" sz="1450" spc="-5">
                <a:latin typeface="Times New Roman"/>
                <a:cs typeface="Times New Roman"/>
              </a:rPr>
              <a:t>I </a:t>
            </a:r>
            <a:r>
              <a:rPr dirty="0" sz="1450" spc="-10">
                <a:latin typeface="Times New Roman"/>
                <a:cs typeface="Times New Roman"/>
              </a:rPr>
              <a:t>ask her some question </a:t>
            </a:r>
            <a:r>
              <a:rPr dirty="0" sz="1450" spc="-5">
                <a:latin typeface="Times New Roman"/>
                <a:cs typeface="Times New Roman"/>
              </a:rPr>
              <a:t>or </a:t>
            </a:r>
            <a:r>
              <a:rPr dirty="0" sz="1450" spc="-20">
                <a:latin typeface="Times New Roman"/>
                <a:cs typeface="Times New Roman"/>
              </a:rPr>
              <a:t>other, </a:t>
            </a:r>
            <a:r>
              <a:rPr dirty="0" sz="1450" spc="-15">
                <a:latin typeface="Times New Roman"/>
                <a:cs typeface="Times New Roman"/>
              </a:rPr>
              <a:t>mechanically, </a:t>
            </a:r>
            <a:r>
              <a:rPr dirty="0" sz="1450" spc="-10">
                <a:latin typeface="Times New Roman"/>
                <a:cs typeface="Times New Roman"/>
              </a:rPr>
              <a:t>and she answers  very curtly; </a:t>
            </a:r>
            <a:r>
              <a:rPr dirty="0" sz="1450" spc="-25">
                <a:latin typeface="Times New Roman"/>
                <a:cs typeface="Times New Roman"/>
              </a:rPr>
              <a:t>or,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moment's rest, </a:t>
            </a:r>
            <a:r>
              <a:rPr dirty="0" sz="1450" spc="-5">
                <a:latin typeface="Times New Roman"/>
                <a:cs typeface="Times New Roman"/>
              </a:rPr>
              <a:t>I </a:t>
            </a:r>
            <a:r>
              <a:rPr dirty="0" sz="1450" spc="-10">
                <a:latin typeface="Times New Roman"/>
                <a:cs typeface="Times New Roman"/>
              </a:rPr>
              <a:t>turn towards her and watch how she is  absorbed in looking through some medical review </a:t>
            </a:r>
            <a:r>
              <a:rPr dirty="0" sz="1450" spc="-5">
                <a:latin typeface="Times New Roman"/>
                <a:cs typeface="Times New Roman"/>
              </a:rPr>
              <a:t>or </a:t>
            </a:r>
            <a:r>
              <a:rPr dirty="0" sz="1450" spc="-20">
                <a:latin typeface="Times New Roman"/>
                <a:cs typeface="Times New Roman"/>
              </a:rPr>
              <a:t>newspaper. </a:t>
            </a:r>
            <a:r>
              <a:rPr dirty="0" sz="1450" spc="-10">
                <a:latin typeface="Times New Roman"/>
                <a:cs typeface="Times New Roman"/>
              </a:rPr>
              <a:t>And then </a:t>
            </a:r>
            <a:r>
              <a:rPr dirty="0" sz="1450" spc="-5">
                <a:latin typeface="Times New Roman"/>
                <a:cs typeface="Times New Roman"/>
              </a:rPr>
              <a:t>I  </a:t>
            </a:r>
            <a:r>
              <a:rPr dirty="0" sz="1450" spc="-10">
                <a:latin typeface="Times New Roman"/>
                <a:cs typeface="Times New Roman"/>
              </a:rPr>
              <a:t>see that the old expression </a:t>
            </a:r>
            <a:r>
              <a:rPr dirty="0" sz="1450" spc="-5">
                <a:latin typeface="Times New Roman"/>
                <a:cs typeface="Times New Roman"/>
              </a:rPr>
              <a:t>of </a:t>
            </a:r>
            <a:r>
              <a:rPr dirty="0" sz="1450" spc="-10">
                <a:latin typeface="Times New Roman"/>
                <a:cs typeface="Times New Roman"/>
              </a:rPr>
              <a:t>confidence in her face is there </a:t>
            </a:r>
            <a:r>
              <a:rPr dirty="0" sz="1450" spc="-5">
                <a:latin typeface="Times New Roman"/>
                <a:cs typeface="Times New Roman"/>
              </a:rPr>
              <a:t>no </a:t>
            </a:r>
            <a:r>
              <a:rPr dirty="0" sz="1450" spc="-10">
                <a:latin typeface="Times New Roman"/>
                <a:cs typeface="Times New Roman"/>
              </a:rPr>
              <a:t>more. Her  expression now is cold, indifferent, distracted, like that </a:t>
            </a:r>
            <a:r>
              <a:rPr dirty="0" sz="1450" spc="-5">
                <a:latin typeface="Times New Roman"/>
                <a:cs typeface="Times New Roman"/>
              </a:rPr>
              <a:t>of a </a:t>
            </a:r>
            <a:r>
              <a:rPr dirty="0" sz="1450" spc="-10">
                <a:latin typeface="Times New Roman"/>
                <a:cs typeface="Times New Roman"/>
              </a:rPr>
              <a:t>passenger who has  to wait </a:t>
            </a:r>
            <a:r>
              <a:rPr dirty="0" sz="1450" spc="-5">
                <a:latin typeface="Times New Roman"/>
                <a:cs typeface="Times New Roman"/>
              </a:rPr>
              <a:t>a </a:t>
            </a:r>
            <a:r>
              <a:rPr dirty="0" sz="1450" spc="-10">
                <a:latin typeface="Times New Roman"/>
                <a:cs typeface="Times New Roman"/>
              </a:rPr>
              <a:t>long while for his train. She dresses as she used—well and </a:t>
            </a:r>
            <a:r>
              <a:rPr dirty="0" sz="1450" spc="-25">
                <a:latin typeface="Times New Roman"/>
                <a:cs typeface="Times New Roman"/>
              </a:rPr>
              <a:t>simply,  </a:t>
            </a:r>
            <a:r>
              <a:rPr dirty="0" sz="1450" spc="-5">
                <a:latin typeface="Times New Roman"/>
                <a:cs typeface="Times New Roman"/>
              </a:rPr>
              <a:t>but </a:t>
            </a:r>
            <a:r>
              <a:rPr dirty="0" sz="1450" spc="-20">
                <a:latin typeface="Times New Roman"/>
                <a:cs typeface="Times New Roman"/>
              </a:rPr>
              <a:t>carelessly. </a:t>
            </a:r>
            <a:r>
              <a:rPr dirty="0" sz="1450" spc="-10">
                <a:latin typeface="Times New Roman"/>
                <a:cs typeface="Times New Roman"/>
              </a:rPr>
              <a:t>Evidently her clothes and her hair </a:t>
            </a:r>
            <a:r>
              <a:rPr dirty="0" sz="1450" spc="-15">
                <a:latin typeface="Times New Roman"/>
                <a:cs typeface="Times New Roman"/>
              </a:rPr>
              <a:t>suffer </a:t>
            </a:r>
            <a:r>
              <a:rPr dirty="0" sz="1450" spc="-5">
                <a:latin typeface="Times New Roman"/>
                <a:cs typeface="Times New Roman"/>
              </a:rPr>
              <a:t>not a </a:t>
            </a:r>
            <a:r>
              <a:rPr dirty="0" sz="1450" spc="-10">
                <a:latin typeface="Times New Roman"/>
                <a:cs typeface="Times New Roman"/>
              </a:rPr>
              <a:t>little from the  sofas and hammocks </a:t>
            </a:r>
            <a:r>
              <a:rPr dirty="0" sz="1450" spc="-5">
                <a:latin typeface="Times New Roman"/>
                <a:cs typeface="Times New Roman"/>
              </a:rPr>
              <a:t>on </a:t>
            </a:r>
            <a:r>
              <a:rPr dirty="0" sz="1450" spc="-10">
                <a:latin typeface="Times New Roman"/>
                <a:cs typeface="Times New Roman"/>
              </a:rPr>
              <a:t>which she lies for days </a:t>
            </a:r>
            <a:r>
              <a:rPr dirty="0" sz="1450" spc="-20">
                <a:latin typeface="Times New Roman"/>
                <a:cs typeface="Times New Roman"/>
              </a:rPr>
              <a:t>together. </a:t>
            </a:r>
            <a:r>
              <a:rPr dirty="0" sz="1450" spc="-10">
                <a:latin typeface="Times New Roman"/>
                <a:cs typeface="Times New Roman"/>
              </a:rPr>
              <a:t>And she is </a:t>
            </a:r>
            <a:r>
              <a:rPr dirty="0" sz="1450" spc="-5">
                <a:latin typeface="Times New Roman"/>
                <a:cs typeface="Times New Roman"/>
              </a:rPr>
              <a:t>not  </a:t>
            </a:r>
            <a:r>
              <a:rPr dirty="0" sz="1450" spc="-10">
                <a:latin typeface="Times New Roman"/>
                <a:cs typeface="Times New Roman"/>
              </a:rPr>
              <a:t>curious any more. She doesn't ask me questions any more, as if she had  experienced everything in life and did </a:t>
            </a:r>
            <a:r>
              <a:rPr dirty="0" sz="1450" spc="-5">
                <a:latin typeface="Times New Roman"/>
                <a:cs typeface="Times New Roman"/>
              </a:rPr>
              <a:t>not </a:t>
            </a:r>
            <a:r>
              <a:rPr dirty="0" sz="1450" spc="-10">
                <a:latin typeface="Times New Roman"/>
                <a:cs typeface="Times New Roman"/>
              </a:rPr>
              <a:t>expect to hear anything</a:t>
            </a:r>
            <a:r>
              <a:rPr dirty="0" sz="1450" spc="80">
                <a:latin typeface="Times New Roman"/>
                <a:cs typeface="Times New Roman"/>
              </a:rPr>
              <a:t> </a:t>
            </a:r>
            <a:r>
              <a:rPr dirty="0" sz="1450" spc="-30">
                <a:latin typeface="Times New Roman"/>
                <a:cs typeface="Times New Roman"/>
              </a:rPr>
              <a:t>new.</a:t>
            </a:r>
            <a:endParaRPr sz="1450">
              <a:latin typeface="Times New Roman"/>
              <a:cs typeface="Times New Roman"/>
            </a:endParaRPr>
          </a:p>
          <a:p>
            <a:pPr algn="just" marL="12700" marR="8890" indent="255904">
              <a:lnSpc>
                <a:spcPts val="1730"/>
              </a:lnSpc>
              <a:spcBef>
                <a:spcPts val="844"/>
              </a:spcBef>
            </a:pPr>
            <a:r>
              <a:rPr dirty="0" sz="1450" spc="-10">
                <a:latin typeface="Times New Roman"/>
                <a:cs typeface="Times New Roman"/>
              </a:rPr>
              <a:t>About four o'clock there is </a:t>
            </a:r>
            <a:r>
              <a:rPr dirty="0" sz="1450" spc="-5">
                <a:latin typeface="Times New Roman"/>
                <a:cs typeface="Times New Roman"/>
              </a:rPr>
              <a:t>a </a:t>
            </a:r>
            <a:r>
              <a:rPr dirty="0" sz="1450" spc="-10">
                <a:latin typeface="Times New Roman"/>
                <a:cs typeface="Times New Roman"/>
              </a:rPr>
              <a:t>sound </a:t>
            </a:r>
            <a:r>
              <a:rPr dirty="0" sz="1450" spc="-5">
                <a:latin typeface="Times New Roman"/>
                <a:cs typeface="Times New Roman"/>
              </a:rPr>
              <a:t>of </a:t>
            </a:r>
            <a:r>
              <a:rPr dirty="0" sz="1450" spc="-10">
                <a:latin typeface="Times New Roman"/>
                <a:cs typeface="Times New Roman"/>
              </a:rPr>
              <a:t>movement in the hall and the  drawing-room. It's Liza come back from the Conservatoire, bringing her  friends with </a:t>
            </a:r>
            <a:r>
              <a:rPr dirty="0" sz="1450" spc="-30">
                <a:latin typeface="Times New Roman"/>
                <a:cs typeface="Times New Roman"/>
              </a:rPr>
              <a:t>her. </a:t>
            </a:r>
            <a:r>
              <a:rPr dirty="0" sz="1450" spc="-60">
                <a:latin typeface="Times New Roman"/>
                <a:cs typeface="Times New Roman"/>
              </a:rPr>
              <a:t>You </a:t>
            </a:r>
            <a:r>
              <a:rPr dirty="0" sz="1450" spc="-10">
                <a:latin typeface="Times New Roman"/>
                <a:cs typeface="Times New Roman"/>
              </a:rPr>
              <a:t>can hear them playing the piano, trying their voices and  giggling. </a:t>
            </a:r>
            <a:r>
              <a:rPr dirty="0" sz="1450" spc="-40">
                <a:latin typeface="Times New Roman"/>
                <a:cs typeface="Times New Roman"/>
              </a:rPr>
              <a:t>Yegor </a:t>
            </a:r>
            <a:r>
              <a:rPr dirty="0" sz="1450" spc="-10">
                <a:latin typeface="Times New Roman"/>
                <a:cs typeface="Times New Roman"/>
              </a:rPr>
              <a:t>is laying the table in the dining-room and making </a:t>
            </a:r>
            <a:r>
              <a:rPr dirty="0" sz="1450" spc="-5">
                <a:latin typeface="Times New Roman"/>
                <a:cs typeface="Times New Roman"/>
              </a:rPr>
              <a:t>a </a:t>
            </a:r>
            <a:r>
              <a:rPr dirty="0" sz="1450" spc="-10">
                <a:latin typeface="Times New Roman"/>
                <a:cs typeface="Times New Roman"/>
              </a:rPr>
              <a:t>noise with  the plates.</a:t>
            </a:r>
            <a:endParaRPr sz="1450">
              <a:latin typeface="Times New Roman"/>
              <a:cs typeface="Times New Roman"/>
            </a:endParaRPr>
          </a:p>
          <a:p>
            <a:pPr algn="just" marL="12700" marR="10795" indent="255904">
              <a:lnSpc>
                <a:spcPts val="1730"/>
              </a:lnSpc>
              <a:spcBef>
                <a:spcPts val="715"/>
              </a:spcBef>
            </a:pPr>
            <a:r>
              <a:rPr dirty="0" sz="1450" spc="-10">
                <a:latin typeface="Times New Roman"/>
                <a:cs typeface="Times New Roman"/>
              </a:rPr>
              <a:t>"Good-bye," says </a:t>
            </a:r>
            <a:r>
              <a:rPr dirty="0" sz="1450" spc="-30">
                <a:latin typeface="Times New Roman"/>
                <a:cs typeface="Times New Roman"/>
              </a:rPr>
              <a:t>Katy. </a:t>
            </a:r>
            <a:r>
              <a:rPr dirty="0" sz="1450" spc="-10">
                <a:latin typeface="Times New Roman"/>
                <a:cs typeface="Times New Roman"/>
              </a:rPr>
              <a:t>"I shan't </a:t>
            </a:r>
            <a:r>
              <a:rPr dirty="0" sz="1450" spc="-5">
                <a:latin typeface="Times New Roman"/>
                <a:cs typeface="Times New Roman"/>
              </a:rPr>
              <a:t>go </a:t>
            </a:r>
            <a:r>
              <a:rPr dirty="0" sz="1450" spc="-10">
                <a:latin typeface="Times New Roman"/>
                <a:cs typeface="Times New Roman"/>
              </a:rPr>
              <a:t>in to see </a:t>
            </a:r>
            <a:r>
              <a:rPr dirty="0" sz="1450" spc="-5">
                <a:latin typeface="Times New Roman"/>
                <a:cs typeface="Times New Roman"/>
              </a:rPr>
              <a:t>your </a:t>
            </a:r>
            <a:r>
              <a:rPr dirty="0" sz="1450" spc="-10">
                <a:latin typeface="Times New Roman"/>
                <a:cs typeface="Times New Roman"/>
              </a:rPr>
              <a:t>people. They must  excuse me. </a:t>
            </a:r>
            <a:r>
              <a:rPr dirty="0" sz="1450" spc="-5">
                <a:latin typeface="Times New Roman"/>
                <a:cs typeface="Times New Roman"/>
              </a:rPr>
              <a:t>I </a:t>
            </a:r>
            <a:r>
              <a:rPr dirty="0" sz="1450" spc="-10">
                <a:latin typeface="Times New Roman"/>
                <a:cs typeface="Times New Roman"/>
              </a:rPr>
              <a:t>haven't time. Come and see</a:t>
            </a:r>
            <a:r>
              <a:rPr dirty="0" sz="1450" spc="2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escort her into the hall, she </a:t>
            </a:r>
            <a:r>
              <a:rPr dirty="0" sz="1450" spc="-5">
                <a:latin typeface="Times New Roman"/>
                <a:cs typeface="Times New Roman"/>
              </a:rPr>
              <a:t>looks </a:t>
            </a:r>
            <a:r>
              <a:rPr dirty="0" sz="1450" spc="-10">
                <a:latin typeface="Times New Roman"/>
                <a:cs typeface="Times New Roman"/>
              </a:rPr>
              <a:t>me over sternly from head to  foot, and says in</a:t>
            </a:r>
            <a:r>
              <a:rPr dirty="0" sz="1450" spc="5">
                <a:latin typeface="Times New Roman"/>
                <a:cs typeface="Times New Roman"/>
              </a:rPr>
              <a:t> </a:t>
            </a:r>
            <a:r>
              <a:rPr dirty="0" sz="1450" spc="-10">
                <a:latin typeface="Times New Roman"/>
                <a:cs typeface="Times New Roman"/>
              </a:rPr>
              <a:t>vexation:</a:t>
            </a:r>
            <a:endParaRPr sz="1450">
              <a:latin typeface="Times New Roman"/>
              <a:cs typeface="Times New Roman"/>
            </a:endParaRPr>
          </a:p>
          <a:p>
            <a:pPr algn="just" marL="12700" marR="5080" indent="255904">
              <a:lnSpc>
                <a:spcPts val="1730"/>
              </a:lnSpc>
              <a:spcBef>
                <a:spcPts val="790"/>
              </a:spcBef>
            </a:pPr>
            <a:r>
              <a:rPr dirty="0" sz="1450" spc="-45">
                <a:latin typeface="Times New Roman"/>
                <a:cs typeface="Times New Roman"/>
              </a:rPr>
              <a:t>"You </a:t>
            </a:r>
            <a:r>
              <a:rPr dirty="0" sz="1450" spc="-10">
                <a:latin typeface="Times New Roman"/>
                <a:cs typeface="Times New Roman"/>
              </a:rPr>
              <a:t>get thinner and </a:t>
            </a:r>
            <a:r>
              <a:rPr dirty="0" sz="1450" spc="-20">
                <a:latin typeface="Times New Roman"/>
                <a:cs typeface="Times New Roman"/>
              </a:rPr>
              <a:t>thinner. </a:t>
            </a:r>
            <a:r>
              <a:rPr dirty="0" sz="1450" spc="-10">
                <a:latin typeface="Times New Roman"/>
                <a:cs typeface="Times New Roman"/>
              </a:rPr>
              <a:t>Why </a:t>
            </a:r>
            <a:r>
              <a:rPr dirty="0" sz="1450" spc="-5">
                <a:latin typeface="Times New Roman"/>
                <a:cs typeface="Times New Roman"/>
              </a:rPr>
              <a:t>don't you </a:t>
            </a:r>
            <a:r>
              <a:rPr dirty="0" sz="1450" spc="-10">
                <a:latin typeface="Times New Roman"/>
                <a:cs typeface="Times New Roman"/>
              </a:rPr>
              <a:t>take </a:t>
            </a:r>
            <a:r>
              <a:rPr dirty="0" sz="1450" spc="-5">
                <a:latin typeface="Times New Roman"/>
                <a:cs typeface="Times New Roman"/>
              </a:rPr>
              <a:t>a </a:t>
            </a:r>
            <a:r>
              <a:rPr dirty="0" sz="1450" spc="-10">
                <a:latin typeface="Times New Roman"/>
                <a:cs typeface="Times New Roman"/>
              </a:rPr>
              <a:t>cure? I'll </a:t>
            </a:r>
            <a:r>
              <a:rPr dirty="0" sz="1450" spc="-5">
                <a:latin typeface="Times New Roman"/>
                <a:cs typeface="Times New Roman"/>
              </a:rPr>
              <a:t>go </a:t>
            </a:r>
            <a:r>
              <a:rPr dirty="0" sz="1450" spc="-10">
                <a:latin typeface="Times New Roman"/>
                <a:cs typeface="Times New Roman"/>
              </a:rPr>
              <a:t>to </a:t>
            </a:r>
            <a:r>
              <a:rPr dirty="0" sz="1450" spc="-15">
                <a:latin typeface="Times New Roman"/>
                <a:cs typeface="Times New Roman"/>
              </a:rPr>
              <a:t>Sergius  </a:t>
            </a:r>
            <a:r>
              <a:rPr dirty="0" sz="1450" spc="-10">
                <a:latin typeface="Times New Roman"/>
                <a:cs typeface="Times New Roman"/>
              </a:rPr>
              <a:t>Fiodorovich and ask him to come. </a:t>
            </a:r>
            <a:r>
              <a:rPr dirty="0" sz="1450" spc="-60">
                <a:latin typeface="Times New Roman"/>
                <a:cs typeface="Times New Roman"/>
              </a:rPr>
              <a:t>You </a:t>
            </a:r>
            <a:r>
              <a:rPr dirty="0" sz="1450" spc="-10">
                <a:latin typeface="Times New Roman"/>
                <a:cs typeface="Times New Roman"/>
              </a:rPr>
              <a:t>must let him see</a:t>
            </a:r>
            <a:r>
              <a:rPr dirty="0" sz="1450" spc="10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"It's </a:t>
            </a:r>
            <a:r>
              <a:rPr dirty="0" sz="1450" spc="-5">
                <a:latin typeface="Times New Roman"/>
                <a:cs typeface="Times New Roman"/>
              </a:rPr>
              <a:t>not </a:t>
            </a:r>
            <a:r>
              <a:rPr dirty="0" sz="1450" spc="-20">
                <a:latin typeface="Times New Roman"/>
                <a:cs typeface="Times New Roman"/>
              </a:rPr>
              <a:t>necessary,</a:t>
            </a:r>
            <a:r>
              <a:rPr dirty="0" sz="1450" spc="-5">
                <a:latin typeface="Times New Roman"/>
                <a:cs typeface="Times New Roman"/>
              </a:rPr>
              <a:t> </a:t>
            </a:r>
            <a:r>
              <a:rPr dirty="0" sz="1450" spc="-25">
                <a:latin typeface="Times New Roman"/>
                <a:cs typeface="Times New Roman"/>
              </a:rPr>
              <a:t>Katy."</a:t>
            </a:r>
            <a:endParaRPr sz="1450">
              <a:latin typeface="Times New Roman"/>
              <a:cs typeface="Times New Roman"/>
            </a:endParaRPr>
          </a:p>
          <a:p>
            <a:pPr algn="just" marL="268605">
              <a:lnSpc>
                <a:spcPct val="100000"/>
              </a:lnSpc>
              <a:spcBef>
                <a:spcPts val="785"/>
              </a:spcBef>
            </a:pPr>
            <a:r>
              <a:rPr dirty="0" sz="1450" spc="-10">
                <a:latin typeface="Times New Roman"/>
                <a:cs typeface="Times New Roman"/>
              </a:rPr>
              <a:t>"I can't understand why </a:t>
            </a:r>
            <a:r>
              <a:rPr dirty="0" sz="1450" spc="-5">
                <a:latin typeface="Times New Roman"/>
                <a:cs typeface="Times New Roman"/>
              </a:rPr>
              <a:t>your </a:t>
            </a:r>
            <a:r>
              <a:rPr dirty="0" sz="1450" spc="-10">
                <a:latin typeface="Times New Roman"/>
                <a:cs typeface="Times New Roman"/>
              </a:rPr>
              <a:t>family does nothing. They're </a:t>
            </a:r>
            <a:r>
              <a:rPr dirty="0" sz="1450" spc="-5">
                <a:latin typeface="Times New Roman"/>
                <a:cs typeface="Times New Roman"/>
              </a:rPr>
              <a:t>a </a:t>
            </a:r>
            <a:r>
              <a:rPr dirty="0" sz="1450" spc="-10">
                <a:latin typeface="Times New Roman"/>
                <a:cs typeface="Times New Roman"/>
              </a:rPr>
              <a:t>nice</a:t>
            </a:r>
            <a:r>
              <a:rPr dirty="0" sz="1450" spc="85">
                <a:latin typeface="Times New Roman"/>
                <a:cs typeface="Times New Roman"/>
              </a:rPr>
              <a:t> </a:t>
            </a:r>
            <a:r>
              <a:rPr dirty="0" sz="1450" spc="-10">
                <a:latin typeface="Times New Roman"/>
                <a:cs typeface="Times New Roman"/>
              </a:rPr>
              <a:t>lot."</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She puts </a:t>
            </a:r>
            <a:r>
              <a:rPr dirty="0" sz="1450" spc="-5">
                <a:latin typeface="Times New Roman"/>
                <a:cs typeface="Times New Roman"/>
              </a:rPr>
              <a:t>on </a:t>
            </a:r>
            <a:r>
              <a:rPr dirty="0" sz="1450" spc="-10">
                <a:latin typeface="Times New Roman"/>
                <a:cs typeface="Times New Roman"/>
              </a:rPr>
              <a:t>her jacket with her rush. </a:t>
            </a:r>
            <a:r>
              <a:rPr dirty="0" sz="1450" spc="-15">
                <a:latin typeface="Times New Roman"/>
                <a:cs typeface="Times New Roman"/>
              </a:rPr>
              <a:t>Inevitably, </a:t>
            </a:r>
            <a:r>
              <a:rPr dirty="0" sz="1450" spc="-10">
                <a:latin typeface="Times New Roman"/>
                <a:cs typeface="Times New Roman"/>
              </a:rPr>
              <a:t>two </a:t>
            </a:r>
            <a:r>
              <a:rPr dirty="0" sz="1450" spc="-5">
                <a:latin typeface="Times New Roman"/>
                <a:cs typeface="Times New Roman"/>
              </a:rPr>
              <a:t>or </a:t>
            </a:r>
            <a:r>
              <a:rPr dirty="0" sz="1450" spc="-10">
                <a:latin typeface="Times New Roman"/>
                <a:cs typeface="Times New Roman"/>
              </a:rPr>
              <a:t>three hair-pins fall  </a:t>
            </a:r>
            <a:r>
              <a:rPr dirty="0" sz="1450" spc="-5">
                <a:latin typeface="Times New Roman"/>
                <a:cs typeface="Times New Roman"/>
              </a:rPr>
              <a:t>out of </a:t>
            </a:r>
            <a:r>
              <a:rPr dirty="0" sz="1450" spc="-10">
                <a:latin typeface="Times New Roman"/>
                <a:cs typeface="Times New Roman"/>
              </a:rPr>
              <a:t>her careless hair </a:t>
            </a:r>
            <a:r>
              <a:rPr dirty="0" sz="1450" spc="-5">
                <a:latin typeface="Times New Roman"/>
                <a:cs typeface="Times New Roman"/>
              </a:rPr>
              <a:t>on </a:t>
            </a:r>
            <a:r>
              <a:rPr dirty="0" sz="1450" spc="-10">
                <a:latin typeface="Times New Roman"/>
                <a:cs typeface="Times New Roman"/>
              </a:rPr>
              <a:t>to the </a:t>
            </a:r>
            <a:r>
              <a:rPr dirty="0" sz="1450" spc="-20">
                <a:latin typeface="Times New Roman"/>
                <a:cs typeface="Times New Roman"/>
              </a:rPr>
              <a:t>floor. </a:t>
            </a:r>
            <a:r>
              <a:rPr dirty="0" sz="1450" spc="-10">
                <a:latin typeface="Times New Roman"/>
                <a:cs typeface="Times New Roman"/>
              </a:rPr>
              <a:t>It's too much bother to tidy her hair  now; besides she is in </a:t>
            </a:r>
            <a:r>
              <a:rPr dirty="0" sz="1450" spc="-5">
                <a:latin typeface="Times New Roman"/>
                <a:cs typeface="Times New Roman"/>
              </a:rPr>
              <a:t>a </a:t>
            </a:r>
            <a:r>
              <a:rPr dirty="0" sz="1450" spc="-25">
                <a:latin typeface="Times New Roman"/>
                <a:cs typeface="Times New Roman"/>
              </a:rPr>
              <a:t>hurry. </a:t>
            </a:r>
            <a:r>
              <a:rPr dirty="0" sz="1450" spc="-10">
                <a:latin typeface="Times New Roman"/>
                <a:cs typeface="Times New Roman"/>
              </a:rPr>
              <a:t>She pushes the straggling strands </a:t>
            </a:r>
            <a:r>
              <a:rPr dirty="0" sz="1450" spc="-5">
                <a:latin typeface="Times New Roman"/>
                <a:cs typeface="Times New Roman"/>
              </a:rPr>
              <a:t>of </a:t>
            </a:r>
            <a:r>
              <a:rPr dirty="0" sz="1450" spc="-10">
                <a:latin typeface="Times New Roman"/>
                <a:cs typeface="Times New Roman"/>
              </a:rPr>
              <a:t>hair  untidily under her hat and goes</a:t>
            </a:r>
            <a:r>
              <a:rPr dirty="0" sz="1450" spc="20">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As soon as </a:t>
            </a:r>
            <a:r>
              <a:rPr dirty="0" sz="1450" spc="-5">
                <a:latin typeface="Times New Roman"/>
                <a:cs typeface="Times New Roman"/>
              </a:rPr>
              <a:t>I </a:t>
            </a:r>
            <a:r>
              <a:rPr dirty="0" sz="1450" spc="-10">
                <a:latin typeface="Times New Roman"/>
                <a:cs typeface="Times New Roman"/>
              </a:rPr>
              <a:t>come into the dining-room, my wife</a:t>
            </a:r>
            <a:r>
              <a:rPr dirty="0" sz="1450" spc="45">
                <a:latin typeface="Times New Roman"/>
                <a:cs typeface="Times New Roman"/>
              </a:rPr>
              <a:t> </a:t>
            </a:r>
            <a:r>
              <a:rPr dirty="0" sz="1450" spc="-10">
                <a:latin typeface="Times New Roman"/>
                <a:cs typeface="Times New Roman"/>
              </a:rPr>
              <a:t>asks:</a:t>
            </a:r>
            <a:endParaRPr sz="1450">
              <a:latin typeface="Times New Roman"/>
              <a:cs typeface="Times New Roman"/>
            </a:endParaRPr>
          </a:p>
          <a:p>
            <a:pPr marL="12700" marR="7620" indent="255904">
              <a:lnSpc>
                <a:spcPts val="1730"/>
              </a:lnSpc>
              <a:spcBef>
                <a:spcPts val="844"/>
              </a:spcBef>
            </a:pPr>
            <a:r>
              <a:rPr dirty="0" sz="1450" spc="-40">
                <a:latin typeface="Times New Roman"/>
                <a:cs typeface="Times New Roman"/>
              </a:rPr>
              <a:t>"Was </a:t>
            </a:r>
            <a:r>
              <a:rPr dirty="0" sz="1450" spc="-10">
                <a:latin typeface="Times New Roman"/>
                <a:cs typeface="Times New Roman"/>
              </a:rPr>
              <a:t>that Katy with </a:t>
            </a:r>
            <a:r>
              <a:rPr dirty="0" sz="1450" spc="-5">
                <a:latin typeface="Times New Roman"/>
                <a:cs typeface="Times New Roman"/>
              </a:rPr>
              <a:t>you </a:t>
            </a:r>
            <a:r>
              <a:rPr dirty="0" sz="1450" spc="-10">
                <a:latin typeface="Times New Roman"/>
                <a:cs typeface="Times New Roman"/>
              </a:rPr>
              <a:t>just now? Why didn't she come to see us. It really  is </a:t>
            </a:r>
            <a:r>
              <a:rPr dirty="0" sz="1450" spc="-15">
                <a:latin typeface="Times New Roman"/>
                <a:cs typeface="Times New Roman"/>
              </a:rPr>
              <a:t>extraordinary...."</a:t>
            </a:r>
            <a:endParaRPr sz="1450">
              <a:latin typeface="Times New Roman"/>
              <a:cs typeface="Times New Roman"/>
            </a:endParaRPr>
          </a:p>
          <a:p>
            <a:pPr marL="12700" marR="10160" indent="255904">
              <a:lnSpc>
                <a:spcPts val="1730"/>
              </a:lnSpc>
              <a:spcBef>
                <a:spcPts val="790"/>
              </a:spcBef>
            </a:pPr>
            <a:r>
              <a:rPr dirty="0" sz="1450" spc="-10">
                <a:latin typeface="Times New Roman"/>
                <a:cs typeface="Times New Roman"/>
              </a:rPr>
              <a:t>"Mamma!" says Liza </a:t>
            </a:r>
            <a:r>
              <a:rPr dirty="0" sz="1450" spc="-15">
                <a:latin typeface="Times New Roman"/>
                <a:cs typeface="Times New Roman"/>
              </a:rPr>
              <a:t>reproachfully, </a:t>
            </a:r>
            <a:r>
              <a:rPr dirty="0" sz="1450" spc="-10">
                <a:latin typeface="Times New Roman"/>
                <a:cs typeface="Times New Roman"/>
              </a:rPr>
              <a:t>"If she doesn't want to come, that's her  </a:t>
            </a:r>
            <a:r>
              <a:rPr dirty="0" sz="1450" spc="-25">
                <a:latin typeface="Times New Roman"/>
                <a:cs typeface="Times New Roman"/>
              </a:rPr>
              <a:t>affair. </a:t>
            </a:r>
            <a:r>
              <a:rPr dirty="0" sz="1450" spc="-10">
                <a:latin typeface="Times New Roman"/>
                <a:cs typeface="Times New Roman"/>
              </a:rPr>
              <a:t>There's </a:t>
            </a:r>
            <a:r>
              <a:rPr dirty="0" sz="1450" spc="-5">
                <a:latin typeface="Times New Roman"/>
                <a:cs typeface="Times New Roman"/>
              </a:rPr>
              <a:t>no </a:t>
            </a:r>
            <a:r>
              <a:rPr dirty="0" sz="1450" spc="-10">
                <a:latin typeface="Times New Roman"/>
                <a:cs typeface="Times New Roman"/>
              </a:rPr>
              <a:t>need for </a:t>
            </a:r>
            <a:r>
              <a:rPr dirty="0" sz="1450" spc="-5">
                <a:latin typeface="Times New Roman"/>
                <a:cs typeface="Times New Roman"/>
              </a:rPr>
              <a:t>us </a:t>
            </a:r>
            <a:r>
              <a:rPr dirty="0" sz="1450" spc="-10">
                <a:latin typeface="Times New Roman"/>
                <a:cs typeface="Times New Roman"/>
              </a:rPr>
              <a:t>to </a:t>
            </a:r>
            <a:r>
              <a:rPr dirty="0" sz="1450" spc="-5">
                <a:latin typeface="Times New Roman"/>
                <a:cs typeface="Times New Roman"/>
              </a:rPr>
              <a:t>go on our</a:t>
            </a:r>
            <a:r>
              <a:rPr dirty="0" sz="1450" spc="35">
                <a:latin typeface="Times New Roman"/>
                <a:cs typeface="Times New Roman"/>
              </a:rPr>
              <a:t> </a:t>
            </a:r>
            <a:r>
              <a:rPr dirty="0" sz="1450" spc="-10">
                <a:latin typeface="Times New Roman"/>
                <a:cs typeface="Times New Roman"/>
              </a:rPr>
              <a:t>knees."</a:t>
            </a:r>
            <a:endParaRPr sz="1450">
              <a:latin typeface="Times New Roman"/>
              <a:cs typeface="Times New Roman"/>
            </a:endParaRPr>
          </a:p>
          <a:p>
            <a:pPr marL="12700" marR="8255" indent="255904">
              <a:lnSpc>
                <a:spcPts val="1730"/>
              </a:lnSpc>
              <a:spcBef>
                <a:spcPts val="715"/>
              </a:spcBef>
            </a:pPr>
            <a:r>
              <a:rPr dirty="0" sz="1450" spc="-45">
                <a:latin typeface="Times New Roman"/>
                <a:cs typeface="Times New Roman"/>
              </a:rPr>
              <a:t>"Very </a:t>
            </a:r>
            <a:r>
              <a:rPr dirty="0" sz="1450" spc="-10">
                <a:latin typeface="Times New Roman"/>
                <a:cs typeface="Times New Roman"/>
              </a:rPr>
              <a:t>well; </a:t>
            </a:r>
            <a:r>
              <a:rPr dirty="0" sz="1450" spc="-5">
                <a:latin typeface="Times New Roman"/>
                <a:cs typeface="Times New Roman"/>
              </a:rPr>
              <a:t>but </a:t>
            </a:r>
            <a:r>
              <a:rPr dirty="0" sz="1450" spc="-10">
                <a:latin typeface="Times New Roman"/>
                <a:cs typeface="Times New Roman"/>
              </a:rPr>
              <a:t>it's insulting. </a:t>
            </a:r>
            <a:r>
              <a:rPr dirty="0" sz="1450" spc="-60">
                <a:latin typeface="Times New Roman"/>
                <a:cs typeface="Times New Roman"/>
              </a:rPr>
              <a:t>To </a:t>
            </a:r>
            <a:r>
              <a:rPr dirty="0" sz="1450" spc="-10">
                <a:latin typeface="Times New Roman"/>
                <a:cs typeface="Times New Roman"/>
              </a:rPr>
              <a:t>sit in the study for three hours, without  thinking </a:t>
            </a:r>
            <a:r>
              <a:rPr dirty="0" sz="1450" spc="-5">
                <a:latin typeface="Times New Roman"/>
                <a:cs typeface="Times New Roman"/>
              </a:rPr>
              <a:t>of </a:t>
            </a:r>
            <a:r>
              <a:rPr dirty="0" sz="1450" spc="-10">
                <a:latin typeface="Times New Roman"/>
                <a:cs typeface="Times New Roman"/>
              </a:rPr>
              <a:t>us. But she can </a:t>
            </a:r>
            <a:r>
              <a:rPr dirty="0" sz="1450" spc="-5">
                <a:latin typeface="Times New Roman"/>
                <a:cs typeface="Times New Roman"/>
              </a:rPr>
              <a:t>do </a:t>
            </a:r>
            <a:r>
              <a:rPr dirty="0" sz="1450" spc="-10">
                <a:latin typeface="Times New Roman"/>
                <a:cs typeface="Times New Roman"/>
              </a:rPr>
              <a:t>as she</a:t>
            </a:r>
            <a:r>
              <a:rPr dirty="0" sz="1450" spc="25">
                <a:latin typeface="Times New Roman"/>
                <a:cs typeface="Times New Roman"/>
              </a:rPr>
              <a:t> </a:t>
            </a:r>
            <a:r>
              <a:rPr dirty="0" sz="1450" spc="-10">
                <a:latin typeface="Times New Roman"/>
                <a:cs typeface="Times New Roman"/>
              </a:rPr>
              <a:t>likes."</a:t>
            </a:r>
            <a:endParaRPr sz="145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40">
                <a:latin typeface="Times New Roman"/>
                <a:cs typeface="Times New Roman"/>
              </a:rPr>
              <a:t>Varya </a:t>
            </a:r>
            <a:r>
              <a:rPr dirty="0" sz="1450" spc="-10">
                <a:latin typeface="Times New Roman"/>
                <a:cs typeface="Times New Roman"/>
              </a:rPr>
              <a:t>and Liza both hate </a:t>
            </a:r>
            <a:r>
              <a:rPr dirty="0" sz="1450" spc="-30">
                <a:latin typeface="Times New Roman"/>
                <a:cs typeface="Times New Roman"/>
              </a:rPr>
              <a:t>Katy. </a:t>
            </a:r>
            <a:r>
              <a:rPr dirty="0" sz="1450" spc="-10">
                <a:latin typeface="Times New Roman"/>
                <a:cs typeface="Times New Roman"/>
              </a:rPr>
              <a:t>This hatred is unintelligible to me;  probably </a:t>
            </a:r>
            <a:r>
              <a:rPr dirty="0" sz="1450" spc="-5">
                <a:latin typeface="Times New Roman"/>
                <a:cs typeface="Times New Roman"/>
              </a:rPr>
              <a:t>you </a:t>
            </a:r>
            <a:r>
              <a:rPr dirty="0" sz="1450" spc="-10">
                <a:latin typeface="Times New Roman"/>
                <a:cs typeface="Times New Roman"/>
              </a:rPr>
              <a:t>have to </a:t>
            </a:r>
            <a:r>
              <a:rPr dirty="0" sz="1450" spc="-5">
                <a:latin typeface="Times New Roman"/>
                <a:cs typeface="Times New Roman"/>
              </a:rPr>
              <a:t>be a </a:t>
            </a:r>
            <a:r>
              <a:rPr dirty="0" sz="1450" spc="-10">
                <a:latin typeface="Times New Roman"/>
                <a:cs typeface="Times New Roman"/>
              </a:rPr>
              <a:t>woman to understand it. I'll bet my life </a:t>
            </a:r>
            <a:r>
              <a:rPr dirty="0" sz="1450" spc="-5">
                <a:latin typeface="Times New Roman"/>
                <a:cs typeface="Times New Roman"/>
              </a:rPr>
              <a:t>on </a:t>
            </a:r>
            <a:r>
              <a:rPr dirty="0" sz="1450" spc="-10">
                <a:latin typeface="Times New Roman"/>
                <a:cs typeface="Times New Roman"/>
              </a:rPr>
              <a:t>it that  you'll hardly find </a:t>
            </a:r>
            <a:r>
              <a:rPr dirty="0" sz="1450" spc="-5">
                <a:latin typeface="Times New Roman"/>
                <a:cs typeface="Times New Roman"/>
              </a:rPr>
              <a:t>a </a:t>
            </a:r>
            <a:r>
              <a:rPr dirty="0" sz="1450" spc="-10">
                <a:latin typeface="Times New Roman"/>
                <a:cs typeface="Times New Roman"/>
              </a:rPr>
              <a:t>single </a:t>
            </a:r>
            <a:r>
              <a:rPr dirty="0" sz="1450" spc="-5">
                <a:latin typeface="Times New Roman"/>
                <a:cs typeface="Times New Roman"/>
              </a:rPr>
              <a:t>one </a:t>
            </a:r>
            <a:r>
              <a:rPr dirty="0" sz="1450" spc="-10">
                <a:latin typeface="Times New Roman"/>
                <a:cs typeface="Times New Roman"/>
              </a:rPr>
              <a:t>among the hundred and fifty </a:t>
            </a:r>
            <a:r>
              <a:rPr dirty="0" sz="1450" spc="-5">
                <a:latin typeface="Times New Roman"/>
                <a:cs typeface="Times New Roman"/>
              </a:rPr>
              <a:t>young </a:t>
            </a:r>
            <a:r>
              <a:rPr dirty="0" sz="1450" spc="-10">
                <a:latin typeface="Times New Roman"/>
                <a:cs typeface="Times New Roman"/>
              </a:rPr>
              <a:t>men </a:t>
            </a:r>
            <a:r>
              <a:rPr dirty="0" sz="1450" spc="-5">
                <a:latin typeface="Times New Roman"/>
                <a:cs typeface="Times New Roman"/>
              </a:rPr>
              <a:t>I </a:t>
            </a:r>
            <a:r>
              <a:rPr dirty="0" sz="1450" spc="-10">
                <a:latin typeface="Times New Roman"/>
                <a:cs typeface="Times New Roman"/>
              </a:rPr>
              <a:t>see  almost every day in my audience, </a:t>
            </a:r>
            <a:r>
              <a:rPr dirty="0" sz="1450" spc="-5">
                <a:latin typeface="Times New Roman"/>
                <a:cs typeface="Times New Roman"/>
              </a:rPr>
              <a:t>or </a:t>
            </a:r>
            <a:r>
              <a:rPr dirty="0" sz="1450" spc="-10">
                <a:latin typeface="Times New Roman"/>
                <a:cs typeface="Times New Roman"/>
              </a:rPr>
              <a:t>the hundred old ones </a:t>
            </a:r>
            <a:r>
              <a:rPr dirty="0" sz="1450" spc="-5">
                <a:latin typeface="Times New Roman"/>
                <a:cs typeface="Times New Roman"/>
              </a:rPr>
              <a:t>I </a:t>
            </a:r>
            <a:r>
              <a:rPr dirty="0" sz="1450" spc="-10">
                <a:latin typeface="Times New Roman"/>
                <a:cs typeface="Times New Roman"/>
              </a:rPr>
              <a:t>happen to meet  every week, who would </a:t>
            </a:r>
            <a:r>
              <a:rPr dirty="0" sz="1450" spc="-5">
                <a:latin typeface="Times New Roman"/>
                <a:cs typeface="Times New Roman"/>
              </a:rPr>
              <a:t>be </a:t>
            </a:r>
            <a:r>
              <a:rPr dirty="0" sz="1450" spc="-10">
                <a:latin typeface="Times New Roman"/>
                <a:cs typeface="Times New Roman"/>
              </a:rPr>
              <a:t>able to understand why women hate and abhor  Katy's past, her being pregnant and unmarried and her illegitimate child. </a:t>
            </a:r>
            <a:r>
              <a:rPr dirty="0" sz="1450" spc="-60">
                <a:latin typeface="Times New Roman"/>
                <a:cs typeface="Times New Roman"/>
              </a:rPr>
              <a:t>Yet </a:t>
            </a:r>
            <a:r>
              <a:rPr dirty="0" sz="1450" spc="-10">
                <a:latin typeface="Times New Roman"/>
                <a:cs typeface="Times New Roman"/>
              </a:rPr>
              <a:t>at  the same time </a:t>
            </a:r>
            <a:r>
              <a:rPr dirty="0" sz="1450" spc="-5">
                <a:latin typeface="Times New Roman"/>
                <a:cs typeface="Times New Roman"/>
              </a:rPr>
              <a:t>I </a:t>
            </a:r>
            <a:r>
              <a:rPr dirty="0" sz="1450" spc="-10">
                <a:latin typeface="Times New Roman"/>
                <a:cs typeface="Times New Roman"/>
              </a:rPr>
              <a:t>cannot bring to mind </a:t>
            </a:r>
            <a:r>
              <a:rPr dirty="0" sz="1450" spc="-5">
                <a:latin typeface="Times New Roman"/>
                <a:cs typeface="Times New Roman"/>
              </a:rPr>
              <a:t>a </a:t>
            </a:r>
            <a:r>
              <a:rPr dirty="0" sz="1450" spc="-10">
                <a:latin typeface="Times New Roman"/>
                <a:cs typeface="Times New Roman"/>
              </a:rPr>
              <a:t>single woman </a:t>
            </a:r>
            <a:r>
              <a:rPr dirty="0" sz="1450" spc="-5">
                <a:latin typeface="Times New Roman"/>
                <a:cs typeface="Times New Roman"/>
              </a:rPr>
              <a:t>or </a:t>
            </a:r>
            <a:r>
              <a:rPr dirty="0" sz="1450" spc="-10">
                <a:latin typeface="Times New Roman"/>
                <a:cs typeface="Times New Roman"/>
              </a:rPr>
              <a:t>girl </a:t>
            </a:r>
            <a:r>
              <a:rPr dirty="0" sz="1450" spc="-5">
                <a:latin typeface="Times New Roman"/>
                <a:cs typeface="Times New Roman"/>
              </a:rPr>
              <a:t>of </a:t>
            </a:r>
            <a:r>
              <a:rPr dirty="0" sz="1450" spc="-10">
                <a:latin typeface="Times New Roman"/>
                <a:cs typeface="Times New Roman"/>
              </a:rPr>
              <a:t>my  acquaintance who would </a:t>
            </a:r>
            <a:r>
              <a:rPr dirty="0" sz="1450" spc="-5">
                <a:latin typeface="Times New Roman"/>
                <a:cs typeface="Times New Roman"/>
              </a:rPr>
              <a:t>not </a:t>
            </a:r>
            <a:r>
              <a:rPr dirty="0" sz="1450" spc="-10">
                <a:latin typeface="Times New Roman"/>
                <a:cs typeface="Times New Roman"/>
              </a:rPr>
              <a:t>cherish such feelings, either consciously </a:t>
            </a:r>
            <a:r>
              <a:rPr dirty="0" sz="1450" spc="-5">
                <a:latin typeface="Times New Roman"/>
                <a:cs typeface="Times New Roman"/>
              </a:rPr>
              <a:t>or  </a:t>
            </a:r>
            <a:r>
              <a:rPr dirty="0" sz="1450" spc="-15">
                <a:latin typeface="Times New Roman"/>
                <a:cs typeface="Times New Roman"/>
              </a:rPr>
              <a:t>instinctively. </a:t>
            </a:r>
            <a:r>
              <a:rPr dirty="0" sz="1450" spc="-10">
                <a:latin typeface="Times New Roman"/>
                <a:cs typeface="Times New Roman"/>
              </a:rPr>
              <a:t>And it's </a:t>
            </a:r>
            <a:r>
              <a:rPr dirty="0" sz="1450" spc="-5">
                <a:latin typeface="Times New Roman"/>
                <a:cs typeface="Times New Roman"/>
              </a:rPr>
              <a:t>not </a:t>
            </a:r>
            <a:r>
              <a:rPr dirty="0" sz="1450" spc="-10">
                <a:latin typeface="Times New Roman"/>
                <a:cs typeface="Times New Roman"/>
              </a:rPr>
              <a:t>because women are purer and more virtuous than  men. If virtue and purity are </a:t>
            </a:r>
            <a:r>
              <a:rPr dirty="0" sz="1450" spc="-5">
                <a:latin typeface="Times New Roman"/>
                <a:cs typeface="Times New Roman"/>
              </a:rPr>
              <a:t>not </a:t>
            </a:r>
            <a:r>
              <a:rPr dirty="0" sz="1450" spc="-10">
                <a:latin typeface="Times New Roman"/>
                <a:cs typeface="Times New Roman"/>
              </a:rPr>
              <a:t>free from evil feeling, there's precious little  difference between them and vice. </a:t>
            </a:r>
            <a:r>
              <a:rPr dirty="0" sz="1450" spc="-5">
                <a:latin typeface="Times New Roman"/>
                <a:cs typeface="Times New Roman"/>
              </a:rPr>
              <a:t>I </a:t>
            </a:r>
            <a:r>
              <a:rPr dirty="0" sz="1450" spc="-10">
                <a:latin typeface="Times New Roman"/>
                <a:cs typeface="Times New Roman"/>
              </a:rPr>
              <a:t>explain it simply </a:t>
            </a:r>
            <a:r>
              <a:rPr dirty="0" sz="1450" spc="-5">
                <a:latin typeface="Times New Roman"/>
                <a:cs typeface="Times New Roman"/>
              </a:rPr>
              <a:t>by </a:t>
            </a:r>
            <a:r>
              <a:rPr dirty="0" sz="1450" spc="-10">
                <a:latin typeface="Times New Roman"/>
                <a:cs typeface="Times New Roman"/>
              </a:rPr>
              <a:t>the backward state </a:t>
            </a:r>
            <a:r>
              <a:rPr dirty="0" sz="1450" spc="-5">
                <a:latin typeface="Times New Roman"/>
                <a:cs typeface="Times New Roman"/>
              </a:rPr>
              <a:t>of  </a:t>
            </a:r>
            <a:r>
              <a:rPr dirty="0" sz="1450" spc="-10">
                <a:latin typeface="Times New Roman"/>
                <a:cs typeface="Times New Roman"/>
              </a:rPr>
              <a:t>women's development. The sorrowful sense </a:t>
            </a:r>
            <a:r>
              <a:rPr dirty="0" sz="1450" spc="-5">
                <a:latin typeface="Times New Roman"/>
                <a:cs typeface="Times New Roman"/>
              </a:rPr>
              <a:t>of </a:t>
            </a:r>
            <a:r>
              <a:rPr dirty="0" sz="1450" spc="-10">
                <a:latin typeface="Times New Roman"/>
                <a:cs typeface="Times New Roman"/>
              </a:rPr>
              <a:t>compassion and the torment </a:t>
            </a:r>
            <a:r>
              <a:rPr dirty="0" sz="1450" spc="-5">
                <a:latin typeface="Times New Roman"/>
                <a:cs typeface="Times New Roman"/>
              </a:rPr>
              <a:t>of  </a:t>
            </a:r>
            <a:r>
              <a:rPr dirty="0" sz="1450" spc="-10">
                <a:latin typeface="Times New Roman"/>
                <a:cs typeface="Times New Roman"/>
              </a:rPr>
              <a:t>conscience, which the modern man experiences when </a:t>
            </a:r>
            <a:r>
              <a:rPr dirty="0" sz="1450" spc="-5">
                <a:latin typeface="Times New Roman"/>
                <a:cs typeface="Times New Roman"/>
              </a:rPr>
              <a:t>he </a:t>
            </a:r>
            <a:r>
              <a:rPr dirty="0" sz="1450" spc="-10">
                <a:latin typeface="Times New Roman"/>
                <a:cs typeface="Times New Roman"/>
              </a:rPr>
              <a:t>sees distress have  much more to tell me about culture and moral development than have hatred  and repulsion. The modern woman is as lachrymose and as coarse in heart as  she was in the middle ages. And in my opinion those who advise her to </a:t>
            </a:r>
            <a:r>
              <a:rPr dirty="0" sz="1450" spc="-5">
                <a:latin typeface="Times New Roman"/>
                <a:cs typeface="Times New Roman"/>
              </a:rPr>
              <a:t>be  </a:t>
            </a:r>
            <a:r>
              <a:rPr dirty="0" sz="1450" spc="-10">
                <a:latin typeface="Times New Roman"/>
                <a:cs typeface="Times New Roman"/>
              </a:rPr>
              <a:t>educated like </a:t>
            </a:r>
            <a:r>
              <a:rPr dirty="0" sz="1450" spc="-5">
                <a:latin typeface="Times New Roman"/>
                <a:cs typeface="Times New Roman"/>
              </a:rPr>
              <a:t>a </a:t>
            </a:r>
            <a:r>
              <a:rPr dirty="0" sz="1450" spc="-10">
                <a:latin typeface="Times New Roman"/>
                <a:cs typeface="Times New Roman"/>
              </a:rPr>
              <a:t>man have wisdom </a:t>
            </a:r>
            <a:r>
              <a:rPr dirty="0" sz="1450" spc="-5">
                <a:latin typeface="Times New Roman"/>
                <a:cs typeface="Times New Roman"/>
              </a:rPr>
              <a:t>on </a:t>
            </a:r>
            <a:r>
              <a:rPr dirty="0" sz="1450" spc="-10">
                <a:latin typeface="Times New Roman"/>
                <a:cs typeface="Times New Roman"/>
              </a:rPr>
              <a:t>their</a:t>
            </a:r>
            <a:r>
              <a:rPr dirty="0" sz="1450" spc="20">
                <a:latin typeface="Times New Roman"/>
                <a:cs typeface="Times New Roman"/>
              </a:rPr>
              <a:t> </a:t>
            </a:r>
            <a:r>
              <a:rPr dirty="0" sz="1450" spc="-10">
                <a:latin typeface="Times New Roman"/>
                <a:cs typeface="Times New Roman"/>
              </a:rPr>
              <a:t>side.</a:t>
            </a:r>
            <a:endParaRPr sz="1450">
              <a:latin typeface="Times New Roman"/>
              <a:cs typeface="Times New Roman"/>
            </a:endParaRPr>
          </a:p>
          <a:p>
            <a:pPr algn="just" marL="12700" marR="8255" indent="255904">
              <a:lnSpc>
                <a:spcPts val="1730"/>
              </a:lnSpc>
              <a:spcBef>
                <a:spcPts val="765"/>
              </a:spcBef>
            </a:pPr>
            <a:r>
              <a:rPr dirty="0" sz="1450" spc="-10">
                <a:latin typeface="Times New Roman"/>
                <a:cs typeface="Times New Roman"/>
              </a:rPr>
              <a:t>But still my wife does </a:t>
            </a:r>
            <a:r>
              <a:rPr dirty="0" sz="1450" spc="-5">
                <a:latin typeface="Times New Roman"/>
                <a:cs typeface="Times New Roman"/>
              </a:rPr>
              <a:t>not </a:t>
            </a:r>
            <a:r>
              <a:rPr dirty="0" sz="1450" spc="-10">
                <a:latin typeface="Times New Roman"/>
                <a:cs typeface="Times New Roman"/>
              </a:rPr>
              <a:t>like </a:t>
            </a:r>
            <a:r>
              <a:rPr dirty="0" sz="1450" spc="-30">
                <a:latin typeface="Times New Roman"/>
                <a:cs typeface="Times New Roman"/>
              </a:rPr>
              <a:t>Katy, </a:t>
            </a:r>
            <a:r>
              <a:rPr dirty="0" sz="1450" spc="-10">
                <a:latin typeface="Times New Roman"/>
                <a:cs typeface="Times New Roman"/>
              </a:rPr>
              <a:t>because she was an actress, and for  her ingratitude, her pride, her extravagances, and all the innumerable vices </a:t>
            </a:r>
            <a:r>
              <a:rPr dirty="0" sz="1450" spc="-5">
                <a:latin typeface="Times New Roman"/>
                <a:cs typeface="Times New Roman"/>
              </a:rPr>
              <a:t>one  </a:t>
            </a:r>
            <a:r>
              <a:rPr dirty="0" sz="1450" spc="-10">
                <a:latin typeface="Times New Roman"/>
                <a:cs typeface="Times New Roman"/>
              </a:rPr>
              <a:t>woman can always discover in</a:t>
            </a:r>
            <a:r>
              <a:rPr dirty="0" sz="1450" spc="10">
                <a:latin typeface="Times New Roman"/>
                <a:cs typeface="Times New Roman"/>
              </a:rPr>
              <a:t> </a:t>
            </a:r>
            <a:r>
              <a:rPr dirty="0" sz="1450" spc="-20">
                <a:latin typeface="Times New Roman"/>
                <a:cs typeface="Times New Roman"/>
              </a:rPr>
              <a:t>another.</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Besides myself and my family we have two </a:t>
            </a:r>
            <a:r>
              <a:rPr dirty="0" sz="1450" spc="-5">
                <a:latin typeface="Times New Roman"/>
                <a:cs typeface="Times New Roman"/>
              </a:rPr>
              <a:t>or </a:t>
            </a:r>
            <a:r>
              <a:rPr dirty="0" sz="1450" spc="-10">
                <a:latin typeface="Times New Roman"/>
                <a:cs typeface="Times New Roman"/>
              </a:rPr>
              <a:t>three </a:t>
            </a:r>
            <a:r>
              <a:rPr dirty="0" sz="1450" spc="-5">
                <a:latin typeface="Times New Roman"/>
                <a:cs typeface="Times New Roman"/>
              </a:rPr>
              <a:t>of </a:t>
            </a:r>
            <a:r>
              <a:rPr dirty="0" sz="1450" spc="-10">
                <a:latin typeface="Times New Roman"/>
                <a:cs typeface="Times New Roman"/>
              </a:rPr>
              <a:t>my daughter's girl  friends to dinner and Alexander Adolphovich </a:t>
            </a:r>
            <a:r>
              <a:rPr dirty="0" sz="1450" spc="-15">
                <a:latin typeface="Times New Roman"/>
                <a:cs typeface="Times New Roman"/>
              </a:rPr>
              <a:t>Gnekker, </a:t>
            </a:r>
            <a:r>
              <a:rPr dirty="0" sz="1450" spc="-10">
                <a:latin typeface="Times New Roman"/>
                <a:cs typeface="Times New Roman"/>
              </a:rPr>
              <a:t>Liza's admirer and  </a:t>
            </a:r>
            <a:r>
              <a:rPr dirty="0" sz="1450" spc="-20">
                <a:latin typeface="Times New Roman"/>
                <a:cs typeface="Times New Roman"/>
              </a:rPr>
              <a:t>suitor. </a:t>
            </a:r>
            <a:r>
              <a:rPr dirty="0" sz="1450" spc="-10">
                <a:latin typeface="Times New Roman"/>
                <a:cs typeface="Times New Roman"/>
              </a:rPr>
              <a:t>He is </a:t>
            </a:r>
            <a:r>
              <a:rPr dirty="0" sz="1450" spc="-5">
                <a:latin typeface="Times New Roman"/>
                <a:cs typeface="Times New Roman"/>
              </a:rPr>
              <a:t>a </a:t>
            </a:r>
            <a:r>
              <a:rPr dirty="0" sz="1450" spc="-10">
                <a:latin typeface="Times New Roman"/>
                <a:cs typeface="Times New Roman"/>
              </a:rPr>
              <a:t>fair </a:t>
            </a:r>
            <a:r>
              <a:rPr dirty="0" sz="1450" spc="-5">
                <a:latin typeface="Times New Roman"/>
                <a:cs typeface="Times New Roman"/>
              </a:rPr>
              <a:t>young </a:t>
            </a:r>
            <a:r>
              <a:rPr dirty="0" sz="1450" spc="-10">
                <a:latin typeface="Times New Roman"/>
                <a:cs typeface="Times New Roman"/>
              </a:rPr>
              <a:t>man, </a:t>
            </a:r>
            <a:r>
              <a:rPr dirty="0" sz="1450" spc="-5">
                <a:latin typeface="Times New Roman"/>
                <a:cs typeface="Times New Roman"/>
              </a:rPr>
              <a:t>not </a:t>
            </a:r>
            <a:r>
              <a:rPr dirty="0" sz="1450" spc="-10">
                <a:latin typeface="Times New Roman"/>
                <a:cs typeface="Times New Roman"/>
              </a:rPr>
              <a:t>more than thirty years </a:t>
            </a:r>
            <a:r>
              <a:rPr dirty="0" sz="1450" spc="-5">
                <a:latin typeface="Times New Roman"/>
                <a:cs typeface="Times New Roman"/>
              </a:rPr>
              <a:t>old, of </a:t>
            </a:r>
            <a:r>
              <a:rPr dirty="0" sz="1450" spc="-10">
                <a:latin typeface="Times New Roman"/>
                <a:cs typeface="Times New Roman"/>
              </a:rPr>
              <a:t>middle height,  very fat, broad shouldered, with reddish hair round his ears and </a:t>
            </a:r>
            <a:r>
              <a:rPr dirty="0" sz="1450" spc="-5">
                <a:latin typeface="Times New Roman"/>
                <a:cs typeface="Times New Roman"/>
              </a:rPr>
              <a:t>a </a:t>
            </a:r>
            <a:r>
              <a:rPr dirty="0" sz="1450" spc="-10">
                <a:latin typeface="Times New Roman"/>
                <a:cs typeface="Times New Roman"/>
              </a:rPr>
              <a:t>little stained  moustache, which give his smooth chubby face the look </a:t>
            </a:r>
            <a:r>
              <a:rPr dirty="0" sz="1450" spc="-5">
                <a:latin typeface="Times New Roman"/>
                <a:cs typeface="Times New Roman"/>
              </a:rPr>
              <a:t>of a </a:t>
            </a:r>
            <a:r>
              <a:rPr dirty="0" sz="1450" spc="-10">
                <a:latin typeface="Times New Roman"/>
                <a:cs typeface="Times New Roman"/>
              </a:rPr>
              <a:t>doll's. He wears </a:t>
            </a:r>
            <a:r>
              <a:rPr dirty="0" sz="1450" spc="-5">
                <a:latin typeface="Times New Roman"/>
                <a:cs typeface="Times New Roman"/>
              </a:rPr>
              <a:t>a  </a:t>
            </a:r>
            <a:r>
              <a:rPr dirty="0" sz="1450" spc="-10">
                <a:latin typeface="Times New Roman"/>
                <a:cs typeface="Times New Roman"/>
              </a:rPr>
              <a:t>very short jacket, </a:t>
            </a:r>
            <a:r>
              <a:rPr dirty="0" sz="1450" spc="-5">
                <a:latin typeface="Times New Roman"/>
                <a:cs typeface="Times New Roman"/>
              </a:rPr>
              <a:t>a </a:t>
            </a:r>
            <a:r>
              <a:rPr dirty="0" sz="1450" spc="-10">
                <a:latin typeface="Times New Roman"/>
                <a:cs typeface="Times New Roman"/>
              </a:rPr>
              <a:t>fancy waistcoat, large-striped trousers, very full </a:t>
            </a:r>
            <a:r>
              <a:rPr dirty="0" sz="1450" spc="-5">
                <a:latin typeface="Times New Roman"/>
                <a:cs typeface="Times New Roman"/>
              </a:rPr>
              <a:t>on </a:t>
            </a:r>
            <a:r>
              <a:rPr dirty="0" sz="1450" spc="-10">
                <a:latin typeface="Times New Roman"/>
                <a:cs typeface="Times New Roman"/>
              </a:rPr>
              <a:t>the hip  and very narrow in the leg, and brown </a:t>
            </a:r>
            <a:r>
              <a:rPr dirty="0" sz="1450" spc="-5">
                <a:latin typeface="Times New Roman"/>
                <a:cs typeface="Times New Roman"/>
              </a:rPr>
              <a:t>boots </a:t>
            </a:r>
            <a:r>
              <a:rPr dirty="0" sz="1450" spc="-10">
                <a:latin typeface="Times New Roman"/>
                <a:cs typeface="Times New Roman"/>
              </a:rPr>
              <a:t>without heels. His eyes stick </a:t>
            </a:r>
            <a:r>
              <a:rPr dirty="0" sz="1450" spc="-5">
                <a:latin typeface="Times New Roman"/>
                <a:cs typeface="Times New Roman"/>
              </a:rPr>
              <a:t>out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lobster's, his tie is like </a:t>
            </a:r>
            <a:r>
              <a:rPr dirty="0" sz="1450" spc="-5">
                <a:latin typeface="Times New Roman"/>
                <a:cs typeface="Times New Roman"/>
              </a:rPr>
              <a:t>a </a:t>
            </a:r>
            <a:r>
              <a:rPr dirty="0" sz="1450" spc="-10">
                <a:latin typeface="Times New Roman"/>
                <a:cs typeface="Times New Roman"/>
              </a:rPr>
              <a:t>lobster's tail, and </a:t>
            </a:r>
            <a:r>
              <a:rPr dirty="0" sz="1450" spc="-5">
                <a:latin typeface="Times New Roman"/>
                <a:cs typeface="Times New Roman"/>
              </a:rPr>
              <a:t>I </a:t>
            </a:r>
            <a:r>
              <a:rPr dirty="0" sz="1450" spc="-10">
                <a:latin typeface="Times New Roman"/>
                <a:cs typeface="Times New Roman"/>
              </a:rPr>
              <a:t>can't help thinking even that  the smell </a:t>
            </a:r>
            <a:r>
              <a:rPr dirty="0" sz="1450" spc="-5">
                <a:latin typeface="Times New Roman"/>
                <a:cs typeface="Times New Roman"/>
              </a:rPr>
              <a:t>of </a:t>
            </a:r>
            <a:r>
              <a:rPr dirty="0" sz="1450" spc="-10">
                <a:latin typeface="Times New Roman"/>
                <a:cs typeface="Times New Roman"/>
              </a:rPr>
              <a:t>lobster soup clings about the whole </a:t>
            </a:r>
            <a:r>
              <a:rPr dirty="0" sz="1450" spc="-5">
                <a:latin typeface="Times New Roman"/>
                <a:cs typeface="Times New Roman"/>
              </a:rPr>
              <a:t>of </a:t>
            </a:r>
            <a:r>
              <a:rPr dirty="0" sz="1450" spc="-10">
                <a:latin typeface="Times New Roman"/>
                <a:cs typeface="Times New Roman"/>
              </a:rPr>
              <a:t>this </a:t>
            </a:r>
            <a:r>
              <a:rPr dirty="0" sz="1450" spc="-5">
                <a:latin typeface="Times New Roman"/>
                <a:cs typeface="Times New Roman"/>
              </a:rPr>
              <a:t>young </a:t>
            </a:r>
            <a:r>
              <a:rPr dirty="0" sz="1450" spc="-10">
                <a:latin typeface="Times New Roman"/>
                <a:cs typeface="Times New Roman"/>
              </a:rPr>
              <a:t>man. He visits  </a:t>
            </a:r>
            <a:r>
              <a:rPr dirty="0" sz="1450" spc="-5">
                <a:latin typeface="Times New Roman"/>
                <a:cs typeface="Times New Roman"/>
              </a:rPr>
              <a:t>us </a:t>
            </a:r>
            <a:r>
              <a:rPr dirty="0" sz="1450" spc="-10">
                <a:latin typeface="Times New Roman"/>
                <a:cs typeface="Times New Roman"/>
              </a:rPr>
              <a:t>every day; </a:t>
            </a:r>
            <a:r>
              <a:rPr dirty="0" sz="1450" spc="-5">
                <a:latin typeface="Times New Roman"/>
                <a:cs typeface="Times New Roman"/>
              </a:rPr>
              <a:t>but no one </a:t>
            </a:r>
            <a:r>
              <a:rPr dirty="0" sz="1450" spc="-10">
                <a:latin typeface="Times New Roman"/>
                <a:cs typeface="Times New Roman"/>
              </a:rPr>
              <a:t>in the family knows where </a:t>
            </a:r>
            <a:r>
              <a:rPr dirty="0" sz="1450" spc="-5">
                <a:latin typeface="Times New Roman"/>
                <a:cs typeface="Times New Roman"/>
              </a:rPr>
              <a:t>he </a:t>
            </a:r>
            <a:r>
              <a:rPr dirty="0" sz="1450" spc="-10">
                <a:latin typeface="Times New Roman"/>
                <a:cs typeface="Times New Roman"/>
              </a:rPr>
              <a:t>comes from, where </a:t>
            </a:r>
            <a:r>
              <a:rPr dirty="0" sz="1450" spc="-5">
                <a:latin typeface="Times New Roman"/>
                <a:cs typeface="Times New Roman"/>
              </a:rPr>
              <a:t>he  </a:t>
            </a:r>
            <a:r>
              <a:rPr dirty="0" sz="1450" spc="-10">
                <a:latin typeface="Times New Roman"/>
                <a:cs typeface="Times New Roman"/>
              </a:rPr>
              <a:t>was educated, </a:t>
            </a:r>
            <a:r>
              <a:rPr dirty="0" sz="1450" spc="-5">
                <a:latin typeface="Times New Roman"/>
                <a:cs typeface="Times New Roman"/>
              </a:rPr>
              <a:t>or </a:t>
            </a:r>
            <a:r>
              <a:rPr dirty="0" sz="1450" spc="-10">
                <a:latin typeface="Times New Roman"/>
                <a:cs typeface="Times New Roman"/>
              </a:rPr>
              <a:t>how </a:t>
            </a:r>
            <a:r>
              <a:rPr dirty="0" sz="1450" spc="-5">
                <a:latin typeface="Times New Roman"/>
                <a:cs typeface="Times New Roman"/>
              </a:rPr>
              <a:t>he </a:t>
            </a:r>
            <a:r>
              <a:rPr dirty="0" sz="1450" spc="-10">
                <a:latin typeface="Times New Roman"/>
                <a:cs typeface="Times New Roman"/>
              </a:rPr>
              <a:t>lives. He cannot play </a:t>
            </a:r>
            <a:r>
              <a:rPr dirty="0" sz="1450" spc="-5">
                <a:latin typeface="Times New Roman"/>
                <a:cs typeface="Times New Roman"/>
              </a:rPr>
              <a:t>or </a:t>
            </a:r>
            <a:r>
              <a:rPr dirty="0" sz="1450" spc="-10">
                <a:latin typeface="Times New Roman"/>
                <a:cs typeface="Times New Roman"/>
              </a:rPr>
              <a:t>sing, </a:t>
            </a:r>
            <a:r>
              <a:rPr dirty="0" sz="1450" spc="-5">
                <a:latin typeface="Times New Roman"/>
                <a:cs typeface="Times New Roman"/>
              </a:rPr>
              <a:t>but he </a:t>
            </a:r>
            <a:r>
              <a:rPr dirty="0" sz="1450" spc="-10">
                <a:latin typeface="Times New Roman"/>
                <a:cs typeface="Times New Roman"/>
              </a:rPr>
              <a:t>has </a:t>
            </a:r>
            <a:r>
              <a:rPr dirty="0" sz="1450" spc="-5">
                <a:latin typeface="Times New Roman"/>
                <a:cs typeface="Times New Roman"/>
              </a:rPr>
              <a:t>a </a:t>
            </a:r>
            <a:r>
              <a:rPr dirty="0" sz="1450" spc="-10">
                <a:latin typeface="Times New Roman"/>
                <a:cs typeface="Times New Roman"/>
              </a:rPr>
              <a:t>certain  connection with music as well as singing, for </a:t>
            </a:r>
            <a:r>
              <a:rPr dirty="0" sz="1450" spc="-5">
                <a:latin typeface="Times New Roman"/>
                <a:cs typeface="Times New Roman"/>
              </a:rPr>
              <a:t>he </a:t>
            </a:r>
            <a:r>
              <a:rPr dirty="0" sz="1450" spc="-10">
                <a:latin typeface="Times New Roman"/>
                <a:cs typeface="Times New Roman"/>
              </a:rPr>
              <a:t>is agent for somebody's  pianos, and is often at the </a:t>
            </a:r>
            <a:r>
              <a:rPr dirty="0" sz="1450" spc="-20">
                <a:latin typeface="Times New Roman"/>
                <a:cs typeface="Times New Roman"/>
              </a:rPr>
              <a:t>Academy. </a:t>
            </a:r>
            <a:r>
              <a:rPr dirty="0" sz="1450" spc="-10">
                <a:latin typeface="Times New Roman"/>
                <a:cs typeface="Times New Roman"/>
              </a:rPr>
              <a:t>He knows all the celebrities, and </a:t>
            </a:r>
            <a:r>
              <a:rPr dirty="0" sz="1450" spc="-5">
                <a:latin typeface="Times New Roman"/>
                <a:cs typeface="Times New Roman"/>
              </a:rPr>
              <a:t>he  </a:t>
            </a:r>
            <a:r>
              <a:rPr dirty="0" sz="1450" spc="-10">
                <a:latin typeface="Times New Roman"/>
                <a:cs typeface="Times New Roman"/>
              </a:rPr>
              <a:t>manages concerts. He gives his opinion </a:t>
            </a:r>
            <a:r>
              <a:rPr dirty="0" sz="1450" spc="-5">
                <a:latin typeface="Times New Roman"/>
                <a:cs typeface="Times New Roman"/>
              </a:rPr>
              <a:t>on </a:t>
            </a:r>
            <a:r>
              <a:rPr dirty="0" sz="1450" spc="-10">
                <a:latin typeface="Times New Roman"/>
                <a:cs typeface="Times New Roman"/>
              </a:rPr>
              <a:t>music with great authority and </a:t>
            </a:r>
            <a:r>
              <a:rPr dirty="0" sz="1450" spc="-5">
                <a:latin typeface="Times New Roman"/>
                <a:cs typeface="Times New Roman"/>
              </a:rPr>
              <a:t>I  </a:t>
            </a:r>
            <a:r>
              <a:rPr dirty="0" sz="1450" spc="-10">
                <a:latin typeface="Times New Roman"/>
                <a:cs typeface="Times New Roman"/>
              </a:rPr>
              <a:t>have noticed that everybody hastens to agree with</a:t>
            </a:r>
            <a:r>
              <a:rPr dirty="0" sz="1450" spc="4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715" indent="255904">
              <a:lnSpc>
                <a:spcPts val="1730"/>
              </a:lnSpc>
              <a:spcBef>
                <a:spcPts val="770"/>
              </a:spcBef>
            </a:pPr>
            <a:r>
              <a:rPr dirty="0" sz="1450" spc="-10">
                <a:latin typeface="Times New Roman"/>
                <a:cs typeface="Times New Roman"/>
              </a:rPr>
              <a:t>Rich men always have parasites about them. So </a:t>
            </a:r>
            <a:r>
              <a:rPr dirty="0" sz="1450" spc="-5">
                <a:latin typeface="Times New Roman"/>
                <a:cs typeface="Times New Roman"/>
              </a:rPr>
              <a:t>do </a:t>
            </a:r>
            <a:r>
              <a:rPr dirty="0" sz="1450" spc="-10">
                <a:latin typeface="Times New Roman"/>
                <a:cs typeface="Times New Roman"/>
              </a:rPr>
              <a:t>the sciences and the  arts. It seems that there is </a:t>
            </a:r>
            <a:r>
              <a:rPr dirty="0" sz="1450" spc="-5">
                <a:latin typeface="Times New Roman"/>
                <a:cs typeface="Times New Roman"/>
              </a:rPr>
              <a:t>no </a:t>
            </a:r>
            <a:r>
              <a:rPr dirty="0" sz="1450" spc="-10">
                <a:latin typeface="Times New Roman"/>
                <a:cs typeface="Times New Roman"/>
              </a:rPr>
              <a:t>science </a:t>
            </a:r>
            <a:r>
              <a:rPr dirty="0" sz="1450" spc="-5">
                <a:latin typeface="Times New Roman"/>
                <a:cs typeface="Times New Roman"/>
              </a:rPr>
              <a:t>or </a:t>
            </a:r>
            <a:r>
              <a:rPr dirty="0" sz="1450" spc="-10">
                <a:latin typeface="Times New Roman"/>
                <a:cs typeface="Times New Roman"/>
              </a:rPr>
              <a:t>art in existence, which is free from  such "foreign bodies" as this </a:t>
            </a:r>
            <a:r>
              <a:rPr dirty="0" sz="1450" spc="-35">
                <a:latin typeface="Times New Roman"/>
                <a:cs typeface="Times New Roman"/>
              </a:rPr>
              <a:t>Mr. </a:t>
            </a:r>
            <a:r>
              <a:rPr dirty="0" sz="1450" spc="-20">
                <a:latin typeface="Times New Roman"/>
                <a:cs typeface="Times New Roman"/>
              </a:rPr>
              <a:t>Gnekker.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 </a:t>
            </a:r>
            <a:r>
              <a:rPr dirty="0" sz="1450" spc="-10">
                <a:latin typeface="Times New Roman"/>
                <a:cs typeface="Times New Roman"/>
              </a:rPr>
              <a:t>musician and perhaps </a:t>
            </a:r>
            <a:r>
              <a:rPr dirty="0" sz="1450" spc="-5">
                <a:latin typeface="Times New Roman"/>
                <a:cs typeface="Times New Roman"/>
              </a:rPr>
              <a:t>I  </a:t>
            </a:r>
            <a:r>
              <a:rPr dirty="0" sz="1450" spc="-10">
                <a:latin typeface="Times New Roman"/>
                <a:cs typeface="Times New Roman"/>
              </a:rPr>
              <a:t>am mistaken about </a:t>
            </a:r>
            <a:r>
              <a:rPr dirty="0" sz="1450" spc="-15">
                <a:latin typeface="Times New Roman"/>
                <a:cs typeface="Times New Roman"/>
              </a:rPr>
              <a:t>Gnekker, </a:t>
            </a:r>
            <a:r>
              <a:rPr dirty="0" sz="1450" spc="-10">
                <a:latin typeface="Times New Roman"/>
                <a:cs typeface="Times New Roman"/>
              </a:rPr>
              <a:t>besides </a:t>
            </a:r>
            <a:r>
              <a:rPr dirty="0" sz="1450" spc="-5">
                <a:latin typeface="Times New Roman"/>
                <a:cs typeface="Times New Roman"/>
              </a:rPr>
              <a:t>I don't </a:t>
            </a:r>
            <a:r>
              <a:rPr dirty="0" sz="1450" spc="-10">
                <a:latin typeface="Times New Roman"/>
                <a:cs typeface="Times New Roman"/>
              </a:rPr>
              <a:t>know him very well. But </a:t>
            </a:r>
            <a:r>
              <a:rPr dirty="0" sz="1450" spc="-5">
                <a:latin typeface="Times New Roman"/>
                <a:cs typeface="Times New Roman"/>
              </a:rPr>
              <a:t>I </a:t>
            </a:r>
            <a:r>
              <a:rPr dirty="0" sz="1450" spc="-10">
                <a:latin typeface="Times New Roman"/>
                <a:cs typeface="Times New Roman"/>
              </a:rPr>
              <a:t>can't  help suspecting the authority and dignity with which </a:t>
            </a:r>
            <a:r>
              <a:rPr dirty="0" sz="1450" spc="-5">
                <a:latin typeface="Times New Roman"/>
                <a:cs typeface="Times New Roman"/>
              </a:rPr>
              <a:t>he </a:t>
            </a:r>
            <a:r>
              <a:rPr dirty="0" sz="1450" spc="-10">
                <a:latin typeface="Times New Roman"/>
                <a:cs typeface="Times New Roman"/>
              </a:rPr>
              <a:t>stands beside the  piano and listens when anyone is singing </a:t>
            </a:r>
            <a:r>
              <a:rPr dirty="0" sz="1450" spc="-5">
                <a:latin typeface="Times New Roman"/>
                <a:cs typeface="Times New Roman"/>
              </a:rPr>
              <a:t>or</a:t>
            </a:r>
            <a:r>
              <a:rPr dirty="0" sz="1450" spc="40">
                <a:latin typeface="Times New Roman"/>
                <a:cs typeface="Times New Roman"/>
              </a:rPr>
              <a:t> </a:t>
            </a:r>
            <a:r>
              <a:rPr dirty="0" sz="1450" spc="-10">
                <a:latin typeface="Times New Roman"/>
                <a:cs typeface="Times New Roman"/>
              </a:rPr>
              <a:t>playing.</a:t>
            </a:r>
            <a:endParaRPr sz="145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43737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60">
                <a:latin typeface="Times New Roman"/>
                <a:cs typeface="Times New Roman"/>
              </a:rPr>
              <a:t>You </a:t>
            </a:r>
            <a:r>
              <a:rPr dirty="0" sz="1450" spc="-10">
                <a:latin typeface="Times New Roman"/>
                <a:cs typeface="Times New Roman"/>
              </a:rPr>
              <a:t>may </a:t>
            </a:r>
            <a:r>
              <a:rPr dirty="0" sz="1450" spc="-5">
                <a:latin typeface="Times New Roman"/>
                <a:cs typeface="Times New Roman"/>
              </a:rPr>
              <a:t>be a </a:t>
            </a:r>
            <a:r>
              <a:rPr dirty="0" sz="1450" spc="-10">
                <a:latin typeface="Times New Roman"/>
                <a:cs typeface="Times New Roman"/>
              </a:rPr>
              <a:t>gentleman and </a:t>
            </a:r>
            <a:r>
              <a:rPr dirty="0" sz="1450" spc="-5">
                <a:latin typeface="Times New Roman"/>
                <a:cs typeface="Times New Roman"/>
              </a:rPr>
              <a:t>a </a:t>
            </a:r>
            <a:r>
              <a:rPr dirty="0" sz="1450" spc="-10">
                <a:latin typeface="Times New Roman"/>
                <a:cs typeface="Times New Roman"/>
              </a:rPr>
              <a:t>privy councillor </a:t>
            </a:r>
            <a:r>
              <a:rPr dirty="0" sz="1450" spc="-5">
                <a:latin typeface="Times New Roman"/>
                <a:cs typeface="Times New Roman"/>
              </a:rPr>
              <a:t>a </a:t>
            </a:r>
            <a:r>
              <a:rPr dirty="0" sz="1450" spc="-10">
                <a:latin typeface="Times New Roman"/>
                <a:cs typeface="Times New Roman"/>
              </a:rPr>
              <a:t>hundred times over;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daughter </a:t>
            </a:r>
            <a:r>
              <a:rPr dirty="0" sz="1450" spc="-5">
                <a:latin typeface="Times New Roman"/>
                <a:cs typeface="Times New Roman"/>
              </a:rPr>
              <a:t>you </a:t>
            </a:r>
            <a:r>
              <a:rPr dirty="0" sz="1450" spc="-10">
                <a:latin typeface="Times New Roman"/>
                <a:cs typeface="Times New Roman"/>
              </a:rPr>
              <a:t>can't </a:t>
            </a:r>
            <a:r>
              <a:rPr dirty="0" sz="1450" spc="-5">
                <a:latin typeface="Times New Roman"/>
                <a:cs typeface="Times New Roman"/>
              </a:rPr>
              <a:t>be </a:t>
            </a:r>
            <a:r>
              <a:rPr dirty="0" sz="1450" spc="-10">
                <a:latin typeface="Times New Roman"/>
                <a:cs typeface="Times New Roman"/>
              </a:rPr>
              <a:t>guaranteed against the pettinesses that are  so often </a:t>
            </a:r>
            <a:r>
              <a:rPr dirty="0" sz="1450" spc="-5">
                <a:latin typeface="Times New Roman"/>
                <a:cs typeface="Times New Roman"/>
              </a:rPr>
              <a:t>brought </a:t>
            </a:r>
            <a:r>
              <a:rPr dirty="0" sz="1450" spc="-10">
                <a:latin typeface="Times New Roman"/>
                <a:cs typeface="Times New Roman"/>
              </a:rPr>
              <a:t>into </a:t>
            </a:r>
            <a:r>
              <a:rPr dirty="0" sz="1450" spc="-5">
                <a:latin typeface="Times New Roman"/>
                <a:cs typeface="Times New Roman"/>
              </a:rPr>
              <a:t>your </a:t>
            </a:r>
            <a:r>
              <a:rPr dirty="0" sz="1450" spc="-10">
                <a:latin typeface="Times New Roman"/>
                <a:cs typeface="Times New Roman"/>
              </a:rPr>
              <a:t>house and into </a:t>
            </a:r>
            <a:r>
              <a:rPr dirty="0" sz="1450" spc="-5">
                <a:latin typeface="Times New Roman"/>
                <a:cs typeface="Times New Roman"/>
              </a:rPr>
              <a:t>your </a:t>
            </a:r>
            <a:r>
              <a:rPr dirty="0" sz="1450" spc="-10">
                <a:latin typeface="Times New Roman"/>
                <a:cs typeface="Times New Roman"/>
              </a:rPr>
              <a:t>own </a:t>
            </a:r>
            <a:r>
              <a:rPr dirty="0" sz="1450" spc="-15">
                <a:latin typeface="Times New Roman"/>
                <a:cs typeface="Times New Roman"/>
              </a:rPr>
              <a:t>humour, </a:t>
            </a:r>
            <a:r>
              <a:rPr dirty="0" sz="1450" spc="-5">
                <a:latin typeface="Times New Roman"/>
                <a:cs typeface="Times New Roman"/>
              </a:rPr>
              <a:t>by </a:t>
            </a:r>
            <a:r>
              <a:rPr dirty="0" sz="1450" spc="-10">
                <a:latin typeface="Times New Roman"/>
                <a:cs typeface="Times New Roman"/>
              </a:rPr>
              <a:t>courtings,  engagements, and weddings. For instance, </a:t>
            </a:r>
            <a:r>
              <a:rPr dirty="0" sz="1450" spc="-5">
                <a:latin typeface="Times New Roman"/>
                <a:cs typeface="Times New Roman"/>
              </a:rPr>
              <a:t>I </a:t>
            </a:r>
            <a:r>
              <a:rPr dirty="0" sz="1450" spc="-10">
                <a:latin typeface="Times New Roman"/>
                <a:cs typeface="Times New Roman"/>
              </a:rPr>
              <a:t>cannot reconcile myself to my  wife's solemn expression every time Gnekker comes to </a:t>
            </a:r>
            <a:r>
              <a:rPr dirty="0" sz="1450" spc="-5">
                <a:latin typeface="Times New Roman"/>
                <a:cs typeface="Times New Roman"/>
              </a:rPr>
              <a:t>our </a:t>
            </a:r>
            <a:r>
              <a:rPr dirty="0" sz="1450" spc="-10">
                <a:latin typeface="Times New Roman"/>
                <a:cs typeface="Times New Roman"/>
              </a:rPr>
              <a:t>house, </a:t>
            </a:r>
            <a:r>
              <a:rPr dirty="0" sz="1450" spc="-5">
                <a:latin typeface="Times New Roman"/>
                <a:cs typeface="Times New Roman"/>
              </a:rPr>
              <a:t>nor </a:t>
            </a:r>
            <a:r>
              <a:rPr dirty="0" sz="1450" spc="-10">
                <a:latin typeface="Times New Roman"/>
                <a:cs typeface="Times New Roman"/>
              </a:rPr>
              <a:t>to those  bottles </a:t>
            </a:r>
            <a:r>
              <a:rPr dirty="0" sz="1450" spc="-5">
                <a:latin typeface="Times New Roman"/>
                <a:cs typeface="Times New Roman"/>
              </a:rPr>
              <a:t>of </a:t>
            </a:r>
            <a:r>
              <a:rPr dirty="0" sz="1450" spc="-10">
                <a:latin typeface="Times New Roman"/>
                <a:cs typeface="Times New Roman"/>
              </a:rPr>
              <a:t>Château Lafitte, port, and sherry which are </a:t>
            </a:r>
            <a:r>
              <a:rPr dirty="0" sz="1450" spc="-5">
                <a:latin typeface="Times New Roman"/>
                <a:cs typeface="Times New Roman"/>
              </a:rPr>
              <a:t>put on </a:t>
            </a:r>
            <a:r>
              <a:rPr dirty="0" sz="1450" spc="-10">
                <a:latin typeface="Times New Roman"/>
                <a:cs typeface="Times New Roman"/>
              </a:rPr>
              <a:t>the table only for  him, to convince him beyond </a:t>
            </a:r>
            <a:r>
              <a:rPr dirty="0" sz="1450" spc="-5">
                <a:latin typeface="Times New Roman"/>
                <a:cs typeface="Times New Roman"/>
              </a:rPr>
              <a:t>doubt of </a:t>
            </a:r>
            <a:r>
              <a:rPr dirty="0" sz="1450" spc="-10">
                <a:latin typeface="Times New Roman"/>
                <a:cs typeface="Times New Roman"/>
              </a:rPr>
              <a:t>the generous luxury in which we live.  Nor can </a:t>
            </a:r>
            <a:r>
              <a:rPr dirty="0" sz="1450" spc="-5">
                <a:latin typeface="Times New Roman"/>
                <a:cs typeface="Times New Roman"/>
              </a:rPr>
              <a:t>I </a:t>
            </a:r>
            <a:r>
              <a:rPr dirty="0" sz="1450" spc="-10">
                <a:latin typeface="Times New Roman"/>
                <a:cs typeface="Times New Roman"/>
              </a:rPr>
              <a:t>stomach the staccato laughter which Liza learned at the </a:t>
            </a:r>
            <a:r>
              <a:rPr dirty="0" sz="1450" spc="-20">
                <a:latin typeface="Times New Roman"/>
                <a:cs typeface="Times New Roman"/>
              </a:rPr>
              <a:t>Academy, </a:t>
            </a:r>
            <a:r>
              <a:rPr dirty="0" sz="1450" spc="320">
                <a:latin typeface="Times New Roman"/>
                <a:cs typeface="Times New Roman"/>
              </a:rPr>
              <a:t> </a:t>
            </a:r>
            <a:r>
              <a:rPr dirty="0" sz="1450" spc="-10">
                <a:latin typeface="Times New Roman"/>
                <a:cs typeface="Times New Roman"/>
              </a:rPr>
              <a:t>and her way </a:t>
            </a:r>
            <a:r>
              <a:rPr dirty="0" sz="1450" spc="-5">
                <a:latin typeface="Times New Roman"/>
                <a:cs typeface="Times New Roman"/>
              </a:rPr>
              <a:t>of </a:t>
            </a:r>
            <a:r>
              <a:rPr dirty="0" sz="1450" spc="-10">
                <a:latin typeface="Times New Roman"/>
                <a:cs typeface="Times New Roman"/>
              </a:rPr>
              <a:t>screwing </a:t>
            </a:r>
            <a:r>
              <a:rPr dirty="0" sz="1450" spc="-5">
                <a:latin typeface="Times New Roman"/>
                <a:cs typeface="Times New Roman"/>
              </a:rPr>
              <a:t>up </a:t>
            </a:r>
            <a:r>
              <a:rPr dirty="0" sz="1450" spc="-10">
                <a:latin typeface="Times New Roman"/>
                <a:cs typeface="Times New Roman"/>
              </a:rPr>
              <a:t>her eyes, when men are about the house. Above  all, </a:t>
            </a:r>
            <a:r>
              <a:rPr dirty="0" sz="1450" spc="-5">
                <a:latin typeface="Times New Roman"/>
                <a:cs typeface="Times New Roman"/>
              </a:rPr>
              <a:t>I </a:t>
            </a:r>
            <a:r>
              <a:rPr dirty="0" sz="1450" spc="-10">
                <a:latin typeface="Times New Roman"/>
                <a:cs typeface="Times New Roman"/>
              </a:rPr>
              <a:t>can't understand why it is that such </a:t>
            </a:r>
            <a:r>
              <a:rPr dirty="0" sz="1450" spc="-5">
                <a:latin typeface="Times New Roman"/>
                <a:cs typeface="Times New Roman"/>
              </a:rPr>
              <a:t>a </a:t>
            </a:r>
            <a:r>
              <a:rPr dirty="0" sz="1450" spc="-10">
                <a:latin typeface="Times New Roman"/>
                <a:cs typeface="Times New Roman"/>
              </a:rPr>
              <a:t>creature should come to me every  day and have dinner with me—a creature perfectly foreign to my habits, my  science, and the whole tenour </a:t>
            </a:r>
            <a:r>
              <a:rPr dirty="0" sz="1450" spc="-5">
                <a:latin typeface="Times New Roman"/>
                <a:cs typeface="Times New Roman"/>
              </a:rPr>
              <a:t>of </a:t>
            </a:r>
            <a:r>
              <a:rPr dirty="0" sz="1450" spc="-10">
                <a:latin typeface="Times New Roman"/>
                <a:cs typeface="Times New Roman"/>
              </a:rPr>
              <a:t>my life, </a:t>
            </a:r>
            <a:r>
              <a:rPr dirty="0" sz="1450" spc="-5">
                <a:latin typeface="Times New Roman"/>
                <a:cs typeface="Times New Roman"/>
              </a:rPr>
              <a:t>a </a:t>
            </a:r>
            <a:r>
              <a:rPr dirty="0" sz="1450" spc="-10">
                <a:latin typeface="Times New Roman"/>
                <a:cs typeface="Times New Roman"/>
              </a:rPr>
              <a:t>creature absolutely unlike the men </a:t>
            </a:r>
            <a:r>
              <a:rPr dirty="0" sz="1450" spc="-5">
                <a:latin typeface="Times New Roman"/>
                <a:cs typeface="Times New Roman"/>
              </a:rPr>
              <a:t>I  </a:t>
            </a:r>
            <a:r>
              <a:rPr dirty="0" sz="1450" spc="-10">
                <a:latin typeface="Times New Roman"/>
                <a:cs typeface="Times New Roman"/>
              </a:rPr>
              <a:t>love. My wife and the servants whisper mysteriously that that is "the  bridegroom," </a:t>
            </a:r>
            <a:r>
              <a:rPr dirty="0" sz="1450" spc="-5">
                <a:latin typeface="Times New Roman"/>
                <a:cs typeface="Times New Roman"/>
              </a:rPr>
              <a:t>but </a:t>
            </a:r>
            <a:r>
              <a:rPr dirty="0" sz="1450" spc="-10">
                <a:latin typeface="Times New Roman"/>
                <a:cs typeface="Times New Roman"/>
              </a:rPr>
              <a:t>still </a:t>
            </a:r>
            <a:r>
              <a:rPr dirty="0" sz="1450" spc="-5">
                <a:latin typeface="Times New Roman"/>
                <a:cs typeface="Times New Roman"/>
              </a:rPr>
              <a:t>I </a:t>
            </a:r>
            <a:r>
              <a:rPr dirty="0" sz="1450" spc="-10">
                <a:latin typeface="Times New Roman"/>
                <a:cs typeface="Times New Roman"/>
              </a:rPr>
              <a:t>can't understand why he's there. It disturbs my mind  just as much as if </a:t>
            </a:r>
            <a:r>
              <a:rPr dirty="0" sz="1450" spc="-5">
                <a:latin typeface="Times New Roman"/>
                <a:cs typeface="Times New Roman"/>
              </a:rPr>
              <a:t>a </a:t>
            </a:r>
            <a:r>
              <a:rPr dirty="0" sz="1450" spc="-10">
                <a:latin typeface="Times New Roman"/>
                <a:cs typeface="Times New Roman"/>
              </a:rPr>
              <a:t>Zulu were </a:t>
            </a:r>
            <a:r>
              <a:rPr dirty="0" sz="1450" spc="-5">
                <a:latin typeface="Times New Roman"/>
                <a:cs typeface="Times New Roman"/>
              </a:rPr>
              <a:t>put </a:t>
            </a:r>
            <a:r>
              <a:rPr dirty="0" sz="1450" spc="-10">
                <a:latin typeface="Times New Roman"/>
                <a:cs typeface="Times New Roman"/>
              </a:rPr>
              <a:t>next to me at table. Besides, it seems  strange to me that my daughter whom </a:t>
            </a:r>
            <a:r>
              <a:rPr dirty="0" sz="1450" spc="-5">
                <a:latin typeface="Times New Roman"/>
                <a:cs typeface="Times New Roman"/>
              </a:rPr>
              <a:t>I </a:t>
            </a:r>
            <a:r>
              <a:rPr dirty="0" sz="1450" spc="-10">
                <a:latin typeface="Times New Roman"/>
                <a:cs typeface="Times New Roman"/>
              </a:rPr>
              <a:t>used to think </a:t>
            </a:r>
            <a:r>
              <a:rPr dirty="0" sz="1450" spc="-5">
                <a:latin typeface="Times New Roman"/>
                <a:cs typeface="Times New Roman"/>
              </a:rPr>
              <a:t>of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baby should </a:t>
            </a:r>
            <a:r>
              <a:rPr dirty="0" sz="1450" spc="-5">
                <a:latin typeface="Times New Roman"/>
                <a:cs typeface="Times New Roman"/>
              </a:rPr>
              <a:t>be </a:t>
            </a:r>
            <a:r>
              <a:rPr dirty="0" sz="1450" spc="-10">
                <a:latin typeface="Times New Roman"/>
                <a:cs typeface="Times New Roman"/>
              </a:rPr>
              <a:t>in  love with that necktie, those eyes, those chubby</a:t>
            </a:r>
            <a:r>
              <a:rPr dirty="0" sz="1450" spc="40">
                <a:latin typeface="Times New Roman"/>
                <a:cs typeface="Times New Roman"/>
              </a:rPr>
              <a:t> </a:t>
            </a:r>
            <a:r>
              <a:rPr dirty="0" sz="1450" spc="-10">
                <a:latin typeface="Times New Roman"/>
                <a:cs typeface="Times New Roman"/>
              </a:rPr>
              <a:t>cheeks.</a:t>
            </a:r>
            <a:endParaRPr sz="1450">
              <a:latin typeface="Times New Roman"/>
              <a:cs typeface="Times New Roman"/>
            </a:endParaRPr>
          </a:p>
          <a:p>
            <a:pPr algn="just" marL="12700" marR="5080" indent="255904">
              <a:lnSpc>
                <a:spcPts val="1730"/>
              </a:lnSpc>
              <a:spcBef>
                <a:spcPts val="765"/>
              </a:spcBef>
            </a:pPr>
            <a:r>
              <a:rPr dirty="0" sz="1450" spc="-20">
                <a:latin typeface="Times New Roman"/>
                <a:cs typeface="Times New Roman"/>
              </a:rPr>
              <a:t>Formerly, </a:t>
            </a:r>
            <a:r>
              <a:rPr dirty="0" sz="1450" spc="-5">
                <a:latin typeface="Times New Roman"/>
                <a:cs typeface="Times New Roman"/>
              </a:rPr>
              <a:t>I </a:t>
            </a:r>
            <a:r>
              <a:rPr dirty="0" sz="1450" spc="-10">
                <a:latin typeface="Times New Roman"/>
                <a:cs typeface="Times New Roman"/>
              </a:rPr>
              <a:t>either enjoyed my dinner </a:t>
            </a:r>
            <a:r>
              <a:rPr dirty="0" sz="1450" spc="-5">
                <a:latin typeface="Times New Roman"/>
                <a:cs typeface="Times New Roman"/>
              </a:rPr>
              <a:t>or </a:t>
            </a:r>
            <a:r>
              <a:rPr dirty="0" sz="1450" spc="-10">
                <a:latin typeface="Times New Roman"/>
                <a:cs typeface="Times New Roman"/>
              </a:rPr>
              <a:t>was indifferent about it. Now it  does nothing </a:t>
            </a:r>
            <a:r>
              <a:rPr dirty="0" sz="1450" spc="-5">
                <a:latin typeface="Times New Roman"/>
                <a:cs typeface="Times New Roman"/>
              </a:rPr>
              <a:t>but </a:t>
            </a:r>
            <a:r>
              <a:rPr dirty="0" sz="1450" spc="-10">
                <a:latin typeface="Times New Roman"/>
                <a:cs typeface="Times New Roman"/>
              </a:rPr>
              <a:t>bore and exasperate me. Since </a:t>
            </a:r>
            <a:r>
              <a:rPr dirty="0" sz="1450" spc="-5">
                <a:latin typeface="Times New Roman"/>
                <a:cs typeface="Times New Roman"/>
              </a:rPr>
              <a:t>I </a:t>
            </a:r>
            <a:r>
              <a:rPr dirty="0" sz="1450" spc="-10">
                <a:latin typeface="Times New Roman"/>
                <a:cs typeface="Times New Roman"/>
              </a:rPr>
              <a:t>was made an Excellency and  Dean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Faculty, </a:t>
            </a:r>
            <a:r>
              <a:rPr dirty="0" sz="1450" spc="-10">
                <a:latin typeface="Times New Roman"/>
                <a:cs typeface="Times New Roman"/>
              </a:rPr>
              <a:t>for some reason </a:t>
            </a:r>
            <a:r>
              <a:rPr dirty="0" sz="1450" spc="-5">
                <a:latin typeface="Times New Roman"/>
                <a:cs typeface="Times New Roman"/>
              </a:rPr>
              <a:t>or </a:t>
            </a:r>
            <a:r>
              <a:rPr dirty="0" sz="1450" spc="-10">
                <a:latin typeface="Times New Roman"/>
                <a:cs typeface="Times New Roman"/>
              </a:rPr>
              <a:t>other my family found it necessary to  make </a:t>
            </a:r>
            <a:r>
              <a:rPr dirty="0" sz="1450" spc="-5">
                <a:latin typeface="Times New Roman"/>
                <a:cs typeface="Times New Roman"/>
              </a:rPr>
              <a:t>a </a:t>
            </a:r>
            <a:r>
              <a:rPr dirty="0" sz="1450" spc="-10">
                <a:latin typeface="Times New Roman"/>
                <a:cs typeface="Times New Roman"/>
              </a:rPr>
              <a:t>thorough change in </a:t>
            </a:r>
            <a:r>
              <a:rPr dirty="0" sz="1450" spc="-5">
                <a:latin typeface="Times New Roman"/>
                <a:cs typeface="Times New Roman"/>
              </a:rPr>
              <a:t>our </a:t>
            </a:r>
            <a:r>
              <a:rPr dirty="0" sz="1450" spc="-10">
                <a:latin typeface="Times New Roman"/>
                <a:cs typeface="Times New Roman"/>
              </a:rPr>
              <a:t>menu and the dinner arrangements. Instead </a:t>
            </a:r>
            <a:r>
              <a:rPr dirty="0" sz="1450" spc="-5">
                <a:latin typeface="Times New Roman"/>
                <a:cs typeface="Times New Roman"/>
              </a:rPr>
              <a:t>of  </a:t>
            </a:r>
            <a:r>
              <a:rPr dirty="0" sz="1450" spc="-10">
                <a:latin typeface="Times New Roman"/>
                <a:cs typeface="Times New Roman"/>
              </a:rPr>
              <a:t>the simple food </a:t>
            </a:r>
            <a:r>
              <a:rPr dirty="0" sz="1450" spc="-5">
                <a:latin typeface="Times New Roman"/>
                <a:cs typeface="Times New Roman"/>
              </a:rPr>
              <a:t>I </a:t>
            </a:r>
            <a:r>
              <a:rPr dirty="0" sz="1450" spc="-10">
                <a:latin typeface="Times New Roman"/>
                <a:cs typeface="Times New Roman"/>
              </a:rPr>
              <a:t>was used to as </a:t>
            </a:r>
            <a:r>
              <a:rPr dirty="0" sz="1450" spc="-5">
                <a:latin typeface="Times New Roman"/>
                <a:cs typeface="Times New Roman"/>
              </a:rPr>
              <a:t>a </a:t>
            </a:r>
            <a:r>
              <a:rPr dirty="0" sz="1450" spc="-10">
                <a:latin typeface="Times New Roman"/>
                <a:cs typeface="Times New Roman"/>
              </a:rPr>
              <a:t>student and </a:t>
            </a:r>
            <a:r>
              <a:rPr dirty="0" sz="1450" spc="-5">
                <a:latin typeface="Times New Roman"/>
                <a:cs typeface="Times New Roman"/>
              </a:rPr>
              <a:t>a </a:t>
            </a:r>
            <a:r>
              <a:rPr dirty="0" sz="1450" spc="-15">
                <a:latin typeface="Times New Roman"/>
                <a:cs typeface="Times New Roman"/>
              </a:rPr>
              <a:t>doctor, </a:t>
            </a:r>
            <a:r>
              <a:rPr dirty="0" sz="1450" spc="-5">
                <a:latin typeface="Times New Roman"/>
                <a:cs typeface="Times New Roman"/>
              </a:rPr>
              <a:t>I </a:t>
            </a:r>
            <a:r>
              <a:rPr dirty="0" sz="1450" spc="-10">
                <a:latin typeface="Times New Roman"/>
                <a:cs typeface="Times New Roman"/>
              </a:rPr>
              <a:t>am now fed </a:t>
            </a:r>
            <a:r>
              <a:rPr dirty="0" sz="1450" spc="-5">
                <a:latin typeface="Times New Roman"/>
                <a:cs typeface="Times New Roman"/>
              </a:rPr>
              <a:t>on  </a:t>
            </a:r>
            <a:r>
              <a:rPr dirty="0" sz="1450" spc="-10">
                <a:latin typeface="Times New Roman"/>
                <a:cs typeface="Times New Roman"/>
              </a:rPr>
              <a:t>potage-puree, with some sossoulki swimming about in it, and kidneys in  Madeira. The title </a:t>
            </a:r>
            <a:r>
              <a:rPr dirty="0" sz="1450" spc="-5">
                <a:latin typeface="Times New Roman"/>
                <a:cs typeface="Times New Roman"/>
              </a:rPr>
              <a:t>of </a:t>
            </a:r>
            <a:r>
              <a:rPr dirty="0" sz="1450" spc="-10">
                <a:latin typeface="Times New Roman"/>
                <a:cs typeface="Times New Roman"/>
              </a:rPr>
              <a:t>General and my renown have robbed me for ever </a:t>
            </a:r>
            <a:r>
              <a:rPr dirty="0" sz="1450" spc="-5">
                <a:latin typeface="Times New Roman"/>
                <a:cs typeface="Times New Roman"/>
              </a:rPr>
              <a:t>of </a:t>
            </a:r>
            <a:r>
              <a:rPr dirty="0" sz="1450" spc="-10">
                <a:latin typeface="Times New Roman"/>
                <a:cs typeface="Times New Roman"/>
              </a:rPr>
              <a:t>schi  and savoury pies, and roast goose with apple sauce, and bream with kasha.  They robbed me as well </a:t>
            </a:r>
            <a:r>
              <a:rPr dirty="0" sz="1450" spc="-5">
                <a:latin typeface="Times New Roman"/>
                <a:cs typeface="Times New Roman"/>
              </a:rPr>
              <a:t>of </a:t>
            </a:r>
            <a:r>
              <a:rPr dirty="0" sz="1450" spc="-10">
                <a:latin typeface="Times New Roman"/>
                <a:cs typeface="Times New Roman"/>
              </a:rPr>
              <a:t>my maid servant Agasha, </a:t>
            </a:r>
            <a:r>
              <a:rPr dirty="0" sz="1450" spc="-5">
                <a:latin typeface="Times New Roman"/>
                <a:cs typeface="Times New Roman"/>
              </a:rPr>
              <a:t>a </a:t>
            </a:r>
            <a:r>
              <a:rPr dirty="0" sz="1450" spc="-25">
                <a:latin typeface="Times New Roman"/>
                <a:cs typeface="Times New Roman"/>
              </a:rPr>
              <a:t>funny, </a:t>
            </a:r>
            <a:r>
              <a:rPr dirty="0" sz="1450" spc="-10">
                <a:latin typeface="Times New Roman"/>
                <a:cs typeface="Times New Roman"/>
              </a:rPr>
              <a:t>talkative old  woman, instead </a:t>
            </a:r>
            <a:r>
              <a:rPr dirty="0" sz="1450" spc="-5">
                <a:latin typeface="Times New Roman"/>
                <a:cs typeface="Times New Roman"/>
              </a:rPr>
              <a:t>of </a:t>
            </a:r>
            <a:r>
              <a:rPr dirty="0" sz="1450" spc="-10">
                <a:latin typeface="Times New Roman"/>
                <a:cs typeface="Times New Roman"/>
              </a:rPr>
              <a:t>whom </a:t>
            </a:r>
            <a:r>
              <a:rPr dirty="0" sz="1450" spc="-5">
                <a:latin typeface="Times New Roman"/>
                <a:cs typeface="Times New Roman"/>
              </a:rPr>
              <a:t>I </a:t>
            </a:r>
            <a:r>
              <a:rPr dirty="0" sz="1450" spc="-10">
                <a:latin typeface="Times New Roman"/>
                <a:cs typeface="Times New Roman"/>
              </a:rPr>
              <a:t>am now waited </a:t>
            </a:r>
            <a:r>
              <a:rPr dirty="0" sz="1450" spc="-5">
                <a:latin typeface="Times New Roman"/>
                <a:cs typeface="Times New Roman"/>
              </a:rPr>
              <a:t>on by </a:t>
            </a:r>
            <a:r>
              <a:rPr dirty="0" sz="1450" spc="-45">
                <a:latin typeface="Times New Roman"/>
                <a:cs typeface="Times New Roman"/>
              </a:rPr>
              <a:t>Yegor, </a:t>
            </a:r>
            <a:r>
              <a:rPr dirty="0" sz="1450" spc="-5">
                <a:latin typeface="Times New Roman"/>
                <a:cs typeface="Times New Roman"/>
              </a:rPr>
              <a:t>a </a:t>
            </a:r>
            <a:r>
              <a:rPr dirty="0" sz="1450" spc="-10">
                <a:latin typeface="Times New Roman"/>
                <a:cs typeface="Times New Roman"/>
              </a:rPr>
              <a:t>stupid, conceited  fellow who always has </a:t>
            </a:r>
            <a:r>
              <a:rPr dirty="0" sz="1450" spc="-5">
                <a:latin typeface="Times New Roman"/>
                <a:cs typeface="Times New Roman"/>
              </a:rPr>
              <a:t>a </a:t>
            </a:r>
            <a:r>
              <a:rPr dirty="0" sz="1450" spc="-10">
                <a:latin typeface="Times New Roman"/>
                <a:cs typeface="Times New Roman"/>
              </a:rPr>
              <a:t>white glove in his right hand. The intervals between  the courses are short, </a:t>
            </a:r>
            <a:r>
              <a:rPr dirty="0" sz="1450" spc="-5">
                <a:latin typeface="Times New Roman"/>
                <a:cs typeface="Times New Roman"/>
              </a:rPr>
              <a:t>but </a:t>
            </a:r>
            <a:r>
              <a:rPr dirty="0" sz="1450" spc="-10">
                <a:latin typeface="Times New Roman"/>
                <a:cs typeface="Times New Roman"/>
              </a:rPr>
              <a:t>they seem terribly </a:t>
            </a:r>
            <a:r>
              <a:rPr dirty="0" sz="1450" spc="-5">
                <a:latin typeface="Times New Roman"/>
                <a:cs typeface="Times New Roman"/>
              </a:rPr>
              <a:t>long. </a:t>
            </a:r>
            <a:r>
              <a:rPr dirty="0" sz="1450" spc="-10">
                <a:latin typeface="Times New Roman"/>
                <a:cs typeface="Times New Roman"/>
              </a:rPr>
              <a:t>There is nothing to fill them.  </a:t>
            </a:r>
            <a:r>
              <a:rPr dirty="0" sz="1450" spc="-70">
                <a:latin typeface="Times New Roman"/>
                <a:cs typeface="Times New Roman"/>
              </a:rPr>
              <a:t>We </a:t>
            </a:r>
            <a:r>
              <a:rPr dirty="0" sz="1450" spc="-5">
                <a:latin typeface="Times New Roman"/>
                <a:cs typeface="Times New Roman"/>
              </a:rPr>
              <a:t>don't </a:t>
            </a:r>
            <a:r>
              <a:rPr dirty="0" sz="1450" spc="-10">
                <a:latin typeface="Times New Roman"/>
                <a:cs typeface="Times New Roman"/>
              </a:rPr>
              <a:t>have any more </a:t>
            </a:r>
            <a:r>
              <a:rPr dirty="0" sz="1450" spc="-5">
                <a:latin typeface="Times New Roman"/>
                <a:cs typeface="Times New Roman"/>
              </a:rPr>
              <a:t>of </a:t>
            </a:r>
            <a:r>
              <a:rPr dirty="0" sz="1450" spc="-10">
                <a:latin typeface="Times New Roman"/>
                <a:cs typeface="Times New Roman"/>
              </a:rPr>
              <a:t>the old </a:t>
            </a:r>
            <a:r>
              <a:rPr dirty="0" sz="1450" spc="-15">
                <a:latin typeface="Times New Roman"/>
                <a:cs typeface="Times New Roman"/>
              </a:rPr>
              <a:t>good-humour, </a:t>
            </a:r>
            <a:r>
              <a:rPr dirty="0" sz="1450" spc="-10">
                <a:latin typeface="Times New Roman"/>
                <a:cs typeface="Times New Roman"/>
              </a:rPr>
              <a:t>the familiar conversations,  the jokes and the laughter; </a:t>
            </a:r>
            <a:r>
              <a:rPr dirty="0" sz="1450" spc="-5">
                <a:latin typeface="Times New Roman"/>
                <a:cs typeface="Times New Roman"/>
              </a:rPr>
              <a:t>no </a:t>
            </a:r>
            <a:r>
              <a:rPr dirty="0" sz="1450" spc="-10">
                <a:latin typeface="Times New Roman"/>
                <a:cs typeface="Times New Roman"/>
              </a:rPr>
              <a:t>more mutual endearments, </a:t>
            </a:r>
            <a:r>
              <a:rPr dirty="0" sz="1450" spc="-5">
                <a:latin typeface="Times New Roman"/>
                <a:cs typeface="Times New Roman"/>
              </a:rPr>
              <a:t>or </a:t>
            </a:r>
            <a:r>
              <a:rPr dirty="0" sz="1450" spc="-10">
                <a:latin typeface="Times New Roman"/>
                <a:cs typeface="Times New Roman"/>
              </a:rPr>
              <a:t>the gaiety that  used to animate my children, my wife, and myself when we met at the dinner  table. For </a:t>
            </a:r>
            <a:r>
              <a:rPr dirty="0" sz="1450" spc="-5">
                <a:latin typeface="Times New Roman"/>
                <a:cs typeface="Times New Roman"/>
              </a:rPr>
              <a:t>a </a:t>
            </a:r>
            <a:r>
              <a:rPr dirty="0" sz="1450" spc="-10">
                <a:latin typeface="Times New Roman"/>
                <a:cs typeface="Times New Roman"/>
              </a:rPr>
              <a:t>busy man like me dinner was </a:t>
            </a:r>
            <a:r>
              <a:rPr dirty="0" sz="1450" spc="-5">
                <a:latin typeface="Times New Roman"/>
                <a:cs typeface="Times New Roman"/>
              </a:rPr>
              <a:t>a </a:t>
            </a:r>
            <a:r>
              <a:rPr dirty="0" sz="1450" spc="-10">
                <a:latin typeface="Times New Roman"/>
                <a:cs typeface="Times New Roman"/>
              </a:rPr>
              <a:t>time to rest and meet my friends,  and </a:t>
            </a:r>
            <a:r>
              <a:rPr dirty="0" sz="1450" spc="-5">
                <a:latin typeface="Times New Roman"/>
                <a:cs typeface="Times New Roman"/>
              </a:rPr>
              <a:t>a </a:t>
            </a:r>
            <a:r>
              <a:rPr dirty="0" sz="1450" spc="-10">
                <a:latin typeface="Times New Roman"/>
                <a:cs typeface="Times New Roman"/>
              </a:rPr>
              <a:t>feast for my wife and children, </a:t>
            </a:r>
            <a:r>
              <a:rPr dirty="0" sz="1450" spc="-5">
                <a:latin typeface="Times New Roman"/>
                <a:cs typeface="Times New Roman"/>
              </a:rPr>
              <a:t>not a </a:t>
            </a:r>
            <a:r>
              <a:rPr dirty="0" sz="1450" spc="-10">
                <a:latin typeface="Times New Roman"/>
                <a:cs typeface="Times New Roman"/>
              </a:rPr>
              <a:t>very long feast, 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but a  </a:t>
            </a:r>
            <a:r>
              <a:rPr dirty="0" sz="1450" spc="-10">
                <a:latin typeface="Times New Roman"/>
                <a:cs typeface="Times New Roman"/>
              </a:rPr>
              <a:t>gay and happy one, for they knew that for half an </a:t>
            </a:r>
            <a:r>
              <a:rPr dirty="0" sz="1450" spc="-5">
                <a:latin typeface="Times New Roman"/>
                <a:cs typeface="Times New Roman"/>
              </a:rPr>
              <a:t>hour 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belong to  science and my students, </a:t>
            </a:r>
            <a:r>
              <a:rPr dirty="0" sz="1450" spc="-5">
                <a:latin typeface="Times New Roman"/>
                <a:cs typeface="Times New Roman"/>
              </a:rPr>
              <a:t>but </a:t>
            </a:r>
            <a:r>
              <a:rPr dirty="0" sz="1450" spc="-10">
                <a:latin typeface="Times New Roman"/>
                <a:cs typeface="Times New Roman"/>
              </a:rPr>
              <a:t>solely to them and to </a:t>
            </a:r>
            <a:r>
              <a:rPr dirty="0" sz="1450" spc="-5">
                <a:latin typeface="Times New Roman"/>
                <a:cs typeface="Times New Roman"/>
              </a:rPr>
              <a:t>no one </a:t>
            </a:r>
            <a:r>
              <a:rPr dirty="0" sz="1450" spc="-10">
                <a:latin typeface="Times New Roman"/>
                <a:cs typeface="Times New Roman"/>
              </a:rPr>
              <a:t>else. No more  chance </a:t>
            </a:r>
            <a:r>
              <a:rPr dirty="0" sz="1450" spc="-5">
                <a:latin typeface="Times New Roman"/>
                <a:cs typeface="Times New Roman"/>
              </a:rPr>
              <a:t>of </a:t>
            </a:r>
            <a:r>
              <a:rPr dirty="0" sz="1450" spc="-10">
                <a:latin typeface="Times New Roman"/>
                <a:cs typeface="Times New Roman"/>
              </a:rPr>
              <a:t>getting tipsy </a:t>
            </a:r>
            <a:r>
              <a:rPr dirty="0" sz="1450" spc="-5">
                <a:latin typeface="Times New Roman"/>
                <a:cs typeface="Times New Roman"/>
              </a:rPr>
              <a:t>on a </a:t>
            </a:r>
            <a:r>
              <a:rPr dirty="0" sz="1450" spc="-10">
                <a:latin typeface="Times New Roman"/>
                <a:cs typeface="Times New Roman"/>
              </a:rPr>
              <a:t>single glass </a:t>
            </a:r>
            <a:r>
              <a:rPr dirty="0" sz="1450" spc="-5">
                <a:latin typeface="Times New Roman"/>
                <a:cs typeface="Times New Roman"/>
              </a:rPr>
              <a:t>of </a:t>
            </a:r>
            <a:r>
              <a:rPr dirty="0" sz="1450" spc="-10">
                <a:latin typeface="Times New Roman"/>
                <a:cs typeface="Times New Roman"/>
              </a:rPr>
              <a:t>wine, </a:t>
            </a:r>
            <a:r>
              <a:rPr dirty="0" sz="1450" spc="-5">
                <a:latin typeface="Times New Roman"/>
                <a:cs typeface="Times New Roman"/>
              </a:rPr>
              <a:t>no </a:t>
            </a:r>
            <a:r>
              <a:rPr dirty="0" sz="1450" spc="-10">
                <a:latin typeface="Times New Roman"/>
                <a:cs typeface="Times New Roman"/>
              </a:rPr>
              <a:t>more Agasha, </a:t>
            </a:r>
            <a:r>
              <a:rPr dirty="0" sz="1450" spc="-5">
                <a:latin typeface="Times New Roman"/>
                <a:cs typeface="Times New Roman"/>
              </a:rPr>
              <a:t>no </a:t>
            </a:r>
            <a:r>
              <a:rPr dirty="0" sz="1450" spc="-10">
                <a:latin typeface="Times New Roman"/>
                <a:cs typeface="Times New Roman"/>
              </a:rPr>
              <a:t>more  bream with kasha, </a:t>
            </a:r>
            <a:r>
              <a:rPr dirty="0" sz="1450" spc="-5">
                <a:latin typeface="Times New Roman"/>
                <a:cs typeface="Times New Roman"/>
              </a:rPr>
              <a:t>no </a:t>
            </a:r>
            <a:r>
              <a:rPr dirty="0" sz="1450" spc="-10">
                <a:latin typeface="Times New Roman"/>
                <a:cs typeface="Times New Roman"/>
              </a:rPr>
              <a:t>more the old uproar to welcome </a:t>
            </a:r>
            <a:r>
              <a:rPr dirty="0" sz="1450" spc="-5">
                <a:latin typeface="Times New Roman"/>
                <a:cs typeface="Times New Roman"/>
              </a:rPr>
              <a:t>our </a:t>
            </a:r>
            <a:r>
              <a:rPr dirty="0" sz="1450" spc="-10">
                <a:latin typeface="Times New Roman"/>
                <a:cs typeface="Times New Roman"/>
              </a:rPr>
              <a:t>little contretemps at  </a:t>
            </a:r>
            <a:r>
              <a:rPr dirty="0" sz="1450" spc="-15">
                <a:latin typeface="Times New Roman"/>
                <a:cs typeface="Times New Roman"/>
              </a:rPr>
              <a:t>dinner, </a:t>
            </a:r>
            <a:r>
              <a:rPr dirty="0" sz="1450" spc="-10">
                <a:latin typeface="Times New Roman"/>
                <a:cs typeface="Times New Roman"/>
              </a:rPr>
              <a:t>when the cat </a:t>
            </a:r>
            <a:r>
              <a:rPr dirty="0" sz="1450" spc="-5">
                <a:latin typeface="Times New Roman"/>
                <a:cs typeface="Times New Roman"/>
              </a:rPr>
              <a:t>fought </a:t>
            </a:r>
            <a:r>
              <a:rPr dirty="0" sz="1450" spc="-10">
                <a:latin typeface="Times New Roman"/>
                <a:cs typeface="Times New Roman"/>
              </a:rPr>
              <a:t>the </a:t>
            </a:r>
            <a:r>
              <a:rPr dirty="0" sz="1450" spc="-5">
                <a:latin typeface="Times New Roman"/>
                <a:cs typeface="Times New Roman"/>
              </a:rPr>
              <a:t>dog </a:t>
            </a:r>
            <a:r>
              <a:rPr dirty="0" sz="1450" spc="-10">
                <a:latin typeface="Times New Roman"/>
                <a:cs typeface="Times New Roman"/>
              </a:rPr>
              <a:t>under the table, </a:t>
            </a:r>
            <a:r>
              <a:rPr dirty="0" sz="1450" spc="-5">
                <a:latin typeface="Times New Roman"/>
                <a:cs typeface="Times New Roman"/>
              </a:rPr>
              <a:t>or </a:t>
            </a:r>
            <a:r>
              <a:rPr dirty="0" sz="1450" spc="-10">
                <a:latin typeface="Times New Roman"/>
                <a:cs typeface="Times New Roman"/>
              </a:rPr>
              <a:t>Katy's head-band fell  down her cheek into her</a:t>
            </a:r>
            <a:r>
              <a:rPr dirty="0" sz="1450" spc="10">
                <a:latin typeface="Times New Roman"/>
                <a:cs typeface="Times New Roman"/>
              </a:rPr>
              <a:t> </a:t>
            </a:r>
            <a:r>
              <a:rPr dirty="0" sz="1450" spc="-5">
                <a:latin typeface="Times New Roman"/>
                <a:cs typeface="Times New Roman"/>
              </a:rPr>
              <a:t>soup.</a:t>
            </a:r>
            <a:endParaRPr sz="1450">
              <a:latin typeface="Times New Roman"/>
              <a:cs typeface="Times New Roman"/>
            </a:endParaRPr>
          </a:p>
          <a:p>
            <a:pPr algn="just" marL="12700" marR="10795" indent="255904">
              <a:lnSpc>
                <a:spcPts val="1730"/>
              </a:lnSpc>
              <a:spcBef>
                <a:spcPts val="685"/>
              </a:spcBef>
            </a:pPr>
            <a:r>
              <a:rPr dirty="0" sz="1450" spc="-10">
                <a:latin typeface="Times New Roman"/>
                <a:cs typeface="Times New Roman"/>
              </a:rPr>
              <a:t>Our dinner nowadays is as nasty to describe as to eat. On my wife's face  there</a:t>
            </a:r>
            <a:r>
              <a:rPr dirty="0" sz="1450" spc="40">
                <a:latin typeface="Times New Roman"/>
                <a:cs typeface="Times New Roman"/>
              </a:rPr>
              <a:t> </a:t>
            </a:r>
            <a:r>
              <a:rPr dirty="0" sz="1450" spc="-10">
                <a:latin typeface="Times New Roman"/>
                <a:cs typeface="Times New Roman"/>
              </a:rPr>
              <a:t>is</a:t>
            </a:r>
            <a:r>
              <a:rPr dirty="0" sz="1450" spc="40">
                <a:latin typeface="Times New Roman"/>
                <a:cs typeface="Times New Roman"/>
              </a:rPr>
              <a:t> </a:t>
            </a:r>
            <a:r>
              <a:rPr dirty="0" sz="1450" spc="-10">
                <a:latin typeface="Times New Roman"/>
                <a:cs typeface="Times New Roman"/>
              </a:rPr>
              <a:t>pompousness,</a:t>
            </a:r>
            <a:r>
              <a:rPr dirty="0" sz="1450" spc="45">
                <a:latin typeface="Times New Roman"/>
                <a:cs typeface="Times New Roman"/>
              </a:rPr>
              <a:t> </a:t>
            </a:r>
            <a:r>
              <a:rPr dirty="0" sz="1450" spc="-10">
                <a:latin typeface="Times New Roman"/>
                <a:cs typeface="Times New Roman"/>
              </a:rPr>
              <a:t>an</a:t>
            </a:r>
            <a:r>
              <a:rPr dirty="0" sz="1450" spc="45">
                <a:latin typeface="Times New Roman"/>
                <a:cs typeface="Times New Roman"/>
              </a:rPr>
              <a:t> </a:t>
            </a:r>
            <a:r>
              <a:rPr dirty="0" sz="1450" spc="-10">
                <a:latin typeface="Times New Roman"/>
                <a:cs typeface="Times New Roman"/>
              </a:rPr>
              <a:t>assumed</a:t>
            </a:r>
            <a:r>
              <a:rPr dirty="0" sz="1450" spc="45">
                <a:latin typeface="Times New Roman"/>
                <a:cs typeface="Times New Roman"/>
              </a:rPr>
              <a:t> </a:t>
            </a:r>
            <a:r>
              <a:rPr dirty="0" sz="1450" spc="-20">
                <a:latin typeface="Times New Roman"/>
                <a:cs typeface="Times New Roman"/>
              </a:rPr>
              <a:t>gravity,</a:t>
            </a:r>
            <a:r>
              <a:rPr dirty="0" sz="1450" spc="45">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usual</a:t>
            </a:r>
            <a:r>
              <a:rPr dirty="0" sz="1450" spc="45">
                <a:latin typeface="Times New Roman"/>
                <a:cs typeface="Times New Roman"/>
              </a:rPr>
              <a:t> </a:t>
            </a:r>
            <a:r>
              <a:rPr dirty="0" sz="1450" spc="-20">
                <a:latin typeface="Times New Roman"/>
                <a:cs typeface="Times New Roman"/>
              </a:rPr>
              <a:t>anxiety.</a:t>
            </a:r>
            <a:r>
              <a:rPr dirty="0" sz="1450" spc="40">
                <a:latin typeface="Times New Roman"/>
                <a:cs typeface="Times New Roman"/>
              </a:rPr>
              <a:t> </a:t>
            </a:r>
            <a:r>
              <a:rPr dirty="0" sz="1450" spc="-10">
                <a:latin typeface="Times New Roman"/>
                <a:cs typeface="Times New Roman"/>
              </a:rPr>
              <a:t>She</a:t>
            </a:r>
            <a:r>
              <a:rPr dirty="0" sz="1450" spc="45">
                <a:latin typeface="Times New Roman"/>
                <a:cs typeface="Times New Roman"/>
              </a:rPr>
              <a:t> </a:t>
            </a:r>
            <a:r>
              <a:rPr dirty="0" sz="1450" spc="-10">
                <a:latin typeface="Times New Roman"/>
                <a:cs typeface="Times New Roman"/>
              </a:rPr>
              <a:t>eyes</a:t>
            </a:r>
            <a:r>
              <a:rPr dirty="0" sz="1450" spc="40">
                <a:latin typeface="Times New Roman"/>
                <a:cs typeface="Times New Roman"/>
              </a:rPr>
              <a:t> </a:t>
            </a:r>
            <a:r>
              <a:rPr dirty="0" sz="1450" spc="-5">
                <a:latin typeface="Times New Roman"/>
                <a:cs typeface="Times New Roman"/>
              </a:rPr>
              <a:t>our</a:t>
            </a:r>
            <a:endParaRPr sz="145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241"/>
            <a:ext cx="5807075" cy="9321165"/>
          </a:xfrm>
          <a:prstGeom prst="rect">
            <a:avLst/>
          </a:prstGeom>
        </p:spPr>
        <p:txBody>
          <a:bodyPr wrap="square" lIns="0" tIns="12700" rIns="0" bIns="0" rtlCol="0" vert="horz">
            <a:spAutoFit/>
          </a:bodyPr>
          <a:lstStyle/>
          <a:p>
            <a:pPr algn="just" marL="12700" marR="5715">
              <a:lnSpc>
                <a:spcPct val="99400"/>
              </a:lnSpc>
              <a:spcBef>
                <a:spcPts val="100"/>
              </a:spcBef>
            </a:pPr>
            <a:r>
              <a:rPr dirty="0" sz="1450" spc="-10">
                <a:latin typeface="Times New Roman"/>
                <a:cs typeface="Times New Roman"/>
              </a:rPr>
              <a:t>plates nervously: "I see </a:t>
            </a:r>
            <a:r>
              <a:rPr dirty="0" sz="1450" spc="-5">
                <a:latin typeface="Times New Roman"/>
                <a:cs typeface="Times New Roman"/>
              </a:rPr>
              <a:t>you don't </a:t>
            </a:r>
            <a:r>
              <a:rPr dirty="0" sz="1450" spc="-10">
                <a:latin typeface="Times New Roman"/>
                <a:cs typeface="Times New Roman"/>
              </a:rPr>
              <a:t>like the meat?... </a:t>
            </a:r>
            <a:r>
              <a:rPr dirty="0" sz="1450" spc="-20">
                <a:latin typeface="Times New Roman"/>
                <a:cs typeface="Times New Roman"/>
              </a:rPr>
              <a:t>Honestly, </a:t>
            </a:r>
            <a:r>
              <a:rPr dirty="0" sz="1450" spc="-5">
                <a:latin typeface="Times New Roman"/>
                <a:cs typeface="Times New Roman"/>
              </a:rPr>
              <a:t>don't you </a:t>
            </a:r>
            <a:r>
              <a:rPr dirty="0" sz="1450" spc="-10">
                <a:latin typeface="Times New Roman"/>
                <a:cs typeface="Times New Roman"/>
              </a:rPr>
              <a:t>like it?"  And </a:t>
            </a:r>
            <a:r>
              <a:rPr dirty="0" sz="1450" spc="-5">
                <a:latin typeface="Times New Roman"/>
                <a:cs typeface="Times New Roman"/>
              </a:rPr>
              <a:t>I </a:t>
            </a:r>
            <a:r>
              <a:rPr dirty="0" sz="1450" spc="-10">
                <a:latin typeface="Times New Roman"/>
                <a:cs typeface="Times New Roman"/>
              </a:rPr>
              <a:t>must </a:t>
            </a:r>
            <a:r>
              <a:rPr dirty="0" sz="1450" spc="-20">
                <a:latin typeface="Times New Roman"/>
                <a:cs typeface="Times New Roman"/>
              </a:rPr>
              <a:t>answer, </a:t>
            </a:r>
            <a:r>
              <a:rPr dirty="0" sz="1450" spc="-10">
                <a:latin typeface="Times New Roman"/>
                <a:cs typeface="Times New Roman"/>
              </a:rPr>
              <a:t>"Don't </a:t>
            </a:r>
            <a:r>
              <a:rPr dirty="0" sz="1450" spc="-25">
                <a:latin typeface="Times New Roman"/>
                <a:cs typeface="Times New Roman"/>
              </a:rPr>
              <a:t>worry, </a:t>
            </a:r>
            <a:r>
              <a:rPr dirty="0" sz="1450" spc="-10">
                <a:latin typeface="Times New Roman"/>
                <a:cs typeface="Times New Roman"/>
              </a:rPr>
              <a:t>my </a:t>
            </a:r>
            <a:r>
              <a:rPr dirty="0" sz="1450" spc="-25">
                <a:latin typeface="Times New Roman"/>
                <a:cs typeface="Times New Roman"/>
              </a:rPr>
              <a:t>dear. </a:t>
            </a:r>
            <a:r>
              <a:rPr dirty="0" sz="1450" spc="-10">
                <a:latin typeface="Times New Roman"/>
                <a:cs typeface="Times New Roman"/>
              </a:rPr>
              <a:t>The meat is very </a:t>
            </a:r>
            <a:r>
              <a:rPr dirty="0" sz="1450" spc="-5">
                <a:latin typeface="Times New Roman"/>
                <a:cs typeface="Times New Roman"/>
              </a:rPr>
              <a:t>good." </a:t>
            </a:r>
            <a:r>
              <a:rPr dirty="0" sz="1450" spc="-10">
                <a:latin typeface="Times New Roman"/>
                <a:cs typeface="Times New Roman"/>
              </a:rPr>
              <a:t>She:  </a:t>
            </a:r>
            <a:r>
              <a:rPr dirty="0" sz="1450" spc="-30">
                <a:latin typeface="Times New Roman"/>
                <a:cs typeface="Times New Roman"/>
              </a:rPr>
              <a:t>"You're </a:t>
            </a:r>
            <a:r>
              <a:rPr dirty="0" sz="1450" spc="-10">
                <a:latin typeface="Times New Roman"/>
                <a:cs typeface="Times New Roman"/>
              </a:rPr>
              <a:t>always taking my part, Nicolai Stiepanich. </a:t>
            </a:r>
            <a:r>
              <a:rPr dirty="0" sz="1450" spc="-60">
                <a:latin typeface="Times New Roman"/>
                <a:cs typeface="Times New Roman"/>
              </a:rPr>
              <a:t>You </a:t>
            </a:r>
            <a:r>
              <a:rPr dirty="0" sz="1450" spc="-10">
                <a:latin typeface="Times New Roman"/>
                <a:cs typeface="Times New Roman"/>
              </a:rPr>
              <a:t>never tell the truth.  Why has Alexander Adolphovich eaten so little?" and the same sort </a:t>
            </a:r>
            <a:r>
              <a:rPr dirty="0" sz="1450" spc="-5">
                <a:latin typeface="Times New Roman"/>
                <a:cs typeface="Times New Roman"/>
              </a:rPr>
              <a:t>of  </a:t>
            </a:r>
            <a:r>
              <a:rPr dirty="0" sz="1450" spc="-10">
                <a:latin typeface="Times New Roman"/>
                <a:cs typeface="Times New Roman"/>
              </a:rPr>
              <a:t>conversation for the whole </a:t>
            </a:r>
            <a:r>
              <a:rPr dirty="0" sz="1450" spc="-5">
                <a:latin typeface="Times New Roman"/>
                <a:cs typeface="Times New Roman"/>
              </a:rPr>
              <a:t>of </a:t>
            </a:r>
            <a:r>
              <a:rPr dirty="0" sz="1450" spc="-20">
                <a:latin typeface="Times New Roman"/>
                <a:cs typeface="Times New Roman"/>
              </a:rPr>
              <a:t>dinner. </a:t>
            </a:r>
            <a:r>
              <a:rPr dirty="0" sz="1450" spc="-10">
                <a:latin typeface="Times New Roman"/>
                <a:cs typeface="Times New Roman"/>
              </a:rPr>
              <a:t>Liza laughs staccato and screws </a:t>
            </a:r>
            <a:r>
              <a:rPr dirty="0" sz="1450" spc="-5">
                <a:latin typeface="Times New Roman"/>
                <a:cs typeface="Times New Roman"/>
              </a:rPr>
              <a:t>up </a:t>
            </a:r>
            <a:r>
              <a:rPr dirty="0" sz="1450" spc="-10">
                <a:latin typeface="Times New Roman"/>
                <a:cs typeface="Times New Roman"/>
              </a:rPr>
              <a:t>her  eyes. </a:t>
            </a:r>
            <a:r>
              <a:rPr dirty="0" sz="1450" spc="-5">
                <a:latin typeface="Times New Roman"/>
                <a:cs typeface="Times New Roman"/>
              </a:rPr>
              <a:t>I </a:t>
            </a:r>
            <a:r>
              <a:rPr dirty="0" sz="1450" spc="-10">
                <a:latin typeface="Times New Roman"/>
                <a:cs typeface="Times New Roman"/>
              </a:rPr>
              <a:t>look at both </a:t>
            </a:r>
            <a:r>
              <a:rPr dirty="0" sz="1450" spc="-5">
                <a:latin typeface="Times New Roman"/>
                <a:cs typeface="Times New Roman"/>
              </a:rPr>
              <a:t>of </a:t>
            </a:r>
            <a:r>
              <a:rPr dirty="0" sz="1450" spc="-10">
                <a:latin typeface="Times New Roman"/>
                <a:cs typeface="Times New Roman"/>
              </a:rPr>
              <a:t>them, and at this moment at dinner here </a:t>
            </a:r>
            <a:r>
              <a:rPr dirty="0" sz="1450" spc="-5">
                <a:latin typeface="Times New Roman"/>
                <a:cs typeface="Times New Roman"/>
              </a:rPr>
              <a:t>I </a:t>
            </a:r>
            <a:r>
              <a:rPr dirty="0" sz="1450" spc="-10">
                <a:latin typeface="Times New Roman"/>
                <a:cs typeface="Times New Roman"/>
              </a:rPr>
              <a:t>can see quite  clearly that their inner lives have slipped </a:t>
            </a:r>
            <a:r>
              <a:rPr dirty="0" sz="1450" spc="-5">
                <a:latin typeface="Times New Roman"/>
                <a:cs typeface="Times New Roman"/>
              </a:rPr>
              <a:t>out of </a:t>
            </a:r>
            <a:r>
              <a:rPr dirty="0" sz="1450" spc="-10">
                <a:latin typeface="Times New Roman"/>
                <a:cs typeface="Times New Roman"/>
              </a:rPr>
              <a:t>my observation long ago. </a:t>
            </a:r>
            <a:r>
              <a:rPr dirty="0" sz="1450" spc="-5">
                <a:latin typeface="Times New Roman"/>
                <a:cs typeface="Times New Roman"/>
              </a:rPr>
              <a:t>I  </a:t>
            </a:r>
            <a:r>
              <a:rPr dirty="0" sz="1450" spc="-10">
                <a:latin typeface="Times New Roman"/>
                <a:cs typeface="Times New Roman"/>
              </a:rPr>
              <a:t>feel as though once </a:t>
            </a:r>
            <a:r>
              <a:rPr dirty="0" sz="1450" spc="-5">
                <a:latin typeface="Times New Roman"/>
                <a:cs typeface="Times New Roman"/>
              </a:rPr>
              <a:t>upon a </a:t>
            </a:r>
            <a:r>
              <a:rPr dirty="0" sz="1450" spc="-10">
                <a:latin typeface="Times New Roman"/>
                <a:cs typeface="Times New Roman"/>
              </a:rPr>
              <a:t>time </a:t>
            </a:r>
            <a:r>
              <a:rPr dirty="0" sz="1450" spc="-5">
                <a:latin typeface="Times New Roman"/>
                <a:cs typeface="Times New Roman"/>
              </a:rPr>
              <a:t>I </a:t>
            </a:r>
            <a:r>
              <a:rPr dirty="0" sz="1450" spc="-10">
                <a:latin typeface="Times New Roman"/>
                <a:cs typeface="Times New Roman"/>
              </a:rPr>
              <a:t>lived at home with </a:t>
            </a:r>
            <a:r>
              <a:rPr dirty="0" sz="1450" spc="-5">
                <a:latin typeface="Times New Roman"/>
                <a:cs typeface="Times New Roman"/>
              </a:rPr>
              <a:t>a </a:t>
            </a:r>
            <a:r>
              <a:rPr dirty="0" sz="1450" spc="-10">
                <a:latin typeface="Times New Roman"/>
                <a:cs typeface="Times New Roman"/>
              </a:rPr>
              <a:t>real </a:t>
            </a:r>
            <a:r>
              <a:rPr dirty="0" sz="1450" spc="-25">
                <a:latin typeface="Times New Roman"/>
                <a:cs typeface="Times New Roman"/>
              </a:rPr>
              <a:t>family, </a:t>
            </a:r>
            <a:r>
              <a:rPr dirty="0" sz="1450" spc="-5">
                <a:latin typeface="Times New Roman"/>
                <a:cs typeface="Times New Roman"/>
              </a:rPr>
              <a:t>but </a:t>
            </a: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am dining as </a:t>
            </a:r>
            <a:r>
              <a:rPr dirty="0" sz="1450" spc="-5">
                <a:latin typeface="Times New Roman"/>
                <a:cs typeface="Times New Roman"/>
              </a:rPr>
              <a:t>a </a:t>
            </a:r>
            <a:r>
              <a:rPr dirty="0" sz="1450" spc="-10">
                <a:latin typeface="Times New Roman"/>
                <a:cs typeface="Times New Roman"/>
              </a:rPr>
              <a:t>guest with an unreal wife and looking at an unreal Liza. There  has been an utter change in both </a:t>
            </a:r>
            <a:r>
              <a:rPr dirty="0" sz="1450" spc="-5">
                <a:latin typeface="Times New Roman"/>
                <a:cs typeface="Times New Roman"/>
              </a:rPr>
              <a:t>of </a:t>
            </a:r>
            <a:r>
              <a:rPr dirty="0" sz="1450" spc="-10">
                <a:latin typeface="Times New Roman"/>
                <a:cs typeface="Times New Roman"/>
              </a:rPr>
              <a:t>them, while </a:t>
            </a:r>
            <a:r>
              <a:rPr dirty="0" sz="1450" spc="-5">
                <a:latin typeface="Times New Roman"/>
                <a:cs typeface="Times New Roman"/>
              </a:rPr>
              <a:t>I </a:t>
            </a:r>
            <a:r>
              <a:rPr dirty="0" sz="1450" spc="-10">
                <a:latin typeface="Times New Roman"/>
                <a:cs typeface="Times New Roman"/>
              </a:rPr>
              <a:t>have lost sight </a:t>
            </a:r>
            <a:r>
              <a:rPr dirty="0" sz="1450" spc="-5">
                <a:latin typeface="Times New Roman"/>
                <a:cs typeface="Times New Roman"/>
              </a:rPr>
              <a:t>of </a:t>
            </a:r>
            <a:r>
              <a:rPr dirty="0" sz="1450" spc="-10">
                <a:latin typeface="Times New Roman"/>
                <a:cs typeface="Times New Roman"/>
              </a:rPr>
              <a:t>the long  process that led </a:t>
            </a:r>
            <a:r>
              <a:rPr dirty="0" sz="1450" spc="-5">
                <a:latin typeface="Times New Roman"/>
                <a:cs typeface="Times New Roman"/>
              </a:rPr>
              <a:t>up </a:t>
            </a:r>
            <a:r>
              <a:rPr dirty="0" sz="1450" spc="-10">
                <a:latin typeface="Times New Roman"/>
                <a:cs typeface="Times New Roman"/>
              </a:rPr>
              <a:t>to the change. No wonder </a:t>
            </a:r>
            <a:r>
              <a:rPr dirty="0" sz="1450" spc="-5">
                <a:latin typeface="Times New Roman"/>
                <a:cs typeface="Times New Roman"/>
              </a:rPr>
              <a:t>I don't </a:t>
            </a:r>
            <a:r>
              <a:rPr dirty="0" sz="1450" spc="-10">
                <a:latin typeface="Times New Roman"/>
                <a:cs typeface="Times New Roman"/>
              </a:rPr>
              <a:t>understand anything.  What was the reason </a:t>
            </a:r>
            <a:r>
              <a:rPr dirty="0" sz="1450" spc="-5">
                <a:latin typeface="Times New Roman"/>
                <a:cs typeface="Times New Roman"/>
              </a:rPr>
              <a:t>of </a:t>
            </a:r>
            <a:r>
              <a:rPr dirty="0" sz="1450" spc="-10">
                <a:latin typeface="Times New Roman"/>
                <a:cs typeface="Times New Roman"/>
              </a:rPr>
              <a:t>the change? </a:t>
            </a:r>
            <a:r>
              <a:rPr dirty="0" sz="1450" spc="-5">
                <a:latin typeface="Times New Roman"/>
                <a:cs typeface="Times New Roman"/>
              </a:rPr>
              <a:t>I don't </a:t>
            </a:r>
            <a:r>
              <a:rPr dirty="0" sz="1450" spc="-25">
                <a:latin typeface="Times New Roman"/>
                <a:cs typeface="Times New Roman"/>
              </a:rPr>
              <a:t>know. </a:t>
            </a:r>
            <a:r>
              <a:rPr dirty="0" sz="1450" spc="-10">
                <a:latin typeface="Times New Roman"/>
                <a:cs typeface="Times New Roman"/>
              </a:rPr>
              <a:t>Perhaps the only trouble is  that God did </a:t>
            </a:r>
            <a:r>
              <a:rPr dirty="0" sz="1450" spc="-5">
                <a:latin typeface="Times New Roman"/>
                <a:cs typeface="Times New Roman"/>
              </a:rPr>
              <a:t>not </a:t>
            </a:r>
            <a:r>
              <a:rPr dirty="0" sz="1450" spc="-10">
                <a:latin typeface="Times New Roman"/>
                <a:cs typeface="Times New Roman"/>
              </a:rPr>
              <a:t>give my wife and daughter the strength He gave me. From  my childhood </a:t>
            </a:r>
            <a:r>
              <a:rPr dirty="0" sz="1450" spc="-5">
                <a:latin typeface="Times New Roman"/>
                <a:cs typeface="Times New Roman"/>
              </a:rPr>
              <a:t>I </a:t>
            </a:r>
            <a:r>
              <a:rPr dirty="0" sz="1450" spc="-10">
                <a:latin typeface="Times New Roman"/>
                <a:cs typeface="Times New Roman"/>
              </a:rPr>
              <a:t>have been accustomed to resist outside influences and have  been hardened </a:t>
            </a:r>
            <a:r>
              <a:rPr dirty="0" sz="1450" spc="-5">
                <a:latin typeface="Times New Roman"/>
                <a:cs typeface="Times New Roman"/>
              </a:rPr>
              <a:t>enough. </a:t>
            </a:r>
            <a:r>
              <a:rPr dirty="0" sz="1450" spc="-10">
                <a:latin typeface="Times New Roman"/>
                <a:cs typeface="Times New Roman"/>
              </a:rPr>
              <a:t>Such earthly catastrophes as fame, being made  General, the change from comfort to living above my means, acquaintance  with high </a:t>
            </a:r>
            <a:r>
              <a:rPr dirty="0" sz="1450" spc="-20">
                <a:latin typeface="Times New Roman"/>
                <a:cs typeface="Times New Roman"/>
              </a:rPr>
              <a:t>society, </a:t>
            </a:r>
            <a:r>
              <a:rPr dirty="0" sz="1450" spc="-10">
                <a:latin typeface="Times New Roman"/>
                <a:cs typeface="Times New Roman"/>
              </a:rPr>
              <a:t>have scarcely touched me. </a:t>
            </a:r>
            <a:r>
              <a:rPr dirty="0" sz="1450" spc="-5">
                <a:latin typeface="Times New Roman"/>
                <a:cs typeface="Times New Roman"/>
              </a:rPr>
              <a:t>I </a:t>
            </a:r>
            <a:r>
              <a:rPr dirty="0" sz="1450" spc="-10">
                <a:latin typeface="Times New Roman"/>
                <a:cs typeface="Times New Roman"/>
              </a:rPr>
              <a:t>have survived safe and </a:t>
            </a:r>
            <a:r>
              <a:rPr dirty="0" sz="1450" spc="-5">
                <a:latin typeface="Times New Roman"/>
                <a:cs typeface="Times New Roman"/>
              </a:rPr>
              <a:t>sound.  </a:t>
            </a:r>
            <a:r>
              <a:rPr dirty="0" sz="1450" spc="-10">
                <a:latin typeface="Times New Roman"/>
                <a:cs typeface="Times New Roman"/>
              </a:rPr>
              <a:t>But it all fell down like an avalanche </a:t>
            </a:r>
            <a:r>
              <a:rPr dirty="0" sz="1450" spc="-5">
                <a:latin typeface="Times New Roman"/>
                <a:cs typeface="Times New Roman"/>
              </a:rPr>
              <a:t>on </a:t>
            </a:r>
            <a:r>
              <a:rPr dirty="0" sz="1450" spc="-10">
                <a:latin typeface="Times New Roman"/>
                <a:cs typeface="Times New Roman"/>
              </a:rPr>
              <a:t>my weak, unhardened wife and Liza,  and crushed</a:t>
            </a:r>
            <a:r>
              <a:rPr dirty="0" sz="1450" spc="-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Gnekker and the girls talk </a:t>
            </a:r>
            <a:r>
              <a:rPr dirty="0" sz="1450" spc="-5">
                <a:latin typeface="Times New Roman"/>
                <a:cs typeface="Times New Roman"/>
              </a:rPr>
              <a:t>of </a:t>
            </a:r>
            <a:r>
              <a:rPr dirty="0" sz="1450" spc="-10">
                <a:latin typeface="Times New Roman"/>
                <a:cs typeface="Times New Roman"/>
              </a:rPr>
              <a:t>fugues and counter-fugues; singers and  pianists, Bach and Brahms, and my wife, frightened </a:t>
            </a:r>
            <a:r>
              <a:rPr dirty="0" sz="1450" spc="-5">
                <a:latin typeface="Times New Roman"/>
                <a:cs typeface="Times New Roman"/>
              </a:rPr>
              <a:t>of </a:t>
            </a:r>
            <a:r>
              <a:rPr dirty="0" sz="1450" spc="-10">
                <a:latin typeface="Times New Roman"/>
                <a:cs typeface="Times New Roman"/>
              </a:rPr>
              <a:t>being suspected </a:t>
            </a:r>
            <a:r>
              <a:rPr dirty="0" sz="1450" spc="-5">
                <a:latin typeface="Times New Roman"/>
                <a:cs typeface="Times New Roman"/>
              </a:rPr>
              <a:t>of  </a:t>
            </a:r>
            <a:r>
              <a:rPr dirty="0" sz="1450" spc="-10">
                <a:latin typeface="Times New Roman"/>
                <a:cs typeface="Times New Roman"/>
              </a:rPr>
              <a:t>musical ignorance, smiles sympathetically and murmurs: </a:t>
            </a:r>
            <a:r>
              <a:rPr dirty="0" sz="1450" spc="-15">
                <a:latin typeface="Times New Roman"/>
                <a:cs typeface="Times New Roman"/>
              </a:rPr>
              <a:t>"Wonderful.... </a:t>
            </a:r>
            <a:r>
              <a:rPr dirty="0" sz="1450" spc="-10">
                <a:latin typeface="Times New Roman"/>
                <a:cs typeface="Times New Roman"/>
              </a:rPr>
              <a:t>Is it  possible?... Why?..." Gnekker eats </a:t>
            </a:r>
            <a:r>
              <a:rPr dirty="0" sz="1450" spc="-20">
                <a:latin typeface="Times New Roman"/>
                <a:cs typeface="Times New Roman"/>
              </a:rPr>
              <a:t>steadily,</a:t>
            </a:r>
            <a:r>
              <a:rPr dirty="0" sz="1450" spc="320">
                <a:latin typeface="Times New Roman"/>
                <a:cs typeface="Times New Roman"/>
              </a:rPr>
              <a:t> </a:t>
            </a:r>
            <a:r>
              <a:rPr dirty="0" sz="1450" spc="-10">
                <a:latin typeface="Times New Roman"/>
                <a:cs typeface="Times New Roman"/>
              </a:rPr>
              <a:t>jokes </a:t>
            </a:r>
            <a:r>
              <a:rPr dirty="0" sz="1450" spc="-20">
                <a:latin typeface="Times New Roman"/>
                <a:cs typeface="Times New Roman"/>
              </a:rPr>
              <a:t>gravely,  </a:t>
            </a:r>
            <a:r>
              <a:rPr dirty="0" sz="1450" spc="-10">
                <a:latin typeface="Times New Roman"/>
                <a:cs typeface="Times New Roman"/>
              </a:rPr>
              <a:t>and listens  condescendingly to the ladies' remarks. Now and then </a:t>
            </a:r>
            <a:r>
              <a:rPr dirty="0" sz="1450" spc="-5">
                <a:latin typeface="Times New Roman"/>
                <a:cs typeface="Times New Roman"/>
              </a:rPr>
              <a:t>he </a:t>
            </a:r>
            <a:r>
              <a:rPr dirty="0" sz="1450" spc="-10">
                <a:latin typeface="Times New Roman"/>
                <a:cs typeface="Times New Roman"/>
              </a:rPr>
              <a:t>has the desire to talk  bad French, and then </a:t>
            </a:r>
            <a:r>
              <a:rPr dirty="0" sz="1450" spc="-5">
                <a:latin typeface="Times New Roman"/>
                <a:cs typeface="Times New Roman"/>
              </a:rPr>
              <a:t>he </a:t>
            </a:r>
            <a:r>
              <a:rPr dirty="0" sz="1450" spc="-10">
                <a:latin typeface="Times New Roman"/>
                <a:cs typeface="Times New Roman"/>
              </a:rPr>
              <a:t>finds it necessary for some unknown reason to  address me </a:t>
            </a:r>
            <a:r>
              <a:rPr dirty="0" sz="1450" spc="-15">
                <a:latin typeface="Times New Roman"/>
                <a:cs typeface="Times New Roman"/>
              </a:rPr>
              <a:t>magnificently, </a:t>
            </a:r>
            <a:r>
              <a:rPr dirty="0" sz="1450" spc="-40">
                <a:latin typeface="Times New Roman"/>
                <a:cs typeface="Times New Roman"/>
              </a:rPr>
              <a:t>"Votre</a:t>
            </a:r>
            <a:r>
              <a:rPr dirty="0" sz="1450" spc="10">
                <a:latin typeface="Times New Roman"/>
                <a:cs typeface="Times New Roman"/>
              </a:rPr>
              <a:t> </a:t>
            </a:r>
            <a:r>
              <a:rPr dirty="0" sz="1450" spc="-10">
                <a:latin typeface="Times New Roman"/>
                <a:cs typeface="Times New Roman"/>
              </a:rPr>
              <a:t>Excellence."</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am morose. Apparently </a:t>
            </a:r>
            <a:r>
              <a:rPr dirty="0" sz="1450" spc="-5">
                <a:latin typeface="Times New Roman"/>
                <a:cs typeface="Times New Roman"/>
              </a:rPr>
              <a:t>I </a:t>
            </a:r>
            <a:r>
              <a:rPr dirty="0" sz="1450" spc="-10">
                <a:latin typeface="Times New Roman"/>
                <a:cs typeface="Times New Roman"/>
              </a:rPr>
              <a:t>embarrass them all and they embarrass me.  </a:t>
            </a:r>
            <a:r>
              <a:rPr dirty="0" sz="1450" spc="-5">
                <a:latin typeface="Times New Roman"/>
                <a:cs typeface="Times New Roman"/>
              </a:rPr>
              <a:t>I </a:t>
            </a:r>
            <a:r>
              <a:rPr dirty="0" sz="1450" spc="-10">
                <a:latin typeface="Times New Roman"/>
                <a:cs typeface="Times New Roman"/>
              </a:rPr>
              <a:t>never had any intimate acquaintance with class antagonism before, </a:t>
            </a:r>
            <a:r>
              <a:rPr dirty="0" sz="1450" spc="-5">
                <a:latin typeface="Times New Roman"/>
                <a:cs typeface="Times New Roman"/>
              </a:rPr>
              <a:t>but </a:t>
            </a:r>
            <a:r>
              <a:rPr dirty="0" sz="1450" spc="-10">
                <a:latin typeface="Times New Roman"/>
                <a:cs typeface="Times New Roman"/>
              </a:rPr>
              <a:t>now  something </a:t>
            </a:r>
            <a:r>
              <a:rPr dirty="0" sz="1450" spc="-5">
                <a:latin typeface="Times New Roman"/>
                <a:cs typeface="Times New Roman"/>
              </a:rPr>
              <a:t>of </a:t>
            </a:r>
            <a:r>
              <a:rPr dirty="0" sz="1450" spc="-10">
                <a:latin typeface="Times New Roman"/>
                <a:cs typeface="Times New Roman"/>
              </a:rPr>
              <a:t>the kind torments me indeed. </a:t>
            </a:r>
            <a:r>
              <a:rPr dirty="0" sz="1450" spc="-5">
                <a:latin typeface="Times New Roman"/>
                <a:cs typeface="Times New Roman"/>
              </a:rPr>
              <a:t>I </a:t>
            </a:r>
            <a:r>
              <a:rPr dirty="0" sz="1450" spc="-10">
                <a:latin typeface="Times New Roman"/>
                <a:cs typeface="Times New Roman"/>
              </a:rPr>
              <a:t>try to find only bad traits in  </a:t>
            </a:r>
            <a:r>
              <a:rPr dirty="0" sz="1450" spc="-20">
                <a:latin typeface="Times New Roman"/>
                <a:cs typeface="Times New Roman"/>
              </a:rPr>
              <a:t>Gnekker. </a:t>
            </a:r>
            <a:r>
              <a:rPr dirty="0" sz="1450" spc="-10">
                <a:latin typeface="Times New Roman"/>
                <a:cs typeface="Times New Roman"/>
              </a:rPr>
              <a:t>It does </a:t>
            </a:r>
            <a:r>
              <a:rPr dirty="0" sz="1450" spc="-5">
                <a:latin typeface="Times New Roman"/>
                <a:cs typeface="Times New Roman"/>
              </a:rPr>
              <a:t>not </a:t>
            </a:r>
            <a:r>
              <a:rPr dirty="0" sz="1450" spc="-10">
                <a:latin typeface="Times New Roman"/>
                <a:cs typeface="Times New Roman"/>
              </a:rPr>
              <a:t>take long and then </a:t>
            </a:r>
            <a:r>
              <a:rPr dirty="0" sz="1450" spc="-5">
                <a:latin typeface="Times New Roman"/>
                <a:cs typeface="Times New Roman"/>
              </a:rPr>
              <a:t>I </a:t>
            </a:r>
            <a:r>
              <a:rPr dirty="0" sz="1450" spc="-10">
                <a:latin typeface="Times New Roman"/>
                <a:cs typeface="Times New Roman"/>
              </a:rPr>
              <a:t>am tormented because </a:t>
            </a:r>
            <a:r>
              <a:rPr dirty="0" sz="1450" spc="-5">
                <a:latin typeface="Times New Roman"/>
                <a:cs typeface="Times New Roman"/>
              </a:rPr>
              <a:t>one of </a:t>
            </a:r>
            <a:r>
              <a:rPr dirty="0" sz="1450" spc="-10">
                <a:latin typeface="Times New Roman"/>
                <a:cs typeface="Times New Roman"/>
              </a:rPr>
              <a:t>my  friends has </a:t>
            </a:r>
            <a:r>
              <a:rPr dirty="0" sz="1450" spc="-5">
                <a:latin typeface="Times New Roman"/>
                <a:cs typeface="Times New Roman"/>
              </a:rPr>
              <a:t>not </a:t>
            </a:r>
            <a:r>
              <a:rPr dirty="0" sz="1450" spc="-10">
                <a:latin typeface="Times New Roman"/>
                <a:cs typeface="Times New Roman"/>
              </a:rPr>
              <a:t>taken his place as bridegroom. In another way too his presence  has </a:t>
            </a:r>
            <a:r>
              <a:rPr dirty="0" sz="1450" spc="-5">
                <a:latin typeface="Times New Roman"/>
                <a:cs typeface="Times New Roman"/>
              </a:rPr>
              <a:t>a </a:t>
            </a:r>
            <a:r>
              <a:rPr dirty="0" sz="1450" spc="-10">
                <a:latin typeface="Times New Roman"/>
                <a:cs typeface="Times New Roman"/>
              </a:rPr>
              <a:t>bad </a:t>
            </a:r>
            <a:r>
              <a:rPr dirty="0" sz="1450" spc="-15">
                <a:latin typeface="Times New Roman"/>
                <a:cs typeface="Times New Roman"/>
              </a:rPr>
              <a:t>effect </a:t>
            </a:r>
            <a:r>
              <a:rPr dirty="0" sz="1450" spc="-5">
                <a:latin typeface="Times New Roman"/>
                <a:cs typeface="Times New Roman"/>
              </a:rPr>
              <a:t>upon </a:t>
            </a:r>
            <a:r>
              <a:rPr dirty="0" sz="1450" spc="-10">
                <a:latin typeface="Times New Roman"/>
                <a:cs typeface="Times New Roman"/>
              </a:rPr>
              <a:t>me. </a:t>
            </a:r>
            <a:r>
              <a:rPr dirty="0" sz="1450" spc="-20">
                <a:latin typeface="Times New Roman"/>
                <a:cs typeface="Times New Roman"/>
              </a:rPr>
              <a:t>Usually,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am left alone with myself </a:t>
            </a:r>
            <a:r>
              <a:rPr dirty="0" sz="1450" spc="-5">
                <a:latin typeface="Times New Roman"/>
                <a:cs typeface="Times New Roman"/>
              </a:rPr>
              <a:t>or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am in the company </a:t>
            </a:r>
            <a:r>
              <a:rPr dirty="0" sz="1450" spc="-5">
                <a:latin typeface="Times New Roman"/>
                <a:cs typeface="Times New Roman"/>
              </a:rPr>
              <a:t>of </a:t>
            </a:r>
            <a:r>
              <a:rPr dirty="0" sz="1450" spc="-10">
                <a:latin typeface="Times New Roman"/>
                <a:cs typeface="Times New Roman"/>
              </a:rPr>
              <a:t>people </a:t>
            </a:r>
            <a:r>
              <a:rPr dirty="0" sz="1450" spc="-5">
                <a:latin typeface="Times New Roman"/>
                <a:cs typeface="Times New Roman"/>
              </a:rPr>
              <a:t>I </a:t>
            </a:r>
            <a:r>
              <a:rPr dirty="0" sz="1450" spc="-10">
                <a:latin typeface="Times New Roman"/>
                <a:cs typeface="Times New Roman"/>
              </a:rPr>
              <a:t>love, </a:t>
            </a:r>
            <a:r>
              <a:rPr dirty="0" sz="1450" spc="-5">
                <a:latin typeface="Times New Roman"/>
                <a:cs typeface="Times New Roman"/>
              </a:rPr>
              <a:t>I </a:t>
            </a:r>
            <a:r>
              <a:rPr dirty="0" sz="1450" spc="-10">
                <a:latin typeface="Times New Roman"/>
                <a:cs typeface="Times New Roman"/>
              </a:rPr>
              <a:t>never think </a:t>
            </a:r>
            <a:r>
              <a:rPr dirty="0" sz="1450" spc="-5">
                <a:latin typeface="Times New Roman"/>
                <a:cs typeface="Times New Roman"/>
              </a:rPr>
              <a:t>of </a:t>
            </a:r>
            <a:r>
              <a:rPr dirty="0" sz="1450" spc="-10">
                <a:latin typeface="Times New Roman"/>
                <a:cs typeface="Times New Roman"/>
              </a:rPr>
              <a:t>my merits; and if </a:t>
            </a:r>
            <a:r>
              <a:rPr dirty="0" sz="1450" spc="-5">
                <a:latin typeface="Times New Roman"/>
                <a:cs typeface="Times New Roman"/>
              </a:rPr>
              <a:t>I </a:t>
            </a:r>
            <a:r>
              <a:rPr dirty="0" sz="1450" spc="-10">
                <a:latin typeface="Times New Roman"/>
                <a:cs typeface="Times New Roman"/>
              </a:rPr>
              <a:t>begin  to think about them they seem as trivial as though </a:t>
            </a:r>
            <a:r>
              <a:rPr dirty="0" sz="1450" spc="-5">
                <a:latin typeface="Times New Roman"/>
                <a:cs typeface="Times New Roman"/>
              </a:rPr>
              <a:t>I </a:t>
            </a:r>
            <a:r>
              <a:rPr dirty="0" sz="1450" spc="-10">
                <a:latin typeface="Times New Roman"/>
                <a:cs typeface="Times New Roman"/>
              </a:rPr>
              <a:t>had become </a:t>
            </a:r>
            <a:r>
              <a:rPr dirty="0" sz="1450" spc="-5">
                <a:latin typeface="Times New Roman"/>
                <a:cs typeface="Times New Roman"/>
              </a:rPr>
              <a:t>a </a:t>
            </a:r>
            <a:r>
              <a:rPr dirty="0" sz="1450" spc="-10">
                <a:latin typeface="Times New Roman"/>
                <a:cs typeface="Times New Roman"/>
              </a:rPr>
              <a:t>scholar only  </a:t>
            </a:r>
            <a:r>
              <a:rPr dirty="0" sz="1450" spc="-20">
                <a:latin typeface="Times New Roman"/>
                <a:cs typeface="Times New Roman"/>
              </a:rPr>
              <a:t>yesterday. </a:t>
            </a:r>
            <a:r>
              <a:rPr dirty="0" sz="1450" spc="-10">
                <a:latin typeface="Times New Roman"/>
                <a:cs typeface="Times New Roman"/>
              </a:rPr>
              <a:t>But in the presence </a:t>
            </a:r>
            <a:r>
              <a:rPr dirty="0" sz="1450" spc="-5">
                <a:latin typeface="Times New Roman"/>
                <a:cs typeface="Times New Roman"/>
              </a:rPr>
              <a:t>of a </a:t>
            </a:r>
            <a:r>
              <a:rPr dirty="0" sz="1450" spc="-10">
                <a:latin typeface="Times New Roman"/>
                <a:cs typeface="Times New Roman"/>
              </a:rPr>
              <a:t>man like Gnekker my merits appear to me  like an extremely high mountain, whose summit is lost in the clouds, while  Gnekkers move about the foot, so small as hardly to </a:t>
            </a:r>
            <a:r>
              <a:rPr dirty="0" sz="1450" spc="-5">
                <a:latin typeface="Times New Roman"/>
                <a:cs typeface="Times New Roman"/>
              </a:rPr>
              <a:t>be</a:t>
            </a:r>
            <a:r>
              <a:rPr dirty="0" sz="1450" spc="60">
                <a:latin typeface="Times New Roman"/>
                <a:cs typeface="Times New Roman"/>
              </a:rPr>
              <a:t> </a:t>
            </a:r>
            <a:r>
              <a:rPr dirty="0" sz="1450" spc="-10">
                <a:latin typeface="Times New Roman"/>
                <a:cs typeface="Times New Roman"/>
              </a:rPr>
              <a:t>seen.</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After dinner </a:t>
            </a:r>
            <a:r>
              <a:rPr dirty="0" sz="1450" spc="-5">
                <a:latin typeface="Times New Roman"/>
                <a:cs typeface="Times New Roman"/>
              </a:rPr>
              <a:t>I go up </a:t>
            </a:r>
            <a:r>
              <a:rPr dirty="0" sz="1450" spc="-10">
                <a:latin typeface="Times New Roman"/>
                <a:cs typeface="Times New Roman"/>
              </a:rPr>
              <a:t>to my study and light my little pipe, the only </a:t>
            </a:r>
            <a:r>
              <a:rPr dirty="0" sz="1450" spc="-5">
                <a:latin typeface="Times New Roman"/>
                <a:cs typeface="Times New Roman"/>
              </a:rPr>
              <a:t>one  </a:t>
            </a:r>
            <a:r>
              <a:rPr dirty="0" sz="1450" spc="-10">
                <a:latin typeface="Times New Roman"/>
                <a:cs typeface="Times New Roman"/>
              </a:rPr>
              <a:t>during the whole </a:t>
            </a:r>
            <a:r>
              <a:rPr dirty="0" sz="1450" spc="-30">
                <a:latin typeface="Times New Roman"/>
                <a:cs typeface="Times New Roman"/>
              </a:rPr>
              <a:t>day, </a:t>
            </a:r>
            <a:r>
              <a:rPr dirty="0" sz="1450" spc="-10">
                <a:latin typeface="Times New Roman"/>
                <a:cs typeface="Times New Roman"/>
              </a:rPr>
              <a:t>the sole survivor </a:t>
            </a:r>
            <a:r>
              <a:rPr dirty="0" sz="1450" spc="-5">
                <a:latin typeface="Times New Roman"/>
                <a:cs typeface="Times New Roman"/>
              </a:rPr>
              <a:t>of </a:t>
            </a:r>
            <a:r>
              <a:rPr dirty="0" sz="1450" spc="-10">
                <a:latin typeface="Times New Roman"/>
                <a:cs typeface="Times New Roman"/>
              </a:rPr>
              <a:t>my old habit </a:t>
            </a:r>
            <a:r>
              <a:rPr dirty="0" sz="1450" spc="-5">
                <a:latin typeface="Times New Roman"/>
                <a:cs typeface="Times New Roman"/>
              </a:rPr>
              <a:t>of </a:t>
            </a:r>
            <a:r>
              <a:rPr dirty="0" sz="1450" spc="-10">
                <a:latin typeface="Times New Roman"/>
                <a:cs typeface="Times New Roman"/>
              </a:rPr>
              <a:t>smoking from  morning to night. My wife comes into me while </a:t>
            </a:r>
            <a:r>
              <a:rPr dirty="0" sz="1450" spc="-5">
                <a:latin typeface="Times New Roman"/>
                <a:cs typeface="Times New Roman"/>
              </a:rPr>
              <a:t>I </a:t>
            </a:r>
            <a:r>
              <a:rPr dirty="0" sz="1450" spc="-10">
                <a:latin typeface="Times New Roman"/>
                <a:cs typeface="Times New Roman"/>
              </a:rPr>
              <a:t>am smoking and sits down  to</a:t>
            </a:r>
            <a:r>
              <a:rPr dirty="0" sz="1450" spc="180">
                <a:latin typeface="Times New Roman"/>
                <a:cs typeface="Times New Roman"/>
              </a:rPr>
              <a:t> </a:t>
            </a:r>
            <a:r>
              <a:rPr dirty="0" sz="1450" spc="-10">
                <a:latin typeface="Times New Roman"/>
                <a:cs typeface="Times New Roman"/>
              </a:rPr>
              <a:t>speak</a:t>
            </a:r>
            <a:r>
              <a:rPr dirty="0" sz="1450" spc="180">
                <a:latin typeface="Times New Roman"/>
                <a:cs typeface="Times New Roman"/>
              </a:rPr>
              <a:t> </a:t>
            </a:r>
            <a:r>
              <a:rPr dirty="0" sz="1450" spc="-10">
                <a:latin typeface="Times New Roman"/>
                <a:cs typeface="Times New Roman"/>
              </a:rPr>
              <a:t>to</a:t>
            </a:r>
            <a:r>
              <a:rPr dirty="0" sz="1450" spc="185">
                <a:latin typeface="Times New Roman"/>
                <a:cs typeface="Times New Roman"/>
              </a:rPr>
              <a:t> </a:t>
            </a:r>
            <a:r>
              <a:rPr dirty="0" sz="1450" spc="-10">
                <a:latin typeface="Times New Roman"/>
                <a:cs typeface="Times New Roman"/>
              </a:rPr>
              <a:t>me.</a:t>
            </a:r>
            <a:r>
              <a:rPr dirty="0" sz="1450" spc="180">
                <a:latin typeface="Times New Roman"/>
                <a:cs typeface="Times New Roman"/>
              </a:rPr>
              <a:t> </a:t>
            </a:r>
            <a:r>
              <a:rPr dirty="0" sz="1450" spc="-10">
                <a:latin typeface="Times New Roman"/>
                <a:cs typeface="Times New Roman"/>
              </a:rPr>
              <a:t>Just</a:t>
            </a:r>
            <a:r>
              <a:rPr dirty="0" sz="1450" spc="185">
                <a:latin typeface="Times New Roman"/>
                <a:cs typeface="Times New Roman"/>
              </a:rPr>
              <a:t> </a:t>
            </a:r>
            <a:r>
              <a:rPr dirty="0" sz="1450" spc="-10">
                <a:latin typeface="Times New Roman"/>
                <a:cs typeface="Times New Roman"/>
              </a:rPr>
              <a:t>as</a:t>
            </a:r>
            <a:r>
              <a:rPr dirty="0" sz="1450" spc="180">
                <a:latin typeface="Times New Roman"/>
                <a:cs typeface="Times New Roman"/>
              </a:rPr>
              <a:t> </a:t>
            </a:r>
            <a:r>
              <a:rPr dirty="0" sz="1450" spc="-10">
                <a:latin typeface="Times New Roman"/>
                <a:cs typeface="Times New Roman"/>
              </a:rPr>
              <a:t>in</a:t>
            </a:r>
            <a:r>
              <a:rPr dirty="0" sz="1450" spc="180">
                <a:latin typeface="Times New Roman"/>
                <a:cs typeface="Times New Roman"/>
              </a:rPr>
              <a:t> </a:t>
            </a:r>
            <a:r>
              <a:rPr dirty="0" sz="1450" spc="-10">
                <a:latin typeface="Times New Roman"/>
                <a:cs typeface="Times New Roman"/>
              </a:rPr>
              <a:t>the</a:t>
            </a:r>
            <a:r>
              <a:rPr dirty="0" sz="1450" spc="185">
                <a:latin typeface="Times New Roman"/>
                <a:cs typeface="Times New Roman"/>
              </a:rPr>
              <a:t> </a:t>
            </a:r>
            <a:r>
              <a:rPr dirty="0" sz="1450" spc="-10">
                <a:latin typeface="Times New Roman"/>
                <a:cs typeface="Times New Roman"/>
              </a:rPr>
              <a:t>morning,</a:t>
            </a:r>
            <a:r>
              <a:rPr dirty="0" sz="1450" spc="180">
                <a:latin typeface="Times New Roman"/>
                <a:cs typeface="Times New Roman"/>
              </a:rPr>
              <a:t> </a:t>
            </a:r>
            <a:r>
              <a:rPr dirty="0" sz="1450" spc="-5">
                <a:latin typeface="Times New Roman"/>
                <a:cs typeface="Times New Roman"/>
              </a:rPr>
              <a:t>I</a:t>
            </a:r>
            <a:r>
              <a:rPr dirty="0" sz="1450" spc="180">
                <a:latin typeface="Times New Roman"/>
                <a:cs typeface="Times New Roman"/>
              </a:rPr>
              <a:t> </a:t>
            </a:r>
            <a:r>
              <a:rPr dirty="0" sz="1450" spc="-10">
                <a:latin typeface="Times New Roman"/>
                <a:cs typeface="Times New Roman"/>
              </a:rPr>
              <a:t>know</a:t>
            </a:r>
            <a:r>
              <a:rPr dirty="0" sz="1450" spc="180">
                <a:latin typeface="Times New Roman"/>
                <a:cs typeface="Times New Roman"/>
              </a:rPr>
              <a:t> </a:t>
            </a:r>
            <a:r>
              <a:rPr dirty="0" sz="1450" spc="-10">
                <a:latin typeface="Times New Roman"/>
                <a:cs typeface="Times New Roman"/>
              </a:rPr>
              <a:t>beforehand</a:t>
            </a:r>
            <a:r>
              <a:rPr dirty="0" sz="1450" spc="180">
                <a:latin typeface="Times New Roman"/>
                <a:cs typeface="Times New Roman"/>
              </a:rPr>
              <a:t> </a:t>
            </a:r>
            <a:r>
              <a:rPr dirty="0" sz="1450" spc="-10">
                <a:latin typeface="Times New Roman"/>
                <a:cs typeface="Times New Roman"/>
              </a:rPr>
              <a:t>what</a:t>
            </a:r>
            <a:r>
              <a:rPr dirty="0" sz="1450" spc="18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0062"/>
            <a:ext cx="5807075" cy="9464040"/>
          </a:xfrm>
          <a:prstGeom prst="rect">
            <a:avLst/>
          </a:prstGeom>
        </p:spPr>
        <p:txBody>
          <a:bodyPr wrap="square" lIns="0" tIns="111760" rIns="0" bIns="0" rtlCol="0" vert="horz">
            <a:spAutoFit/>
          </a:bodyPr>
          <a:lstStyle/>
          <a:p>
            <a:pPr algn="just" marL="12700">
              <a:lnSpc>
                <a:spcPct val="100000"/>
              </a:lnSpc>
              <a:spcBef>
                <a:spcPts val="880"/>
              </a:spcBef>
            </a:pPr>
            <a:r>
              <a:rPr dirty="0" sz="1450" spc="-10">
                <a:latin typeface="Times New Roman"/>
                <a:cs typeface="Times New Roman"/>
              </a:rPr>
              <a:t>conversation will</a:t>
            </a:r>
            <a:r>
              <a:rPr dirty="0" sz="1450" spc="-5">
                <a:latin typeface="Times New Roman"/>
                <a:cs typeface="Times New Roman"/>
              </a:rPr>
              <a:t> </a:t>
            </a:r>
            <a:r>
              <a:rPr dirty="0" sz="1450" spc="-10">
                <a:latin typeface="Times New Roman"/>
                <a:cs typeface="Times New Roman"/>
              </a:rPr>
              <a:t>be.</a:t>
            </a:r>
            <a:endParaRPr sz="1450">
              <a:latin typeface="Times New Roman"/>
              <a:cs typeface="Times New Roman"/>
            </a:endParaRPr>
          </a:p>
          <a:p>
            <a:pPr algn="just" marL="12700" marR="7620" indent="255904">
              <a:lnSpc>
                <a:spcPts val="1730"/>
              </a:lnSpc>
              <a:spcBef>
                <a:spcPts val="845"/>
              </a:spcBef>
            </a:pPr>
            <a:r>
              <a:rPr dirty="0" sz="1450" spc="-50">
                <a:latin typeface="Times New Roman"/>
                <a:cs typeface="Times New Roman"/>
              </a:rPr>
              <a:t>"We </a:t>
            </a:r>
            <a:r>
              <a:rPr dirty="0" sz="1450" spc="-5">
                <a:latin typeface="Times New Roman"/>
                <a:cs typeface="Times New Roman"/>
              </a:rPr>
              <a:t>ought </a:t>
            </a:r>
            <a:r>
              <a:rPr dirty="0" sz="1450" spc="-10">
                <a:latin typeface="Times New Roman"/>
                <a:cs typeface="Times New Roman"/>
              </a:rPr>
              <a:t>to talk </a:t>
            </a:r>
            <a:r>
              <a:rPr dirty="0" sz="1450" spc="-20">
                <a:latin typeface="Times New Roman"/>
                <a:cs typeface="Times New Roman"/>
              </a:rPr>
              <a:t>seriously, </a:t>
            </a:r>
            <a:r>
              <a:rPr dirty="0" sz="1450" spc="-10">
                <a:latin typeface="Times New Roman"/>
                <a:cs typeface="Times New Roman"/>
              </a:rPr>
              <a:t>Nicolai Stiepanovich," she begins. "I mean  about Liza. Why won't </a:t>
            </a:r>
            <a:r>
              <a:rPr dirty="0" sz="1450" spc="-5">
                <a:latin typeface="Times New Roman"/>
                <a:cs typeface="Times New Roman"/>
              </a:rPr>
              <a:t>you</a:t>
            </a:r>
            <a:r>
              <a:rPr dirty="0" sz="1450" spc="10">
                <a:latin typeface="Times New Roman"/>
                <a:cs typeface="Times New Roman"/>
              </a:rPr>
              <a:t> </a:t>
            </a:r>
            <a:r>
              <a:rPr dirty="0" sz="1450" spc="-10">
                <a:latin typeface="Times New Roman"/>
                <a:cs typeface="Times New Roman"/>
              </a:rPr>
              <a:t>attend?"</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"Attend to</a:t>
            </a:r>
            <a:r>
              <a:rPr dirty="0" sz="1450" spc="-5">
                <a:latin typeface="Times New Roman"/>
                <a:cs typeface="Times New Roman"/>
              </a:rPr>
              <a:t> </a:t>
            </a:r>
            <a:r>
              <a:rPr dirty="0" sz="1450" spc="-10">
                <a:latin typeface="Times New Roman"/>
                <a:cs typeface="Times New Roman"/>
              </a:rPr>
              <a:t>what?"</a:t>
            </a:r>
            <a:endParaRPr sz="1450">
              <a:latin typeface="Times New Roman"/>
              <a:cs typeface="Times New Roman"/>
            </a:endParaRPr>
          </a:p>
          <a:p>
            <a:pPr algn="just" marL="12700" marR="11430" indent="255904">
              <a:lnSpc>
                <a:spcPts val="1730"/>
              </a:lnSpc>
              <a:spcBef>
                <a:spcPts val="844"/>
              </a:spcBef>
            </a:pPr>
            <a:r>
              <a:rPr dirty="0" sz="1450" spc="-45">
                <a:latin typeface="Times New Roman"/>
                <a:cs typeface="Times New Roman"/>
              </a:rPr>
              <a:t>"You </a:t>
            </a:r>
            <a:r>
              <a:rPr dirty="0" sz="1450" spc="-10">
                <a:latin typeface="Times New Roman"/>
                <a:cs typeface="Times New Roman"/>
              </a:rPr>
              <a:t>pretend </a:t>
            </a:r>
            <a:r>
              <a:rPr dirty="0" sz="1450" spc="-5">
                <a:latin typeface="Times New Roman"/>
                <a:cs typeface="Times New Roman"/>
              </a:rPr>
              <a:t>you don't </a:t>
            </a:r>
            <a:r>
              <a:rPr dirty="0" sz="1450" spc="-10">
                <a:latin typeface="Times New Roman"/>
                <a:cs typeface="Times New Roman"/>
              </a:rPr>
              <a:t>notice anything. It's </a:t>
            </a:r>
            <a:r>
              <a:rPr dirty="0" sz="1450" spc="-5">
                <a:latin typeface="Times New Roman"/>
                <a:cs typeface="Times New Roman"/>
              </a:rPr>
              <a:t>not </a:t>
            </a:r>
            <a:r>
              <a:rPr dirty="0" sz="1450" spc="-10">
                <a:latin typeface="Times New Roman"/>
                <a:cs typeface="Times New Roman"/>
              </a:rPr>
              <a:t>right: It's </a:t>
            </a:r>
            <a:r>
              <a:rPr dirty="0" sz="1450" spc="-5">
                <a:latin typeface="Times New Roman"/>
                <a:cs typeface="Times New Roman"/>
              </a:rPr>
              <a:t>not </a:t>
            </a:r>
            <a:r>
              <a:rPr dirty="0" sz="1450" spc="-10">
                <a:latin typeface="Times New Roman"/>
                <a:cs typeface="Times New Roman"/>
              </a:rPr>
              <a:t>right to </a:t>
            </a:r>
            <a:r>
              <a:rPr dirty="0" sz="1450" spc="-5">
                <a:latin typeface="Times New Roman"/>
                <a:cs typeface="Times New Roman"/>
              </a:rPr>
              <a:t>be  </a:t>
            </a:r>
            <a:r>
              <a:rPr dirty="0" sz="1450" spc="-10">
                <a:latin typeface="Times New Roman"/>
                <a:cs typeface="Times New Roman"/>
              </a:rPr>
              <a:t>unconcerned. Gnekker has intentions about Liza. What </a:t>
            </a:r>
            <a:r>
              <a:rPr dirty="0" sz="1450" spc="-5">
                <a:latin typeface="Times New Roman"/>
                <a:cs typeface="Times New Roman"/>
              </a:rPr>
              <a:t>do you </a:t>
            </a:r>
            <a:r>
              <a:rPr dirty="0" sz="1450" spc="-10">
                <a:latin typeface="Times New Roman"/>
                <a:cs typeface="Times New Roman"/>
              </a:rPr>
              <a:t>say to</a:t>
            </a:r>
            <a:r>
              <a:rPr dirty="0" sz="1450" spc="10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"I can't say he's </a:t>
            </a:r>
            <a:r>
              <a:rPr dirty="0" sz="1450" spc="-5">
                <a:latin typeface="Times New Roman"/>
                <a:cs typeface="Times New Roman"/>
              </a:rPr>
              <a:t>a </a:t>
            </a:r>
            <a:r>
              <a:rPr dirty="0" sz="1450" spc="-10">
                <a:latin typeface="Times New Roman"/>
                <a:cs typeface="Times New Roman"/>
              </a:rPr>
              <a:t>bad man, because </a:t>
            </a:r>
            <a:r>
              <a:rPr dirty="0" sz="1450" spc="-5">
                <a:latin typeface="Times New Roman"/>
                <a:cs typeface="Times New Roman"/>
              </a:rPr>
              <a:t>I don't </a:t>
            </a:r>
            <a:r>
              <a:rPr dirty="0" sz="1450" spc="-10">
                <a:latin typeface="Times New Roman"/>
                <a:cs typeface="Times New Roman"/>
              </a:rPr>
              <a:t>know him; </a:t>
            </a:r>
            <a:r>
              <a:rPr dirty="0" sz="1450" spc="-5">
                <a:latin typeface="Times New Roman"/>
                <a:cs typeface="Times New Roman"/>
              </a:rPr>
              <a:t>but </a:t>
            </a:r>
            <a:r>
              <a:rPr dirty="0" sz="1450" spc="-10">
                <a:latin typeface="Times New Roman"/>
                <a:cs typeface="Times New Roman"/>
              </a:rPr>
              <a:t>I've told </a:t>
            </a:r>
            <a:r>
              <a:rPr dirty="0" sz="1450" spc="-5">
                <a:latin typeface="Times New Roman"/>
                <a:cs typeface="Times New Roman"/>
              </a:rPr>
              <a:t>you a  </a:t>
            </a:r>
            <a:r>
              <a:rPr dirty="0" sz="1450" spc="-10">
                <a:latin typeface="Times New Roman"/>
                <a:cs typeface="Times New Roman"/>
              </a:rPr>
              <a:t>thousand times already that </a:t>
            </a:r>
            <a:r>
              <a:rPr dirty="0" sz="1450" spc="-5">
                <a:latin typeface="Times New Roman"/>
                <a:cs typeface="Times New Roman"/>
              </a:rPr>
              <a:t>I don't </a:t>
            </a:r>
            <a:r>
              <a:rPr dirty="0" sz="1450" spc="-10">
                <a:latin typeface="Times New Roman"/>
                <a:cs typeface="Times New Roman"/>
              </a:rPr>
              <a:t>like</a:t>
            </a:r>
            <a:r>
              <a:rPr dirty="0" sz="1450" spc="1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"But that's impossible </a:t>
            </a:r>
            <a:r>
              <a:rPr dirty="0" sz="1450" spc="-5">
                <a:latin typeface="Times New Roman"/>
                <a:cs typeface="Times New Roman"/>
              </a:rPr>
              <a:t>... </a:t>
            </a:r>
            <a:r>
              <a:rPr dirty="0" sz="1450" spc="-10">
                <a:latin typeface="Times New Roman"/>
                <a:cs typeface="Times New Roman"/>
              </a:rPr>
              <a:t>impossible...." She rises and walks about in  agitation.</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"It's impossible to have such an attitude to </a:t>
            </a:r>
            <a:r>
              <a:rPr dirty="0" sz="1450" spc="-5">
                <a:latin typeface="Times New Roman"/>
                <a:cs typeface="Times New Roman"/>
              </a:rPr>
              <a:t>a </a:t>
            </a:r>
            <a:r>
              <a:rPr dirty="0" sz="1450" spc="-10">
                <a:latin typeface="Times New Roman"/>
                <a:cs typeface="Times New Roman"/>
              </a:rPr>
              <a:t>serious </a:t>
            </a:r>
            <a:r>
              <a:rPr dirty="0" sz="1450" spc="-15">
                <a:latin typeface="Times New Roman"/>
                <a:cs typeface="Times New Roman"/>
              </a:rPr>
              <a:t>matter," </a:t>
            </a:r>
            <a:r>
              <a:rPr dirty="0" sz="1450" spc="-10">
                <a:latin typeface="Times New Roman"/>
                <a:cs typeface="Times New Roman"/>
              </a:rPr>
              <a:t>she says.  "When </a:t>
            </a:r>
            <a:r>
              <a:rPr dirty="0" sz="1450" spc="-5">
                <a:latin typeface="Times New Roman"/>
                <a:cs typeface="Times New Roman"/>
              </a:rPr>
              <a:t>our </a:t>
            </a:r>
            <a:r>
              <a:rPr dirty="0" sz="1450" spc="-10">
                <a:latin typeface="Times New Roman"/>
                <a:cs typeface="Times New Roman"/>
              </a:rPr>
              <a:t>daughter's happiness is concerned, we must </a:t>
            </a:r>
            <a:r>
              <a:rPr dirty="0" sz="1450" spc="-5">
                <a:latin typeface="Times New Roman"/>
                <a:cs typeface="Times New Roman"/>
              </a:rPr>
              <a:t>put </a:t>
            </a:r>
            <a:r>
              <a:rPr dirty="0" sz="1450" spc="-10">
                <a:latin typeface="Times New Roman"/>
                <a:cs typeface="Times New Roman"/>
              </a:rPr>
              <a:t>everything  personal aside.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you don't </a:t>
            </a:r>
            <a:r>
              <a:rPr dirty="0" sz="1450" spc="-10">
                <a:latin typeface="Times New Roman"/>
                <a:cs typeface="Times New Roman"/>
              </a:rPr>
              <a:t>like </a:t>
            </a:r>
            <a:r>
              <a:rPr dirty="0" sz="1450" spc="-5">
                <a:latin typeface="Times New Roman"/>
                <a:cs typeface="Times New Roman"/>
              </a:rPr>
              <a:t>him.... </a:t>
            </a:r>
            <a:r>
              <a:rPr dirty="0" sz="1450" spc="-50">
                <a:latin typeface="Times New Roman"/>
                <a:cs typeface="Times New Roman"/>
              </a:rPr>
              <a:t>Very </a:t>
            </a:r>
            <a:r>
              <a:rPr dirty="0" sz="1450" spc="-10">
                <a:latin typeface="Times New Roman"/>
                <a:cs typeface="Times New Roman"/>
              </a:rPr>
              <a:t>well.... But if we refuse him  now and upset everything, how can </a:t>
            </a:r>
            <a:r>
              <a:rPr dirty="0" sz="1450" spc="-5">
                <a:latin typeface="Times New Roman"/>
                <a:cs typeface="Times New Roman"/>
              </a:rPr>
              <a:t>you </a:t>
            </a:r>
            <a:r>
              <a:rPr dirty="0" sz="1450" spc="-10">
                <a:latin typeface="Times New Roman"/>
                <a:cs typeface="Times New Roman"/>
              </a:rPr>
              <a:t>guarantee that Liza won't have </a:t>
            </a:r>
            <a:r>
              <a:rPr dirty="0" sz="1450" spc="-5">
                <a:latin typeface="Times New Roman"/>
                <a:cs typeface="Times New Roman"/>
              </a:rPr>
              <a:t>a  </a:t>
            </a:r>
            <a:r>
              <a:rPr dirty="0" sz="1450" spc="-10">
                <a:latin typeface="Times New Roman"/>
                <a:cs typeface="Times New Roman"/>
              </a:rPr>
              <a:t>grievance against </a:t>
            </a:r>
            <a:r>
              <a:rPr dirty="0" sz="1450" spc="-5">
                <a:latin typeface="Times New Roman"/>
                <a:cs typeface="Times New Roman"/>
              </a:rPr>
              <a:t>us </a:t>
            </a:r>
            <a:r>
              <a:rPr dirty="0" sz="1450" spc="-10">
                <a:latin typeface="Times New Roman"/>
                <a:cs typeface="Times New Roman"/>
              </a:rPr>
              <a:t>for the rest </a:t>
            </a:r>
            <a:r>
              <a:rPr dirty="0" sz="1450" spc="-5">
                <a:latin typeface="Times New Roman"/>
                <a:cs typeface="Times New Roman"/>
              </a:rPr>
              <a:t>of </a:t>
            </a:r>
            <a:r>
              <a:rPr dirty="0" sz="1450" spc="-10">
                <a:latin typeface="Times New Roman"/>
                <a:cs typeface="Times New Roman"/>
              </a:rPr>
              <a:t>her life? Heaven knows there aren't many  </a:t>
            </a:r>
            <a:r>
              <a:rPr dirty="0" sz="1450" spc="-5">
                <a:latin typeface="Times New Roman"/>
                <a:cs typeface="Times New Roman"/>
              </a:rPr>
              <a:t>young </a:t>
            </a:r>
            <a:r>
              <a:rPr dirty="0" sz="1450" spc="-10">
                <a:latin typeface="Times New Roman"/>
                <a:cs typeface="Times New Roman"/>
              </a:rPr>
              <a:t>men nowadays. It's quite likely there won't </a:t>
            </a:r>
            <a:r>
              <a:rPr dirty="0" sz="1450" spc="-5">
                <a:latin typeface="Times New Roman"/>
                <a:cs typeface="Times New Roman"/>
              </a:rPr>
              <a:t>be </a:t>
            </a:r>
            <a:r>
              <a:rPr dirty="0" sz="1450" spc="-10">
                <a:latin typeface="Times New Roman"/>
                <a:cs typeface="Times New Roman"/>
              </a:rPr>
              <a:t>another chance. He loves  Liza very much and she likes him, </a:t>
            </a:r>
            <a:r>
              <a:rPr dirty="0" sz="1450" spc="-20">
                <a:latin typeface="Times New Roman"/>
                <a:cs typeface="Times New Roman"/>
              </a:rPr>
              <a:t>evidently. </a:t>
            </a:r>
            <a:r>
              <a:rPr dirty="0" sz="1450" spc="-10">
                <a:latin typeface="Times New Roman"/>
                <a:cs typeface="Times New Roman"/>
              </a:rPr>
              <a:t>Of course </a:t>
            </a:r>
            <a:r>
              <a:rPr dirty="0" sz="1450" spc="-5">
                <a:latin typeface="Times New Roman"/>
                <a:cs typeface="Times New Roman"/>
              </a:rPr>
              <a:t>he </a:t>
            </a:r>
            <a:r>
              <a:rPr dirty="0" sz="1450" spc="-10">
                <a:latin typeface="Times New Roman"/>
                <a:cs typeface="Times New Roman"/>
              </a:rPr>
              <a:t>hasn't </a:t>
            </a:r>
            <a:r>
              <a:rPr dirty="0" sz="1450" spc="-5">
                <a:latin typeface="Times New Roman"/>
                <a:cs typeface="Times New Roman"/>
              </a:rPr>
              <a:t>a </a:t>
            </a:r>
            <a:r>
              <a:rPr dirty="0" sz="1450" spc="-10">
                <a:latin typeface="Times New Roman"/>
                <a:cs typeface="Times New Roman"/>
              </a:rPr>
              <a:t>settled  position. But what is there to </a:t>
            </a:r>
            <a:r>
              <a:rPr dirty="0" sz="1450" spc="-5">
                <a:latin typeface="Times New Roman"/>
                <a:cs typeface="Times New Roman"/>
              </a:rPr>
              <a:t>do? </a:t>
            </a:r>
            <a:r>
              <a:rPr dirty="0" sz="1450" spc="-10">
                <a:latin typeface="Times New Roman"/>
                <a:cs typeface="Times New Roman"/>
              </a:rPr>
              <a:t>Please God, he'll get </a:t>
            </a:r>
            <a:r>
              <a:rPr dirty="0" sz="1450" spc="-5">
                <a:latin typeface="Times New Roman"/>
                <a:cs typeface="Times New Roman"/>
              </a:rPr>
              <a:t>a </a:t>
            </a:r>
            <a:r>
              <a:rPr dirty="0" sz="1450" spc="-10">
                <a:latin typeface="Times New Roman"/>
                <a:cs typeface="Times New Roman"/>
              </a:rPr>
              <a:t>position in time. He  comes </a:t>
            </a:r>
            <a:r>
              <a:rPr dirty="0" sz="1450" spc="-5">
                <a:latin typeface="Times New Roman"/>
                <a:cs typeface="Times New Roman"/>
              </a:rPr>
              <a:t>of a good </a:t>
            </a:r>
            <a:r>
              <a:rPr dirty="0" sz="1450" spc="-25">
                <a:latin typeface="Times New Roman"/>
                <a:cs typeface="Times New Roman"/>
              </a:rPr>
              <a:t>family, </a:t>
            </a:r>
            <a:r>
              <a:rPr dirty="0" sz="1450" spc="-10">
                <a:latin typeface="Times New Roman"/>
                <a:cs typeface="Times New Roman"/>
              </a:rPr>
              <a:t>and he's</a:t>
            </a:r>
            <a:r>
              <a:rPr dirty="0" sz="1450" spc="20">
                <a:latin typeface="Times New Roman"/>
                <a:cs typeface="Times New Roman"/>
              </a:rPr>
              <a:t> </a:t>
            </a:r>
            <a:r>
              <a:rPr dirty="0" sz="1450" spc="-10">
                <a:latin typeface="Times New Roman"/>
                <a:cs typeface="Times New Roman"/>
              </a:rPr>
              <a:t>rich."</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"How did </a:t>
            </a:r>
            <a:r>
              <a:rPr dirty="0" sz="1450" spc="-5">
                <a:latin typeface="Times New Roman"/>
                <a:cs typeface="Times New Roman"/>
              </a:rPr>
              <a:t>you </a:t>
            </a:r>
            <a:r>
              <a:rPr dirty="0" sz="1450" spc="-10">
                <a:latin typeface="Times New Roman"/>
                <a:cs typeface="Times New Roman"/>
              </a:rPr>
              <a:t>find that</a:t>
            </a:r>
            <a:r>
              <a:rPr dirty="0" sz="1450" spc="5">
                <a:latin typeface="Times New Roman"/>
                <a:cs typeface="Times New Roman"/>
              </a:rPr>
              <a:t> </a:t>
            </a:r>
            <a:r>
              <a:rPr dirty="0" sz="1450" spc="-10">
                <a:latin typeface="Times New Roman"/>
                <a:cs typeface="Times New Roman"/>
              </a:rPr>
              <a:t>out?"</a:t>
            </a:r>
            <a:endParaRPr sz="1450">
              <a:latin typeface="Times New Roman"/>
              <a:cs typeface="Times New Roman"/>
            </a:endParaRPr>
          </a:p>
          <a:p>
            <a:pPr algn="just" marL="12700" marR="10795" indent="255904">
              <a:lnSpc>
                <a:spcPts val="1730"/>
              </a:lnSpc>
              <a:spcBef>
                <a:spcPts val="775"/>
              </a:spcBef>
            </a:pPr>
            <a:r>
              <a:rPr dirty="0" sz="1450" spc="-10">
                <a:latin typeface="Times New Roman"/>
                <a:cs typeface="Times New Roman"/>
              </a:rPr>
              <a:t>"He said so himself. His father has </a:t>
            </a:r>
            <a:r>
              <a:rPr dirty="0" sz="1450" spc="-5">
                <a:latin typeface="Times New Roman"/>
                <a:cs typeface="Times New Roman"/>
              </a:rPr>
              <a:t>a </a:t>
            </a:r>
            <a:r>
              <a:rPr dirty="0" sz="1450" spc="-10">
                <a:latin typeface="Times New Roman"/>
                <a:cs typeface="Times New Roman"/>
              </a:rPr>
              <a:t>big house in Kharkov and an estate  outside. </a:t>
            </a:r>
            <a:r>
              <a:rPr dirty="0" sz="1450" spc="-60">
                <a:latin typeface="Times New Roman"/>
                <a:cs typeface="Times New Roman"/>
              </a:rPr>
              <a:t>You </a:t>
            </a:r>
            <a:r>
              <a:rPr dirty="0" sz="1450" spc="-10">
                <a:latin typeface="Times New Roman"/>
                <a:cs typeface="Times New Roman"/>
              </a:rPr>
              <a:t>must certainly </a:t>
            </a:r>
            <a:r>
              <a:rPr dirty="0" sz="1450" spc="-5">
                <a:latin typeface="Times New Roman"/>
                <a:cs typeface="Times New Roman"/>
              </a:rPr>
              <a:t>go </a:t>
            </a:r>
            <a:r>
              <a:rPr dirty="0" sz="1450" spc="-10">
                <a:latin typeface="Times New Roman"/>
                <a:cs typeface="Times New Roman"/>
              </a:rPr>
              <a:t>to</a:t>
            </a:r>
            <a:r>
              <a:rPr dirty="0" sz="1450" spc="65">
                <a:latin typeface="Times New Roman"/>
                <a:cs typeface="Times New Roman"/>
              </a:rPr>
              <a:t> </a:t>
            </a:r>
            <a:r>
              <a:rPr dirty="0" sz="1450" spc="-20">
                <a:latin typeface="Times New Roman"/>
                <a:cs typeface="Times New Roman"/>
              </a:rPr>
              <a:t>Kharkov."</a:t>
            </a:r>
            <a:endParaRPr sz="1450">
              <a:latin typeface="Times New Roman"/>
              <a:cs typeface="Times New Roman"/>
            </a:endParaRPr>
          </a:p>
          <a:p>
            <a:pPr marL="268605">
              <a:lnSpc>
                <a:spcPct val="100000"/>
              </a:lnSpc>
              <a:spcBef>
                <a:spcPts val="720"/>
              </a:spcBef>
            </a:pPr>
            <a:r>
              <a:rPr dirty="0" sz="1450" spc="-10">
                <a:latin typeface="Times New Roman"/>
                <a:cs typeface="Times New Roman"/>
              </a:rPr>
              <a:t>"Why?"</a:t>
            </a:r>
            <a:endParaRPr sz="1450">
              <a:latin typeface="Times New Roman"/>
              <a:cs typeface="Times New Roman"/>
            </a:endParaRPr>
          </a:p>
          <a:p>
            <a:pPr marL="268605">
              <a:lnSpc>
                <a:spcPts val="1735"/>
              </a:lnSpc>
              <a:spcBef>
                <a:spcPts val="780"/>
              </a:spcBef>
            </a:pPr>
            <a:r>
              <a:rPr dirty="0" sz="1450" spc="-30">
                <a:latin typeface="Times New Roman"/>
                <a:cs typeface="Times New Roman"/>
              </a:rPr>
              <a:t>"You'll </a:t>
            </a:r>
            <a:r>
              <a:rPr dirty="0" sz="1450" spc="-10">
                <a:latin typeface="Times New Roman"/>
                <a:cs typeface="Times New Roman"/>
              </a:rPr>
              <a:t>find </a:t>
            </a:r>
            <a:r>
              <a:rPr dirty="0" sz="1450" spc="-5">
                <a:latin typeface="Times New Roman"/>
                <a:cs typeface="Times New Roman"/>
              </a:rPr>
              <a:t>out </a:t>
            </a:r>
            <a:r>
              <a:rPr dirty="0" sz="1450" spc="-10">
                <a:latin typeface="Times New Roman"/>
                <a:cs typeface="Times New Roman"/>
              </a:rPr>
              <a:t>there. </a:t>
            </a:r>
            <a:r>
              <a:rPr dirty="0" sz="1450" spc="-60">
                <a:latin typeface="Times New Roman"/>
                <a:cs typeface="Times New Roman"/>
              </a:rPr>
              <a:t>You </a:t>
            </a:r>
            <a:r>
              <a:rPr dirty="0" sz="1450" spc="-10">
                <a:latin typeface="Times New Roman"/>
                <a:cs typeface="Times New Roman"/>
              </a:rPr>
              <a:t>have acquaintances among the professors</a:t>
            </a:r>
            <a:r>
              <a:rPr dirty="0" sz="1450" spc="45">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marL="12700">
              <a:lnSpc>
                <a:spcPts val="1735"/>
              </a:lnSpc>
            </a:pPr>
            <a:r>
              <a:rPr dirty="0" sz="1450" spc="-10">
                <a:latin typeface="Times New Roman"/>
                <a:cs typeface="Times New Roman"/>
              </a:rPr>
              <a:t>I'd </a:t>
            </a:r>
            <a:r>
              <a:rPr dirty="0" sz="1450" spc="-5">
                <a:latin typeface="Times New Roman"/>
                <a:cs typeface="Times New Roman"/>
              </a:rPr>
              <a:t>go </a:t>
            </a:r>
            <a:r>
              <a:rPr dirty="0" sz="1450" spc="-10">
                <a:latin typeface="Times New Roman"/>
                <a:cs typeface="Times New Roman"/>
              </a:rPr>
              <a:t>myself. But I'm </a:t>
            </a:r>
            <a:r>
              <a:rPr dirty="0" sz="1450" spc="-5">
                <a:latin typeface="Times New Roman"/>
                <a:cs typeface="Times New Roman"/>
              </a:rPr>
              <a:t>a </a:t>
            </a:r>
            <a:r>
              <a:rPr dirty="0" sz="1450" spc="-10">
                <a:latin typeface="Times New Roman"/>
                <a:cs typeface="Times New Roman"/>
              </a:rPr>
              <a:t>woman. </a:t>
            </a:r>
            <a:r>
              <a:rPr dirty="0" sz="1450" spc="-5">
                <a:latin typeface="Times New Roman"/>
                <a:cs typeface="Times New Roman"/>
              </a:rPr>
              <a:t>I</a:t>
            </a:r>
            <a:r>
              <a:rPr dirty="0" sz="1450" spc="15">
                <a:latin typeface="Times New Roman"/>
                <a:cs typeface="Times New Roman"/>
              </a:rPr>
              <a:t> </a:t>
            </a:r>
            <a:r>
              <a:rPr dirty="0" sz="1450" spc="-10">
                <a:latin typeface="Times New Roman"/>
                <a:cs typeface="Times New Roman"/>
              </a:rPr>
              <a:t>can't."</a:t>
            </a:r>
            <a:endParaRPr sz="1450">
              <a:latin typeface="Times New Roman"/>
              <a:cs typeface="Times New Roman"/>
            </a:endParaRPr>
          </a:p>
          <a:p>
            <a:pPr marL="268605">
              <a:lnSpc>
                <a:spcPct val="100000"/>
              </a:lnSpc>
              <a:spcBef>
                <a:spcPts val="710"/>
              </a:spcBef>
            </a:pPr>
            <a:r>
              <a:rPr dirty="0" sz="1450" spc="-10">
                <a:latin typeface="Times New Roman"/>
                <a:cs typeface="Times New Roman"/>
              </a:rPr>
              <a:t>"I will </a:t>
            </a:r>
            <a:r>
              <a:rPr dirty="0" sz="1450" spc="-5">
                <a:latin typeface="Times New Roman"/>
                <a:cs typeface="Times New Roman"/>
              </a:rPr>
              <a:t>not go </a:t>
            </a:r>
            <a:r>
              <a:rPr dirty="0" sz="1450" spc="-10">
                <a:latin typeface="Times New Roman"/>
                <a:cs typeface="Times New Roman"/>
              </a:rPr>
              <a:t>to </a:t>
            </a:r>
            <a:r>
              <a:rPr dirty="0" sz="1450" spc="-20">
                <a:latin typeface="Times New Roman"/>
                <a:cs typeface="Times New Roman"/>
              </a:rPr>
              <a:t>Kharkov," </a:t>
            </a:r>
            <a:r>
              <a:rPr dirty="0" sz="1450" spc="-5">
                <a:latin typeface="Times New Roman"/>
                <a:cs typeface="Times New Roman"/>
              </a:rPr>
              <a:t>I </a:t>
            </a:r>
            <a:r>
              <a:rPr dirty="0" sz="1450" spc="-10">
                <a:latin typeface="Times New Roman"/>
                <a:cs typeface="Times New Roman"/>
              </a:rPr>
              <a:t>say</a:t>
            </a:r>
            <a:r>
              <a:rPr dirty="0" sz="1450" spc="20">
                <a:latin typeface="Times New Roman"/>
                <a:cs typeface="Times New Roman"/>
              </a:rPr>
              <a:t> </a:t>
            </a:r>
            <a:r>
              <a:rPr dirty="0" sz="1450" spc="-20">
                <a:latin typeface="Times New Roman"/>
                <a:cs typeface="Times New Roman"/>
              </a:rPr>
              <a:t>morosely.</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My wife gets frightened; </a:t>
            </a:r>
            <a:r>
              <a:rPr dirty="0" sz="1450" spc="-5">
                <a:latin typeface="Times New Roman"/>
                <a:cs typeface="Times New Roman"/>
              </a:rPr>
              <a:t>a </a:t>
            </a:r>
            <a:r>
              <a:rPr dirty="0" sz="1450" spc="-10">
                <a:latin typeface="Times New Roman"/>
                <a:cs typeface="Times New Roman"/>
              </a:rPr>
              <a:t>tormented expression comes over her</a:t>
            </a:r>
            <a:r>
              <a:rPr dirty="0" sz="1450" spc="70">
                <a:latin typeface="Times New Roman"/>
                <a:cs typeface="Times New Roman"/>
              </a:rPr>
              <a:t> </a:t>
            </a:r>
            <a:r>
              <a:rPr dirty="0" sz="1450" spc="-10">
                <a:latin typeface="Times New Roman"/>
                <a:cs typeface="Times New Roman"/>
              </a:rPr>
              <a:t>face.</a:t>
            </a:r>
            <a:endParaRPr sz="1450">
              <a:latin typeface="Times New Roman"/>
              <a:cs typeface="Times New Roman"/>
            </a:endParaRPr>
          </a:p>
          <a:p>
            <a:pPr marL="12700" marR="10795" indent="255904">
              <a:lnSpc>
                <a:spcPts val="1730"/>
              </a:lnSpc>
              <a:spcBef>
                <a:spcPts val="844"/>
              </a:spcBef>
            </a:pPr>
            <a:r>
              <a:rPr dirty="0" sz="1450" spc="-10">
                <a:latin typeface="Times New Roman"/>
                <a:cs typeface="Times New Roman"/>
              </a:rPr>
              <a:t>"For God's sake, Nicolai Stiepanich," she implores, sobbing, "For God's  sake help me with this burden! It hurts</a:t>
            </a:r>
            <a:r>
              <a:rPr dirty="0" sz="1450" spc="30">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268605">
              <a:lnSpc>
                <a:spcPct val="100000"/>
              </a:lnSpc>
              <a:spcBef>
                <a:spcPts val="655"/>
              </a:spcBef>
            </a:pPr>
            <a:r>
              <a:rPr dirty="0" sz="1450" spc="-10">
                <a:latin typeface="Times New Roman"/>
                <a:cs typeface="Times New Roman"/>
              </a:rPr>
              <a:t>It is painful to look at</a:t>
            </a:r>
            <a:r>
              <a:rPr dirty="0" sz="1450" spc="15">
                <a:latin typeface="Times New Roman"/>
                <a:cs typeface="Times New Roman"/>
              </a:rPr>
              <a:t> </a:t>
            </a:r>
            <a:r>
              <a:rPr dirty="0" sz="1450" spc="-30">
                <a:latin typeface="Times New Roman"/>
                <a:cs typeface="Times New Roman"/>
              </a:rPr>
              <a:t>her.</a:t>
            </a:r>
            <a:endParaRPr sz="1450">
              <a:latin typeface="Times New Roman"/>
              <a:cs typeface="Times New Roman"/>
            </a:endParaRPr>
          </a:p>
          <a:p>
            <a:pPr marL="12700" marR="12065" indent="255904">
              <a:lnSpc>
                <a:spcPts val="1730"/>
              </a:lnSpc>
              <a:spcBef>
                <a:spcPts val="844"/>
              </a:spcBef>
            </a:pPr>
            <a:r>
              <a:rPr dirty="0" sz="1450" spc="-45">
                <a:latin typeface="Times New Roman"/>
                <a:cs typeface="Times New Roman"/>
              </a:rPr>
              <a:t>"Very </a:t>
            </a:r>
            <a:r>
              <a:rPr dirty="0" sz="1450" spc="-10">
                <a:latin typeface="Times New Roman"/>
                <a:cs typeface="Times New Roman"/>
              </a:rPr>
              <a:t>well, </a:t>
            </a:r>
            <a:r>
              <a:rPr dirty="0" sz="1450" spc="-30">
                <a:latin typeface="Times New Roman"/>
                <a:cs typeface="Times New Roman"/>
              </a:rPr>
              <a:t>Varya," </a:t>
            </a:r>
            <a:r>
              <a:rPr dirty="0" sz="1450" spc="-5">
                <a:latin typeface="Times New Roman"/>
                <a:cs typeface="Times New Roman"/>
              </a:rPr>
              <a:t>I </a:t>
            </a:r>
            <a:r>
              <a:rPr dirty="0" sz="1450" spc="-10">
                <a:latin typeface="Times New Roman"/>
                <a:cs typeface="Times New Roman"/>
              </a:rPr>
              <a:t>say </a:t>
            </a:r>
            <a:r>
              <a:rPr dirty="0" sz="1450" spc="-20">
                <a:latin typeface="Times New Roman"/>
                <a:cs typeface="Times New Roman"/>
              </a:rPr>
              <a:t>kindly,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like—very well I'll </a:t>
            </a:r>
            <a:r>
              <a:rPr dirty="0" sz="1450" spc="-5">
                <a:latin typeface="Times New Roman"/>
                <a:cs typeface="Times New Roman"/>
              </a:rPr>
              <a:t>go </a:t>
            </a:r>
            <a:r>
              <a:rPr dirty="0" sz="1450" spc="-10">
                <a:latin typeface="Times New Roman"/>
                <a:cs typeface="Times New Roman"/>
              </a:rPr>
              <a:t>to </a:t>
            </a:r>
            <a:r>
              <a:rPr dirty="0" sz="1450" spc="-20">
                <a:latin typeface="Times New Roman"/>
                <a:cs typeface="Times New Roman"/>
              </a:rPr>
              <a:t>Kharkov,  </a:t>
            </a:r>
            <a:r>
              <a:rPr dirty="0" sz="1450" spc="-10">
                <a:latin typeface="Times New Roman"/>
                <a:cs typeface="Times New Roman"/>
              </a:rPr>
              <a:t>and </a:t>
            </a:r>
            <a:r>
              <a:rPr dirty="0" sz="1450" spc="-5">
                <a:latin typeface="Times New Roman"/>
                <a:cs typeface="Times New Roman"/>
              </a:rPr>
              <a:t>do </a:t>
            </a:r>
            <a:r>
              <a:rPr dirty="0" sz="1450" spc="-10">
                <a:latin typeface="Times New Roman"/>
                <a:cs typeface="Times New Roman"/>
              </a:rPr>
              <a:t>everything </a:t>
            </a:r>
            <a:r>
              <a:rPr dirty="0" sz="1450" spc="-5">
                <a:latin typeface="Times New Roman"/>
                <a:cs typeface="Times New Roman"/>
              </a:rPr>
              <a:t>you</a:t>
            </a:r>
            <a:r>
              <a:rPr dirty="0" sz="1450">
                <a:latin typeface="Times New Roman"/>
                <a:cs typeface="Times New Roman"/>
              </a:rPr>
              <a:t> </a:t>
            </a:r>
            <a:r>
              <a:rPr dirty="0" sz="1450" spc="-10">
                <a:latin typeface="Times New Roman"/>
                <a:cs typeface="Times New Roman"/>
              </a:rPr>
              <a:t>want."</a:t>
            </a:r>
            <a:endParaRPr sz="1450">
              <a:latin typeface="Times New Roman"/>
              <a:cs typeface="Times New Roman"/>
            </a:endParaRPr>
          </a:p>
          <a:p>
            <a:pPr marL="12700" marR="9525" indent="255904">
              <a:lnSpc>
                <a:spcPts val="1730"/>
              </a:lnSpc>
              <a:spcBef>
                <a:spcPts val="790"/>
              </a:spcBef>
            </a:pPr>
            <a:r>
              <a:rPr dirty="0" sz="1450" spc="-10">
                <a:latin typeface="Times New Roman"/>
                <a:cs typeface="Times New Roman"/>
              </a:rPr>
              <a:t>She puts her handkerchief to her eyes and goes to cry in her room. </a:t>
            </a:r>
            <a:r>
              <a:rPr dirty="0" sz="1450" spc="-5">
                <a:latin typeface="Times New Roman"/>
                <a:cs typeface="Times New Roman"/>
              </a:rPr>
              <a:t>I </a:t>
            </a:r>
            <a:r>
              <a:rPr dirty="0" sz="1450" spc="-10">
                <a:latin typeface="Times New Roman"/>
                <a:cs typeface="Times New Roman"/>
              </a:rPr>
              <a:t>am left  alone.</a:t>
            </a:r>
            <a:endParaRPr sz="1450">
              <a:latin typeface="Times New Roman"/>
              <a:cs typeface="Times New Roman"/>
            </a:endParaRPr>
          </a:p>
          <a:p>
            <a:pPr marL="268605">
              <a:lnSpc>
                <a:spcPct val="100000"/>
              </a:lnSpc>
              <a:spcBef>
                <a:spcPts val="650"/>
              </a:spcBef>
            </a:pPr>
            <a:r>
              <a:rPr dirty="0" sz="1450" spc="-10">
                <a:latin typeface="Times New Roman"/>
                <a:cs typeface="Times New Roman"/>
              </a:rPr>
              <a:t>A</a:t>
            </a:r>
            <a:r>
              <a:rPr dirty="0" sz="1450" spc="240">
                <a:latin typeface="Times New Roman"/>
                <a:cs typeface="Times New Roman"/>
              </a:rPr>
              <a:t> </a:t>
            </a:r>
            <a:r>
              <a:rPr dirty="0" sz="1450" spc="-10">
                <a:latin typeface="Times New Roman"/>
                <a:cs typeface="Times New Roman"/>
              </a:rPr>
              <a:t>little later they bring in the lamp. The familiar shadows that have</a:t>
            </a:r>
            <a:endParaRPr sz="145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9068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So this wild, ridiculous bet came to pass. The </a:t>
            </a:r>
            <a:r>
              <a:rPr dirty="0" sz="1450" spc="-15">
                <a:latin typeface="Times New Roman"/>
                <a:cs typeface="Times New Roman"/>
              </a:rPr>
              <a:t>banker, </a:t>
            </a:r>
            <a:r>
              <a:rPr dirty="0" sz="1450" spc="-10">
                <a:latin typeface="Times New Roman"/>
                <a:cs typeface="Times New Roman"/>
              </a:rPr>
              <a:t>who at that time had  too many millions to count, spoiled and capricious, was beside himself with  rapture. During supper </a:t>
            </a:r>
            <a:r>
              <a:rPr dirty="0" sz="1450" spc="-5">
                <a:latin typeface="Times New Roman"/>
                <a:cs typeface="Times New Roman"/>
              </a:rPr>
              <a:t>he </a:t>
            </a:r>
            <a:r>
              <a:rPr dirty="0" sz="1450" spc="-10">
                <a:latin typeface="Times New Roman"/>
                <a:cs typeface="Times New Roman"/>
              </a:rPr>
              <a:t>said to the lawyer</a:t>
            </a:r>
            <a:r>
              <a:rPr dirty="0" sz="1450" spc="30">
                <a:latin typeface="Times New Roman"/>
                <a:cs typeface="Times New Roman"/>
              </a:rPr>
              <a:t> </a:t>
            </a:r>
            <a:r>
              <a:rPr dirty="0" sz="1450" spc="-10">
                <a:latin typeface="Times New Roman"/>
                <a:cs typeface="Times New Roman"/>
              </a:rPr>
              <a:t>jokingly: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"Come to </a:t>
            </a:r>
            <a:r>
              <a:rPr dirty="0" sz="1450" spc="-5">
                <a:latin typeface="Times New Roman"/>
                <a:cs typeface="Times New Roman"/>
              </a:rPr>
              <a:t>your </a:t>
            </a:r>
            <a:r>
              <a:rPr dirty="0" sz="1450" spc="-10">
                <a:latin typeface="Times New Roman"/>
                <a:cs typeface="Times New Roman"/>
              </a:rPr>
              <a:t>senses, </a:t>
            </a:r>
            <a:r>
              <a:rPr dirty="0" sz="1450" spc="-5">
                <a:latin typeface="Times New Roman"/>
                <a:cs typeface="Times New Roman"/>
              </a:rPr>
              <a:t>young </a:t>
            </a:r>
            <a:r>
              <a:rPr dirty="0" sz="1450" spc="-10">
                <a:latin typeface="Times New Roman"/>
                <a:cs typeface="Times New Roman"/>
              </a:rPr>
              <a:t>man, before it's too late. </a:t>
            </a:r>
            <a:r>
              <a:rPr dirty="0" sz="1450" spc="-45">
                <a:latin typeface="Times New Roman"/>
                <a:cs typeface="Times New Roman"/>
              </a:rPr>
              <a:t>Two </a:t>
            </a:r>
            <a:r>
              <a:rPr dirty="0" sz="1450" spc="-10">
                <a:latin typeface="Times New Roman"/>
                <a:cs typeface="Times New Roman"/>
              </a:rPr>
              <a:t>millions are  nothing to me, </a:t>
            </a:r>
            <a:r>
              <a:rPr dirty="0" sz="1450" spc="-5">
                <a:latin typeface="Times New Roman"/>
                <a:cs typeface="Times New Roman"/>
              </a:rPr>
              <a:t>but you </a:t>
            </a:r>
            <a:r>
              <a:rPr dirty="0" sz="1450" spc="-10">
                <a:latin typeface="Times New Roman"/>
                <a:cs typeface="Times New Roman"/>
              </a:rPr>
              <a:t>stand to lose three </a:t>
            </a:r>
            <a:r>
              <a:rPr dirty="0" sz="1450" spc="-5">
                <a:latin typeface="Times New Roman"/>
                <a:cs typeface="Times New Roman"/>
              </a:rPr>
              <a:t>or </a:t>
            </a:r>
            <a:r>
              <a:rPr dirty="0" sz="1450" spc="-10">
                <a:latin typeface="Times New Roman"/>
                <a:cs typeface="Times New Roman"/>
              </a:rPr>
              <a:t>four </a:t>
            </a:r>
            <a:r>
              <a:rPr dirty="0" sz="1450" spc="-5">
                <a:latin typeface="Times New Roman"/>
                <a:cs typeface="Times New Roman"/>
              </a:rPr>
              <a:t>of </a:t>
            </a:r>
            <a:r>
              <a:rPr dirty="0" sz="1450" spc="-10">
                <a:latin typeface="Times New Roman"/>
                <a:cs typeface="Times New Roman"/>
              </a:rPr>
              <a:t>the best years </a:t>
            </a:r>
            <a:r>
              <a:rPr dirty="0" sz="1450" spc="-5">
                <a:latin typeface="Times New Roman"/>
                <a:cs typeface="Times New Roman"/>
              </a:rPr>
              <a:t>of your </a:t>
            </a:r>
            <a:r>
              <a:rPr dirty="0" sz="1450" spc="-10">
                <a:latin typeface="Times New Roman"/>
                <a:cs typeface="Times New Roman"/>
              </a:rPr>
              <a:t>life.  </a:t>
            </a:r>
            <a:r>
              <a:rPr dirty="0" sz="1450" spc="-5">
                <a:latin typeface="Times New Roman"/>
                <a:cs typeface="Times New Roman"/>
              </a:rPr>
              <a:t>I </a:t>
            </a:r>
            <a:r>
              <a:rPr dirty="0" sz="1450" spc="-10">
                <a:latin typeface="Times New Roman"/>
                <a:cs typeface="Times New Roman"/>
              </a:rPr>
              <a:t>say three </a:t>
            </a:r>
            <a:r>
              <a:rPr dirty="0" sz="1450" spc="-5">
                <a:latin typeface="Times New Roman"/>
                <a:cs typeface="Times New Roman"/>
              </a:rPr>
              <a:t>or </a:t>
            </a:r>
            <a:r>
              <a:rPr dirty="0" sz="1450" spc="-20">
                <a:latin typeface="Times New Roman"/>
                <a:cs typeface="Times New Roman"/>
              </a:rPr>
              <a:t>four, </a:t>
            </a:r>
            <a:r>
              <a:rPr dirty="0" sz="1450" spc="-10">
                <a:latin typeface="Times New Roman"/>
                <a:cs typeface="Times New Roman"/>
              </a:rPr>
              <a:t>because you'll never stick it </a:t>
            </a:r>
            <a:r>
              <a:rPr dirty="0" sz="1450" spc="-5">
                <a:latin typeface="Times New Roman"/>
                <a:cs typeface="Times New Roman"/>
              </a:rPr>
              <a:t>out </a:t>
            </a:r>
            <a:r>
              <a:rPr dirty="0" sz="1450" spc="-10">
                <a:latin typeface="Times New Roman"/>
                <a:cs typeface="Times New Roman"/>
              </a:rPr>
              <a:t>any </a:t>
            </a:r>
            <a:r>
              <a:rPr dirty="0" sz="1450" spc="-20">
                <a:latin typeface="Times New Roman"/>
                <a:cs typeface="Times New Roman"/>
              </a:rPr>
              <a:t>longer. </a:t>
            </a:r>
            <a:r>
              <a:rPr dirty="0" sz="1450" spc="-10">
                <a:latin typeface="Times New Roman"/>
                <a:cs typeface="Times New Roman"/>
              </a:rPr>
              <a:t>Don't </a:t>
            </a:r>
            <a:r>
              <a:rPr dirty="0" sz="1450" spc="-15">
                <a:latin typeface="Times New Roman"/>
                <a:cs typeface="Times New Roman"/>
              </a:rPr>
              <a:t>forget  either, </a:t>
            </a:r>
            <a:r>
              <a:rPr dirty="0" sz="1450" spc="-5">
                <a:latin typeface="Times New Roman"/>
                <a:cs typeface="Times New Roman"/>
              </a:rPr>
              <a:t>you </a:t>
            </a:r>
            <a:r>
              <a:rPr dirty="0" sz="1450" spc="-10">
                <a:latin typeface="Times New Roman"/>
                <a:cs typeface="Times New Roman"/>
              </a:rPr>
              <a:t>unhappy man, that voluntary is much heavier than enforced  imprisonment. The idea that </a:t>
            </a:r>
            <a:r>
              <a:rPr dirty="0" sz="1450" spc="-5">
                <a:latin typeface="Times New Roman"/>
                <a:cs typeface="Times New Roman"/>
              </a:rPr>
              <a:t>you </a:t>
            </a:r>
            <a:r>
              <a:rPr dirty="0" sz="1450" spc="-10">
                <a:latin typeface="Times New Roman"/>
                <a:cs typeface="Times New Roman"/>
              </a:rPr>
              <a:t>have the right to free yourself at any moment  will poison the whole </a:t>
            </a:r>
            <a:r>
              <a:rPr dirty="0" sz="1450" spc="-5">
                <a:latin typeface="Times New Roman"/>
                <a:cs typeface="Times New Roman"/>
              </a:rPr>
              <a:t>of your </a:t>
            </a:r>
            <a:r>
              <a:rPr dirty="0" sz="1450" spc="-10">
                <a:latin typeface="Times New Roman"/>
                <a:cs typeface="Times New Roman"/>
              </a:rPr>
              <a:t>life in the cell. </a:t>
            </a:r>
            <a:r>
              <a:rPr dirty="0" sz="1450" spc="-5">
                <a:latin typeface="Times New Roman"/>
                <a:cs typeface="Times New Roman"/>
              </a:rPr>
              <a:t>I </a:t>
            </a:r>
            <a:r>
              <a:rPr dirty="0" sz="1450" spc="-10">
                <a:latin typeface="Times New Roman"/>
                <a:cs typeface="Times New Roman"/>
              </a:rPr>
              <a:t>pity</a:t>
            </a:r>
            <a:r>
              <a:rPr dirty="0" sz="1450" spc="4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And now the banker pacing from corner to </a:t>
            </a:r>
            <a:r>
              <a:rPr dirty="0" sz="1450" spc="-15">
                <a:latin typeface="Times New Roman"/>
                <a:cs typeface="Times New Roman"/>
              </a:rPr>
              <a:t>corner, </a:t>
            </a:r>
            <a:r>
              <a:rPr dirty="0" sz="1450" spc="-10">
                <a:latin typeface="Times New Roman"/>
                <a:cs typeface="Times New Roman"/>
              </a:rPr>
              <a:t>recalled all this and  asked himself:</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"Why did </a:t>
            </a:r>
            <a:r>
              <a:rPr dirty="0" sz="1450" spc="-5">
                <a:latin typeface="Times New Roman"/>
                <a:cs typeface="Times New Roman"/>
              </a:rPr>
              <a:t>I </a:t>
            </a:r>
            <a:r>
              <a:rPr dirty="0" sz="1450" spc="-10">
                <a:latin typeface="Times New Roman"/>
                <a:cs typeface="Times New Roman"/>
              </a:rPr>
              <a:t>make this bet? What's the </a:t>
            </a:r>
            <a:r>
              <a:rPr dirty="0" sz="1450" spc="-5">
                <a:latin typeface="Times New Roman"/>
                <a:cs typeface="Times New Roman"/>
              </a:rPr>
              <a:t>good? </a:t>
            </a:r>
            <a:r>
              <a:rPr dirty="0" sz="1450" spc="-10">
                <a:latin typeface="Times New Roman"/>
                <a:cs typeface="Times New Roman"/>
              </a:rPr>
              <a:t>The lawyer loses fifteen years  </a:t>
            </a:r>
            <a:r>
              <a:rPr dirty="0" sz="1450" spc="-5">
                <a:latin typeface="Times New Roman"/>
                <a:cs typeface="Times New Roman"/>
              </a:rPr>
              <a:t>of </a:t>
            </a:r>
            <a:r>
              <a:rPr dirty="0" sz="1450" spc="-10">
                <a:latin typeface="Times New Roman"/>
                <a:cs typeface="Times New Roman"/>
              </a:rPr>
              <a:t>his life and </a:t>
            </a:r>
            <a:r>
              <a:rPr dirty="0" sz="1450" spc="-5">
                <a:latin typeface="Times New Roman"/>
                <a:cs typeface="Times New Roman"/>
              </a:rPr>
              <a:t>I </a:t>
            </a:r>
            <a:r>
              <a:rPr dirty="0" sz="1450" spc="-10">
                <a:latin typeface="Times New Roman"/>
                <a:cs typeface="Times New Roman"/>
              </a:rPr>
              <a:t>throw away two millions. </a:t>
            </a:r>
            <a:r>
              <a:rPr dirty="0" sz="1450" spc="-25">
                <a:latin typeface="Times New Roman"/>
                <a:cs typeface="Times New Roman"/>
              </a:rPr>
              <a:t>Will </a:t>
            </a:r>
            <a:r>
              <a:rPr dirty="0" sz="1450" spc="-10">
                <a:latin typeface="Times New Roman"/>
                <a:cs typeface="Times New Roman"/>
              </a:rPr>
              <a:t>it convince people that capital  punishment is worse </a:t>
            </a:r>
            <a:r>
              <a:rPr dirty="0" sz="1450" spc="-5">
                <a:latin typeface="Times New Roman"/>
                <a:cs typeface="Times New Roman"/>
              </a:rPr>
              <a:t>or </a:t>
            </a:r>
            <a:r>
              <a:rPr dirty="0" sz="1450" spc="-10">
                <a:latin typeface="Times New Roman"/>
                <a:cs typeface="Times New Roman"/>
              </a:rPr>
              <a:t>better than imprisonment for life. No, No! all </a:t>
            </a:r>
            <a:r>
              <a:rPr dirty="0" sz="1450" spc="-15">
                <a:latin typeface="Times New Roman"/>
                <a:cs typeface="Times New Roman"/>
              </a:rPr>
              <a:t>stuff </a:t>
            </a:r>
            <a:r>
              <a:rPr dirty="0" sz="1450" spc="-10">
                <a:latin typeface="Times New Roman"/>
                <a:cs typeface="Times New Roman"/>
              </a:rPr>
              <a:t>and  rubbish. On my part, it was the caprice </a:t>
            </a:r>
            <a:r>
              <a:rPr dirty="0" sz="1450" spc="-5">
                <a:latin typeface="Times New Roman"/>
                <a:cs typeface="Times New Roman"/>
              </a:rPr>
              <a:t>of a </a:t>
            </a:r>
            <a:r>
              <a:rPr dirty="0" sz="1450" spc="-10">
                <a:latin typeface="Times New Roman"/>
                <a:cs typeface="Times New Roman"/>
              </a:rPr>
              <a:t>well-fed man; </a:t>
            </a:r>
            <a:r>
              <a:rPr dirty="0" sz="1450" spc="-5">
                <a:latin typeface="Times New Roman"/>
                <a:cs typeface="Times New Roman"/>
              </a:rPr>
              <a:t>on </a:t>
            </a:r>
            <a:r>
              <a:rPr dirty="0" sz="1450" spc="-10">
                <a:latin typeface="Times New Roman"/>
                <a:cs typeface="Times New Roman"/>
              </a:rPr>
              <a:t>the lawyer's,  pure greed </a:t>
            </a:r>
            <a:r>
              <a:rPr dirty="0" sz="1450" spc="-5">
                <a:latin typeface="Times New Roman"/>
                <a:cs typeface="Times New Roman"/>
              </a:rPr>
              <a:t>of</a:t>
            </a:r>
            <a:r>
              <a:rPr dirty="0" sz="1450">
                <a:latin typeface="Times New Roman"/>
                <a:cs typeface="Times New Roman"/>
              </a:rPr>
              <a:t> </a:t>
            </a:r>
            <a:r>
              <a:rPr dirty="0" sz="1450" spc="-5">
                <a:latin typeface="Times New Roman"/>
                <a:cs typeface="Times New Roman"/>
              </a:rPr>
              <a:t>gold."</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He recollected further what happened after the evening </a:t>
            </a:r>
            <a:r>
              <a:rPr dirty="0" sz="1450" spc="-25">
                <a:latin typeface="Times New Roman"/>
                <a:cs typeface="Times New Roman"/>
              </a:rPr>
              <a:t>party. </a:t>
            </a:r>
            <a:r>
              <a:rPr dirty="0" sz="1450" spc="-10">
                <a:latin typeface="Times New Roman"/>
                <a:cs typeface="Times New Roman"/>
              </a:rPr>
              <a:t>It was  decided that the lawyer must undergo his imprisonment under the strictest  observation, in </a:t>
            </a:r>
            <a:r>
              <a:rPr dirty="0" sz="1450" spc="-5">
                <a:latin typeface="Times New Roman"/>
                <a:cs typeface="Times New Roman"/>
              </a:rPr>
              <a:t>a </a:t>
            </a:r>
            <a:r>
              <a:rPr dirty="0" sz="1450" spc="-10">
                <a:latin typeface="Times New Roman"/>
                <a:cs typeface="Times New Roman"/>
              </a:rPr>
              <a:t>garden-wing </a:t>
            </a:r>
            <a:r>
              <a:rPr dirty="0" sz="1450" spc="-5">
                <a:latin typeface="Times New Roman"/>
                <a:cs typeface="Times New Roman"/>
              </a:rPr>
              <a:t>of </a:t>
            </a:r>
            <a:r>
              <a:rPr dirty="0" sz="1450" spc="-10">
                <a:latin typeface="Times New Roman"/>
                <a:cs typeface="Times New Roman"/>
              </a:rPr>
              <a:t>the banker's house. It was agreed that during  the period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deprived </a:t>
            </a:r>
            <a:r>
              <a:rPr dirty="0" sz="1450" spc="-5">
                <a:latin typeface="Times New Roman"/>
                <a:cs typeface="Times New Roman"/>
              </a:rPr>
              <a:t>of </a:t>
            </a:r>
            <a:r>
              <a:rPr dirty="0" sz="1450" spc="-10">
                <a:latin typeface="Times New Roman"/>
                <a:cs typeface="Times New Roman"/>
              </a:rPr>
              <a:t>the right to cross the threshold, to see  living people, to hear human voices, and to receive letters and newspapers. He  was permitted to have </a:t>
            </a:r>
            <a:r>
              <a:rPr dirty="0" sz="1450" spc="-5">
                <a:latin typeface="Times New Roman"/>
                <a:cs typeface="Times New Roman"/>
              </a:rPr>
              <a:t>a </a:t>
            </a:r>
            <a:r>
              <a:rPr dirty="0" sz="1450" spc="-10">
                <a:latin typeface="Times New Roman"/>
                <a:cs typeface="Times New Roman"/>
              </a:rPr>
              <a:t>musical instrument, to read </a:t>
            </a:r>
            <a:r>
              <a:rPr dirty="0" sz="1450" spc="-5">
                <a:latin typeface="Times New Roman"/>
                <a:cs typeface="Times New Roman"/>
              </a:rPr>
              <a:t>books, </a:t>
            </a:r>
            <a:r>
              <a:rPr dirty="0" sz="1450" spc="-10">
                <a:latin typeface="Times New Roman"/>
                <a:cs typeface="Times New Roman"/>
              </a:rPr>
              <a:t>to write letters, to  drink wine and smoke tobacco. By the agreement </a:t>
            </a:r>
            <a:r>
              <a:rPr dirty="0" sz="1450" spc="-5">
                <a:latin typeface="Times New Roman"/>
                <a:cs typeface="Times New Roman"/>
              </a:rPr>
              <a:t>he </a:t>
            </a:r>
            <a:r>
              <a:rPr dirty="0" sz="1450" spc="-10">
                <a:latin typeface="Times New Roman"/>
                <a:cs typeface="Times New Roman"/>
              </a:rPr>
              <a:t>could communicate, </a:t>
            </a:r>
            <a:r>
              <a:rPr dirty="0" sz="1450" spc="-5">
                <a:latin typeface="Times New Roman"/>
                <a:cs typeface="Times New Roman"/>
              </a:rPr>
              <a:t>but  </a:t>
            </a:r>
            <a:r>
              <a:rPr dirty="0" sz="1450" spc="-10">
                <a:latin typeface="Times New Roman"/>
                <a:cs typeface="Times New Roman"/>
              </a:rPr>
              <a:t>only in silence, with the outside world through </a:t>
            </a:r>
            <a:r>
              <a:rPr dirty="0" sz="1450" spc="-5">
                <a:latin typeface="Times New Roman"/>
                <a:cs typeface="Times New Roman"/>
              </a:rPr>
              <a:t>a </a:t>
            </a:r>
            <a:r>
              <a:rPr dirty="0" sz="1450" spc="-10">
                <a:latin typeface="Times New Roman"/>
                <a:cs typeface="Times New Roman"/>
              </a:rPr>
              <a:t>little window specially  constructed for this purpose. Everything </a:t>
            </a:r>
            <a:r>
              <a:rPr dirty="0" sz="1450" spc="-20">
                <a:latin typeface="Times New Roman"/>
                <a:cs typeface="Times New Roman"/>
              </a:rPr>
              <a:t>necessary, </a:t>
            </a:r>
            <a:r>
              <a:rPr dirty="0" sz="1450" spc="-5">
                <a:latin typeface="Times New Roman"/>
                <a:cs typeface="Times New Roman"/>
              </a:rPr>
              <a:t>books, </a:t>
            </a:r>
            <a:r>
              <a:rPr dirty="0" sz="1450" spc="-10">
                <a:latin typeface="Times New Roman"/>
                <a:cs typeface="Times New Roman"/>
              </a:rPr>
              <a:t>music, wine, </a:t>
            </a:r>
            <a:r>
              <a:rPr dirty="0" sz="1450" spc="-5">
                <a:latin typeface="Times New Roman"/>
                <a:cs typeface="Times New Roman"/>
              </a:rPr>
              <a:t>he  </a:t>
            </a:r>
            <a:r>
              <a:rPr dirty="0" sz="1450" spc="-10">
                <a:latin typeface="Times New Roman"/>
                <a:cs typeface="Times New Roman"/>
              </a:rPr>
              <a:t>could receive in any quantity </a:t>
            </a:r>
            <a:r>
              <a:rPr dirty="0" sz="1450" spc="-5">
                <a:latin typeface="Times New Roman"/>
                <a:cs typeface="Times New Roman"/>
              </a:rPr>
              <a:t>by </a:t>
            </a:r>
            <a:r>
              <a:rPr dirty="0" sz="1450" spc="-10">
                <a:latin typeface="Times New Roman"/>
                <a:cs typeface="Times New Roman"/>
              </a:rPr>
              <a:t>sending </a:t>
            </a:r>
            <a:r>
              <a:rPr dirty="0" sz="1450" spc="-5">
                <a:latin typeface="Times New Roman"/>
                <a:cs typeface="Times New Roman"/>
              </a:rPr>
              <a:t>a </a:t>
            </a:r>
            <a:r>
              <a:rPr dirty="0" sz="1450" spc="-10">
                <a:latin typeface="Times New Roman"/>
                <a:cs typeface="Times New Roman"/>
              </a:rPr>
              <a:t>note through the </a:t>
            </a:r>
            <a:r>
              <a:rPr dirty="0" sz="1450" spc="-20">
                <a:latin typeface="Times New Roman"/>
                <a:cs typeface="Times New Roman"/>
              </a:rPr>
              <a:t>window. </a:t>
            </a:r>
            <a:r>
              <a:rPr dirty="0" sz="1450" spc="-10">
                <a:latin typeface="Times New Roman"/>
                <a:cs typeface="Times New Roman"/>
              </a:rPr>
              <a:t>The  agreement provided for all the minutest details, which made the confinement  strictly </a:t>
            </a:r>
            <a:r>
              <a:rPr dirty="0" sz="1450" spc="-20">
                <a:latin typeface="Times New Roman"/>
                <a:cs typeface="Times New Roman"/>
              </a:rPr>
              <a:t>solitary, </a:t>
            </a:r>
            <a:r>
              <a:rPr dirty="0" sz="1450" spc="-10">
                <a:latin typeface="Times New Roman"/>
                <a:cs typeface="Times New Roman"/>
              </a:rPr>
              <a:t>and it obliged the lawyer to remain exactly fifteen years from  twelve o'clock </a:t>
            </a:r>
            <a:r>
              <a:rPr dirty="0" sz="1450" spc="-5">
                <a:latin typeface="Times New Roman"/>
                <a:cs typeface="Times New Roman"/>
              </a:rPr>
              <a:t>of </a:t>
            </a:r>
            <a:r>
              <a:rPr dirty="0" sz="1450" spc="-10">
                <a:latin typeface="Times New Roman"/>
                <a:cs typeface="Times New Roman"/>
              </a:rPr>
              <a:t>November 14th </a:t>
            </a:r>
            <a:r>
              <a:rPr dirty="0" sz="1450" spc="-5">
                <a:latin typeface="Times New Roman"/>
                <a:cs typeface="Times New Roman"/>
              </a:rPr>
              <a:t>1870 </a:t>
            </a:r>
            <a:r>
              <a:rPr dirty="0" sz="1450" spc="-10">
                <a:latin typeface="Times New Roman"/>
                <a:cs typeface="Times New Roman"/>
              </a:rPr>
              <a:t>to twelve o'clock </a:t>
            </a:r>
            <a:r>
              <a:rPr dirty="0" sz="1450" spc="-5">
                <a:latin typeface="Times New Roman"/>
                <a:cs typeface="Times New Roman"/>
              </a:rPr>
              <a:t>of </a:t>
            </a:r>
            <a:r>
              <a:rPr dirty="0" sz="1450" spc="-10">
                <a:latin typeface="Times New Roman"/>
                <a:cs typeface="Times New Roman"/>
              </a:rPr>
              <a:t>November 14th  </a:t>
            </a:r>
            <a:r>
              <a:rPr dirty="0" sz="1450" spc="-5">
                <a:latin typeface="Times New Roman"/>
                <a:cs typeface="Times New Roman"/>
              </a:rPr>
              <a:t>1885. </a:t>
            </a:r>
            <a:r>
              <a:rPr dirty="0" sz="1450" spc="-10">
                <a:latin typeface="Times New Roman"/>
                <a:cs typeface="Times New Roman"/>
              </a:rPr>
              <a:t>The least attempt </a:t>
            </a:r>
            <a:r>
              <a:rPr dirty="0" sz="1450" spc="-5">
                <a:latin typeface="Times New Roman"/>
                <a:cs typeface="Times New Roman"/>
              </a:rPr>
              <a:t>on </a:t>
            </a:r>
            <a:r>
              <a:rPr dirty="0" sz="1450" spc="-10">
                <a:latin typeface="Times New Roman"/>
                <a:cs typeface="Times New Roman"/>
              </a:rPr>
              <a:t>his part to violate the conditions, to escape if only  for two minutes before the time freed the banker from the obligation to pay  him the two</a:t>
            </a:r>
            <a:r>
              <a:rPr dirty="0" sz="1450">
                <a:latin typeface="Times New Roman"/>
                <a:cs typeface="Times New Roman"/>
              </a:rPr>
              <a:t> </a:t>
            </a:r>
            <a:r>
              <a:rPr dirty="0" sz="1450" spc="-10">
                <a:latin typeface="Times New Roman"/>
                <a:cs typeface="Times New Roman"/>
              </a:rPr>
              <a:t>millions.</a:t>
            </a:r>
            <a:endParaRPr sz="1450">
              <a:latin typeface="Times New Roman"/>
              <a:cs typeface="Times New Roman"/>
            </a:endParaRPr>
          </a:p>
          <a:p>
            <a:pPr algn="just" marL="12700" marR="5715" indent="255904">
              <a:lnSpc>
                <a:spcPts val="1730"/>
              </a:lnSpc>
              <a:spcBef>
                <a:spcPts val="695"/>
              </a:spcBef>
            </a:pPr>
            <a:r>
              <a:rPr dirty="0" sz="1450" spc="-10">
                <a:latin typeface="Times New Roman"/>
                <a:cs typeface="Times New Roman"/>
              </a:rPr>
              <a:t>During the first year </a:t>
            </a:r>
            <a:r>
              <a:rPr dirty="0" sz="1450" spc="-5">
                <a:latin typeface="Times New Roman"/>
                <a:cs typeface="Times New Roman"/>
              </a:rPr>
              <a:t>of </a:t>
            </a:r>
            <a:r>
              <a:rPr dirty="0" sz="1450" spc="-10">
                <a:latin typeface="Times New Roman"/>
                <a:cs typeface="Times New Roman"/>
              </a:rPr>
              <a:t>imprisonment, the </a:t>
            </a:r>
            <a:r>
              <a:rPr dirty="0" sz="1450" spc="-20">
                <a:latin typeface="Times New Roman"/>
                <a:cs typeface="Times New Roman"/>
              </a:rPr>
              <a:t>lawyer, </a:t>
            </a:r>
            <a:r>
              <a:rPr dirty="0" sz="1450" spc="-10">
                <a:latin typeface="Times New Roman"/>
                <a:cs typeface="Times New Roman"/>
              </a:rPr>
              <a:t>as far as it was possible  to judge from his short notes, </a:t>
            </a:r>
            <a:r>
              <a:rPr dirty="0" sz="1450" spc="-15">
                <a:latin typeface="Times New Roman"/>
                <a:cs typeface="Times New Roman"/>
              </a:rPr>
              <a:t>suffered </a:t>
            </a:r>
            <a:r>
              <a:rPr dirty="0" sz="1450" spc="-10">
                <a:latin typeface="Times New Roman"/>
                <a:cs typeface="Times New Roman"/>
              </a:rPr>
              <a:t>terribly from loneliness and boredom.  From his wing day and </a:t>
            </a:r>
            <a:r>
              <a:rPr dirty="0" sz="1450" spc="-5">
                <a:latin typeface="Times New Roman"/>
                <a:cs typeface="Times New Roman"/>
              </a:rPr>
              <a:t>night </a:t>
            </a:r>
            <a:r>
              <a:rPr dirty="0" sz="1450" spc="-10">
                <a:latin typeface="Times New Roman"/>
                <a:cs typeface="Times New Roman"/>
              </a:rPr>
              <a:t>came the sound </a:t>
            </a:r>
            <a:r>
              <a:rPr dirty="0" sz="1450" spc="-5">
                <a:latin typeface="Times New Roman"/>
                <a:cs typeface="Times New Roman"/>
              </a:rPr>
              <a:t>of </a:t>
            </a:r>
            <a:r>
              <a:rPr dirty="0" sz="1450" spc="-10">
                <a:latin typeface="Times New Roman"/>
                <a:cs typeface="Times New Roman"/>
              </a:rPr>
              <a:t>the piano. He rejected wine  and tobacco. </a:t>
            </a:r>
            <a:r>
              <a:rPr dirty="0" sz="1450" spc="-15">
                <a:latin typeface="Times New Roman"/>
                <a:cs typeface="Times New Roman"/>
              </a:rPr>
              <a:t>"Wine," </a:t>
            </a:r>
            <a:r>
              <a:rPr dirty="0" sz="1450" spc="-5">
                <a:latin typeface="Times New Roman"/>
                <a:cs typeface="Times New Roman"/>
              </a:rPr>
              <a:t>he </a:t>
            </a:r>
            <a:r>
              <a:rPr dirty="0" sz="1450" spc="-10">
                <a:latin typeface="Times New Roman"/>
                <a:cs typeface="Times New Roman"/>
              </a:rPr>
              <a:t>wrote, "excites desires, and desires are the chief foes  </a:t>
            </a:r>
            <a:r>
              <a:rPr dirty="0" sz="1450" spc="-5">
                <a:latin typeface="Times New Roman"/>
                <a:cs typeface="Times New Roman"/>
              </a:rPr>
              <a:t>of a </a:t>
            </a:r>
            <a:r>
              <a:rPr dirty="0" sz="1450" spc="-10">
                <a:latin typeface="Times New Roman"/>
                <a:cs typeface="Times New Roman"/>
              </a:rPr>
              <a:t>prisoner; besides, nothing is more boring than to drink </a:t>
            </a:r>
            <a:r>
              <a:rPr dirty="0" sz="1450" spc="-5">
                <a:latin typeface="Times New Roman"/>
                <a:cs typeface="Times New Roman"/>
              </a:rPr>
              <a:t>good </a:t>
            </a:r>
            <a:r>
              <a:rPr dirty="0" sz="1450" spc="-10">
                <a:latin typeface="Times New Roman"/>
                <a:cs typeface="Times New Roman"/>
              </a:rPr>
              <a:t>wine alone,"  and tobacco spoils the air in his room. During the first year the lawyer was  sent </a:t>
            </a:r>
            <a:r>
              <a:rPr dirty="0" sz="1450" spc="-5">
                <a:latin typeface="Times New Roman"/>
                <a:cs typeface="Times New Roman"/>
              </a:rPr>
              <a:t>books of a </a:t>
            </a:r>
            <a:r>
              <a:rPr dirty="0" sz="1450" spc="-10">
                <a:latin typeface="Times New Roman"/>
                <a:cs typeface="Times New Roman"/>
              </a:rPr>
              <a:t>light character; novels with </a:t>
            </a:r>
            <a:r>
              <a:rPr dirty="0" sz="1450" spc="-5">
                <a:latin typeface="Times New Roman"/>
                <a:cs typeface="Times New Roman"/>
              </a:rPr>
              <a:t>a </a:t>
            </a:r>
            <a:r>
              <a:rPr dirty="0" sz="1450" spc="-10">
                <a:latin typeface="Times New Roman"/>
                <a:cs typeface="Times New Roman"/>
              </a:rPr>
              <a:t>complicated love interest, stories  </a:t>
            </a:r>
            <a:r>
              <a:rPr dirty="0" sz="1450" spc="-5">
                <a:latin typeface="Times New Roman"/>
                <a:cs typeface="Times New Roman"/>
              </a:rPr>
              <a:t>of </a:t>
            </a:r>
            <a:r>
              <a:rPr dirty="0" sz="1450" spc="-10">
                <a:latin typeface="Times New Roman"/>
                <a:cs typeface="Times New Roman"/>
              </a:rPr>
              <a:t>crime and </a:t>
            </a:r>
            <a:r>
              <a:rPr dirty="0" sz="1450" spc="-20">
                <a:latin typeface="Times New Roman"/>
                <a:cs typeface="Times New Roman"/>
              </a:rPr>
              <a:t>fantasy, </a:t>
            </a:r>
            <a:r>
              <a:rPr dirty="0" sz="1450" spc="-10">
                <a:latin typeface="Times New Roman"/>
                <a:cs typeface="Times New Roman"/>
              </a:rPr>
              <a:t>comedies, and so</a:t>
            </a:r>
            <a:r>
              <a:rPr dirty="0" sz="1450" spc="25">
                <a:latin typeface="Times New Roman"/>
                <a:cs typeface="Times New Roman"/>
              </a:rPr>
              <a:t> </a:t>
            </a:r>
            <a:r>
              <a:rPr dirty="0" sz="1450" spc="-5">
                <a:latin typeface="Times New Roman"/>
                <a:cs typeface="Times New Roman"/>
              </a:rPr>
              <a:t>on.</a:t>
            </a:r>
            <a:endParaRPr sz="145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671"/>
            <a:ext cx="5806440" cy="2981325"/>
          </a:xfrm>
          <a:prstGeom prst="rect">
            <a:avLst/>
          </a:prstGeom>
        </p:spPr>
        <p:txBody>
          <a:bodyPr wrap="square" lIns="0" tIns="12700" rIns="0" bIns="0" rtlCol="0" vert="horz">
            <a:spAutoFit/>
          </a:bodyPr>
          <a:lstStyle/>
          <a:p>
            <a:pPr algn="just" marL="12700" marR="5080">
              <a:lnSpc>
                <a:spcPct val="99400"/>
              </a:lnSpc>
              <a:spcBef>
                <a:spcPts val="100"/>
              </a:spcBef>
            </a:pPr>
            <a:r>
              <a:rPr dirty="0" sz="1450" spc="-10">
                <a:latin typeface="Times New Roman"/>
                <a:cs typeface="Times New Roman"/>
              </a:rPr>
              <a:t>wearied me for years fall from the chairs and the lamp-shade </a:t>
            </a:r>
            <a:r>
              <a:rPr dirty="0" sz="1450" spc="-5">
                <a:latin typeface="Times New Roman"/>
                <a:cs typeface="Times New Roman"/>
              </a:rPr>
              <a:t>on </a:t>
            </a:r>
            <a:r>
              <a:rPr dirty="0" sz="1450" spc="-10">
                <a:latin typeface="Times New Roman"/>
                <a:cs typeface="Times New Roman"/>
              </a:rPr>
              <a:t>to the walls  and the </a:t>
            </a:r>
            <a:r>
              <a:rPr dirty="0" sz="1450" spc="-20">
                <a:latin typeface="Times New Roman"/>
                <a:cs typeface="Times New Roman"/>
              </a:rPr>
              <a:t>floor.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look at them it seems that it's </a:t>
            </a:r>
            <a:r>
              <a:rPr dirty="0" sz="1450" spc="-5">
                <a:latin typeface="Times New Roman"/>
                <a:cs typeface="Times New Roman"/>
              </a:rPr>
              <a:t>night </a:t>
            </a:r>
            <a:r>
              <a:rPr dirty="0" sz="1450" spc="-20">
                <a:latin typeface="Times New Roman"/>
                <a:cs typeface="Times New Roman"/>
              </a:rPr>
              <a:t>already, </a:t>
            </a:r>
            <a:r>
              <a:rPr dirty="0" sz="1450" spc="-10">
                <a:latin typeface="Times New Roman"/>
                <a:cs typeface="Times New Roman"/>
              </a:rPr>
              <a:t>and the  cursed insomnia has </a:t>
            </a:r>
            <a:r>
              <a:rPr dirty="0" sz="1450" spc="-5">
                <a:latin typeface="Times New Roman"/>
                <a:cs typeface="Times New Roman"/>
              </a:rPr>
              <a:t>begun. I </a:t>
            </a:r>
            <a:r>
              <a:rPr dirty="0" sz="1450" spc="-10">
                <a:latin typeface="Times New Roman"/>
                <a:cs typeface="Times New Roman"/>
              </a:rPr>
              <a:t>lie down </a:t>
            </a:r>
            <a:r>
              <a:rPr dirty="0" sz="1450" spc="-5">
                <a:latin typeface="Times New Roman"/>
                <a:cs typeface="Times New Roman"/>
              </a:rPr>
              <a:t>on </a:t>
            </a:r>
            <a:r>
              <a:rPr dirty="0" sz="1450" spc="-10">
                <a:latin typeface="Times New Roman"/>
                <a:cs typeface="Times New Roman"/>
              </a:rPr>
              <a:t>the bed; then </a:t>
            </a:r>
            <a:r>
              <a:rPr dirty="0" sz="1450" spc="-5">
                <a:latin typeface="Times New Roman"/>
                <a:cs typeface="Times New Roman"/>
              </a:rPr>
              <a:t>I </a:t>
            </a:r>
            <a:r>
              <a:rPr dirty="0" sz="1450" spc="-10">
                <a:latin typeface="Times New Roman"/>
                <a:cs typeface="Times New Roman"/>
              </a:rPr>
              <a:t>get </a:t>
            </a:r>
            <a:r>
              <a:rPr dirty="0" sz="1450" spc="-5">
                <a:latin typeface="Times New Roman"/>
                <a:cs typeface="Times New Roman"/>
              </a:rPr>
              <a:t>up </a:t>
            </a:r>
            <a:r>
              <a:rPr dirty="0" sz="1450" spc="-10">
                <a:latin typeface="Times New Roman"/>
                <a:cs typeface="Times New Roman"/>
              </a:rPr>
              <a:t>and walk  about the room then lie down again. My nervous excitement generally reaches  its highest after </a:t>
            </a:r>
            <a:r>
              <a:rPr dirty="0" sz="1450" spc="-15">
                <a:latin typeface="Times New Roman"/>
                <a:cs typeface="Times New Roman"/>
              </a:rPr>
              <a:t>dinner, </a:t>
            </a:r>
            <a:r>
              <a:rPr dirty="0" sz="1450" spc="-10">
                <a:latin typeface="Times New Roman"/>
                <a:cs typeface="Times New Roman"/>
              </a:rPr>
              <a:t>before the evening. For </a:t>
            </a:r>
            <a:r>
              <a:rPr dirty="0" sz="1450" spc="-5">
                <a:latin typeface="Times New Roman"/>
                <a:cs typeface="Times New Roman"/>
              </a:rPr>
              <a:t>no </a:t>
            </a:r>
            <a:r>
              <a:rPr dirty="0" sz="1450" spc="-10">
                <a:latin typeface="Times New Roman"/>
                <a:cs typeface="Times New Roman"/>
              </a:rPr>
              <a:t>reason </a:t>
            </a:r>
            <a:r>
              <a:rPr dirty="0" sz="1450" spc="-5">
                <a:latin typeface="Times New Roman"/>
                <a:cs typeface="Times New Roman"/>
              </a:rPr>
              <a:t>I </a:t>
            </a:r>
            <a:r>
              <a:rPr dirty="0" sz="1450" spc="-10">
                <a:latin typeface="Times New Roman"/>
                <a:cs typeface="Times New Roman"/>
              </a:rPr>
              <a:t>begin to cry and  hide my head in the </a:t>
            </a:r>
            <a:r>
              <a:rPr dirty="0" sz="1450" spc="-20">
                <a:latin typeface="Times New Roman"/>
                <a:cs typeface="Times New Roman"/>
              </a:rPr>
              <a:t>pillow. </a:t>
            </a:r>
            <a:r>
              <a:rPr dirty="0" sz="1450" spc="-10">
                <a:latin typeface="Times New Roman"/>
                <a:cs typeface="Times New Roman"/>
              </a:rPr>
              <a:t>All the while </a:t>
            </a:r>
            <a:r>
              <a:rPr dirty="0" sz="1450" spc="-5">
                <a:latin typeface="Times New Roman"/>
                <a:cs typeface="Times New Roman"/>
              </a:rPr>
              <a:t>I </a:t>
            </a:r>
            <a:r>
              <a:rPr dirty="0" sz="1450" spc="-10">
                <a:latin typeface="Times New Roman"/>
                <a:cs typeface="Times New Roman"/>
              </a:rPr>
              <a:t>am afraid somebody may come </a:t>
            </a:r>
            <a:r>
              <a:rPr dirty="0" sz="1450" spc="-5">
                <a:latin typeface="Times New Roman"/>
                <a:cs typeface="Times New Roman"/>
              </a:rPr>
              <a:t>in;  I </a:t>
            </a:r>
            <a:r>
              <a:rPr dirty="0" sz="1450" spc="-10">
                <a:latin typeface="Times New Roman"/>
                <a:cs typeface="Times New Roman"/>
              </a:rPr>
              <a:t>am afraid </a:t>
            </a:r>
            <a:r>
              <a:rPr dirty="0" sz="1450" spc="-5">
                <a:latin typeface="Times New Roman"/>
                <a:cs typeface="Times New Roman"/>
              </a:rPr>
              <a:t>I </a:t>
            </a:r>
            <a:r>
              <a:rPr dirty="0" sz="1450" spc="-10">
                <a:latin typeface="Times New Roman"/>
                <a:cs typeface="Times New Roman"/>
              </a:rPr>
              <a:t>shall die suddenly; </a:t>
            </a:r>
            <a:r>
              <a:rPr dirty="0" sz="1450" spc="-5">
                <a:latin typeface="Times New Roman"/>
                <a:cs typeface="Times New Roman"/>
              </a:rPr>
              <a:t>I </a:t>
            </a:r>
            <a:r>
              <a:rPr dirty="0" sz="1450" spc="-10">
                <a:latin typeface="Times New Roman"/>
                <a:cs typeface="Times New Roman"/>
              </a:rPr>
              <a:t>am ashamed </a:t>
            </a:r>
            <a:r>
              <a:rPr dirty="0" sz="1450" spc="-5">
                <a:latin typeface="Times New Roman"/>
                <a:cs typeface="Times New Roman"/>
              </a:rPr>
              <a:t>of </a:t>
            </a:r>
            <a:r>
              <a:rPr dirty="0" sz="1450" spc="-10">
                <a:latin typeface="Times New Roman"/>
                <a:cs typeface="Times New Roman"/>
              </a:rPr>
              <a:t>my tears; </a:t>
            </a:r>
            <a:r>
              <a:rPr dirty="0" sz="1450" spc="-15">
                <a:latin typeface="Times New Roman"/>
                <a:cs typeface="Times New Roman"/>
              </a:rPr>
              <a:t>altogether,  </a:t>
            </a:r>
            <a:r>
              <a:rPr dirty="0" sz="1450" spc="-10">
                <a:latin typeface="Times New Roman"/>
                <a:cs typeface="Times New Roman"/>
              </a:rPr>
              <a:t>something intolerable is happening in my soul. </a:t>
            </a:r>
            <a:r>
              <a:rPr dirty="0" sz="1450" spc="-5">
                <a:latin typeface="Times New Roman"/>
                <a:cs typeface="Times New Roman"/>
              </a:rPr>
              <a:t>I </a:t>
            </a:r>
            <a:r>
              <a:rPr dirty="0" sz="1450" spc="-10">
                <a:latin typeface="Times New Roman"/>
                <a:cs typeface="Times New Roman"/>
              </a:rPr>
              <a:t>feel </a:t>
            </a:r>
            <a:r>
              <a:rPr dirty="0" sz="1450" spc="-5">
                <a:latin typeface="Times New Roman"/>
                <a:cs typeface="Times New Roman"/>
              </a:rPr>
              <a:t>I </a:t>
            </a:r>
            <a:r>
              <a:rPr dirty="0" sz="1450" spc="-10">
                <a:latin typeface="Times New Roman"/>
                <a:cs typeface="Times New Roman"/>
              </a:rPr>
              <a:t>cannot look at the lamp  </a:t>
            </a:r>
            <a:r>
              <a:rPr dirty="0" sz="1450" spc="-5">
                <a:latin typeface="Times New Roman"/>
                <a:cs typeface="Times New Roman"/>
              </a:rPr>
              <a:t>or </a:t>
            </a:r>
            <a:r>
              <a:rPr dirty="0" sz="1450" spc="-10">
                <a:latin typeface="Times New Roman"/>
                <a:cs typeface="Times New Roman"/>
              </a:rPr>
              <a:t>the </a:t>
            </a:r>
            <a:r>
              <a:rPr dirty="0" sz="1450" spc="-5">
                <a:latin typeface="Times New Roman"/>
                <a:cs typeface="Times New Roman"/>
              </a:rPr>
              <a:t>books or </a:t>
            </a:r>
            <a:r>
              <a:rPr dirty="0" sz="1450" spc="-10">
                <a:latin typeface="Times New Roman"/>
                <a:cs typeface="Times New Roman"/>
              </a:rPr>
              <a:t>the shadows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floor, </a:t>
            </a:r>
            <a:r>
              <a:rPr dirty="0" sz="1450" spc="-5">
                <a:latin typeface="Times New Roman"/>
                <a:cs typeface="Times New Roman"/>
              </a:rPr>
              <a:t>or </a:t>
            </a:r>
            <a:r>
              <a:rPr dirty="0" sz="1450" spc="-10">
                <a:latin typeface="Times New Roman"/>
                <a:cs typeface="Times New Roman"/>
              </a:rPr>
              <a:t>listen to the voices in the drawing-  room any more. Some invisible, mysterious force pushes me rudely </a:t>
            </a:r>
            <a:r>
              <a:rPr dirty="0" sz="1450" spc="-5">
                <a:latin typeface="Times New Roman"/>
                <a:cs typeface="Times New Roman"/>
              </a:rPr>
              <a:t>out of </a:t>
            </a:r>
            <a:r>
              <a:rPr dirty="0" sz="1450" spc="-10">
                <a:latin typeface="Times New Roman"/>
                <a:cs typeface="Times New Roman"/>
              </a:rPr>
              <a:t>my  house. </a:t>
            </a:r>
            <a:r>
              <a:rPr dirty="0" sz="1450" spc="-5">
                <a:latin typeface="Times New Roman"/>
                <a:cs typeface="Times New Roman"/>
              </a:rPr>
              <a:t>I </a:t>
            </a:r>
            <a:r>
              <a:rPr dirty="0" sz="1450" spc="-10">
                <a:latin typeface="Times New Roman"/>
                <a:cs typeface="Times New Roman"/>
              </a:rPr>
              <a:t>jump </a:t>
            </a:r>
            <a:r>
              <a:rPr dirty="0" sz="1450" spc="-5">
                <a:latin typeface="Times New Roman"/>
                <a:cs typeface="Times New Roman"/>
              </a:rPr>
              <a:t>up, </a:t>
            </a:r>
            <a:r>
              <a:rPr dirty="0" sz="1450" spc="-10">
                <a:latin typeface="Times New Roman"/>
                <a:cs typeface="Times New Roman"/>
              </a:rPr>
              <a:t>dress </a:t>
            </a:r>
            <a:r>
              <a:rPr dirty="0" sz="1450" spc="-20">
                <a:latin typeface="Times New Roman"/>
                <a:cs typeface="Times New Roman"/>
              </a:rPr>
              <a:t>hurriedly, </a:t>
            </a:r>
            <a:r>
              <a:rPr dirty="0" sz="1450" spc="-10">
                <a:latin typeface="Times New Roman"/>
                <a:cs typeface="Times New Roman"/>
              </a:rPr>
              <a:t>and </a:t>
            </a:r>
            <a:r>
              <a:rPr dirty="0" sz="1450" spc="-5">
                <a:latin typeface="Times New Roman"/>
                <a:cs typeface="Times New Roman"/>
              </a:rPr>
              <a:t>go </a:t>
            </a:r>
            <a:r>
              <a:rPr dirty="0" sz="1450" spc="-10">
                <a:latin typeface="Times New Roman"/>
                <a:cs typeface="Times New Roman"/>
              </a:rPr>
              <a:t>cautiously </a:t>
            </a:r>
            <a:r>
              <a:rPr dirty="0" sz="1450" spc="-5">
                <a:latin typeface="Times New Roman"/>
                <a:cs typeface="Times New Roman"/>
              </a:rPr>
              <a:t>out </a:t>
            </a:r>
            <a:r>
              <a:rPr dirty="0" sz="1450" spc="-10">
                <a:latin typeface="Times New Roman"/>
                <a:cs typeface="Times New Roman"/>
              </a:rPr>
              <a:t>into the street so that  the household shall </a:t>
            </a:r>
            <a:r>
              <a:rPr dirty="0" sz="1450" spc="-5">
                <a:latin typeface="Times New Roman"/>
                <a:cs typeface="Times New Roman"/>
              </a:rPr>
              <a:t>not </a:t>
            </a:r>
            <a:r>
              <a:rPr dirty="0" sz="1450" spc="-10">
                <a:latin typeface="Times New Roman"/>
                <a:cs typeface="Times New Roman"/>
              </a:rPr>
              <a:t>notice me. Where shall </a:t>
            </a:r>
            <a:r>
              <a:rPr dirty="0" sz="1450" spc="-5">
                <a:latin typeface="Times New Roman"/>
                <a:cs typeface="Times New Roman"/>
              </a:rPr>
              <a:t>I</a:t>
            </a:r>
            <a:r>
              <a:rPr dirty="0" sz="1450" spc="35">
                <a:latin typeface="Times New Roman"/>
                <a:cs typeface="Times New Roman"/>
              </a:rPr>
              <a:t> </a:t>
            </a:r>
            <a:r>
              <a:rPr dirty="0" sz="1450" spc="-5">
                <a:latin typeface="Times New Roman"/>
                <a:cs typeface="Times New Roman"/>
              </a:rPr>
              <a:t>go?</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The answer to this question has long been there in my brain: </a:t>
            </a:r>
            <a:r>
              <a:rPr dirty="0" sz="1450" spc="-45">
                <a:latin typeface="Times New Roman"/>
                <a:cs typeface="Times New Roman"/>
              </a:rPr>
              <a:t>"To</a:t>
            </a:r>
            <a:r>
              <a:rPr dirty="0" sz="1450" spc="114">
                <a:latin typeface="Times New Roman"/>
                <a:cs typeface="Times New Roman"/>
              </a:rPr>
              <a:t> </a:t>
            </a:r>
            <a:r>
              <a:rPr dirty="0" sz="1450" spc="-25">
                <a:latin typeface="Times New Roman"/>
                <a:cs typeface="Times New Roman"/>
              </a:rPr>
              <a:t>Katy."</a:t>
            </a:r>
            <a:endParaRPr sz="1450">
              <a:latin typeface="Times New Roman"/>
              <a:cs typeface="Times New Roman"/>
            </a:endParaRPr>
          </a:p>
        </p:txBody>
      </p:sp>
      <p:sp>
        <p:nvSpPr>
          <p:cNvPr id="3" name="object 3"/>
          <p:cNvSpPr txBox="1"/>
          <p:nvPr/>
        </p:nvSpPr>
        <p:spPr>
          <a:xfrm>
            <a:off x="876300" y="4139707"/>
            <a:ext cx="5805805" cy="5796915"/>
          </a:xfrm>
          <a:prstGeom prst="rect">
            <a:avLst/>
          </a:prstGeom>
        </p:spPr>
        <p:txBody>
          <a:bodyPr wrap="square" lIns="0" tIns="11430" rIns="0" bIns="0" rtlCol="0" vert="horz">
            <a:spAutoFit/>
          </a:bodyPr>
          <a:lstStyle/>
          <a:p>
            <a:pPr algn="ctr" marL="1905">
              <a:lnSpc>
                <a:spcPct val="100000"/>
              </a:lnSpc>
              <a:spcBef>
                <a:spcPts val="90"/>
              </a:spcBef>
            </a:pPr>
            <a:r>
              <a:rPr dirty="0" sz="1450" spc="-10" b="1">
                <a:latin typeface="Times New Roman"/>
                <a:cs typeface="Times New Roman"/>
              </a:rPr>
              <a:t>III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8255" indent="255904">
              <a:lnSpc>
                <a:spcPts val="1730"/>
              </a:lnSpc>
            </a:pPr>
            <a:r>
              <a:rPr dirty="0" sz="1450" spc="-10">
                <a:latin typeface="Times New Roman"/>
                <a:cs typeface="Times New Roman"/>
              </a:rPr>
              <a:t>As usual she is lying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Turkish </a:t>
            </a:r>
            <a:r>
              <a:rPr dirty="0" sz="1450" spc="-10">
                <a:latin typeface="Times New Roman"/>
                <a:cs typeface="Times New Roman"/>
              </a:rPr>
              <a:t>divan </a:t>
            </a:r>
            <a:r>
              <a:rPr dirty="0" sz="1450" spc="-5">
                <a:latin typeface="Times New Roman"/>
                <a:cs typeface="Times New Roman"/>
              </a:rPr>
              <a:t>or </a:t>
            </a:r>
            <a:r>
              <a:rPr dirty="0" sz="1450" spc="-10">
                <a:latin typeface="Times New Roman"/>
                <a:cs typeface="Times New Roman"/>
              </a:rPr>
              <a:t>the couch and reading  something. Seeing me she lifts her head </a:t>
            </a:r>
            <a:r>
              <a:rPr dirty="0" sz="1450" spc="-20">
                <a:latin typeface="Times New Roman"/>
                <a:cs typeface="Times New Roman"/>
              </a:rPr>
              <a:t>languidly, </a:t>
            </a:r>
            <a:r>
              <a:rPr dirty="0" sz="1450" spc="-10">
                <a:latin typeface="Times New Roman"/>
                <a:cs typeface="Times New Roman"/>
              </a:rPr>
              <a:t>sits down, and gives me her  hand.</a:t>
            </a:r>
            <a:endParaRPr sz="1450">
              <a:latin typeface="Times New Roman"/>
              <a:cs typeface="Times New Roman"/>
            </a:endParaRPr>
          </a:p>
          <a:p>
            <a:pPr algn="just" marL="12700" marR="6985" indent="255904">
              <a:lnSpc>
                <a:spcPts val="1730"/>
              </a:lnSpc>
              <a:spcBef>
                <a:spcPts val="790"/>
              </a:spcBef>
            </a:pPr>
            <a:r>
              <a:rPr dirty="0" sz="1450" spc="-45">
                <a:latin typeface="Times New Roman"/>
                <a:cs typeface="Times New Roman"/>
              </a:rPr>
              <a:t>"You </a:t>
            </a:r>
            <a:r>
              <a:rPr dirty="0" sz="1450" spc="-10">
                <a:latin typeface="Times New Roman"/>
                <a:cs typeface="Times New Roman"/>
              </a:rPr>
              <a:t>are always lying down like that," </a:t>
            </a:r>
            <a:r>
              <a:rPr dirty="0" sz="1450" spc="-5">
                <a:latin typeface="Times New Roman"/>
                <a:cs typeface="Times New Roman"/>
              </a:rPr>
              <a:t>I </a:t>
            </a:r>
            <a:r>
              <a:rPr dirty="0" sz="1450" spc="-10">
                <a:latin typeface="Times New Roman"/>
                <a:cs typeface="Times New Roman"/>
              </a:rPr>
              <a:t>say after </a:t>
            </a:r>
            <a:r>
              <a:rPr dirty="0" sz="1450" spc="-5">
                <a:latin typeface="Times New Roman"/>
                <a:cs typeface="Times New Roman"/>
              </a:rPr>
              <a:t>a </a:t>
            </a:r>
            <a:r>
              <a:rPr dirty="0" sz="1450" spc="-10">
                <a:latin typeface="Times New Roman"/>
                <a:cs typeface="Times New Roman"/>
              </a:rPr>
              <a:t>reposeful silence. "It's  </a:t>
            </a:r>
            <a:r>
              <a:rPr dirty="0" sz="1450" spc="-20">
                <a:latin typeface="Times New Roman"/>
                <a:cs typeface="Times New Roman"/>
              </a:rPr>
              <a:t>unhealthy. </a:t>
            </a:r>
            <a:r>
              <a:rPr dirty="0" sz="1450" spc="-40">
                <a:latin typeface="Times New Roman"/>
                <a:cs typeface="Times New Roman"/>
              </a:rPr>
              <a:t>You'd </a:t>
            </a:r>
            <a:r>
              <a:rPr dirty="0" sz="1450" spc="-10">
                <a:latin typeface="Times New Roman"/>
                <a:cs typeface="Times New Roman"/>
              </a:rPr>
              <a:t>far better </a:t>
            </a:r>
            <a:r>
              <a:rPr dirty="0" sz="1450" spc="-5">
                <a:latin typeface="Times New Roman"/>
                <a:cs typeface="Times New Roman"/>
              </a:rPr>
              <a:t>be </a:t>
            </a:r>
            <a:r>
              <a:rPr dirty="0" sz="1450" spc="-10">
                <a:latin typeface="Times New Roman"/>
                <a:cs typeface="Times New Roman"/>
              </a:rPr>
              <a:t>doing</a:t>
            </a:r>
            <a:r>
              <a:rPr dirty="0" sz="1450" spc="60">
                <a:latin typeface="Times New Roman"/>
                <a:cs typeface="Times New Roman"/>
              </a:rPr>
              <a:t> </a:t>
            </a:r>
            <a:r>
              <a:rPr dirty="0" sz="1450" spc="-10">
                <a:latin typeface="Times New Roman"/>
                <a:cs typeface="Times New Roman"/>
              </a:rPr>
              <a:t>something."</a:t>
            </a:r>
            <a:endParaRPr sz="1450">
              <a:latin typeface="Times New Roman"/>
              <a:cs typeface="Times New Roman"/>
            </a:endParaRPr>
          </a:p>
          <a:p>
            <a:pPr marL="268605">
              <a:lnSpc>
                <a:spcPct val="100000"/>
              </a:lnSpc>
              <a:spcBef>
                <a:spcPts val="650"/>
              </a:spcBef>
            </a:pPr>
            <a:r>
              <a:rPr dirty="0" sz="1450" spc="-10">
                <a:latin typeface="Times New Roman"/>
                <a:cs typeface="Times New Roman"/>
              </a:rPr>
              <a:t>"Ah?"</a:t>
            </a:r>
            <a:endParaRPr sz="1450">
              <a:latin typeface="Times New Roman"/>
              <a:cs typeface="Times New Roman"/>
            </a:endParaRPr>
          </a:p>
          <a:p>
            <a:pPr marL="268605">
              <a:lnSpc>
                <a:spcPct val="100000"/>
              </a:lnSpc>
              <a:spcBef>
                <a:spcPts val="780"/>
              </a:spcBef>
            </a:pPr>
            <a:r>
              <a:rPr dirty="0" sz="1450" spc="-35">
                <a:latin typeface="Times New Roman"/>
                <a:cs typeface="Times New Roman"/>
              </a:rPr>
              <a:t>"You'd </a:t>
            </a:r>
            <a:r>
              <a:rPr dirty="0" sz="1450" spc="-10">
                <a:latin typeface="Times New Roman"/>
                <a:cs typeface="Times New Roman"/>
              </a:rPr>
              <a:t>far better </a:t>
            </a:r>
            <a:r>
              <a:rPr dirty="0" sz="1450" spc="-5">
                <a:latin typeface="Times New Roman"/>
                <a:cs typeface="Times New Roman"/>
              </a:rPr>
              <a:t>be </a:t>
            </a:r>
            <a:r>
              <a:rPr dirty="0" sz="1450" spc="-10">
                <a:latin typeface="Times New Roman"/>
                <a:cs typeface="Times New Roman"/>
              </a:rPr>
              <a:t>doing something, </a:t>
            </a:r>
            <a:r>
              <a:rPr dirty="0" sz="1450" spc="-5">
                <a:latin typeface="Times New Roman"/>
                <a:cs typeface="Times New Roman"/>
              </a:rPr>
              <a:t>I</a:t>
            </a:r>
            <a:r>
              <a:rPr dirty="0" sz="1450" spc="45">
                <a:latin typeface="Times New Roman"/>
                <a:cs typeface="Times New Roman"/>
              </a:rPr>
              <a:t> </a:t>
            </a:r>
            <a:r>
              <a:rPr dirty="0" sz="1450" spc="-25">
                <a:latin typeface="Times New Roman"/>
                <a:cs typeface="Times New Roman"/>
              </a:rPr>
              <a:t>say."</a:t>
            </a:r>
            <a:endParaRPr sz="1450">
              <a:latin typeface="Times New Roman"/>
              <a:cs typeface="Times New Roman"/>
            </a:endParaRPr>
          </a:p>
          <a:p>
            <a:pPr marL="268605" marR="802640">
              <a:lnSpc>
                <a:spcPct val="140700"/>
              </a:lnSpc>
              <a:spcBef>
                <a:spcPts val="70"/>
              </a:spcBef>
            </a:pPr>
            <a:r>
              <a:rPr dirty="0" sz="1450" spc="-10">
                <a:latin typeface="Times New Roman"/>
                <a:cs typeface="Times New Roman"/>
              </a:rPr>
              <a:t>"What?... A woman can </a:t>
            </a:r>
            <a:r>
              <a:rPr dirty="0" sz="1450" spc="-5">
                <a:latin typeface="Times New Roman"/>
                <a:cs typeface="Times New Roman"/>
              </a:rPr>
              <a:t>be </a:t>
            </a:r>
            <a:r>
              <a:rPr dirty="0" sz="1450" spc="-10">
                <a:latin typeface="Times New Roman"/>
                <a:cs typeface="Times New Roman"/>
              </a:rPr>
              <a:t>either </a:t>
            </a:r>
            <a:r>
              <a:rPr dirty="0" sz="1450" spc="-5">
                <a:latin typeface="Times New Roman"/>
                <a:cs typeface="Times New Roman"/>
              </a:rPr>
              <a:t>a </a:t>
            </a:r>
            <a:r>
              <a:rPr dirty="0" sz="1450" spc="-10">
                <a:latin typeface="Times New Roman"/>
                <a:cs typeface="Times New Roman"/>
              </a:rPr>
              <a:t>simple worker </a:t>
            </a:r>
            <a:r>
              <a:rPr dirty="0" sz="1450" spc="-5">
                <a:latin typeface="Times New Roman"/>
                <a:cs typeface="Times New Roman"/>
              </a:rPr>
              <a:t>or </a:t>
            </a:r>
            <a:r>
              <a:rPr dirty="0" sz="1450" spc="-10">
                <a:latin typeface="Times New Roman"/>
                <a:cs typeface="Times New Roman"/>
              </a:rPr>
              <a:t>an actress."  </a:t>
            </a:r>
            <a:r>
              <a:rPr dirty="0" sz="1450" spc="-30">
                <a:latin typeface="Times New Roman"/>
                <a:cs typeface="Times New Roman"/>
              </a:rPr>
              <a:t>"Well, </a:t>
            </a:r>
            <a:r>
              <a:rPr dirty="0" sz="1450" spc="-10">
                <a:latin typeface="Times New Roman"/>
                <a:cs typeface="Times New Roman"/>
              </a:rPr>
              <a:t>then—if </a:t>
            </a:r>
            <a:r>
              <a:rPr dirty="0" sz="1450" spc="-5">
                <a:latin typeface="Times New Roman"/>
                <a:cs typeface="Times New Roman"/>
              </a:rPr>
              <a:t>you </a:t>
            </a:r>
            <a:r>
              <a:rPr dirty="0" sz="1450" spc="-10">
                <a:latin typeface="Times New Roman"/>
                <a:cs typeface="Times New Roman"/>
              </a:rPr>
              <a:t>can't become </a:t>
            </a:r>
            <a:r>
              <a:rPr dirty="0" sz="1450" spc="-5">
                <a:latin typeface="Times New Roman"/>
                <a:cs typeface="Times New Roman"/>
              </a:rPr>
              <a:t>a </a:t>
            </a:r>
            <a:r>
              <a:rPr dirty="0" sz="1450" spc="-15">
                <a:latin typeface="Times New Roman"/>
                <a:cs typeface="Times New Roman"/>
              </a:rPr>
              <a:t>worker, </a:t>
            </a:r>
            <a:r>
              <a:rPr dirty="0" sz="1450" spc="-5">
                <a:latin typeface="Times New Roman"/>
                <a:cs typeface="Times New Roman"/>
              </a:rPr>
              <a:t>be </a:t>
            </a:r>
            <a:r>
              <a:rPr dirty="0" sz="1450" spc="-10">
                <a:latin typeface="Times New Roman"/>
                <a:cs typeface="Times New Roman"/>
              </a:rPr>
              <a:t>an</a:t>
            </a:r>
            <a:r>
              <a:rPr dirty="0" sz="1450" spc="45">
                <a:latin typeface="Times New Roman"/>
                <a:cs typeface="Times New Roman"/>
              </a:rPr>
              <a:t> </a:t>
            </a:r>
            <a:r>
              <a:rPr dirty="0" sz="1450" spc="-10">
                <a:latin typeface="Times New Roman"/>
                <a:cs typeface="Times New Roman"/>
              </a:rPr>
              <a:t>actress."</a:t>
            </a:r>
            <a:endParaRPr sz="1450">
              <a:latin typeface="Times New Roman"/>
              <a:cs typeface="Times New Roman"/>
            </a:endParaRPr>
          </a:p>
          <a:p>
            <a:pPr marL="268605">
              <a:lnSpc>
                <a:spcPct val="100000"/>
              </a:lnSpc>
              <a:spcBef>
                <a:spcPts val="785"/>
              </a:spcBef>
            </a:pPr>
            <a:r>
              <a:rPr dirty="0" sz="1450" spc="-10">
                <a:latin typeface="Times New Roman"/>
                <a:cs typeface="Times New Roman"/>
              </a:rPr>
              <a:t>She is</a:t>
            </a:r>
            <a:r>
              <a:rPr dirty="0" sz="1450" spc="-5">
                <a:latin typeface="Times New Roman"/>
                <a:cs typeface="Times New Roman"/>
              </a:rPr>
              <a:t> </a:t>
            </a:r>
            <a:r>
              <a:rPr dirty="0" sz="1450" spc="-10">
                <a:latin typeface="Times New Roman"/>
                <a:cs typeface="Times New Roman"/>
              </a:rPr>
              <a:t>silent.</a:t>
            </a:r>
            <a:endParaRPr sz="1450">
              <a:latin typeface="Times New Roman"/>
              <a:cs typeface="Times New Roman"/>
            </a:endParaRPr>
          </a:p>
          <a:p>
            <a:pPr marL="268605" marR="2171065">
              <a:lnSpc>
                <a:spcPct val="142800"/>
              </a:lnSpc>
              <a:spcBef>
                <a:spcPts val="35"/>
              </a:spcBef>
            </a:pPr>
            <a:r>
              <a:rPr dirty="0" sz="1450" spc="-45">
                <a:latin typeface="Times New Roman"/>
                <a:cs typeface="Times New Roman"/>
              </a:rPr>
              <a:t>"You </a:t>
            </a:r>
            <a:r>
              <a:rPr dirty="0" sz="1450" spc="-10">
                <a:latin typeface="Times New Roman"/>
                <a:cs typeface="Times New Roman"/>
              </a:rPr>
              <a:t>had better </a:t>
            </a:r>
            <a:r>
              <a:rPr dirty="0" sz="1450" spc="-25">
                <a:latin typeface="Times New Roman"/>
                <a:cs typeface="Times New Roman"/>
              </a:rPr>
              <a:t>marry," </a:t>
            </a:r>
            <a:r>
              <a:rPr dirty="0" sz="1450" spc="-5">
                <a:latin typeface="Times New Roman"/>
                <a:cs typeface="Times New Roman"/>
              </a:rPr>
              <a:t>I </a:t>
            </a:r>
            <a:r>
              <a:rPr dirty="0" sz="1450" spc="-30">
                <a:latin typeface="Times New Roman"/>
                <a:cs typeface="Times New Roman"/>
              </a:rPr>
              <a:t>say, </a:t>
            </a:r>
            <a:r>
              <a:rPr dirty="0" sz="1450" spc="-10">
                <a:latin typeface="Times New Roman"/>
                <a:cs typeface="Times New Roman"/>
              </a:rPr>
              <a:t>half-joking.  "There's </a:t>
            </a:r>
            <a:r>
              <a:rPr dirty="0" sz="1450" spc="-5">
                <a:latin typeface="Times New Roman"/>
                <a:cs typeface="Times New Roman"/>
              </a:rPr>
              <a:t>no one </a:t>
            </a:r>
            <a:r>
              <a:rPr dirty="0" sz="1450" spc="-10">
                <a:latin typeface="Times New Roman"/>
                <a:cs typeface="Times New Roman"/>
              </a:rPr>
              <a:t>to marry: and </a:t>
            </a:r>
            <a:r>
              <a:rPr dirty="0" sz="1450" spc="-5">
                <a:latin typeface="Times New Roman"/>
                <a:cs typeface="Times New Roman"/>
              </a:rPr>
              <a:t>no </a:t>
            </a:r>
            <a:r>
              <a:rPr dirty="0" sz="1450" spc="-10">
                <a:latin typeface="Times New Roman"/>
                <a:cs typeface="Times New Roman"/>
              </a:rPr>
              <a:t>use if </a:t>
            </a:r>
            <a:r>
              <a:rPr dirty="0" sz="1450" spc="-5">
                <a:latin typeface="Times New Roman"/>
                <a:cs typeface="Times New Roman"/>
              </a:rPr>
              <a:t>I did."  </a:t>
            </a:r>
            <a:r>
              <a:rPr dirty="0" sz="1450" spc="-45">
                <a:latin typeface="Times New Roman"/>
                <a:cs typeface="Times New Roman"/>
              </a:rPr>
              <a:t>"You </a:t>
            </a:r>
            <a:r>
              <a:rPr dirty="0" sz="1450" spc="-10">
                <a:latin typeface="Times New Roman"/>
                <a:cs typeface="Times New Roman"/>
              </a:rPr>
              <a:t>can't </a:t>
            </a:r>
            <a:r>
              <a:rPr dirty="0" sz="1450" spc="-5">
                <a:latin typeface="Times New Roman"/>
                <a:cs typeface="Times New Roman"/>
              </a:rPr>
              <a:t>go on </a:t>
            </a:r>
            <a:r>
              <a:rPr dirty="0" sz="1450" spc="-10">
                <a:latin typeface="Times New Roman"/>
                <a:cs typeface="Times New Roman"/>
              </a:rPr>
              <a:t>living like</a:t>
            </a:r>
            <a:r>
              <a:rPr dirty="0" sz="1450" spc="40">
                <a:latin typeface="Times New Roman"/>
                <a:cs typeface="Times New Roman"/>
              </a:rPr>
              <a:t> </a:t>
            </a:r>
            <a:r>
              <a:rPr dirty="0" sz="1450" spc="-10">
                <a:latin typeface="Times New Roman"/>
                <a:cs typeface="Times New Roman"/>
              </a:rPr>
              <a:t>this."</a:t>
            </a:r>
            <a:endParaRPr sz="1450">
              <a:latin typeface="Times New Roman"/>
              <a:cs typeface="Times New Roman"/>
            </a:endParaRPr>
          </a:p>
          <a:p>
            <a:pPr marL="12700" marR="5080" indent="255904">
              <a:lnSpc>
                <a:spcPts val="1730"/>
              </a:lnSpc>
              <a:spcBef>
                <a:spcPts val="844"/>
              </a:spcBef>
            </a:pPr>
            <a:r>
              <a:rPr dirty="0" sz="1450" spc="-15">
                <a:latin typeface="Times New Roman"/>
                <a:cs typeface="Times New Roman"/>
              </a:rPr>
              <a:t>"Without </a:t>
            </a:r>
            <a:r>
              <a:rPr dirty="0" sz="1450" spc="-5">
                <a:latin typeface="Times New Roman"/>
                <a:cs typeface="Times New Roman"/>
              </a:rPr>
              <a:t>a </a:t>
            </a:r>
            <a:r>
              <a:rPr dirty="0" sz="1450" spc="-10">
                <a:latin typeface="Times New Roman"/>
                <a:cs typeface="Times New Roman"/>
              </a:rPr>
              <a:t>husband? As if that mattered. There are as many men as </a:t>
            </a:r>
            <a:r>
              <a:rPr dirty="0" sz="1450" spc="-5">
                <a:latin typeface="Times New Roman"/>
                <a:cs typeface="Times New Roman"/>
              </a:rPr>
              <a:t>you  </a:t>
            </a:r>
            <a:r>
              <a:rPr dirty="0" sz="1450" spc="-10">
                <a:latin typeface="Times New Roman"/>
                <a:cs typeface="Times New Roman"/>
              </a:rPr>
              <a:t>like, if </a:t>
            </a:r>
            <a:r>
              <a:rPr dirty="0" sz="1450" spc="-5">
                <a:latin typeface="Times New Roman"/>
                <a:cs typeface="Times New Roman"/>
              </a:rPr>
              <a:t>you </a:t>
            </a:r>
            <a:r>
              <a:rPr dirty="0" sz="1450" spc="-10">
                <a:latin typeface="Times New Roman"/>
                <a:cs typeface="Times New Roman"/>
              </a:rPr>
              <a:t>only had the</a:t>
            </a:r>
            <a:r>
              <a:rPr dirty="0" sz="1450" spc="10">
                <a:latin typeface="Times New Roman"/>
                <a:cs typeface="Times New Roman"/>
              </a:rPr>
              <a:t> </a:t>
            </a:r>
            <a:r>
              <a:rPr dirty="0" sz="1450" spc="-10">
                <a:latin typeface="Times New Roman"/>
                <a:cs typeface="Times New Roman"/>
              </a:rPr>
              <a:t>will."</a:t>
            </a:r>
            <a:endParaRPr sz="1450">
              <a:latin typeface="Times New Roman"/>
              <a:cs typeface="Times New Roman"/>
            </a:endParaRPr>
          </a:p>
          <a:p>
            <a:pPr marL="268605" marR="3839210">
              <a:lnSpc>
                <a:spcPts val="2520"/>
              </a:lnSpc>
              <a:spcBef>
                <a:spcPts val="85"/>
              </a:spcBef>
            </a:pPr>
            <a:r>
              <a:rPr dirty="0" sz="1450" spc="-10">
                <a:latin typeface="Times New Roman"/>
                <a:cs typeface="Times New Roman"/>
              </a:rPr>
              <a:t>"This isn't right, </a:t>
            </a:r>
            <a:r>
              <a:rPr dirty="0" sz="1450" spc="-25">
                <a:latin typeface="Times New Roman"/>
                <a:cs typeface="Times New Roman"/>
              </a:rPr>
              <a:t>Katy."  </a:t>
            </a:r>
            <a:r>
              <a:rPr dirty="0" sz="1450" spc="-10">
                <a:latin typeface="Times New Roman"/>
                <a:cs typeface="Times New Roman"/>
              </a:rPr>
              <a:t>"What isn't right?"</a:t>
            </a:r>
            <a:endParaRPr sz="1450">
              <a:latin typeface="Times New Roman"/>
              <a:cs typeface="Times New Roman"/>
            </a:endParaRPr>
          </a:p>
          <a:p>
            <a:pPr marL="268605">
              <a:lnSpc>
                <a:spcPct val="100000"/>
              </a:lnSpc>
              <a:spcBef>
                <a:spcPts val="495"/>
              </a:spcBef>
            </a:pPr>
            <a:r>
              <a:rPr dirty="0" sz="1450" spc="-10">
                <a:latin typeface="Times New Roman"/>
                <a:cs typeface="Times New Roman"/>
              </a:rPr>
              <a:t>"What </a:t>
            </a:r>
            <a:r>
              <a:rPr dirty="0" sz="1450" spc="-5">
                <a:latin typeface="Times New Roman"/>
                <a:cs typeface="Times New Roman"/>
              </a:rPr>
              <a:t>you </a:t>
            </a:r>
            <a:r>
              <a:rPr dirty="0" sz="1450" spc="-10">
                <a:latin typeface="Times New Roman"/>
                <a:cs typeface="Times New Roman"/>
              </a:rPr>
              <a:t>said just</a:t>
            </a:r>
            <a:r>
              <a:rPr dirty="0" sz="1450">
                <a:latin typeface="Times New Roman"/>
                <a:cs typeface="Times New Roman"/>
              </a:rPr>
              <a:t> </a:t>
            </a:r>
            <a:r>
              <a:rPr dirty="0" sz="1450" spc="-25">
                <a:latin typeface="Times New Roman"/>
                <a:cs typeface="Times New Roman"/>
              </a:rPr>
              <a:t>now."</a:t>
            </a:r>
            <a:endParaRPr sz="145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464675"/>
          </a:xfrm>
          <a:prstGeom prst="rect">
            <a:avLst/>
          </a:prstGeom>
        </p:spPr>
        <p:txBody>
          <a:bodyPr wrap="square" lIns="0" tIns="12700" rIns="0" bIns="0" rtlCol="0" vert="horz">
            <a:spAutoFit/>
          </a:bodyPr>
          <a:lstStyle/>
          <a:p>
            <a:pPr marL="268605" marR="298450">
              <a:lnSpc>
                <a:spcPct val="144900"/>
              </a:lnSpc>
              <a:spcBef>
                <a:spcPts val="100"/>
              </a:spcBef>
            </a:pPr>
            <a:r>
              <a:rPr dirty="0" sz="1450" spc="-10">
                <a:latin typeface="Times New Roman"/>
                <a:cs typeface="Times New Roman"/>
              </a:rPr>
              <a:t>Katy sees that </a:t>
            </a:r>
            <a:r>
              <a:rPr dirty="0" sz="1450" spc="-5">
                <a:latin typeface="Times New Roman"/>
                <a:cs typeface="Times New Roman"/>
              </a:rPr>
              <a:t>I </a:t>
            </a:r>
            <a:r>
              <a:rPr dirty="0" sz="1450" spc="-10">
                <a:latin typeface="Times New Roman"/>
                <a:cs typeface="Times New Roman"/>
              </a:rPr>
              <a:t>am chagrined, and desires to soften the bad impression.  "Come. Let's come here.</a:t>
            </a:r>
            <a:r>
              <a:rPr dirty="0" sz="1450" spc="5">
                <a:latin typeface="Times New Roman"/>
                <a:cs typeface="Times New Roman"/>
              </a:rPr>
              <a:t> </a:t>
            </a:r>
            <a:r>
              <a:rPr dirty="0" sz="1450" spc="-10">
                <a:latin typeface="Times New Roman"/>
                <a:cs typeface="Times New Roman"/>
              </a:rPr>
              <a:t>Here."</a:t>
            </a:r>
            <a:endParaRPr sz="1450">
              <a:latin typeface="Times New Roman"/>
              <a:cs typeface="Times New Roman"/>
            </a:endParaRPr>
          </a:p>
          <a:p>
            <a:pPr marL="268605" marR="6350">
              <a:lnSpc>
                <a:spcPts val="2520"/>
              </a:lnSpc>
              <a:spcBef>
                <a:spcPts val="140"/>
              </a:spcBef>
            </a:pPr>
            <a:r>
              <a:rPr dirty="0" sz="1450" spc="-10">
                <a:latin typeface="Times New Roman"/>
                <a:cs typeface="Times New Roman"/>
              </a:rPr>
              <a:t>She leads me into </a:t>
            </a:r>
            <a:r>
              <a:rPr dirty="0" sz="1450" spc="-5">
                <a:latin typeface="Times New Roman"/>
                <a:cs typeface="Times New Roman"/>
              </a:rPr>
              <a:t>a </a:t>
            </a:r>
            <a:r>
              <a:rPr dirty="0" sz="1450" spc="-10">
                <a:latin typeface="Times New Roman"/>
                <a:cs typeface="Times New Roman"/>
              </a:rPr>
              <a:t>small room, very </a:t>
            </a:r>
            <a:r>
              <a:rPr dirty="0" sz="1450" spc="-25">
                <a:latin typeface="Times New Roman"/>
                <a:cs typeface="Times New Roman"/>
              </a:rPr>
              <a:t>cosy, </a:t>
            </a:r>
            <a:r>
              <a:rPr dirty="0" sz="1450" spc="-10">
                <a:latin typeface="Times New Roman"/>
                <a:cs typeface="Times New Roman"/>
              </a:rPr>
              <a:t>and points to the writing table.  "There.</a:t>
            </a:r>
            <a:r>
              <a:rPr dirty="0" sz="1450" spc="220">
                <a:latin typeface="Times New Roman"/>
                <a:cs typeface="Times New Roman"/>
              </a:rPr>
              <a:t> </a:t>
            </a:r>
            <a:r>
              <a:rPr dirty="0" sz="1450" spc="-5">
                <a:latin typeface="Times New Roman"/>
                <a:cs typeface="Times New Roman"/>
              </a:rPr>
              <a:t>I</a:t>
            </a:r>
            <a:r>
              <a:rPr dirty="0" sz="1450" spc="225">
                <a:latin typeface="Times New Roman"/>
                <a:cs typeface="Times New Roman"/>
              </a:rPr>
              <a:t> </a:t>
            </a:r>
            <a:r>
              <a:rPr dirty="0" sz="1450" spc="-10">
                <a:latin typeface="Times New Roman"/>
                <a:cs typeface="Times New Roman"/>
              </a:rPr>
              <a:t>made</a:t>
            </a:r>
            <a:r>
              <a:rPr dirty="0" sz="1450" spc="225">
                <a:latin typeface="Times New Roman"/>
                <a:cs typeface="Times New Roman"/>
              </a:rPr>
              <a:t> </a:t>
            </a:r>
            <a:r>
              <a:rPr dirty="0" sz="1450" spc="-10">
                <a:latin typeface="Times New Roman"/>
                <a:cs typeface="Times New Roman"/>
              </a:rPr>
              <a:t>it</a:t>
            </a:r>
            <a:r>
              <a:rPr dirty="0" sz="1450" spc="220">
                <a:latin typeface="Times New Roman"/>
                <a:cs typeface="Times New Roman"/>
              </a:rPr>
              <a:t> </a:t>
            </a:r>
            <a:r>
              <a:rPr dirty="0" sz="1450" spc="-10">
                <a:latin typeface="Times New Roman"/>
                <a:cs typeface="Times New Roman"/>
              </a:rPr>
              <a:t>for</a:t>
            </a:r>
            <a:r>
              <a:rPr dirty="0" sz="1450" spc="225">
                <a:latin typeface="Times New Roman"/>
                <a:cs typeface="Times New Roman"/>
              </a:rPr>
              <a:t> </a:t>
            </a:r>
            <a:r>
              <a:rPr dirty="0" sz="1450" spc="-5">
                <a:latin typeface="Times New Roman"/>
                <a:cs typeface="Times New Roman"/>
              </a:rPr>
              <a:t>you.</a:t>
            </a:r>
            <a:r>
              <a:rPr dirty="0" sz="1450" spc="225">
                <a:latin typeface="Times New Roman"/>
                <a:cs typeface="Times New Roman"/>
              </a:rPr>
              <a:t> </a:t>
            </a:r>
            <a:r>
              <a:rPr dirty="0" sz="1450" spc="-35">
                <a:latin typeface="Times New Roman"/>
                <a:cs typeface="Times New Roman"/>
              </a:rPr>
              <a:t>You'll</a:t>
            </a:r>
            <a:r>
              <a:rPr dirty="0" sz="1450" spc="220">
                <a:latin typeface="Times New Roman"/>
                <a:cs typeface="Times New Roman"/>
              </a:rPr>
              <a:t> </a:t>
            </a:r>
            <a:r>
              <a:rPr dirty="0" sz="1450" spc="-10">
                <a:latin typeface="Times New Roman"/>
                <a:cs typeface="Times New Roman"/>
              </a:rPr>
              <a:t>work</a:t>
            </a:r>
            <a:r>
              <a:rPr dirty="0" sz="1450" spc="225">
                <a:latin typeface="Times New Roman"/>
                <a:cs typeface="Times New Roman"/>
              </a:rPr>
              <a:t> </a:t>
            </a:r>
            <a:r>
              <a:rPr dirty="0" sz="1450" spc="-10">
                <a:latin typeface="Times New Roman"/>
                <a:cs typeface="Times New Roman"/>
              </a:rPr>
              <a:t>here.</a:t>
            </a:r>
            <a:r>
              <a:rPr dirty="0" sz="1450" spc="225">
                <a:latin typeface="Times New Roman"/>
                <a:cs typeface="Times New Roman"/>
              </a:rPr>
              <a:t> </a:t>
            </a:r>
            <a:r>
              <a:rPr dirty="0" sz="1450" spc="-10">
                <a:latin typeface="Times New Roman"/>
                <a:cs typeface="Times New Roman"/>
              </a:rPr>
              <a:t>Come</a:t>
            </a:r>
            <a:r>
              <a:rPr dirty="0" sz="1450" spc="225">
                <a:latin typeface="Times New Roman"/>
                <a:cs typeface="Times New Roman"/>
              </a:rPr>
              <a:t> </a:t>
            </a:r>
            <a:r>
              <a:rPr dirty="0" sz="1450" spc="-10">
                <a:latin typeface="Times New Roman"/>
                <a:cs typeface="Times New Roman"/>
              </a:rPr>
              <a:t>every</a:t>
            </a:r>
            <a:r>
              <a:rPr dirty="0" sz="1450" spc="220">
                <a:latin typeface="Times New Roman"/>
                <a:cs typeface="Times New Roman"/>
              </a:rPr>
              <a:t> </a:t>
            </a:r>
            <a:r>
              <a:rPr dirty="0" sz="1450" spc="-10">
                <a:latin typeface="Times New Roman"/>
                <a:cs typeface="Times New Roman"/>
              </a:rPr>
              <a:t>day</a:t>
            </a:r>
            <a:r>
              <a:rPr dirty="0" sz="1450" spc="225">
                <a:latin typeface="Times New Roman"/>
                <a:cs typeface="Times New Roman"/>
              </a:rPr>
              <a:t> </a:t>
            </a:r>
            <a:r>
              <a:rPr dirty="0" sz="1450" spc="-10">
                <a:latin typeface="Times New Roman"/>
                <a:cs typeface="Times New Roman"/>
              </a:rPr>
              <a:t>and</a:t>
            </a:r>
            <a:r>
              <a:rPr dirty="0" sz="1450" spc="225">
                <a:latin typeface="Times New Roman"/>
                <a:cs typeface="Times New Roman"/>
              </a:rPr>
              <a:t> </a:t>
            </a:r>
            <a:r>
              <a:rPr dirty="0" sz="1450" spc="-10">
                <a:latin typeface="Times New Roman"/>
                <a:cs typeface="Times New Roman"/>
              </a:rPr>
              <a:t>bring</a:t>
            </a:r>
            <a:endParaRPr sz="1450">
              <a:latin typeface="Times New Roman"/>
              <a:cs typeface="Times New Roman"/>
            </a:endParaRPr>
          </a:p>
          <a:p>
            <a:pPr marL="12700">
              <a:lnSpc>
                <a:spcPts val="1510"/>
              </a:lnSpc>
            </a:pPr>
            <a:r>
              <a:rPr dirty="0" sz="1450" spc="-5">
                <a:latin typeface="Times New Roman"/>
                <a:cs typeface="Times New Roman"/>
              </a:rPr>
              <a:t>your</a:t>
            </a:r>
            <a:r>
              <a:rPr dirty="0" sz="1450" spc="165">
                <a:latin typeface="Times New Roman"/>
                <a:cs typeface="Times New Roman"/>
              </a:rPr>
              <a:t> </a:t>
            </a:r>
            <a:r>
              <a:rPr dirty="0" sz="1450" spc="-10">
                <a:latin typeface="Times New Roman"/>
                <a:cs typeface="Times New Roman"/>
              </a:rPr>
              <a:t>work</a:t>
            </a:r>
            <a:r>
              <a:rPr dirty="0" sz="1450" spc="165">
                <a:latin typeface="Times New Roman"/>
                <a:cs typeface="Times New Roman"/>
              </a:rPr>
              <a:t> </a:t>
            </a:r>
            <a:r>
              <a:rPr dirty="0" sz="1450" spc="-10">
                <a:latin typeface="Times New Roman"/>
                <a:cs typeface="Times New Roman"/>
              </a:rPr>
              <a:t>with</a:t>
            </a:r>
            <a:r>
              <a:rPr dirty="0" sz="1450" spc="170">
                <a:latin typeface="Times New Roman"/>
                <a:cs typeface="Times New Roman"/>
              </a:rPr>
              <a:t> </a:t>
            </a:r>
            <a:r>
              <a:rPr dirty="0" sz="1450" spc="-5">
                <a:latin typeface="Times New Roman"/>
                <a:cs typeface="Times New Roman"/>
              </a:rPr>
              <a:t>you.</a:t>
            </a:r>
            <a:r>
              <a:rPr dirty="0" sz="1450" spc="165">
                <a:latin typeface="Times New Roman"/>
                <a:cs typeface="Times New Roman"/>
              </a:rPr>
              <a:t> </a:t>
            </a:r>
            <a:r>
              <a:rPr dirty="0" sz="1450" spc="-10">
                <a:latin typeface="Times New Roman"/>
                <a:cs typeface="Times New Roman"/>
              </a:rPr>
              <a:t>They</a:t>
            </a:r>
            <a:r>
              <a:rPr dirty="0" sz="1450" spc="170">
                <a:latin typeface="Times New Roman"/>
                <a:cs typeface="Times New Roman"/>
              </a:rPr>
              <a:t> </a:t>
            </a:r>
            <a:r>
              <a:rPr dirty="0" sz="1450" spc="-10">
                <a:latin typeface="Times New Roman"/>
                <a:cs typeface="Times New Roman"/>
              </a:rPr>
              <a:t>only</a:t>
            </a:r>
            <a:r>
              <a:rPr dirty="0" sz="1450" spc="165">
                <a:latin typeface="Times New Roman"/>
                <a:cs typeface="Times New Roman"/>
              </a:rPr>
              <a:t> </a:t>
            </a:r>
            <a:r>
              <a:rPr dirty="0" sz="1450" spc="-10">
                <a:latin typeface="Times New Roman"/>
                <a:cs typeface="Times New Roman"/>
              </a:rPr>
              <a:t>disturb</a:t>
            </a:r>
            <a:r>
              <a:rPr dirty="0" sz="1450" spc="170">
                <a:latin typeface="Times New Roman"/>
                <a:cs typeface="Times New Roman"/>
              </a:rPr>
              <a:t> </a:t>
            </a:r>
            <a:r>
              <a:rPr dirty="0" sz="1450" spc="-5">
                <a:latin typeface="Times New Roman"/>
                <a:cs typeface="Times New Roman"/>
              </a:rPr>
              <a:t>you</a:t>
            </a:r>
            <a:r>
              <a:rPr dirty="0" sz="1450" spc="165">
                <a:latin typeface="Times New Roman"/>
                <a:cs typeface="Times New Roman"/>
              </a:rPr>
              <a:t> </a:t>
            </a:r>
            <a:r>
              <a:rPr dirty="0" sz="1450" spc="-10">
                <a:latin typeface="Times New Roman"/>
                <a:cs typeface="Times New Roman"/>
              </a:rPr>
              <a:t>there</a:t>
            </a:r>
            <a:r>
              <a:rPr dirty="0" sz="1450" spc="170">
                <a:latin typeface="Times New Roman"/>
                <a:cs typeface="Times New Roman"/>
              </a:rPr>
              <a:t> </a:t>
            </a:r>
            <a:r>
              <a:rPr dirty="0" sz="1450" spc="-10">
                <a:latin typeface="Times New Roman"/>
                <a:cs typeface="Times New Roman"/>
              </a:rPr>
              <a:t>at</a:t>
            </a:r>
            <a:r>
              <a:rPr dirty="0" sz="1450" spc="165">
                <a:latin typeface="Times New Roman"/>
                <a:cs typeface="Times New Roman"/>
              </a:rPr>
              <a:t> </a:t>
            </a:r>
            <a:r>
              <a:rPr dirty="0" sz="1450" spc="-5">
                <a:latin typeface="Times New Roman"/>
                <a:cs typeface="Times New Roman"/>
              </a:rPr>
              <a:t>home....</a:t>
            </a:r>
            <a:r>
              <a:rPr dirty="0" sz="1450" spc="170">
                <a:latin typeface="Times New Roman"/>
                <a:cs typeface="Times New Roman"/>
              </a:rPr>
              <a:t> </a:t>
            </a:r>
            <a:r>
              <a:rPr dirty="0" sz="1450" spc="-25">
                <a:latin typeface="Times New Roman"/>
                <a:cs typeface="Times New Roman"/>
              </a:rPr>
              <a:t>Will</a:t>
            </a:r>
            <a:r>
              <a:rPr dirty="0" sz="1450" spc="165">
                <a:latin typeface="Times New Roman"/>
                <a:cs typeface="Times New Roman"/>
              </a:rPr>
              <a:t> </a:t>
            </a:r>
            <a:r>
              <a:rPr dirty="0" sz="1450" spc="-5">
                <a:latin typeface="Times New Roman"/>
                <a:cs typeface="Times New Roman"/>
              </a:rPr>
              <a:t>you</a:t>
            </a:r>
            <a:r>
              <a:rPr dirty="0" sz="1450" spc="170">
                <a:latin typeface="Times New Roman"/>
                <a:cs typeface="Times New Roman"/>
              </a:rPr>
              <a:t> </a:t>
            </a:r>
            <a:r>
              <a:rPr dirty="0" sz="1450" spc="-10">
                <a:latin typeface="Times New Roman"/>
                <a:cs typeface="Times New Roman"/>
              </a:rPr>
              <a:t>work</a:t>
            </a:r>
            <a:endParaRPr sz="1450">
              <a:latin typeface="Times New Roman"/>
              <a:cs typeface="Times New Roman"/>
            </a:endParaRPr>
          </a:p>
          <a:p>
            <a:pPr marL="12700">
              <a:lnSpc>
                <a:spcPts val="1735"/>
              </a:lnSpc>
            </a:pPr>
            <a:r>
              <a:rPr dirty="0" sz="1450" spc="-10">
                <a:latin typeface="Times New Roman"/>
                <a:cs typeface="Times New Roman"/>
              </a:rPr>
              <a:t>here? </a:t>
            </a:r>
            <a:r>
              <a:rPr dirty="0" sz="1450" spc="-30">
                <a:latin typeface="Times New Roman"/>
                <a:cs typeface="Times New Roman"/>
              </a:rPr>
              <a:t>Would </a:t>
            </a:r>
            <a:r>
              <a:rPr dirty="0" sz="1450" spc="-5">
                <a:latin typeface="Times New Roman"/>
                <a:cs typeface="Times New Roman"/>
              </a:rPr>
              <a:t>you </a:t>
            </a:r>
            <a:r>
              <a:rPr dirty="0" sz="1450" spc="-10">
                <a:latin typeface="Times New Roman"/>
                <a:cs typeface="Times New Roman"/>
              </a:rPr>
              <a:t>like</a:t>
            </a:r>
            <a:r>
              <a:rPr dirty="0" sz="1450" spc="20">
                <a:latin typeface="Times New Roman"/>
                <a:cs typeface="Times New Roman"/>
              </a:rPr>
              <a:t> </a:t>
            </a:r>
            <a:r>
              <a:rPr dirty="0" sz="1450" spc="-10">
                <a:latin typeface="Times New Roman"/>
                <a:cs typeface="Times New Roman"/>
              </a:rPr>
              <a:t>to?"</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In order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hurt </a:t>
            </a:r>
            <a:r>
              <a:rPr dirty="0" sz="1450" spc="-10">
                <a:latin typeface="Times New Roman"/>
                <a:cs typeface="Times New Roman"/>
              </a:rPr>
              <a:t>her </a:t>
            </a:r>
            <a:r>
              <a:rPr dirty="0" sz="1450" spc="-5">
                <a:latin typeface="Times New Roman"/>
                <a:cs typeface="Times New Roman"/>
              </a:rPr>
              <a:t>by </a:t>
            </a:r>
            <a:r>
              <a:rPr dirty="0" sz="1450" spc="-10">
                <a:latin typeface="Times New Roman"/>
                <a:cs typeface="Times New Roman"/>
              </a:rPr>
              <a:t>refusing, </a:t>
            </a:r>
            <a:r>
              <a:rPr dirty="0" sz="1450" spc="-5">
                <a:latin typeface="Times New Roman"/>
                <a:cs typeface="Times New Roman"/>
              </a:rPr>
              <a:t>I </a:t>
            </a:r>
            <a:r>
              <a:rPr dirty="0" sz="1450" spc="-10">
                <a:latin typeface="Times New Roman"/>
                <a:cs typeface="Times New Roman"/>
              </a:rPr>
              <a:t>answer that </a:t>
            </a:r>
            <a:r>
              <a:rPr dirty="0" sz="1450" spc="-5">
                <a:latin typeface="Times New Roman"/>
                <a:cs typeface="Times New Roman"/>
              </a:rPr>
              <a:t>I </a:t>
            </a:r>
            <a:r>
              <a:rPr dirty="0" sz="1450" spc="-10">
                <a:latin typeface="Times New Roman"/>
                <a:cs typeface="Times New Roman"/>
              </a:rPr>
              <a:t>shall work with her and  that </a:t>
            </a:r>
            <a:r>
              <a:rPr dirty="0" sz="1450" spc="-5">
                <a:latin typeface="Times New Roman"/>
                <a:cs typeface="Times New Roman"/>
              </a:rPr>
              <a:t>I </a:t>
            </a:r>
            <a:r>
              <a:rPr dirty="0" sz="1450" spc="-10">
                <a:latin typeface="Times New Roman"/>
                <a:cs typeface="Times New Roman"/>
              </a:rPr>
              <a:t>like the room </a:t>
            </a:r>
            <a:r>
              <a:rPr dirty="0" sz="1450" spc="-20">
                <a:latin typeface="Times New Roman"/>
                <a:cs typeface="Times New Roman"/>
              </a:rPr>
              <a:t>immensely. </a:t>
            </a:r>
            <a:r>
              <a:rPr dirty="0" sz="1450" spc="-10">
                <a:latin typeface="Times New Roman"/>
                <a:cs typeface="Times New Roman"/>
              </a:rPr>
              <a:t>Then we both sit down in the cosy room and  begin to</a:t>
            </a:r>
            <a:r>
              <a:rPr dirty="0" sz="1450" spc="-5">
                <a:latin typeface="Times New Roman"/>
                <a:cs typeface="Times New Roman"/>
              </a:rPr>
              <a:t> </a:t>
            </a:r>
            <a:r>
              <a:rPr dirty="0" sz="1450" spc="-10">
                <a:latin typeface="Times New Roman"/>
                <a:cs typeface="Times New Roman"/>
              </a:rPr>
              <a:t>talk.</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The warmth, the cosy surroundings, the presence </a:t>
            </a:r>
            <a:r>
              <a:rPr dirty="0" sz="1450" spc="-5">
                <a:latin typeface="Times New Roman"/>
                <a:cs typeface="Times New Roman"/>
              </a:rPr>
              <a:t>of a </a:t>
            </a:r>
            <a:r>
              <a:rPr dirty="0" sz="1450" spc="-10">
                <a:latin typeface="Times New Roman"/>
                <a:cs typeface="Times New Roman"/>
              </a:rPr>
              <a:t>sympathetic being,  rouses in me now </a:t>
            </a:r>
            <a:r>
              <a:rPr dirty="0" sz="1450" spc="-5">
                <a:latin typeface="Times New Roman"/>
                <a:cs typeface="Times New Roman"/>
              </a:rPr>
              <a:t>not a </a:t>
            </a:r>
            <a:r>
              <a:rPr dirty="0" sz="1450" spc="-10">
                <a:latin typeface="Times New Roman"/>
                <a:cs typeface="Times New Roman"/>
              </a:rPr>
              <a:t>feeling </a:t>
            </a:r>
            <a:r>
              <a:rPr dirty="0" sz="1450" spc="-5">
                <a:latin typeface="Times New Roman"/>
                <a:cs typeface="Times New Roman"/>
              </a:rPr>
              <a:t>of </a:t>
            </a:r>
            <a:r>
              <a:rPr dirty="0" sz="1450" spc="-10">
                <a:latin typeface="Times New Roman"/>
                <a:cs typeface="Times New Roman"/>
              </a:rPr>
              <a:t>pleasure as it used </a:t>
            </a:r>
            <a:r>
              <a:rPr dirty="0" sz="1450" spc="-5">
                <a:latin typeface="Times New Roman"/>
                <a:cs typeface="Times New Roman"/>
              </a:rPr>
              <a:t>but a </a:t>
            </a:r>
            <a:r>
              <a:rPr dirty="0" sz="1450" spc="-10">
                <a:latin typeface="Times New Roman"/>
                <a:cs typeface="Times New Roman"/>
              </a:rPr>
              <a:t>strong desire to  complain and grumble. Anyhow it seems to me that if </a:t>
            </a:r>
            <a:r>
              <a:rPr dirty="0" sz="1450" spc="-5">
                <a:latin typeface="Times New Roman"/>
                <a:cs typeface="Times New Roman"/>
              </a:rPr>
              <a:t>I </a:t>
            </a:r>
            <a:r>
              <a:rPr dirty="0" sz="1450" spc="-10">
                <a:latin typeface="Times New Roman"/>
                <a:cs typeface="Times New Roman"/>
              </a:rPr>
              <a:t>moan and complain </a:t>
            </a:r>
            <a:r>
              <a:rPr dirty="0" sz="1450" spc="-5">
                <a:latin typeface="Times New Roman"/>
                <a:cs typeface="Times New Roman"/>
              </a:rPr>
              <a:t>I  </a:t>
            </a:r>
            <a:r>
              <a:rPr dirty="0" sz="1450" spc="-10">
                <a:latin typeface="Times New Roman"/>
                <a:cs typeface="Times New Roman"/>
              </a:rPr>
              <a:t>shall feel</a:t>
            </a:r>
            <a:r>
              <a:rPr dirty="0" sz="1450" spc="-5">
                <a:latin typeface="Times New Roman"/>
                <a:cs typeface="Times New Roman"/>
              </a:rPr>
              <a:t> </a:t>
            </a:r>
            <a:r>
              <a:rPr dirty="0" sz="1450" spc="-20">
                <a:latin typeface="Times New Roman"/>
                <a:cs typeface="Times New Roman"/>
              </a:rPr>
              <a:t>better.</a:t>
            </a:r>
            <a:endParaRPr sz="1450">
              <a:latin typeface="Times New Roman"/>
              <a:cs typeface="Times New Roman"/>
            </a:endParaRPr>
          </a:p>
          <a:p>
            <a:pPr algn="just" marL="268605" marR="989965">
              <a:lnSpc>
                <a:spcPts val="2520"/>
              </a:lnSpc>
              <a:spcBef>
                <a:spcPts val="155"/>
              </a:spcBef>
            </a:pPr>
            <a:r>
              <a:rPr dirty="0" sz="1450" spc="-10">
                <a:latin typeface="Times New Roman"/>
                <a:cs typeface="Times New Roman"/>
              </a:rPr>
              <a:t>"It's </a:t>
            </a:r>
            <a:r>
              <a:rPr dirty="0" sz="1450" spc="-5">
                <a:latin typeface="Times New Roman"/>
                <a:cs typeface="Times New Roman"/>
              </a:rPr>
              <a:t>a </a:t>
            </a:r>
            <a:r>
              <a:rPr dirty="0" sz="1450" spc="-10">
                <a:latin typeface="Times New Roman"/>
                <a:cs typeface="Times New Roman"/>
              </a:rPr>
              <a:t>bad business, my </a:t>
            </a:r>
            <a:r>
              <a:rPr dirty="0" sz="1450" spc="-20">
                <a:latin typeface="Times New Roman"/>
                <a:cs typeface="Times New Roman"/>
              </a:rPr>
              <a:t>dear," </a:t>
            </a:r>
            <a:r>
              <a:rPr dirty="0" sz="1450" spc="-5">
                <a:latin typeface="Times New Roman"/>
                <a:cs typeface="Times New Roman"/>
              </a:rPr>
              <a:t>I </a:t>
            </a:r>
            <a:r>
              <a:rPr dirty="0" sz="1450" spc="-10">
                <a:latin typeface="Times New Roman"/>
                <a:cs typeface="Times New Roman"/>
              </a:rPr>
              <a:t>begin with </a:t>
            </a:r>
            <a:r>
              <a:rPr dirty="0" sz="1450" spc="-5">
                <a:latin typeface="Times New Roman"/>
                <a:cs typeface="Times New Roman"/>
              </a:rPr>
              <a:t>a </a:t>
            </a:r>
            <a:r>
              <a:rPr dirty="0" sz="1450" spc="-10">
                <a:latin typeface="Times New Roman"/>
                <a:cs typeface="Times New Roman"/>
              </a:rPr>
              <a:t>sigh. </a:t>
            </a:r>
            <a:r>
              <a:rPr dirty="0" sz="1450" spc="-45">
                <a:latin typeface="Times New Roman"/>
                <a:cs typeface="Times New Roman"/>
              </a:rPr>
              <a:t>"Very </a:t>
            </a:r>
            <a:r>
              <a:rPr dirty="0" sz="1450" spc="-5">
                <a:latin typeface="Times New Roman"/>
                <a:cs typeface="Times New Roman"/>
              </a:rPr>
              <a:t>bad."  </a:t>
            </a:r>
            <a:r>
              <a:rPr dirty="0" sz="1450" spc="-10">
                <a:latin typeface="Times New Roman"/>
                <a:cs typeface="Times New Roman"/>
              </a:rPr>
              <a:t>"What is the</a:t>
            </a:r>
            <a:r>
              <a:rPr dirty="0" sz="1450">
                <a:latin typeface="Times New Roman"/>
                <a:cs typeface="Times New Roman"/>
              </a:rPr>
              <a:t> </a:t>
            </a:r>
            <a:r>
              <a:rPr dirty="0" sz="1450" spc="-10">
                <a:latin typeface="Times New Roman"/>
                <a:cs typeface="Times New Roman"/>
              </a:rPr>
              <a:t>matter?"</a:t>
            </a:r>
            <a:endParaRPr sz="1450">
              <a:latin typeface="Times New Roman"/>
              <a:cs typeface="Times New Roman"/>
            </a:endParaRPr>
          </a:p>
          <a:p>
            <a:pPr algn="just" marL="12700" marR="5080" indent="255904">
              <a:lnSpc>
                <a:spcPts val="1730"/>
              </a:lnSpc>
              <a:spcBef>
                <a:spcPts val="560"/>
              </a:spcBef>
            </a:pPr>
            <a:r>
              <a:rPr dirty="0" sz="1450" spc="-10">
                <a:latin typeface="Times New Roman"/>
                <a:cs typeface="Times New Roman"/>
              </a:rPr>
              <a:t>"I'll tell </a:t>
            </a:r>
            <a:r>
              <a:rPr dirty="0" sz="1450" spc="-5">
                <a:latin typeface="Times New Roman"/>
                <a:cs typeface="Times New Roman"/>
              </a:rPr>
              <a:t>you </a:t>
            </a:r>
            <a:r>
              <a:rPr dirty="0" sz="1450" spc="-10">
                <a:latin typeface="Times New Roman"/>
                <a:cs typeface="Times New Roman"/>
              </a:rPr>
              <a:t>what is the </a:t>
            </a:r>
            <a:r>
              <a:rPr dirty="0" sz="1450" spc="-20">
                <a:latin typeface="Times New Roman"/>
                <a:cs typeface="Times New Roman"/>
              </a:rPr>
              <a:t>matter. </a:t>
            </a:r>
            <a:r>
              <a:rPr dirty="0" sz="1450" spc="-10">
                <a:latin typeface="Times New Roman"/>
                <a:cs typeface="Times New Roman"/>
              </a:rPr>
              <a:t>The best and most sacred right </a:t>
            </a:r>
            <a:r>
              <a:rPr dirty="0" sz="1450" spc="-5">
                <a:latin typeface="Times New Roman"/>
                <a:cs typeface="Times New Roman"/>
              </a:rPr>
              <a:t>of kings </a:t>
            </a:r>
            <a:r>
              <a:rPr dirty="0" sz="1450" spc="-10">
                <a:latin typeface="Times New Roman"/>
                <a:cs typeface="Times New Roman"/>
              </a:rPr>
              <a:t>is  the right to pardon. And </a:t>
            </a:r>
            <a:r>
              <a:rPr dirty="0" sz="1450" spc="-5">
                <a:latin typeface="Times New Roman"/>
                <a:cs typeface="Times New Roman"/>
              </a:rPr>
              <a:t>I </a:t>
            </a:r>
            <a:r>
              <a:rPr dirty="0" sz="1450" spc="-10">
                <a:latin typeface="Times New Roman"/>
                <a:cs typeface="Times New Roman"/>
              </a:rPr>
              <a:t>have always felt myself </a:t>
            </a:r>
            <a:r>
              <a:rPr dirty="0" sz="1450" spc="-5">
                <a:latin typeface="Times New Roman"/>
                <a:cs typeface="Times New Roman"/>
              </a:rPr>
              <a:t>a </a:t>
            </a:r>
            <a:r>
              <a:rPr dirty="0" sz="1450" spc="-10">
                <a:latin typeface="Times New Roman"/>
                <a:cs typeface="Times New Roman"/>
              </a:rPr>
              <a:t>king so long as </a:t>
            </a:r>
            <a:r>
              <a:rPr dirty="0" sz="1450" spc="-5">
                <a:latin typeface="Times New Roman"/>
                <a:cs typeface="Times New Roman"/>
              </a:rPr>
              <a:t>I </a:t>
            </a:r>
            <a:r>
              <a:rPr dirty="0" sz="1450" spc="-10">
                <a:latin typeface="Times New Roman"/>
                <a:cs typeface="Times New Roman"/>
              </a:rPr>
              <a:t>used this  right </a:t>
            </a:r>
            <a:r>
              <a:rPr dirty="0" sz="1450" spc="-15">
                <a:latin typeface="Times New Roman"/>
                <a:cs typeface="Times New Roman"/>
              </a:rPr>
              <a:t>prodigally. </a:t>
            </a:r>
            <a:r>
              <a:rPr dirty="0" sz="1450" spc="-5">
                <a:latin typeface="Times New Roman"/>
                <a:cs typeface="Times New Roman"/>
              </a:rPr>
              <a:t>I </a:t>
            </a:r>
            <a:r>
              <a:rPr dirty="0" sz="1450" spc="-10">
                <a:latin typeface="Times New Roman"/>
                <a:cs typeface="Times New Roman"/>
              </a:rPr>
              <a:t>never judged, </a:t>
            </a:r>
            <a:r>
              <a:rPr dirty="0" sz="1450" spc="-5">
                <a:latin typeface="Times New Roman"/>
                <a:cs typeface="Times New Roman"/>
              </a:rPr>
              <a:t>I </a:t>
            </a:r>
            <a:r>
              <a:rPr dirty="0" sz="1450" spc="-10">
                <a:latin typeface="Times New Roman"/>
                <a:cs typeface="Times New Roman"/>
              </a:rPr>
              <a:t>was compassionate, </a:t>
            </a:r>
            <a:r>
              <a:rPr dirty="0" sz="1450" spc="-5">
                <a:latin typeface="Times New Roman"/>
                <a:cs typeface="Times New Roman"/>
              </a:rPr>
              <a:t>I </a:t>
            </a:r>
            <a:r>
              <a:rPr dirty="0" sz="1450" spc="-10">
                <a:latin typeface="Times New Roman"/>
                <a:cs typeface="Times New Roman"/>
              </a:rPr>
              <a:t>pardoned everyone  right and left. Where others protested and revolted </a:t>
            </a:r>
            <a:r>
              <a:rPr dirty="0" sz="1450" spc="-5">
                <a:latin typeface="Times New Roman"/>
                <a:cs typeface="Times New Roman"/>
              </a:rPr>
              <a:t>I </a:t>
            </a:r>
            <a:r>
              <a:rPr dirty="0" sz="1450" spc="-10">
                <a:latin typeface="Times New Roman"/>
                <a:cs typeface="Times New Roman"/>
              </a:rPr>
              <a:t>only advised and  persuaded. All my life I've tried to make my society tolerable to the family </a:t>
            </a:r>
            <a:r>
              <a:rPr dirty="0" sz="1450" spc="-5">
                <a:latin typeface="Times New Roman"/>
                <a:cs typeface="Times New Roman"/>
              </a:rPr>
              <a:t>of  </a:t>
            </a:r>
            <a:r>
              <a:rPr dirty="0" sz="1450" spc="-10">
                <a:latin typeface="Times New Roman"/>
                <a:cs typeface="Times New Roman"/>
              </a:rPr>
              <a:t>students, friends and servants. And this attitude </a:t>
            </a:r>
            <a:r>
              <a:rPr dirty="0" sz="1450" spc="-5">
                <a:latin typeface="Times New Roman"/>
                <a:cs typeface="Times New Roman"/>
              </a:rPr>
              <a:t>of </a:t>
            </a:r>
            <a:r>
              <a:rPr dirty="0" sz="1450" spc="-10">
                <a:latin typeface="Times New Roman"/>
                <a:cs typeface="Times New Roman"/>
              </a:rPr>
              <a:t>mine towards people, </a:t>
            </a:r>
            <a:r>
              <a:rPr dirty="0" sz="1450" spc="-5">
                <a:latin typeface="Times New Roman"/>
                <a:cs typeface="Times New Roman"/>
              </a:rPr>
              <a:t>I  </a:t>
            </a:r>
            <a:r>
              <a:rPr dirty="0" sz="1450" spc="-25">
                <a:latin typeface="Times New Roman"/>
                <a:cs typeface="Times New Roman"/>
              </a:rPr>
              <a:t>know, </a:t>
            </a:r>
            <a:r>
              <a:rPr dirty="0" sz="1450" spc="-10">
                <a:latin typeface="Times New Roman"/>
                <a:cs typeface="Times New Roman"/>
              </a:rPr>
              <a:t>educated every </a:t>
            </a:r>
            <a:r>
              <a:rPr dirty="0" sz="1450" spc="-5">
                <a:latin typeface="Times New Roman"/>
                <a:cs typeface="Times New Roman"/>
              </a:rPr>
              <a:t>one </a:t>
            </a:r>
            <a:r>
              <a:rPr dirty="0" sz="1450" spc="-10">
                <a:latin typeface="Times New Roman"/>
                <a:cs typeface="Times New Roman"/>
              </a:rPr>
              <a:t>who came into contact with me. But now </a:t>
            </a:r>
            <a:r>
              <a:rPr dirty="0" sz="1450" spc="-5">
                <a:latin typeface="Times New Roman"/>
                <a:cs typeface="Times New Roman"/>
              </a:rPr>
              <a:t>I </a:t>
            </a:r>
            <a:r>
              <a:rPr dirty="0" sz="1450" spc="-10">
                <a:latin typeface="Times New Roman"/>
                <a:cs typeface="Times New Roman"/>
              </a:rPr>
              <a:t>am king  </a:t>
            </a:r>
            <a:r>
              <a:rPr dirty="0" sz="1450" spc="-5">
                <a:latin typeface="Times New Roman"/>
                <a:cs typeface="Times New Roman"/>
              </a:rPr>
              <a:t>no </a:t>
            </a:r>
            <a:r>
              <a:rPr dirty="0" sz="1450" spc="-10">
                <a:latin typeface="Times New Roman"/>
                <a:cs typeface="Times New Roman"/>
              </a:rPr>
              <a:t>more. There's something going </a:t>
            </a:r>
            <a:r>
              <a:rPr dirty="0" sz="1450" spc="-5">
                <a:latin typeface="Times New Roman"/>
                <a:cs typeface="Times New Roman"/>
              </a:rPr>
              <a:t>on </a:t>
            </a:r>
            <a:r>
              <a:rPr dirty="0" sz="1450" spc="-10">
                <a:latin typeface="Times New Roman"/>
                <a:cs typeface="Times New Roman"/>
              </a:rPr>
              <a:t>in me which belongs only to slaves. Day  and </a:t>
            </a:r>
            <a:r>
              <a:rPr dirty="0" sz="1450" spc="-5">
                <a:latin typeface="Times New Roman"/>
                <a:cs typeface="Times New Roman"/>
              </a:rPr>
              <a:t>night </a:t>
            </a:r>
            <a:r>
              <a:rPr dirty="0" sz="1450" spc="-10">
                <a:latin typeface="Times New Roman"/>
                <a:cs typeface="Times New Roman"/>
              </a:rPr>
              <a:t>evil thoughts roam about in my head, and feelings which </a:t>
            </a:r>
            <a:r>
              <a:rPr dirty="0" sz="1450" spc="-5">
                <a:latin typeface="Times New Roman"/>
                <a:cs typeface="Times New Roman"/>
              </a:rPr>
              <a:t>I </a:t>
            </a:r>
            <a:r>
              <a:rPr dirty="0" sz="1450" spc="-10">
                <a:latin typeface="Times New Roman"/>
                <a:cs typeface="Times New Roman"/>
              </a:rPr>
              <a:t>never  knew before have made their home in my soul. </a:t>
            </a:r>
            <a:r>
              <a:rPr dirty="0" sz="1450" spc="-5">
                <a:latin typeface="Times New Roman"/>
                <a:cs typeface="Times New Roman"/>
              </a:rPr>
              <a:t>I </a:t>
            </a:r>
            <a:r>
              <a:rPr dirty="0" sz="1450" spc="-10">
                <a:latin typeface="Times New Roman"/>
                <a:cs typeface="Times New Roman"/>
              </a:rPr>
              <a:t>hate and despise; I'm  exasperated, disturbed, and afraid. I've become strict beyond measure,  exacting, </a:t>
            </a:r>
            <a:r>
              <a:rPr dirty="0" sz="1450" spc="-5">
                <a:latin typeface="Times New Roman"/>
                <a:cs typeface="Times New Roman"/>
              </a:rPr>
              <a:t>unkind, </a:t>
            </a:r>
            <a:r>
              <a:rPr dirty="0" sz="1450" spc="-10">
                <a:latin typeface="Times New Roman"/>
                <a:cs typeface="Times New Roman"/>
              </a:rPr>
              <a:t>and suspicious. Even the things which in the past gave me  the chance </a:t>
            </a:r>
            <a:r>
              <a:rPr dirty="0" sz="1450" spc="-5">
                <a:latin typeface="Times New Roman"/>
                <a:cs typeface="Times New Roman"/>
              </a:rPr>
              <a:t>of </a:t>
            </a:r>
            <a:r>
              <a:rPr dirty="0" sz="1450" spc="-10">
                <a:latin typeface="Times New Roman"/>
                <a:cs typeface="Times New Roman"/>
              </a:rPr>
              <a:t>making an extra </a:t>
            </a:r>
            <a:r>
              <a:rPr dirty="0" sz="1450" spc="-5">
                <a:latin typeface="Times New Roman"/>
                <a:cs typeface="Times New Roman"/>
              </a:rPr>
              <a:t>pun, </a:t>
            </a:r>
            <a:r>
              <a:rPr dirty="0" sz="1450" spc="-10">
                <a:latin typeface="Times New Roman"/>
                <a:cs typeface="Times New Roman"/>
              </a:rPr>
              <a:t>now bring me </a:t>
            </a:r>
            <a:r>
              <a:rPr dirty="0" sz="1450" spc="-5">
                <a:latin typeface="Times New Roman"/>
                <a:cs typeface="Times New Roman"/>
              </a:rPr>
              <a:t>a </a:t>
            </a:r>
            <a:r>
              <a:rPr dirty="0" sz="1450" spc="-10">
                <a:latin typeface="Times New Roman"/>
                <a:cs typeface="Times New Roman"/>
              </a:rPr>
              <a:t>feeling </a:t>
            </a:r>
            <a:r>
              <a:rPr dirty="0" sz="1450" spc="-5">
                <a:latin typeface="Times New Roman"/>
                <a:cs typeface="Times New Roman"/>
              </a:rPr>
              <a:t>of </a:t>
            </a:r>
            <a:r>
              <a:rPr dirty="0" sz="1450" spc="-10">
                <a:latin typeface="Times New Roman"/>
                <a:cs typeface="Times New Roman"/>
              </a:rPr>
              <a:t>oppression. My  logic has changed </a:t>
            </a:r>
            <a:r>
              <a:rPr dirty="0" sz="1450" spc="-5">
                <a:latin typeface="Times New Roman"/>
                <a:cs typeface="Times New Roman"/>
              </a:rPr>
              <a:t>too. I </a:t>
            </a:r>
            <a:r>
              <a:rPr dirty="0" sz="1450" spc="-10">
                <a:latin typeface="Times New Roman"/>
                <a:cs typeface="Times New Roman"/>
              </a:rPr>
              <a:t>used to despise money alone; now </a:t>
            </a:r>
            <a:r>
              <a:rPr dirty="0" sz="1450" spc="-5">
                <a:latin typeface="Times New Roman"/>
                <a:cs typeface="Times New Roman"/>
              </a:rPr>
              <a:t>I </a:t>
            </a:r>
            <a:r>
              <a:rPr dirty="0" sz="1450" spc="-10">
                <a:latin typeface="Times New Roman"/>
                <a:cs typeface="Times New Roman"/>
              </a:rPr>
              <a:t>cherish evil  feelings, </a:t>
            </a:r>
            <a:r>
              <a:rPr dirty="0" sz="1450" spc="-5">
                <a:latin typeface="Times New Roman"/>
                <a:cs typeface="Times New Roman"/>
              </a:rPr>
              <a:t>not </a:t>
            </a:r>
            <a:r>
              <a:rPr dirty="0" sz="1450" spc="-10">
                <a:latin typeface="Times New Roman"/>
                <a:cs typeface="Times New Roman"/>
              </a:rPr>
              <a:t>to </a:t>
            </a:r>
            <a:r>
              <a:rPr dirty="0" sz="1450" spc="-25">
                <a:latin typeface="Times New Roman"/>
                <a:cs typeface="Times New Roman"/>
              </a:rPr>
              <a:t>money, </a:t>
            </a:r>
            <a:r>
              <a:rPr dirty="0" sz="1450" spc="-5">
                <a:latin typeface="Times New Roman"/>
                <a:cs typeface="Times New Roman"/>
              </a:rPr>
              <a:t>but </a:t>
            </a:r>
            <a:r>
              <a:rPr dirty="0" sz="1450" spc="-10">
                <a:latin typeface="Times New Roman"/>
                <a:cs typeface="Times New Roman"/>
              </a:rPr>
              <a:t>to the rich, as if they were </a:t>
            </a:r>
            <a:r>
              <a:rPr dirty="0" sz="1450" spc="-20">
                <a:latin typeface="Times New Roman"/>
                <a:cs typeface="Times New Roman"/>
              </a:rPr>
              <a:t>guilty. </a:t>
            </a:r>
            <a:r>
              <a:rPr dirty="0" sz="1450" spc="-5">
                <a:latin typeface="Times New Roman"/>
                <a:cs typeface="Times New Roman"/>
              </a:rPr>
              <a:t>I </a:t>
            </a:r>
            <a:r>
              <a:rPr dirty="0" sz="1450" spc="-10">
                <a:latin typeface="Times New Roman"/>
                <a:cs typeface="Times New Roman"/>
              </a:rPr>
              <a:t>used to hate  violence and arbitrariness; now </a:t>
            </a:r>
            <a:r>
              <a:rPr dirty="0" sz="1450" spc="-5">
                <a:latin typeface="Times New Roman"/>
                <a:cs typeface="Times New Roman"/>
              </a:rPr>
              <a:t>I </a:t>
            </a:r>
            <a:r>
              <a:rPr dirty="0" sz="1450" spc="-10">
                <a:latin typeface="Times New Roman"/>
                <a:cs typeface="Times New Roman"/>
              </a:rPr>
              <a:t>hate the people who employ violence, as if  they alone are to blame and </a:t>
            </a:r>
            <a:r>
              <a:rPr dirty="0" sz="1450" spc="-5">
                <a:latin typeface="Times New Roman"/>
                <a:cs typeface="Times New Roman"/>
              </a:rPr>
              <a:t>not </a:t>
            </a:r>
            <a:r>
              <a:rPr dirty="0" sz="1450" spc="-10">
                <a:latin typeface="Times New Roman"/>
                <a:cs typeface="Times New Roman"/>
              </a:rPr>
              <a:t>all </a:t>
            </a:r>
            <a:r>
              <a:rPr dirty="0" sz="1450" spc="-5">
                <a:latin typeface="Times New Roman"/>
                <a:cs typeface="Times New Roman"/>
              </a:rPr>
              <a:t>of </a:t>
            </a:r>
            <a:r>
              <a:rPr dirty="0" sz="1450" spc="-10">
                <a:latin typeface="Times New Roman"/>
                <a:cs typeface="Times New Roman"/>
              </a:rPr>
              <a:t>us, who cannot educate </a:t>
            </a:r>
            <a:r>
              <a:rPr dirty="0" sz="1450" spc="-5">
                <a:latin typeface="Times New Roman"/>
                <a:cs typeface="Times New Roman"/>
              </a:rPr>
              <a:t>one </a:t>
            </a:r>
            <a:r>
              <a:rPr dirty="0" sz="1450" spc="-20">
                <a:latin typeface="Times New Roman"/>
                <a:cs typeface="Times New Roman"/>
              </a:rPr>
              <a:t>another.  </a:t>
            </a:r>
            <a:r>
              <a:rPr dirty="0" sz="1450" spc="-10">
                <a:latin typeface="Times New Roman"/>
                <a:cs typeface="Times New Roman"/>
              </a:rPr>
              <a:t>What does it all mean? If my new thoughts and feelings come from </a:t>
            </a:r>
            <a:r>
              <a:rPr dirty="0" sz="1450" spc="-5">
                <a:latin typeface="Times New Roman"/>
                <a:cs typeface="Times New Roman"/>
              </a:rPr>
              <a:t>a </a:t>
            </a:r>
            <a:r>
              <a:rPr dirty="0" sz="1450" spc="-10">
                <a:latin typeface="Times New Roman"/>
                <a:cs typeface="Times New Roman"/>
              </a:rPr>
              <a:t>change  </a:t>
            </a:r>
            <a:r>
              <a:rPr dirty="0" sz="1450" spc="-5">
                <a:latin typeface="Times New Roman"/>
                <a:cs typeface="Times New Roman"/>
              </a:rPr>
              <a:t>of </a:t>
            </a:r>
            <a:r>
              <a:rPr dirty="0" sz="1450" spc="-10">
                <a:latin typeface="Times New Roman"/>
                <a:cs typeface="Times New Roman"/>
              </a:rPr>
              <a:t>my convictions, where could the change have come from? Has the world  grown worse and </a:t>
            </a:r>
            <a:r>
              <a:rPr dirty="0" sz="1450" spc="-5">
                <a:latin typeface="Times New Roman"/>
                <a:cs typeface="Times New Roman"/>
              </a:rPr>
              <a:t>I </a:t>
            </a:r>
            <a:r>
              <a:rPr dirty="0" sz="1450" spc="-15">
                <a:latin typeface="Times New Roman"/>
                <a:cs typeface="Times New Roman"/>
              </a:rPr>
              <a:t>better, </a:t>
            </a:r>
            <a:r>
              <a:rPr dirty="0" sz="1450" spc="-5">
                <a:latin typeface="Times New Roman"/>
                <a:cs typeface="Times New Roman"/>
              </a:rPr>
              <a:t>or </a:t>
            </a:r>
            <a:r>
              <a:rPr dirty="0" sz="1450" spc="-10">
                <a:latin typeface="Times New Roman"/>
                <a:cs typeface="Times New Roman"/>
              </a:rPr>
              <a:t>was </a:t>
            </a:r>
            <a:r>
              <a:rPr dirty="0" sz="1450" spc="-5">
                <a:latin typeface="Times New Roman"/>
                <a:cs typeface="Times New Roman"/>
              </a:rPr>
              <a:t>I </a:t>
            </a:r>
            <a:r>
              <a:rPr dirty="0" sz="1450" spc="-10">
                <a:latin typeface="Times New Roman"/>
                <a:cs typeface="Times New Roman"/>
              </a:rPr>
              <a:t>blind and indifferent before? But if the  change is </a:t>
            </a:r>
            <a:r>
              <a:rPr dirty="0" sz="1450" spc="-5">
                <a:latin typeface="Times New Roman"/>
                <a:cs typeface="Times New Roman"/>
              </a:rPr>
              <a:t>due </a:t>
            </a:r>
            <a:r>
              <a:rPr dirty="0" sz="1450" spc="-10">
                <a:latin typeface="Times New Roman"/>
                <a:cs typeface="Times New Roman"/>
              </a:rPr>
              <a:t>to the general decline </a:t>
            </a:r>
            <a:r>
              <a:rPr dirty="0" sz="1450" spc="-5">
                <a:latin typeface="Times New Roman"/>
                <a:cs typeface="Times New Roman"/>
              </a:rPr>
              <a:t>of </a:t>
            </a:r>
            <a:r>
              <a:rPr dirty="0" sz="1450" spc="-10">
                <a:latin typeface="Times New Roman"/>
                <a:cs typeface="Times New Roman"/>
              </a:rPr>
              <a:t>my physical and mental powers—I am  sick and losing weight every day—then I'm in </a:t>
            </a:r>
            <a:r>
              <a:rPr dirty="0" sz="1450" spc="-5">
                <a:latin typeface="Times New Roman"/>
                <a:cs typeface="Times New Roman"/>
              </a:rPr>
              <a:t>a </a:t>
            </a:r>
            <a:r>
              <a:rPr dirty="0" sz="1450" spc="-10">
                <a:latin typeface="Times New Roman"/>
                <a:cs typeface="Times New Roman"/>
              </a:rPr>
              <a:t>pitiable position. It means that  my new thoughts are abnormal and </a:t>
            </a:r>
            <a:r>
              <a:rPr dirty="0" sz="1450" spc="-20">
                <a:latin typeface="Times New Roman"/>
                <a:cs typeface="Times New Roman"/>
              </a:rPr>
              <a:t>unhealthy,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ashamed </a:t>
            </a:r>
            <a:r>
              <a:rPr dirty="0" sz="1450" spc="-5">
                <a:latin typeface="Times New Roman"/>
                <a:cs typeface="Times New Roman"/>
              </a:rPr>
              <a:t>of </a:t>
            </a:r>
            <a:r>
              <a:rPr dirty="0" sz="1450" spc="-10">
                <a:latin typeface="Times New Roman"/>
                <a:cs typeface="Times New Roman"/>
              </a:rPr>
              <a:t>them  and consider them</a:t>
            </a:r>
            <a:r>
              <a:rPr dirty="0" sz="1450" spc="5">
                <a:latin typeface="Times New Roman"/>
                <a:cs typeface="Times New Roman"/>
              </a:rPr>
              <a:t> </a:t>
            </a:r>
            <a:r>
              <a:rPr dirty="0" sz="1450" spc="-10">
                <a:latin typeface="Times New Roman"/>
                <a:cs typeface="Times New Roman"/>
              </a:rPr>
              <a:t>valueless...."</a:t>
            </a:r>
            <a:endParaRPr sz="145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43737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"Sickness hasn't anything to </a:t>
            </a:r>
            <a:r>
              <a:rPr dirty="0" sz="1450" spc="-5">
                <a:latin typeface="Times New Roman"/>
                <a:cs typeface="Times New Roman"/>
              </a:rPr>
              <a:t>do </a:t>
            </a:r>
            <a:r>
              <a:rPr dirty="0" sz="1450" spc="-10">
                <a:latin typeface="Times New Roman"/>
                <a:cs typeface="Times New Roman"/>
              </a:rPr>
              <a:t>with it," Katy interrupts. </a:t>
            </a:r>
            <a:r>
              <a:rPr dirty="0" sz="1450" spc="-40">
                <a:latin typeface="Times New Roman"/>
                <a:cs typeface="Times New Roman"/>
              </a:rPr>
              <a:t>"Your </a:t>
            </a:r>
            <a:r>
              <a:rPr dirty="0" sz="1450" spc="-10">
                <a:latin typeface="Times New Roman"/>
                <a:cs typeface="Times New Roman"/>
              </a:rPr>
              <a:t>eyes are  opened—that's all. </a:t>
            </a:r>
            <a:r>
              <a:rPr dirty="0" sz="1450" spc="-35">
                <a:latin typeface="Times New Roman"/>
                <a:cs typeface="Times New Roman"/>
              </a:rPr>
              <a:t>You've </a:t>
            </a:r>
            <a:r>
              <a:rPr dirty="0" sz="1450" spc="-10">
                <a:latin typeface="Times New Roman"/>
                <a:cs typeface="Times New Roman"/>
              </a:rPr>
              <a:t>begun to notice things </a:t>
            </a:r>
            <a:r>
              <a:rPr dirty="0" sz="1450" spc="-5">
                <a:latin typeface="Times New Roman"/>
                <a:cs typeface="Times New Roman"/>
              </a:rPr>
              <a:t>you </a:t>
            </a:r>
            <a:r>
              <a:rPr dirty="0" sz="1450" spc="-10">
                <a:latin typeface="Times New Roman"/>
                <a:cs typeface="Times New Roman"/>
              </a:rPr>
              <a:t>didn't want to notice  before for some reason. My opinion is that </a:t>
            </a:r>
            <a:r>
              <a:rPr dirty="0" sz="1450" spc="-5">
                <a:latin typeface="Times New Roman"/>
                <a:cs typeface="Times New Roman"/>
              </a:rPr>
              <a:t>you </a:t>
            </a:r>
            <a:r>
              <a:rPr dirty="0" sz="1450" spc="-10">
                <a:latin typeface="Times New Roman"/>
                <a:cs typeface="Times New Roman"/>
              </a:rPr>
              <a:t>must break with </a:t>
            </a:r>
            <a:r>
              <a:rPr dirty="0" sz="1450" spc="-5">
                <a:latin typeface="Times New Roman"/>
                <a:cs typeface="Times New Roman"/>
              </a:rPr>
              <a:t>your </a:t>
            </a:r>
            <a:r>
              <a:rPr dirty="0" sz="1450" spc="-10">
                <a:latin typeface="Times New Roman"/>
                <a:cs typeface="Times New Roman"/>
              </a:rPr>
              <a:t>family  finally first </a:t>
            </a:r>
            <a:r>
              <a:rPr dirty="0" sz="1450" spc="-5">
                <a:latin typeface="Times New Roman"/>
                <a:cs typeface="Times New Roman"/>
              </a:rPr>
              <a:t>of </a:t>
            </a:r>
            <a:r>
              <a:rPr dirty="0" sz="1450" spc="-10">
                <a:latin typeface="Times New Roman"/>
                <a:cs typeface="Times New Roman"/>
              </a:rPr>
              <a:t>all and then </a:t>
            </a:r>
            <a:r>
              <a:rPr dirty="0" sz="1450" spc="-5">
                <a:latin typeface="Times New Roman"/>
                <a:cs typeface="Times New Roman"/>
              </a:rPr>
              <a:t>go</a:t>
            </a:r>
            <a:r>
              <a:rPr dirty="0" sz="1450" spc="15">
                <a:latin typeface="Times New Roman"/>
                <a:cs typeface="Times New Roman"/>
              </a:rPr>
              <a:t> </a:t>
            </a:r>
            <a:r>
              <a:rPr dirty="0" sz="1450" spc="-25">
                <a:latin typeface="Times New Roman"/>
                <a:cs typeface="Times New Roman"/>
              </a:rPr>
              <a:t>away."</a:t>
            </a:r>
            <a:endParaRPr sz="1450">
              <a:latin typeface="Times New Roman"/>
              <a:cs typeface="Times New Roman"/>
            </a:endParaRPr>
          </a:p>
          <a:p>
            <a:pPr algn="just" marL="268605">
              <a:lnSpc>
                <a:spcPct val="100000"/>
              </a:lnSpc>
              <a:spcBef>
                <a:spcPts val="720"/>
              </a:spcBef>
            </a:pPr>
            <a:r>
              <a:rPr dirty="0" sz="1450" spc="-30">
                <a:latin typeface="Times New Roman"/>
                <a:cs typeface="Times New Roman"/>
              </a:rPr>
              <a:t>"You're </a:t>
            </a:r>
            <a:r>
              <a:rPr dirty="0" sz="1450" spc="-10">
                <a:latin typeface="Times New Roman"/>
                <a:cs typeface="Times New Roman"/>
              </a:rPr>
              <a:t>talking</a:t>
            </a:r>
            <a:r>
              <a:rPr dirty="0" sz="1450" spc="15">
                <a:latin typeface="Times New Roman"/>
                <a:cs typeface="Times New Roman"/>
              </a:rPr>
              <a:t> </a:t>
            </a:r>
            <a:r>
              <a:rPr dirty="0" sz="1450" spc="-10">
                <a:latin typeface="Times New Roman"/>
                <a:cs typeface="Times New Roman"/>
              </a:rPr>
              <a:t>nonsense."</a:t>
            </a:r>
            <a:endParaRPr sz="1450">
              <a:latin typeface="Times New Roman"/>
              <a:cs typeface="Times New Roman"/>
            </a:endParaRPr>
          </a:p>
          <a:p>
            <a:pPr algn="just" marL="12700" marR="8890" indent="255904">
              <a:lnSpc>
                <a:spcPts val="1730"/>
              </a:lnSpc>
              <a:spcBef>
                <a:spcPts val="775"/>
              </a:spcBef>
            </a:pPr>
            <a:r>
              <a:rPr dirty="0" sz="1450" spc="-45">
                <a:latin typeface="Times New Roman"/>
                <a:cs typeface="Times New Roman"/>
              </a:rPr>
              <a:t>"You </a:t>
            </a:r>
            <a:r>
              <a:rPr dirty="0" sz="1450" spc="-5">
                <a:latin typeface="Times New Roman"/>
                <a:cs typeface="Times New Roman"/>
              </a:rPr>
              <a:t>don't </a:t>
            </a:r>
            <a:r>
              <a:rPr dirty="0" sz="1450" spc="-10">
                <a:latin typeface="Times New Roman"/>
                <a:cs typeface="Times New Roman"/>
              </a:rPr>
              <a:t>love them any more. Then, why </a:t>
            </a:r>
            <a:r>
              <a:rPr dirty="0" sz="1450" spc="-5">
                <a:latin typeface="Times New Roman"/>
                <a:cs typeface="Times New Roman"/>
              </a:rPr>
              <a:t>do you </a:t>
            </a:r>
            <a:r>
              <a:rPr dirty="0" sz="1450" spc="-10">
                <a:latin typeface="Times New Roman"/>
                <a:cs typeface="Times New Roman"/>
              </a:rPr>
              <a:t>behave unfairly? And is  it </a:t>
            </a:r>
            <a:r>
              <a:rPr dirty="0" sz="1450" spc="-5">
                <a:latin typeface="Times New Roman"/>
                <a:cs typeface="Times New Roman"/>
              </a:rPr>
              <a:t>a </a:t>
            </a:r>
            <a:r>
              <a:rPr dirty="0" sz="1450" spc="-10">
                <a:latin typeface="Times New Roman"/>
                <a:cs typeface="Times New Roman"/>
              </a:rPr>
              <a:t>family! Mere nobodies. If they died </a:t>
            </a:r>
            <a:r>
              <a:rPr dirty="0" sz="1450" spc="-20">
                <a:latin typeface="Times New Roman"/>
                <a:cs typeface="Times New Roman"/>
              </a:rPr>
              <a:t>to-day, </a:t>
            </a:r>
            <a:r>
              <a:rPr dirty="0" sz="1450" spc="-5">
                <a:latin typeface="Times New Roman"/>
                <a:cs typeface="Times New Roman"/>
              </a:rPr>
              <a:t>no one </a:t>
            </a:r>
            <a:r>
              <a:rPr dirty="0" sz="1450" spc="-10">
                <a:latin typeface="Times New Roman"/>
                <a:cs typeface="Times New Roman"/>
              </a:rPr>
              <a:t>would notice their  absence </a:t>
            </a:r>
            <a:r>
              <a:rPr dirty="0" sz="1450" spc="-20">
                <a:latin typeface="Times New Roman"/>
                <a:cs typeface="Times New Roman"/>
              </a:rPr>
              <a:t>to-morrow."</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Katy despises my wife and daughter as much as they hate </a:t>
            </a:r>
            <a:r>
              <a:rPr dirty="0" sz="1450" spc="-30">
                <a:latin typeface="Times New Roman"/>
                <a:cs typeface="Times New Roman"/>
              </a:rPr>
              <a:t>her. </a:t>
            </a:r>
            <a:r>
              <a:rPr dirty="0" sz="1450" spc="-10">
                <a:latin typeface="Times New Roman"/>
                <a:cs typeface="Times New Roman"/>
              </a:rPr>
              <a:t>It's scarcely  possible nowadays to speak </a:t>
            </a:r>
            <a:r>
              <a:rPr dirty="0" sz="1450" spc="-5">
                <a:latin typeface="Times New Roman"/>
                <a:cs typeface="Times New Roman"/>
              </a:rPr>
              <a:t>of </a:t>
            </a:r>
            <a:r>
              <a:rPr dirty="0" sz="1450" spc="-10">
                <a:latin typeface="Times New Roman"/>
                <a:cs typeface="Times New Roman"/>
              </a:rPr>
              <a:t>the right </a:t>
            </a:r>
            <a:r>
              <a:rPr dirty="0" sz="1450" spc="-5">
                <a:latin typeface="Times New Roman"/>
                <a:cs typeface="Times New Roman"/>
              </a:rPr>
              <a:t>of </a:t>
            </a:r>
            <a:r>
              <a:rPr dirty="0" sz="1450" spc="-10">
                <a:latin typeface="Times New Roman"/>
                <a:cs typeface="Times New Roman"/>
              </a:rPr>
              <a:t>people to despise </a:t>
            </a:r>
            <a:r>
              <a:rPr dirty="0" sz="1450" spc="-5">
                <a:latin typeface="Times New Roman"/>
                <a:cs typeface="Times New Roman"/>
              </a:rPr>
              <a:t>one </a:t>
            </a:r>
            <a:r>
              <a:rPr dirty="0" sz="1450" spc="-20">
                <a:latin typeface="Times New Roman"/>
                <a:cs typeface="Times New Roman"/>
              </a:rPr>
              <a:t>another. </a:t>
            </a:r>
            <a:r>
              <a:rPr dirty="0" sz="1450" spc="-10">
                <a:latin typeface="Times New Roman"/>
                <a:cs typeface="Times New Roman"/>
              </a:rPr>
              <a:t>But  if </a:t>
            </a:r>
            <a:r>
              <a:rPr dirty="0" sz="1450" spc="-5">
                <a:latin typeface="Times New Roman"/>
                <a:cs typeface="Times New Roman"/>
              </a:rPr>
              <a:t>you </a:t>
            </a:r>
            <a:r>
              <a:rPr dirty="0" sz="1450" spc="-10">
                <a:latin typeface="Times New Roman"/>
                <a:cs typeface="Times New Roman"/>
              </a:rPr>
              <a:t>accept Katy's </a:t>
            </a:r>
            <a:r>
              <a:rPr dirty="0" sz="1450" spc="-5">
                <a:latin typeface="Times New Roman"/>
                <a:cs typeface="Times New Roman"/>
              </a:rPr>
              <a:t>point of </a:t>
            </a:r>
            <a:r>
              <a:rPr dirty="0" sz="1450" spc="-10">
                <a:latin typeface="Times New Roman"/>
                <a:cs typeface="Times New Roman"/>
              </a:rPr>
              <a:t>view and own that such </a:t>
            </a:r>
            <a:r>
              <a:rPr dirty="0" sz="1450" spc="-5">
                <a:latin typeface="Times New Roman"/>
                <a:cs typeface="Times New Roman"/>
              </a:rPr>
              <a:t>a </a:t>
            </a:r>
            <a:r>
              <a:rPr dirty="0" sz="1450" spc="-10">
                <a:latin typeface="Times New Roman"/>
                <a:cs typeface="Times New Roman"/>
              </a:rPr>
              <a:t>right exists, </a:t>
            </a:r>
            <a:r>
              <a:rPr dirty="0" sz="1450" spc="-5">
                <a:latin typeface="Times New Roman"/>
                <a:cs typeface="Times New Roman"/>
              </a:rPr>
              <a:t>you </a:t>
            </a:r>
            <a:r>
              <a:rPr dirty="0" sz="1450" spc="-10">
                <a:latin typeface="Times New Roman"/>
                <a:cs typeface="Times New Roman"/>
              </a:rPr>
              <a:t>will  notice that she has the same right to despise my wife and Liza as they have to  hate </a:t>
            </a:r>
            <a:r>
              <a:rPr dirty="0" sz="1450" spc="-30">
                <a:latin typeface="Times New Roman"/>
                <a:cs typeface="Times New Roman"/>
              </a:rPr>
              <a:t>her.</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"Mere nobodies!" she repeats. "Did </a:t>
            </a:r>
            <a:r>
              <a:rPr dirty="0" sz="1450" spc="-5">
                <a:latin typeface="Times New Roman"/>
                <a:cs typeface="Times New Roman"/>
              </a:rPr>
              <a:t>you </a:t>
            </a:r>
            <a:r>
              <a:rPr dirty="0" sz="1450" spc="-10">
                <a:latin typeface="Times New Roman"/>
                <a:cs typeface="Times New Roman"/>
              </a:rPr>
              <a:t>have any dinner to-day? It's </a:t>
            </a:r>
            <a:r>
              <a:rPr dirty="0" sz="1450" spc="-5">
                <a:latin typeface="Times New Roman"/>
                <a:cs typeface="Times New Roman"/>
              </a:rPr>
              <a:t>a  </a:t>
            </a:r>
            <a:r>
              <a:rPr dirty="0" sz="1450" spc="-10">
                <a:latin typeface="Times New Roman"/>
                <a:cs typeface="Times New Roman"/>
              </a:rPr>
              <a:t>wonder they didn't </a:t>
            </a:r>
            <a:r>
              <a:rPr dirty="0" sz="1450" spc="-15">
                <a:latin typeface="Times New Roman"/>
                <a:cs typeface="Times New Roman"/>
              </a:rPr>
              <a:t>forget </a:t>
            </a:r>
            <a:r>
              <a:rPr dirty="0" sz="1450" spc="-10">
                <a:latin typeface="Times New Roman"/>
                <a:cs typeface="Times New Roman"/>
              </a:rPr>
              <a:t>to tell </a:t>
            </a:r>
            <a:r>
              <a:rPr dirty="0" sz="1450" spc="-5">
                <a:latin typeface="Times New Roman"/>
                <a:cs typeface="Times New Roman"/>
              </a:rPr>
              <a:t>you </a:t>
            </a:r>
            <a:r>
              <a:rPr dirty="0" sz="1450" spc="-10">
                <a:latin typeface="Times New Roman"/>
                <a:cs typeface="Times New Roman"/>
              </a:rPr>
              <a:t>dinner was </a:t>
            </a:r>
            <a:r>
              <a:rPr dirty="0" sz="1450" spc="-25">
                <a:latin typeface="Times New Roman"/>
                <a:cs typeface="Times New Roman"/>
              </a:rPr>
              <a:t>ready. </a:t>
            </a:r>
            <a:r>
              <a:rPr dirty="0" sz="1450" spc="-5">
                <a:latin typeface="Times New Roman"/>
                <a:cs typeface="Times New Roman"/>
              </a:rPr>
              <a:t>I don't </a:t>
            </a:r>
            <a:r>
              <a:rPr dirty="0" sz="1450" spc="-10">
                <a:latin typeface="Times New Roman"/>
                <a:cs typeface="Times New Roman"/>
              </a:rPr>
              <a:t>know how they  still remember that </a:t>
            </a:r>
            <a:r>
              <a:rPr dirty="0" sz="1450" spc="-5">
                <a:latin typeface="Times New Roman"/>
                <a:cs typeface="Times New Roman"/>
              </a:rPr>
              <a:t>you</a:t>
            </a:r>
            <a:r>
              <a:rPr dirty="0" sz="1450" spc="5">
                <a:latin typeface="Times New Roman"/>
                <a:cs typeface="Times New Roman"/>
              </a:rPr>
              <a:t> </a:t>
            </a:r>
            <a:r>
              <a:rPr dirty="0" sz="1450" spc="-10">
                <a:latin typeface="Times New Roman"/>
                <a:cs typeface="Times New Roman"/>
              </a:rPr>
              <a:t>exist."</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"Katy!" </a:t>
            </a:r>
            <a:r>
              <a:rPr dirty="0" sz="1450" spc="-5">
                <a:latin typeface="Times New Roman"/>
                <a:cs typeface="Times New Roman"/>
              </a:rPr>
              <a:t>I </a:t>
            </a:r>
            <a:r>
              <a:rPr dirty="0" sz="1450" spc="-10">
                <a:latin typeface="Times New Roman"/>
                <a:cs typeface="Times New Roman"/>
              </a:rPr>
              <a:t>say </a:t>
            </a:r>
            <a:r>
              <a:rPr dirty="0" sz="1450" spc="-20">
                <a:latin typeface="Times New Roman"/>
                <a:cs typeface="Times New Roman"/>
              </a:rPr>
              <a:t>sternly. </a:t>
            </a:r>
            <a:r>
              <a:rPr dirty="0" sz="1450" spc="-10">
                <a:latin typeface="Times New Roman"/>
                <a:cs typeface="Times New Roman"/>
              </a:rPr>
              <a:t>"Please </a:t>
            </a:r>
            <a:r>
              <a:rPr dirty="0" sz="1450" spc="-5">
                <a:latin typeface="Times New Roman"/>
                <a:cs typeface="Times New Roman"/>
              </a:rPr>
              <a:t>be</a:t>
            </a:r>
            <a:r>
              <a:rPr dirty="0" sz="1450" spc="20">
                <a:latin typeface="Times New Roman"/>
                <a:cs typeface="Times New Roman"/>
              </a:rPr>
              <a:t> </a:t>
            </a:r>
            <a:r>
              <a:rPr dirty="0" sz="1450" spc="-10">
                <a:latin typeface="Times New Roman"/>
                <a:cs typeface="Times New Roman"/>
              </a:rPr>
              <a:t>quiet."</a:t>
            </a:r>
            <a:endParaRPr sz="1450">
              <a:latin typeface="Times New Roman"/>
              <a:cs typeface="Times New Roman"/>
            </a:endParaRPr>
          </a:p>
          <a:p>
            <a:pPr algn="just" marL="12700" marR="6350" indent="255904">
              <a:lnSpc>
                <a:spcPts val="1730"/>
              </a:lnSpc>
              <a:spcBef>
                <a:spcPts val="844"/>
              </a:spcBef>
            </a:pPr>
            <a:r>
              <a:rPr dirty="0" sz="1450" spc="-45">
                <a:latin typeface="Times New Roman"/>
                <a:cs typeface="Times New Roman"/>
              </a:rPr>
              <a:t>"You </a:t>
            </a:r>
            <a:r>
              <a:rPr dirty="0" sz="1450" spc="-5">
                <a:latin typeface="Times New Roman"/>
                <a:cs typeface="Times New Roman"/>
              </a:rPr>
              <a:t>don't </a:t>
            </a:r>
            <a:r>
              <a:rPr dirty="0" sz="1450" spc="-10">
                <a:latin typeface="Times New Roman"/>
                <a:cs typeface="Times New Roman"/>
              </a:rPr>
              <a:t>think it's fun for me to talk about them, </a:t>
            </a:r>
            <a:r>
              <a:rPr dirty="0" sz="1450" spc="-5">
                <a:latin typeface="Times New Roman"/>
                <a:cs typeface="Times New Roman"/>
              </a:rPr>
              <a:t>do you? I </a:t>
            </a:r>
            <a:r>
              <a:rPr dirty="0" sz="1450" spc="-10">
                <a:latin typeface="Times New Roman"/>
                <a:cs typeface="Times New Roman"/>
              </a:rPr>
              <a:t>wish </a:t>
            </a:r>
            <a:r>
              <a:rPr dirty="0" sz="1450" spc="-5">
                <a:latin typeface="Times New Roman"/>
                <a:cs typeface="Times New Roman"/>
              </a:rPr>
              <a:t>I </a:t>
            </a:r>
            <a:r>
              <a:rPr dirty="0" sz="1450" spc="-10">
                <a:latin typeface="Times New Roman"/>
                <a:cs typeface="Times New Roman"/>
              </a:rPr>
              <a:t>didn't  know them at all. </a:t>
            </a:r>
            <a:r>
              <a:rPr dirty="0" sz="1450" spc="-60">
                <a:latin typeface="Times New Roman"/>
                <a:cs typeface="Times New Roman"/>
              </a:rPr>
              <a:t>You </a:t>
            </a:r>
            <a:r>
              <a:rPr dirty="0" sz="1450" spc="-10">
                <a:latin typeface="Times New Roman"/>
                <a:cs typeface="Times New Roman"/>
              </a:rPr>
              <a:t>listen to me, </a:t>
            </a:r>
            <a:r>
              <a:rPr dirty="0" sz="1450" spc="-25">
                <a:latin typeface="Times New Roman"/>
                <a:cs typeface="Times New Roman"/>
              </a:rPr>
              <a:t>dear. </a:t>
            </a:r>
            <a:r>
              <a:rPr dirty="0" sz="1450" spc="-10">
                <a:latin typeface="Times New Roman"/>
                <a:cs typeface="Times New Roman"/>
              </a:rPr>
              <a:t>Leave everything and </a:t>
            </a:r>
            <a:r>
              <a:rPr dirty="0" sz="1450" spc="-5">
                <a:latin typeface="Times New Roman"/>
                <a:cs typeface="Times New Roman"/>
              </a:rPr>
              <a:t>go </a:t>
            </a:r>
            <a:r>
              <a:rPr dirty="0" sz="1450" spc="-10">
                <a:latin typeface="Times New Roman"/>
                <a:cs typeface="Times New Roman"/>
              </a:rPr>
              <a:t>away: </a:t>
            </a:r>
            <a:r>
              <a:rPr dirty="0" sz="1450" spc="-5">
                <a:latin typeface="Times New Roman"/>
                <a:cs typeface="Times New Roman"/>
              </a:rPr>
              <a:t>go  </a:t>
            </a:r>
            <a:r>
              <a:rPr dirty="0" sz="1450" spc="-10">
                <a:latin typeface="Times New Roman"/>
                <a:cs typeface="Times New Roman"/>
              </a:rPr>
              <a:t>abroad—the </a:t>
            </a:r>
            <a:r>
              <a:rPr dirty="0" sz="1450" spc="-15">
                <a:latin typeface="Times New Roman"/>
                <a:cs typeface="Times New Roman"/>
              </a:rPr>
              <a:t>quicker, </a:t>
            </a:r>
            <a:r>
              <a:rPr dirty="0" sz="1450" spc="-10">
                <a:latin typeface="Times New Roman"/>
                <a:cs typeface="Times New Roman"/>
              </a:rPr>
              <a:t>the</a:t>
            </a:r>
            <a:r>
              <a:rPr dirty="0" sz="1450" spc="5">
                <a:latin typeface="Times New Roman"/>
                <a:cs typeface="Times New Roman"/>
              </a:rPr>
              <a:t> </a:t>
            </a:r>
            <a:r>
              <a:rPr dirty="0" sz="1450" spc="-20">
                <a:latin typeface="Times New Roman"/>
                <a:cs typeface="Times New Roman"/>
              </a:rPr>
              <a:t>better."</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"What nonsense! What about the</a:t>
            </a:r>
            <a:r>
              <a:rPr dirty="0" sz="1450" spc="15">
                <a:latin typeface="Times New Roman"/>
                <a:cs typeface="Times New Roman"/>
              </a:rPr>
              <a:t> </a:t>
            </a:r>
            <a:r>
              <a:rPr dirty="0" sz="1450" spc="-10">
                <a:latin typeface="Times New Roman"/>
                <a:cs typeface="Times New Roman"/>
              </a:rPr>
              <a:t>University?"</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"And the </a:t>
            </a:r>
            <a:r>
              <a:rPr dirty="0" sz="1450" spc="-20">
                <a:latin typeface="Times New Roman"/>
                <a:cs typeface="Times New Roman"/>
              </a:rPr>
              <a:t>University, </a:t>
            </a:r>
            <a:r>
              <a:rPr dirty="0" sz="1450" spc="-5">
                <a:latin typeface="Times New Roman"/>
                <a:cs typeface="Times New Roman"/>
              </a:rPr>
              <a:t>too. </a:t>
            </a:r>
            <a:r>
              <a:rPr dirty="0" sz="1450" spc="-10">
                <a:latin typeface="Times New Roman"/>
                <a:cs typeface="Times New Roman"/>
              </a:rPr>
              <a:t>What is it to </a:t>
            </a:r>
            <a:r>
              <a:rPr dirty="0" sz="1450" spc="-5">
                <a:latin typeface="Times New Roman"/>
                <a:cs typeface="Times New Roman"/>
              </a:rPr>
              <a:t>you? </a:t>
            </a:r>
            <a:r>
              <a:rPr dirty="0" sz="1450" spc="-10">
                <a:latin typeface="Times New Roman"/>
                <a:cs typeface="Times New Roman"/>
              </a:rPr>
              <a:t>There's </a:t>
            </a:r>
            <a:r>
              <a:rPr dirty="0" sz="1450" spc="-5">
                <a:latin typeface="Times New Roman"/>
                <a:cs typeface="Times New Roman"/>
              </a:rPr>
              <a:t>no </a:t>
            </a:r>
            <a:r>
              <a:rPr dirty="0" sz="1450" spc="-10">
                <a:latin typeface="Times New Roman"/>
                <a:cs typeface="Times New Roman"/>
              </a:rPr>
              <a:t>sense in it all.  </a:t>
            </a:r>
            <a:r>
              <a:rPr dirty="0" sz="1450" spc="-35">
                <a:latin typeface="Times New Roman"/>
                <a:cs typeface="Times New Roman"/>
              </a:rPr>
              <a:t>You've </a:t>
            </a:r>
            <a:r>
              <a:rPr dirty="0" sz="1450" spc="-10">
                <a:latin typeface="Times New Roman"/>
                <a:cs typeface="Times New Roman"/>
              </a:rPr>
              <a:t>been lecturing for thirty years, and where are </a:t>
            </a:r>
            <a:r>
              <a:rPr dirty="0" sz="1450" spc="-5">
                <a:latin typeface="Times New Roman"/>
                <a:cs typeface="Times New Roman"/>
              </a:rPr>
              <a:t>your </a:t>
            </a:r>
            <a:r>
              <a:rPr dirty="0" sz="1450" spc="-10">
                <a:latin typeface="Times New Roman"/>
                <a:cs typeface="Times New Roman"/>
              </a:rPr>
              <a:t>pupils? Have </a:t>
            </a:r>
            <a:r>
              <a:rPr dirty="0" sz="1450" spc="-5">
                <a:latin typeface="Times New Roman"/>
                <a:cs typeface="Times New Roman"/>
              </a:rPr>
              <a:t>you  </a:t>
            </a:r>
            <a:r>
              <a:rPr dirty="0" sz="1450" spc="-10">
                <a:latin typeface="Times New Roman"/>
                <a:cs typeface="Times New Roman"/>
              </a:rPr>
              <a:t>many famous scholars? Count them </a:t>
            </a:r>
            <a:r>
              <a:rPr dirty="0" sz="1450" spc="-5">
                <a:latin typeface="Times New Roman"/>
                <a:cs typeface="Times New Roman"/>
              </a:rPr>
              <a:t>up. </a:t>
            </a:r>
            <a:r>
              <a:rPr dirty="0" sz="1450" spc="-10">
                <a:latin typeface="Times New Roman"/>
                <a:cs typeface="Times New Roman"/>
              </a:rPr>
              <a:t>But to increase the number </a:t>
            </a:r>
            <a:r>
              <a:rPr dirty="0" sz="1450" spc="-5">
                <a:latin typeface="Times New Roman"/>
                <a:cs typeface="Times New Roman"/>
              </a:rPr>
              <a:t>of </a:t>
            </a:r>
            <a:r>
              <a:rPr dirty="0" sz="1450" spc="-10">
                <a:latin typeface="Times New Roman"/>
                <a:cs typeface="Times New Roman"/>
              </a:rPr>
              <a:t>doctors  who exploit the general ignorance and make hundreds </a:t>
            </a:r>
            <a:r>
              <a:rPr dirty="0" sz="1450" spc="-5">
                <a:latin typeface="Times New Roman"/>
                <a:cs typeface="Times New Roman"/>
              </a:rPr>
              <a:t>of </a:t>
            </a:r>
            <a:r>
              <a:rPr dirty="0" sz="1450" spc="-10">
                <a:latin typeface="Times New Roman"/>
                <a:cs typeface="Times New Roman"/>
              </a:rPr>
              <a:t>thousands,—there's  </a:t>
            </a:r>
            <a:r>
              <a:rPr dirty="0" sz="1450" spc="-5">
                <a:latin typeface="Times New Roman"/>
                <a:cs typeface="Times New Roman"/>
              </a:rPr>
              <a:t>no </a:t>
            </a:r>
            <a:r>
              <a:rPr dirty="0" sz="1450" spc="-10">
                <a:latin typeface="Times New Roman"/>
                <a:cs typeface="Times New Roman"/>
              </a:rPr>
              <a:t>need to </a:t>
            </a:r>
            <a:r>
              <a:rPr dirty="0" sz="1450" spc="-5">
                <a:latin typeface="Times New Roman"/>
                <a:cs typeface="Times New Roman"/>
              </a:rPr>
              <a:t>be a good </a:t>
            </a:r>
            <a:r>
              <a:rPr dirty="0" sz="1450" spc="-10">
                <a:latin typeface="Times New Roman"/>
                <a:cs typeface="Times New Roman"/>
              </a:rPr>
              <a:t>and gifted man. </a:t>
            </a:r>
            <a:r>
              <a:rPr dirty="0" sz="1450" spc="-60">
                <a:latin typeface="Times New Roman"/>
                <a:cs typeface="Times New Roman"/>
              </a:rPr>
              <a:t>You </a:t>
            </a:r>
            <a:r>
              <a:rPr dirty="0" sz="1450" spc="-10">
                <a:latin typeface="Times New Roman"/>
                <a:cs typeface="Times New Roman"/>
              </a:rPr>
              <a:t>aren't</a:t>
            </a:r>
            <a:r>
              <a:rPr dirty="0" sz="1450" spc="80">
                <a:latin typeface="Times New Roman"/>
                <a:cs typeface="Times New Roman"/>
              </a:rPr>
              <a:t> </a:t>
            </a:r>
            <a:r>
              <a:rPr dirty="0" sz="1450" spc="-10">
                <a:latin typeface="Times New Roman"/>
                <a:cs typeface="Times New Roman"/>
              </a:rPr>
              <a:t>wanted."</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"My God, how bitter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I </a:t>
            </a:r>
            <a:r>
              <a:rPr dirty="0" sz="1450" spc="-10">
                <a:latin typeface="Times New Roman"/>
                <a:cs typeface="Times New Roman"/>
              </a:rPr>
              <a:t>get terrified. "How bitter </a:t>
            </a:r>
            <a:r>
              <a:rPr dirty="0" sz="1450" spc="-5">
                <a:latin typeface="Times New Roman"/>
                <a:cs typeface="Times New Roman"/>
              </a:rPr>
              <a:t>you </a:t>
            </a:r>
            <a:r>
              <a:rPr dirty="0" sz="1450" spc="-10">
                <a:latin typeface="Times New Roman"/>
                <a:cs typeface="Times New Roman"/>
              </a:rPr>
              <a:t>are. Be  quiet, </a:t>
            </a:r>
            <a:r>
              <a:rPr dirty="0" sz="1450" spc="-5">
                <a:latin typeface="Times New Roman"/>
                <a:cs typeface="Times New Roman"/>
              </a:rPr>
              <a:t>or </a:t>
            </a:r>
            <a:r>
              <a:rPr dirty="0" sz="1450" spc="-10">
                <a:latin typeface="Times New Roman"/>
                <a:cs typeface="Times New Roman"/>
              </a:rPr>
              <a:t>I'll </a:t>
            </a:r>
            <a:r>
              <a:rPr dirty="0" sz="1450" spc="-5">
                <a:latin typeface="Times New Roman"/>
                <a:cs typeface="Times New Roman"/>
              </a:rPr>
              <a:t>go </a:t>
            </a:r>
            <a:r>
              <a:rPr dirty="0" sz="1450" spc="-30">
                <a:latin typeface="Times New Roman"/>
                <a:cs typeface="Times New Roman"/>
              </a:rPr>
              <a:t>away. </a:t>
            </a:r>
            <a:r>
              <a:rPr dirty="0" sz="1450" spc="-5">
                <a:latin typeface="Times New Roman"/>
                <a:cs typeface="Times New Roman"/>
              </a:rPr>
              <a:t>I </a:t>
            </a:r>
            <a:r>
              <a:rPr dirty="0" sz="1450" spc="-10">
                <a:latin typeface="Times New Roman"/>
                <a:cs typeface="Times New Roman"/>
              </a:rPr>
              <a:t>can't reply to the bitter things </a:t>
            </a:r>
            <a:r>
              <a:rPr dirty="0" sz="1450" spc="-5">
                <a:latin typeface="Times New Roman"/>
                <a:cs typeface="Times New Roman"/>
              </a:rPr>
              <a:t>you</a:t>
            </a:r>
            <a:r>
              <a:rPr dirty="0" sz="1450" spc="80">
                <a:latin typeface="Times New Roman"/>
                <a:cs typeface="Times New Roman"/>
              </a:rPr>
              <a:t> </a:t>
            </a:r>
            <a:r>
              <a:rPr dirty="0" sz="1450" spc="-25">
                <a:latin typeface="Times New Roman"/>
                <a:cs typeface="Times New Roman"/>
              </a:rPr>
              <a:t>say."</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The maid enters and calls </a:t>
            </a:r>
            <a:r>
              <a:rPr dirty="0" sz="1450" spc="-5">
                <a:latin typeface="Times New Roman"/>
                <a:cs typeface="Times New Roman"/>
              </a:rPr>
              <a:t>us </a:t>
            </a:r>
            <a:r>
              <a:rPr dirty="0" sz="1450" spc="-10">
                <a:latin typeface="Times New Roman"/>
                <a:cs typeface="Times New Roman"/>
              </a:rPr>
              <a:t>to tea. Thank God, </a:t>
            </a:r>
            <a:r>
              <a:rPr dirty="0" sz="1450" spc="-5">
                <a:latin typeface="Times New Roman"/>
                <a:cs typeface="Times New Roman"/>
              </a:rPr>
              <a:t>our </a:t>
            </a:r>
            <a:r>
              <a:rPr dirty="0" sz="1450" spc="-10">
                <a:latin typeface="Times New Roman"/>
                <a:cs typeface="Times New Roman"/>
              </a:rPr>
              <a:t>conversation changes  round the </a:t>
            </a:r>
            <a:r>
              <a:rPr dirty="0" sz="1450" spc="-20">
                <a:latin typeface="Times New Roman"/>
                <a:cs typeface="Times New Roman"/>
              </a:rPr>
              <a:t>samovar. </a:t>
            </a:r>
            <a:r>
              <a:rPr dirty="0" sz="1450" spc="-5">
                <a:latin typeface="Times New Roman"/>
                <a:cs typeface="Times New Roman"/>
              </a:rPr>
              <a:t>I </a:t>
            </a:r>
            <a:r>
              <a:rPr dirty="0" sz="1450" spc="-10">
                <a:latin typeface="Times New Roman"/>
                <a:cs typeface="Times New Roman"/>
              </a:rPr>
              <a:t>have made my moan, and now </a:t>
            </a:r>
            <a:r>
              <a:rPr dirty="0" sz="1450" spc="-5">
                <a:latin typeface="Times New Roman"/>
                <a:cs typeface="Times New Roman"/>
              </a:rPr>
              <a:t>I </a:t>
            </a:r>
            <a:r>
              <a:rPr dirty="0" sz="1450" spc="-10">
                <a:latin typeface="Times New Roman"/>
                <a:cs typeface="Times New Roman"/>
              </a:rPr>
              <a:t>want to indulge another  senile weakness—reminiscences. </a:t>
            </a:r>
            <a:r>
              <a:rPr dirty="0" sz="1450" spc="-5">
                <a:latin typeface="Times New Roman"/>
                <a:cs typeface="Times New Roman"/>
              </a:rPr>
              <a:t>I </a:t>
            </a:r>
            <a:r>
              <a:rPr dirty="0" sz="1450" spc="-10">
                <a:latin typeface="Times New Roman"/>
                <a:cs typeface="Times New Roman"/>
              </a:rPr>
              <a:t>tell Katy about my past, to my great  surprise with details that </a:t>
            </a:r>
            <a:r>
              <a:rPr dirty="0" sz="1450" spc="-5">
                <a:latin typeface="Times New Roman"/>
                <a:cs typeface="Times New Roman"/>
              </a:rPr>
              <a:t>I </a:t>
            </a:r>
            <a:r>
              <a:rPr dirty="0" sz="1450" spc="-10">
                <a:latin typeface="Times New Roman"/>
                <a:cs typeface="Times New Roman"/>
              </a:rPr>
              <a:t>never suspected </a:t>
            </a:r>
            <a:r>
              <a:rPr dirty="0" sz="1450" spc="-5">
                <a:latin typeface="Times New Roman"/>
                <a:cs typeface="Times New Roman"/>
              </a:rPr>
              <a:t>I </a:t>
            </a:r>
            <a:r>
              <a:rPr dirty="0" sz="1450" spc="-10">
                <a:latin typeface="Times New Roman"/>
                <a:cs typeface="Times New Roman"/>
              </a:rPr>
              <a:t>had kept safe in my </a:t>
            </a:r>
            <a:r>
              <a:rPr dirty="0" sz="1450" spc="-25">
                <a:latin typeface="Times New Roman"/>
                <a:cs typeface="Times New Roman"/>
              </a:rPr>
              <a:t>memory. </a:t>
            </a:r>
            <a:r>
              <a:rPr dirty="0" sz="1450" spc="-10">
                <a:latin typeface="Times New Roman"/>
                <a:cs typeface="Times New Roman"/>
              </a:rPr>
              <a:t>And  she listens to me with emotion, with pride, holding her breath. </a:t>
            </a:r>
            <a:r>
              <a:rPr dirty="0" sz="1450" spc="-5">
                <a:latin typeface="Times New Roman"/>
                <a:cs typeface="Times New Roman"/>
              </a:rPr>
              <a:t>I </a:t>
            </a:r>
            <a:r>
              <a:rPr dirty="0" sz="1450" spc="-10">
                <a:latin typeface="Times New Roman"/>
                <a:cs typeface="Times New Roman"/>
              </a:rPr>
              <a:t>like  particularly to tell how </a:t>
            </a:r>
            <a:r>
              <a:rPr dirty="0" sz="1450" spc="-5">
                <a:latin typeface="Times New Roman"/>
                <a:cs typeface="Times New Roman"/>
              </a:rPr>
              <a:t>I </a:t>
            </a:r>
            <a:r>
              <a:rPr dirty="0" sz="1450" spc="-10">
                <a:latin typeface="Times New Roman"/>
                <a:cs typeface="Times New Roman"/>
              </a:rPr>
              <a:t>once was </a:t>
            </a:r>
            <a:r>
              <a:rPr dirty="0" sz="1450" spc="-5">
                <a:latin typeface="Times New Roman"/>
                <a:cs typeface="Times New Roman"/>
              </a:rPr>
              <a:t>a </a:t>
            </a:r>
            <a:r>
              <a:rPr dirty="0" sz="1450" spc="-10">
                <a:latin typeface="Times New Roman"/>
                <a:cs typeface="Times New Roman"/>
              </a:rPr>
              <a:t>student at </a:t>
            </a:r>
            <a:r>
              <a:rPr dirty="0" sz="1450" spc="-5">
                <a:latin typeface="Times New Roman"/>
                <a:cs typeface="Times New Roman"/>
              </a:rPr>
              <a:t>a </a:t>
            </a:r>
            <a:r>
              <a:rPr dirty="0" sz="1450" spc="-10">
                <a:latin typeface="Times New Roman"/>
                <a:cs typeface="Times New Roman"/>
              </a:rPr>
              <a:t>seminary and how </a:t>
            </a:r>
            <a:r>
              <a:rPr dirty="0" sz="1450" spc="-5">
                <a:latin typeface="Times New Roman"/>
                <a:cs typeface="Times New Roman"/>
              </a:rPr>
              <a:t>I </a:t>
            </a:r>
            <a:r>
              <a:rPr dirty="0" sz="1450" spc="-10">
                <a:latin typeface="Times New Roman"/>
                <a:cs typeface="Times New Roman"/>
              </a:rPr>
              <a:t>dreamed  </a:t>
            </a:r>
            <a:r>
              <a:rPr dirty="0" sz="1450" spc="-5">
                <a:latin typeface="Times New Roman"/>
                <a:cs typeface="Times New Roman"/>
              </a:rPr>
              <a:t>of </a:t>
            </a:r>
            <a:r>
              <a:rPr dirty="0" sz="1450" spc="-10">
                <a:latin typeface="Times New Roman"/>
                <a:cs typeface="Times New Roman"/>
              </a:rPr>
              <a:t>entering the</a:t>
            </a:r>
            <a:r>
              <a:rPr dirty="0" sz="1450" spc="-5">
                <a:latin typeface="Times New Roman"/>
                <a:cs typeface="Times New Roman"/>
              </a:rPr>
              <a:t> </a:t>
            </a:r>
            <a:r>
              <a:rPr dirty="0" sz="1450" spc="-20">
                <a:latin typeface="Times New Roman"/>
                <a:cs typeface="Times New Roman"/>
              </a:rPr>
              <a:t>University.</a:t>
            </a:r>
            <a:endParaRPr sz="1450">
              <a:latin typeface="Times New Roman"/>
              <a:cs typeface="Times New Roman"/>
            </a:endParaRPr>
          </a:p>
          <a:p>
            <a:pPr algn="just" marL="12700" marR="9525" indent="255904">
              <a:lnSpc>
                <a:spcPts val="1730"/>
              </a:lnSpc>
              <a:spcBef>
                <a:spcPts val="710"/>
              </a:spcBef>
            </a:pPr>
            <a:r>
              <a:rPr dirty="0" sz="1450" spc="-10">
                <a:latin typeface="Times New Roman"/>
                <a:cs typeface="Times New Roman"/>
              </a:rPr>
              <a:t>"I used to walk in the seminary garden," </a:t>
            </a:r>
            <a:r>
              <a:rPr dirty="0" sz="1450" spc="-5">
                <a:latin typeface="Times New Roman"/>
                <a:cs typeface="Times New Roman"/>
              </a:rPr>
              <a:t>I </a:t>
            </a:r>
            <a:r>
              <a:rPr dirty="0" sz="1450" spc="-10">
                <a:latin typeface="Times New Roman"/>
                <a:cs typeface="Times New Roman"/>
              </a:rPr>
              <a:t>tell </a:t>
            </a:r>
            <a:r>
              <a:rPr dirty="0" sz="1450" spc="-20">
                <a:latin typeface="Times New Roman"/>
                <a:cs typeface="Times New Roman"/>
              </a:rPr>
              <a:t>her, </a:t>
            </a:r>
            <a:r>
              <a:rPr dirty="0" sz="1450" spc="-10">
                <a:latin typeface="Times New Roman"/>
                <a:cs typeface="Times New Roman"/>
              </a:rPr>
              <a:t>"and the wind would  bring the sound </a:t>
            </a:r>
            <a:r>
              <a:rPr dirty="0" sz="1450" spc="-5">
                <a:latin typeface="Times New Roman"/>
                <a:cs typeface="Times New Roman"/>
              </a:rPr>
              <a:t>of a </a:t>
            </a:r>
            <a:r>
              <a:rPr dirty="0" sz="1450" spc="-10">
                <a:latin typeface="Times New Roman"/>
                <a:cs typeface="Times New Roman"/>
              </a:rPr>
              <a:t>song and the thrumming </a:t>
            </a:r>
            <a:r>
              <a:rPr dirty="0" sz="1450" spc="-5">
                <a:latin typeface="Times New Roman"/>
                <a:cs typeface="Times New Roman"/>
              </a:rPr>
              <a:t>of </a:t>
            </a:r>
            <a:r>
              <a:rPr dirty="0" sz="1450" spc="-10">
                <a:latin typeface="Times New Roman"/>
                <a:cs typeface="Times New Roman"/>
              </a:rPr>
              <a:t>an accordion from </a:t>
            </a:r>
            <a:r>
              <a:rPr dirty="0" sz="1450" spc="-5">
                <a:latin typeface="Times New Roman"/>
                <a:cs typeface="Times New Roman"/>
              </a:rPr>
              <a:t>a </a:t>
            </a:r>
            <a:r>
              <a:rPr dirty="0" sz="1450" spc="-10">
                <a:latin typeface="Times New Roman"/>
                <a:cs typeface="Times New Roman"/>
              </a:rPr>
              <a:t>distant  tavern,</a:t>
            </a:r>
            <a:r>
              <a:rPr dirty="0" sz="1450" spc="105">
                <a:latin typeface="Times New Roman"/>
                <a:cs typeface="Times New Roman"/>
              </a:rPr>
              <a:t> </a:t>
            </a:r>
            <a:r>
              <a:rPr dirty="0" sz="1450" spc="-5">
                <a:latin typeface="Times New Roman"/>
                <a:cs typeface="Times New Roman"/>
              </a:rPr>
              <a:t>or</a:t>
            </a:r>
            <a:r>
              <a:rPr dirty="0" sz="1450" spc="105">
                <a:latin typeface="Times New Roman"/>
                <a:cs typeface="Times New Roman"/>
              </a:rPr>
              <a:t> </a:t>
            </a:r>
            <a:r>
              <a:rPr dirty="0" sz="1450" spc="-5">
                <a:latin typeface="Times New Roman"/>
                <a:cs typeface="Times New Roman"/>
              </a:rPr>
              <a:t>a</a:t>
            </a:r>
            <a:r>
              <a:rPr dirty="0" sz="1450" spc="110">
                <a:latin typeface="Times New Roman"/>
                <a:cs typeface="Times New Roman"/>
              </a:rPr>
              <a:t> </a:t>
            </a:r>
            <a:r>
              <a:rPr dirty="0" sz="1450" spc="-10">
                <a:latin typeface="Times New Roman"/>
                <a:cs typeface="Times New Roman"/>
              </a:rPr>
              <a:t>troika</a:t>
            </a:r>
            <a:r>
              <a:rPr dirty="0" sz="1450" spc="105">
                <a:latin typeface="Times New Roman"/>
                <a:cs typeface="Times New Roman"/>
              </a:rPr>
              <a:t> </a:t>
            </a:r>
            <a:r>
              <a:rPr dirty="0" sz="1450" spc="-10">
                <a:latin typeface="Times New Roman"/>
                <a:cs typeface="Times New Roman"/>
              </a:rPr>
              <a:t>with</a:t>
            </a:r>
            <a:r>
              <a:rPr dirty="0" sz="1450" spc="110">
                <a:latin typeface="Times New Roman"/>
                <a:cs typeface="Times New Roman"/>
              </a:rPr>
              <a:t> </a:t>
            </a:r>
            <a:r>
              <a:rPr dirty="0" sz="1450" spc="-10">
                <a:latin typeface="Times New Roman"/>
                <a:cs typeface="Times New Roman"/>
              </a:rPr>
              <a:t>bells</a:t>
            </a:r>
            <a:r>
              <a:rPr dirty="0" sz="1450" spc="105">
                <a:latin typeface="Times New Roman"/>
                <a:cs typeface="Times New Roman"/>
              </a:rPr>
              <a:t> </a:t>
            </a:r>
            <a:r>
              <a:rPr dirty="0" sz="1450" spc="-10">
                <a:latin typeface="Times New Roman"/>
                <a:cs typeface="Times New Roman"/>
              </a:rPr>
              <a:t>would</a:t>
            </a:r>
            <a:r>
              <a:rPr dirty="0" sz="1450" spc="110">
                <a:latin typeface="Times New Roman"/>
                <a:cs typeface="Times New Roman"/>
              </a:rPr>
              <a:t> </a:t>
            </a:r>
            <a:r>
              <a:rPr dirty="0" sz="1450" spc="-10">
                <a:latin typeface="Times New Roman"/>
                <a:cs typeface="Times New Roman"/>
              </a:rPr>
              <a:t>pass</a:t>
            </a:r>
            <a:r>
              <a:rPr dirty="0" sz="1450" spc="105">
                <a:latin typeface="Times New Roman"/>
                <a:cs typeface="Times New Roman"/>
              </a:rPr>
              <a:t> </a:t>
            </a:r>
            <a:r>
              <a:rPr dirty="0" sz="1450" spc="-10">
                <a:latin typeface="Times New Roman"/>
                <a:cs typeface="Times New Roman"/>
              </a:rPr>
              <a:t>quickly</a:t>
            </a:r>
            <a:r>
              <a:rPr dirty="0" sz="1450" spc="105">
                <a:latin typeface="Times New Roman"/>
                <a:cs typeface="Times New Roman"/>
              </a:rPr>
              <a:t> </a:t>
            </a:r>
            <a:r>
              <a:rPr dirty="0" sz="1450" spc="-5">
                <a:latin typeface="Times New Roman"/>
                <a:cs typeface="Times New Roman"/>
              </a:rPr>
              <a:t>by</a:t>
            </a:r>
            <a:r>
              <a:rPr dirty="0" sz="1450" spc="110">
                <a:latin typeface="Times New Roman"/>
                <a:cs typeface="Times New Roman"/>
              </a:rPr>
              <a:t> </a:t>
            </a:r>
            <a:r>
              <a:rPr dirty="0" sz="1450" spc="-10">
                <a:latin typeface="Times New Roman"/>
                <a:cs typeface="Times New Roman"/>
              </a:rPr>
              <a:t>the</a:t>
            </a:r>
            <a:r>
              <a:rPr dirty="0" sz="1450" spc="105">
                <a:latin typeface="Times New Roman"/>
                <a:cs typeface="Times New Roman"/>
              </a:rPr>
              <a:t> </a:t>
            </a:r>
            <a:r>
              <a:rPr dirty="0" sz="1450" spc="-10">
                <a:latin typeface="Times New Roman"/>
                <a:cs typeface="Times New Roman"/>
              </a:rPr>
              <a:t>seminary</a:t>
            </a:r>
            <a:r>
              <a:rPr dirty="0" sz="1450" spc="110">
                <a:latin typeface="Times New Roman"/>
                <a:cs typeface="Times New Roman"/>
              </a:rPr>
              <a:t> </a:t>
            </a:r>
            <a:r>
              <a:rPr dirty="0" sz="1450" spc="-10">
                <a:latin typeface="Times New Roman"/>
                <a:cs typeface="Times New Roman"/>
              </a:rPr>
              <a:t>fence.</a:t>
            </a:r>
            <a:r>
              <a:rPr dirty="0" sz="1450" spc="105">
                <a:latin typeface="Times New Roman"/>
                <a:cs typeface="Times New Roman"/>
              </a:rPr>
              <a:t> </a:t>
            </a:r>
            <a:r>
              <a:rPr dirty="0" sz="1450" spc="-10">
                <a:latin typeface="Times New Roman"/>
                <a:cs typeface="Times New Roman"/>
              </a:rPr>
              <a:t>That</a:t>
            </a:r>
            <a:endParaRPr sz="145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146540"/>
          </a:xfrm>
          <a:prstGeom prst="rect">
            <a:avLst/>
          </a:prstGeom>
        </p:spPr>
        <p:txBody>
          <a:bodyPr wrap="square" lIns="0" tIns="12700" rIns="0" bIns="0" rtlCol="0" vert="horz">
            <a:spAutoFit/>
          </a:bodyPr>
          <a:lstStyle/>
          <a:p>
            <a:pPr algn="just" marL="12700" marR="6350">
              <a:lnSpc>
                <a:spcPct val="99400"/>
              </a:lnSpc>
              <a:spcBef>
                <a:spcPts val="100"/>
              </a:spcBef>
            </a:pP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quite enough to fill </a:t>
            </a:r>
            <a:r>
              <a:rPr dirty="0" sz="1450" spc="-5">
                <a:latin typeface="Times New Roman"/>
                <a:cs typeface="Times New Roman"/>
              </a:rPr>
              <a:t>not </a:t>
            </a:r>
            <a:r>
              <a:rPr dirty="0" sz="1450" spc="-10">
                <a:latin typeface="Times New Roman"/>
                <a:cs typeface="Times New Roman"/>
              </a:rPr>
              <a:t>only my breast with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happiness, </a:t>
            </a:r>
            <a:r>
              <a:rPr dirty="0" sz="1450" spc="-5">
                <a:latin typeface="Times New Roman"/>
                <a:cs typeface="Times New Roman"/>
              </a:rPr>
              <a:t>but  </a:t>
            </a:r>
            <a:r>
              <a:rPr dirty="0" sz="1450" spc="-10">
                <a:latin typeface="Times New Roman"/>
                <a:cs typeface="Times New Roman"/>
              </a:rPr>
              <a:t>my stomach, legs, and hands. As </a:t>
            </a:r>
            <a:r>
              <a:rPr dirty="0" sz="1450" spc="-5">
                <a:latin typeface="Times New Roman"/>
                <a:cs typeface="Times New Roman"/>
              </a:rPr>
              <a:t>I </a:t>
            </a:r>
            <a:r>
              <a:rPr dirty="0" sz="1450" spc="-10">
                <a:latin typeface="Times New Roman"/>
                <a:cs typeface="Times New Roman"/>
              </a:rPr>
              <a:t>heard the sound </a:t>
            </a:r>
            <a:r>
              <a:rPr dirty="0" sz="1450" spc="-5">
                <a:latin typeface="Times New Roman"/>
                <a:cs typeface="Times New Roman"/>
              </a:rPr>
              <a:t>of </a:t>
            </a:r>
            <a:r>
              <a:rPr dirty="0" sz="1450" spc="-10">
                <a:latin typeface="Times New Roman"/>
                <a:cs typeface="Times New Roman"/>
              </a:rPr>
              <a:t>the accordion </a:t>
            </a:r>
            <a:r>
              <a:rPr dirty="0" sz="1450" spc="-5">
                <a:latin typeface="Times New Roman"/>
                <a:cs typeface="Times New Roman"/>
              </a:rPr>
              <a:t>or </a:t>
            </a:r>
            <a:r>
              <a:rPr dirty="0" sz="1450" spc="-10">
                <a:latin typeface="Times New Roman"/>
                <a:cs typeface="Times New Roman"/>
              </a:rPr>
              <a:t>the  bells fading </a:t>
            </a:r>
            <a:r>
              <a:rPr dirty="0" sz="1450" spc="-30">
                <a:latin typeface="Times New Roman"/>
                <a:cs typeface="Times New Roman"/>
              </a:rPr>
              <a:t>away, </a:t>
            </a:r>
            <a:r>
              <a:rPr dirty="0" sz="1450" spc="-5">
                <a:latin typeface="Times New Roman"/>
                <a:cs typeface="Times New Roman"/>
              </a:rPr>
              <a:t>I </a:t>
            </a:r>
            <a:r>
              <a:rPr dirty="0" sz="1450" spc="-10">
                <a:latin typeface="Times New Roman"/>
                <a:cs typeface="Times New Roman"/>
              </a:rPr>
              <a:t>would see myself </a:t>
            </a:r>
            <a:r>
              <a:rPr dirty="0" sz="1450" spc="-5">
                <a:latin typeface="Times New Roman"/>
                <a:cs typeface="Times New Roman"/>
              </a:rPr>
              <a:t>a </a:t>
            </a:r>
            <a:r>
              <a:rPr dirty="0" sz="1450" spc="-10">
                <a:latin typeface="Times New Roman"/>
                <a:cs typeface="Times New Roman"/>
              </a:rPr>
              <a:t>doctor and paint pictures, </a:t>
            </a:r>
            <a:r>
              <a:rPr dirty="0" sz="1450" spc="-5">
                <a:latin typeface="Times New Roman"/>
                <a:cs typeface="Times New Roman"/>
              </a:rPr>
              <a:t>one </a:t>
            </a:r>
            <a:r>
              <a:rPr dirty="0" sz="1450" spc="-10">
                <a:latin typeface="Times New Roman"/>
                <a:cs typeface="Times New Roman"/>
              </a:rPr>
              <a:t>more  glorious than </a:t>
            </a:r>
            <a:r>
              <a:rPr dirty="0" sz="1450" spc="-20">
                <a:latin typeface="Times New Roman"/>
                <a:cs typeface="Times New Roman"/>
              </a:rPr>
              <a:t>another.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see, my dreams came true. There were more  things </a:t>
            </a:r>
            <a:r>
              <a:rPr dirty="0" sz="1450" spc="-5">
                <a:latin typeface="Times New Roman"/>
                <a:cs typeface="Times New Roman"/>
              </a:rPr>
              <a:t>I </a:t>
            </a:r>
            <a:r>
              <a:rPr dirty="0" sz="1450" spc="-10">
                <a:latin typeface="Times New Roman"/>
                <a:cs typeface="Times New Roman"/>
              </a:rPr>
              <a:t>dared to dream </a:t>
            </a:r>
            <a:r>
              <a:rPr dirty="0" sz="1450" spc="-5">
                <a:latin typeface="Times New Roman"/>
                <a:cs typeface="Times New Roman"/>
              </a:rPr>
              <a:t>of. I </a:t>
            </a:r>
            <a:r>
              <a:rPr dirty="0" sz="1450" spc="-10">
                <a:latin typeface="Times New Roman"/>
                <a:cs typeface="Times New Roman"/>
              </a:rPr>
              <a:t>have been </a:t>
            </a:r>
            <a:r>
              <a:rPr dirty="0" sz="1450" spc="-5">
                <a:latin typeface="Times New Roman"/>
                <a:cs typeface="Times New Roman"/>
              </a:rPr>
              <a:t>a </a:t>
            </a:r>
            <a:r>
              <a:rPr dirty="0" sz="1450" spc="-10">
                <a:latin typeface="Times New Roman"/>
                <a:cs typeface="Times New Roman"/>
              </a:rPr>
              <a:t>favourite professor thirty years, </a:t>
            </a:r>
            <a:r>
              <a:rPr dirty="0" sz="1450" spc="-5">
                <a:latin typeface="Times New Roman"/>
                <a:cs typeface="Times New Roman"/>
              </a:rPr>
              <a:t>I  </a:t>
            </a:r>
            <a:r>
              <a:rPr dirty="0" sz="1450" spc="-10">
                <a:latin typeface="Times New Roman"/>
                <a:cs typeface="Times New Roman"/>
              </a:rPr>
              <a:t>have had excellent friends and an honourable reputation. </a:t>
            </a:r>
            <a:r>
              <a:rPr dirty="0" sz="1450" spc="-5">
                <a:latin typeface="Times New Roman"/>
                <a:cs typeface="Times New Roman"/>
              </a:rPr>
              <a:t>I </a:t>
            </a:r>
            <a:r>
              <a:rPr dirty="0" sz="1450" spc="-10">
                <a:latin typeface="Times New Roman"/>
                <a:cs typeface="Times New Roman"/>
              </a:rPr>
              <a:t>loved and married  when </a:t>
            </a:r>
            <a:r>
              <a:rPr dirty="0" sz="1450" spc="-5">
                <a:latin typeface="Times New Roman"/>
                <a:cs typeface="Times New Roman"/>
              </a:rPr>
              <a:t>I </a:t>
            </a:r>
            <a:r>
              <a:rPr dirty="0" sz="1450" spc="-10">
                <a:latin typeface="Times New Roman"/>
                <a:cs typeface="Times New Roman"/>
              </a:rPr>
              <a:t>was passionately in love. </a:t>
            </a:r>
            <a:r>
              <a:rPr dirty="0" sz="1450" spc="-5">
                <a:latin typeface="Times New Roman"/>
                <a:cs typeface="Times New Roman"/>
              </a:rPr>
              <a:t>I </a:t>
            </a:r>
            <a:r>
              <a:rPr dirty="0" sz="1450" spc="-10">
                <a:latin typeface="Times New Roman"/>
                <a:cs typeface="Times New Roman"/>
              </a:rPr>
              <a:t>had children. </a:t>
            </a:r>
            <a:r>
              <a:rPr dirty="0" sz="1450" spc="-15">
                <a:latin typeface="Times New Roman"/>
                <a:cs typeface="Times New Roman"/>
              </a:rPr>
              <a:t>Altogether,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look back  the whole </a:t>
            </a:r>
            <a:r>
              <a:rPr dirty="0" sz="1450" spc="-5">
                <a:latin typeface="Times New Roman"/>
                <a:cs typeface="Times New Roman"/>
              </a:rPr>
              <a:t>of </a:t>
            </a:r>
            <a:r>
              <a:rPr dirty="0" sz="1450" spc="-10">
                <a:latin typeface="Times New Roman"/>
                <a:cs typeface="Times New Roman"/>
              </a:rPr>
              <a:t>my life seems like </a:t>
            </a:r>
            <a:r>
              <a:rPr dirty="0" sz="1450" spc="-5">
                <a:latin typeface="Times New Roman"/>
                <a:cs typeface="Times New Roman"/>
              </a:rPr>
              <a:t>a </a:t>
            </a:r>
            <a:r>
              <a:rPr dirty="0" sz="1450" spc="-10">
                <a:latin typeface="Times New Roman"/>
                <a:cs typeface="Times New Roman"/>
              </a:rPr>
              <a:t>nice, clever composition. The only thing </a:t>
            </a:r>
            <a:r>
              <a:rPr dirty="0" sz="1450" spc="-5">
                <a:latin typeface="Times New Roman"/>
                <a:cs typeface="Times New Roman"/>
              </a:rPr>
              <a:t>I  </a:t>
            </a:r>
            <a:r>
              <a:rPr dirty="0" sz="1450" spc="-10">
                <a:latin typeface="Times New Roman"/>
                <a:cs typeface="Times New Roman"/>
              </a:rPr>
              <a:t>have to </a:t>
            </a:r>
            <a:r>
              <a:rPr dirty="0" sz="1450" spc="-5">
                <a:latin typeface="Times New Roman"/>
                <a:cs typeface="Times New Roman"/>
              </a:rPr>
              <a:t>do </a:t>
            </a:r>
            <a:r>
              <a:rPr dirty="0" sz="1450" spc="-10">
                <a:latin typeface="Times New Roman"/>
                <a:cs typeface="Times New Roman"/>
              </a:rPr>
              <a:t>now is </a:t>
            </a:r>
            <a:r>
              <a:rPr dirty="0" sz="1450" spc="-5">
                <a:latin typeface="Times New Roman"/>
                <a:cs typeface="Times New Roman"/>
              </a:rPr>
              <a:t>not </a:t>
            </a:r>
            <a:r>
              <a:rPr dirty="0" sz="1450" spc="-10">
                <a:latin typeface="Times New Roman"/>
                <a:cs typeface="Times New Roman"/>
              </a:rPr>
              <a:t>to spoil the finale. For this, </a:t>
            </a:r>
            <a:r>
              <a:rPr dirty="0" sz="1450" spc="-5">
                <a:latin typeface="Times New Roman"/>
                <a:cs typeface="Times New Roman"/>
              </a:rPr>
              <a:t>I </a:t>
            </a:r>
            <a:r>
              <a:rPr dirty="0" sz="1450" spc="-10">
                <a:latin typeface="Times New Roman"/>
                <a:cs typeface="Times New Roman"/>
              </a:rPr>
              <a:t>must die like </a:t>
            </a:r>
            <a:r>
              <a:rPr dirty="0" sz="1450" spc="-5">
                <a:latin typeface="Times New Roman"/>
                <a:cs typeface="Times New Roman"/>
              </a:rPr>
              <a:t>a </a:t>
            </a:r>
            <a:r>
              <a:rPr dirty="0" sz="1450" spc="-10">
                <a:latin typeface="Times New Roman"/>
                <a:cs typeface="Times New Roman"/>
              </a:rPr>
              <a:t>man. If  death is really </a:t>
            </a:r>
            <a:r>
              <a:rPr dirty="0" sz="1450" spc="-5">
                <a:latin typeface="Times New Roman"/>
                <a:cs typeface="Times New Roman"/>
              </a:rPr>
              <a:t>a </a:t>
            </a:r>
            <a:r>
              <a:rPr dirty="0" sz="1450" spc="-10">
                <a:latin typeface="Times New Roman"/>
                <a:cs typeface="Times New Roman"/>
              </a:rPr>
              <a:t>danger then </a:t>
            </a:r>
            <a:r>
              <a:rPr dirty="0" sz="1450" spc="-5">
                <a:latin typeface="Times New Roman"/>
                <a:cs typeface="Times New Roman"/>
              </a:rPr>
              <a:t>I </a:t>
            </a:r>
            <a:r>
              <a:rPr dirty="0" sz="1450" spc="-10">
                <a:latin typeface="Times New Roman"/>
                <a:cs typeface="Times New Roman"/>
              </a:rPr>
              <a:t>must meet it as becomes </a:t>
            </a:r>
            <a:r>
              <a:rPr dirty="0" sz="1450" spc="-5">
                <a:latin typeface="Times New Roman"/>
                <a:cs typeface="Times New Roman"/>
              </a:rPr>
              <a:t>a </a:t>
            </a:r>
            <a:r>
              <a:rPr dirty="0" sz="1450" spc="-15">
                <a:latin typeface="Times New Roman"/>
                <a:cs typeface="Times New Roman"/>
              </a:rPr>
              <a:t>teacher, </a:t>
            </a:r>
            <a:r>
              <a:rPr dirty="0" sz="1450" spc="-5">
                <a:latin typeface="Times New Roman"/>
                <a:cs typeface="Times New Roman"/>
              </a:rPr>
              <a:t>a </a:t>
            </a:r>
            <a:r>
              <a:rPr dirty="0" sz="1450" spc="-15">
                <a:latin typeface="Times New Roman"/>
                <a:cs typeface="Times New Roman"/>
              </a:rPr>
              <a:t>scholar,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citizen </a:t>
            </a:r>
            <a:r>
              <a:rPr dirty="0" sz="1450" spc="-5">
                <a:latin typeface="Times New Roman"/>
                <a:cs typeface="Times New Roman"/>
              </a:rPr>
              <a:t>of a </a:t>
            </a:r>
            <a:r>
              <a:rPr dirty="0" sz="1450" spc="-10">
                <a:latin typeface="Times New Roman"/>
                <a:cs typeface="Times New Roman"/>
              </a:rPr>
              <a:t>Christian State. But </a:t>
            </a:r>
            <a:r>
              <a:rPr dirty="0" sz="1450" spc="-5">
                <a:latin typeface="Times New Roman"/>
                <a:cs typeface="Times New Roman"/>
              </a:rPr>
              <a:t>I </a:t>
            </a:r>
            <a:r>
              <a:rPr dirty="0" sz="1450" spc="-10">
                <a:latin typeface="Times New Roman"/>
                <a:cs typeface="Times New Roman"/>
              </a:rPr>
              <a:t>am spoiling the finale. </a:t>
            </a:r>
            <a:r>
              <a:rPr dirty="0" sz="1450" spc="-5">
                <a:latin typeface="Times New Roman"/>
                <a:cs typeface="Times New Roman"/>
              </a:rPr>
              <a:t>I </a:t>
            </a:r>
            <a:r>
              <a:rPr dirty="0" sz="1450" spc="-10">
                <a:latin typeface="Times New Roman"/>
                <a:cs typeface="Times New Roman"/>
              </a:rPr>
              <a:t>am drowning,  and </a:t>
            </a:r>
            <a:r>
              <a:rPr dirty="0" sz="1450" spc="-5">
                <a:latin typeface="Times New Roman"/>
                <a:cs typeface="Times New Roman"/>
              </a:rPr>
              <a:t>I </a:t>
            </a:r>
            <a:r>
              <a:rPr dirty="0" sz="1450" spc="-10">
                <a:latin typeface="Times New Roman"/>
                <a:cs typeface="Times New Roman"/>
              </a:rPr>
              <a:t>run to </a:t>
            </a:r>
            <a:r>
              <a:rPr dirty="0" sz="1450" spc="-5">
                <a:latin typeface="Times New Roman"/>
                <a:cs typeface="Times New Roman"/>
              </a:rPr>
              <a:t>you </a:t>
            </a:r>
            <a:r>
              <a:rPr dirty="0" sz="1450" spc="-10">
                <a:latin typeface="Times New Roman"/>
                <a:cs typeface="Times New Roman"/>
              </a:rPr>
              <a:t>and beg for help, and </a:t>
            </a:r>
            <a:r>
              <a:rPr dirty="0" sz="1450" spc="-5">
                <a:latin typeface="Times New Roman"/>
                <a:cs typeface="Times New Roman"/>
              </a:rPr>
              <a:t>you </a:t>
            </a:r>
            <a:r>
              <a:rPr dirty="0" sz="1450" spc="-10">
                <a:latin typeface="Times New Roman"/>
                <a:cs typeface="Times New Roman"/>
              </a:rPr>
              <a:t>say: 'Drown. It's </a:t>
            </a:r>
            <a:r>
              <a:rPr dirty="0" sz="1450" spc="-5">
                <a:latin typeface="Times New Roman"/>
                <a:cs typeface="Times New Roman"/>
              </a:rPr>
              <a:t>your</a:t>
            </a:r>
            <a:r>
              <a:rPr dirty="0" sz="1450" spc="85">
                <a:latin typeface="Times New Roman"/>
                <a:cs typeface="Times New Roman"/>
              </a:rPr>
              <a:t> </a:t>
            </a:r>
            <a:r>
              <a:rPr dirty="0" sz="1450" spc="-20">
                <a:latin typeface="Times New Roman"/>
                <a:cs typeface="Times New Roman"/>
              </a:rPr>
              <a:t>duty.'"</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At this </a:t>
            </a:r>
            <a:r>
              <a:rPr dirty="0" sz="1450" spc="-5">
                <a:latin typeface="Times New Roman"/>
                <a:cs typeface="Times New Roman"/>
              </a:rPr>
              <a:t>point a </a:t>
            </a:r>
            <a:r>
              <a:rPr dirty="0" sz="1450" spc="-10">
                <a:latin typeface="Times New Roman"/>
                <a:cs typeface="Times New Roman"/>
              </a:rPr>
              <a:t>ring at the bell sounds in the hall. Katy and </a:t>
            </a:r>
            <a:r>
              <a:rPr dirty="0" sz="1450" spc="-5">
                <a:latin typeface="Times New Roman"/>
                <a:cs typeface="Times New Roman"/>
              </a:rPr>
              <a:t>I </a:t>
            </a:r>
            <a:r>
              <a:rPr dirty="0" sz="1450" spc="-10">
                <a:latin typeface="Times New Roman"/>
                <a:cs typeface="Times New Roman"/>
              </a:rPr>
              <a:t>both recognise  it and</a:t>
            </a:r>
            <a:r>
              <a:rPr dirty="0" sz="1450" spc="-5">
                <a:latin typeface="Times New Roman"/>
                <a:cs typeface="Times New Roman"/>
              </a:rPr>
              <a:t> </a:t>
            </a:r>
            <a:r>
              <a:rPr dirty="0" sz="1450" spc="-10">
                <a:latin typeface="Times New Roman"/>
                <a:cs typeface="Times New Roman"/>
              </a:rPr>
              <a:t>say:</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"That must </a:t>
            </a:r>
            <a:r>
              <a:rPr dirty="0" sz="1450" spc="-5">
                <a:latin typeface="Times New Roman"/>
                <a:cs typeface="Times New Roman"/>
              </a:rPr>
              <a:t>be </a:t>
            </a:r>
            <a:r>
              <a:rPr dirty="0" sz="1450" spc="-10">
                <a:latin typeface="Times New Roman"/>
                <a:cs typeface="Times New Roman"/>
              </a:rPr>
              <a:t>Mikhail</a:t>
            </a:r>
            <a:r>
              <a:rPr dirty="0" sz="1450" spc="5">
                <a:latin typeface="Times New Roman"/>
                <a:cs typeface="Times New Roman"/>
              </a:rPr>
              <a:t> </a:t>
            </a:r>
            <a:r>
              <a:rPr dirty="0" sz="1450" spc="-10">
                <a:latin typeface="Times New Roman"/>
                <a:cs typeface="Times New Roman"/>
              </a:rPr>
              <a:t>Fiodorovich."</a:t>
            </a:r>
            <a:endParaRPr sz="1450">
              <a:latin typeface="Times New Roman"/>
              <a:cs typeface="Times New Roman"/>
            </a:endParaRPr>
          </a:p>
          <a:p>
            <a:pPr algn="just" marL="12700" marR="7620" indent="255904">
              <a:lnSpc>
                <a:spcPts val="1730"/>
              </a:lnSpc>
              <a:spcBef>
                <a:spcPts val="850"/>
              </a:spcBef>
            </a:pPr>
            <a:r>
              <a:rPr dirty="0" sz="1450" spc="-10">
                <a:latin typeface="Times New Roman"/>
                <a:cs typeface="Times New Roman"/>
              </a:rPr>
              <a:t>And indeed in </a:t>
            </a:r>
            <a:r>
              <a:rPr dirty="0" sz="1450" spc="-5">
                <a:latin typeface="Times New Roman"/>
                <a:cs typeface="Times New Roman"/>
              </a:rPr>
              <a:t>a </a:t>
            </a:r>
            <a:r>
              <a:rPr dirty="0" sz="1450" spc="-10">
                <a:latin typeface="Times New Roman"/>
                <a:cs typeface="Times New Roman"/>
              </a:rPr>
              <a:t>minute Mikhail Fiodorovich, my colleague, the  philologist, enters. He is </a:t>
            </a:r>
            <a:r>
              <a:rPr dirty="0" sz="1450" spc="-5">
                <a:latin typeface="Times New Roman"/>
                <a:cs typeface="Times New Roman"/>
              </a:rPr>
              <a:t>a </a:t>
            </a:r>
            <a:r>
              <a:rPr dirty="0" sz="1450" spc="-10">
                <a:latin typeface="Times New Roman"/>
                <a:cs typeface="Times New Roman"/>
              </a:rPr>
              <a:t>tall, well-built man about fifty years </a:t>
            </a:r>
            <a:r>
              <a:rPr dirty="0" sz="1450" spc="-5">
                <a:latin typeface="Times New Roman"/>
                <a:cs typeface="Times New Roman"/>
              </a:rPr>
              <a:t>old, </a:t>
            </a:r>
            <a:r>
              <a:rPr dirty="0" sz="1450" spc="-10">
                <a:latin typeface="Times New Roman"/>
                <a:cs typeface="Times New Roman"/>
              </a:rPr>
              <a:t>clean  shaven, with thick grey hair and black eyebrows. He is </a:t>
            </a:r>
            <a:r>
              <a:rPr dirty="0" sz="1450" spc="-5">
                <a:latin typeface="Times New Roman"/>
                <a:cs typeface="Times New Roman"/>
              </a:rPr>
              <a:t>a good </a:t>
            </a:r>
            <a:r>
              <a:rPr dirty="0" sz="1450" spc="-10">
                <a:latin typeface="Times New Roman"/>
                <a:cs typeface="Times New Roman"/>
              </a:rPr>
              <a:t>man and an  admirable friend. He belongs to an old aristocratic </a:t>
            </a:r>
            <a:r>
              <a:rPr dirty="0" sz="1450" spc="-25">
                <a:latin typeface="Times New Roman"/>
                <a:cs typeface="Times New Roman"/>
              </a:rPr>
              <a:t>family, </a:t>
            </a:r>
            <a:r>
              <a:rPr dirty="0" sz="1450" spc="-5">
                <a:latin typeface="Times New Roman"/>
                <a:cs typeface="Times New Roman"/>
              </a:rPr>
              <a:t>a </a:t>
            </a:r>
            <a:r>
              <a:rPr dirty="0" sz="1450" spc="-10">
                <a:latin typeface="Times New Roman"/>
                <a:cs typeface="Times New Roman"/>
              </a:rPr>
              <a:t>prosperous and  gifted house which has played </a:t>
            </a:r>
            <a:r>
              <a:rPr dirty="0" sz="1450" spc="-5">
                <a:latin typeface="Times New Roman"/>
                <a:cs typeface="Times New Roman"/>
              </a:rPr>
              <a:t>a </a:t>
            </a:r>
            <a:r>
              <a:rPr dirty="0" sz="1450" spc="-10">
                <a:latin typeface="Times New Roman"/>
                <a:cs typeface="Times New Roman"/>
              </a:rPr>
              <a:t>notable rôle in the history </a:t>
            </a:r>
            <a:r>
              <a:rPr dirty="0" sz="1450" spc="-5">
                <a:latin typeface="Times New Roman"/>
                <a:cs typeface="Times New Roman"/>
              </a:rPr>
              <a:t>of our </a:t>
            </a:r>
            <a:r>
              <a:rPr dirty="0" sz="1450" spc="-10">
                <a:latin typeface="Times New Roman"/>
                <a:cs typeface="Times New Roman"/>
              </a:rPr>
              <a:t>literature and  education. He himself is </a:t>
            </a:r>
            <a:r>
              <a:rPr dirty="0" sz="1450" spc="-15">
                <a:latin typeface="Times New Roman"/>
                <a:cs typeface="Times New Roman"/>
              </a:rPr>
              <a:t>clever, </a:t>
            </a:r>
            <a:r>
              <a:rPr dirty="0" sz="1450" spc="-10">
                <a:latin typeface="Times New Roman"/>
                <a:cs typeface="Times New Roman"/>
              </a:rPr>
              <a:t>gifted, and highly educated, </a:t>
            </a:r>
            <a:r>
              <a:rPr dirty="0" sz="1450" spc="-5">
                <a:latin typeface="Times New Roman"/>
                <a:cs typeface="Times New Roman"/>
              </a:rPr>
              <a:t>but not </a:t>
            </a:r>
            <a:r>
              <a:rPr dirty="0" sz="1450" spc="-10">
                <a:latin typeface="Times New Roman"/>
                <a:cs typeface="Times New Roman"/>
              </a:rPr>
              <a:t>without  his eccentricities. </a:t>
            </a:r>
            <a:r>
              <a:rPr dirty="0" sz="1450" spc="-60">
                <a:latin typeface="Times New Roman"/>
                <a:cs typeface="Times New Roman"/>
              </a:rPr>
              <a:t>To </a:t>
            </a:r>
            <a:r>
              <a:rPr dirty="0" sz="1450" spc="-5">
                <a:latin typeface="Times New Roman"/>
                <a:cs typeface="Times New Roman"/>
              </a:rPr>
              <a:t>a </a:t>
            </a:r>
            <a:r>
              <a:rPr dirty="0" sz="1450" spc="-10">
                <a:latin typeface="Times New Roman"/>
                <a:cs typeface="Times New Roman"/>
              </a:rPr>
              <a:t>certain extent we are all eccentric, queer fellows, </a:t>
            </a:r>
            <a:r>
              <a:rPr dirty="0" sz="1450" spc="-5">
                <a:latin typeface="Times New Roman"/>
                <a:cs typeface="Times New Roman"/>
              </a:rPr>
              <a:t>but  </a:t>
            </a:r>
            <a:r>
              <a:rPr dirty="0" sz="1450" spc="-10">
                <a:latin typeface="Times New Roman"/>
                <a:cs typeface="Times New Roman"/>
              </a:rPr>
              <a:t>his eccentricities have an element </a:t>
            </a:r>
            <a:r>
              <a:rPr dirty="0" sz="1450" spc="-5">
                <a:latin typeface="Times New Roman"/>
                <a:cs typeface="Times New Roman"/>
              </a:rPr>
              <a:t>of </a:t>
            </a:r>
            <a:r>
              <a:rPr dirty="0" sz="1450" spc="-10">
                <a:latin typeface="Times New Roman"/>
                <a:cs typeface="Times New Roman"/>
              </a:rPr>
              <a:t>the exceptional, </a:t>
            </a:r>
            <a:r>
              <a:rPr dirty="0" sz="1450" spc="-5">
                <a:latin typeface="Times New Roman"/>
                <a:cs typeface="Times New Roman"/>
              </a:rPr>
              <a:t>not </a:t>
            </a:r>
            <a:r>
              <a:rPr dirty="0" sz="1450" spc="-10">
                <a:latin typeface="Times New Roman"/>
                <a:cs typeface="Times New Roman"/>
              </a:rPr>
              <a:t>quite safe for his  friends. Among the latter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not a </a:t>
            </a:r>
            <a:r>
              <a:rPr dirty="0" sz="1450" spc="-10">
                <a:latin typeface="Times New Roman"/>
                <a:cs typeface="Times New Roman"/>
              </a:rPr>
              <a:t>few who cannot see his many merits  clearly because </a:t>
            </a:r>
            <a:r>
              <a:rPr dirty="0" sz="1450" spc="-5">
                <a:latin typeface="Times New Roman"/>
                <a:cs typeface="Times New Roman"/>
              </a:rPr>
              <a:t>of </a:t>
            </a:r>
            <a:r>
              <a:rPr dirty="0" sz="1450" spc="-10">
                <a:latin typeface="Times New Roman"/>
                <a:cs typeface="Times New Roman"/>
              </a:rPr>
              <a:t>his</a:t>
            </a:r>
            <a:r>
              <a:rPr dirty="0" sz="1450">
                <a:latin typeface="Times New Roman"/>
                <a:cs typeface="Times New Roman"/>
              </a:rPr>
              <a:t> </a:t>
            </a:r>
            <a:r>
              <a:rPr dirty="0" sz="1450" spc="-10">
                <a:latin typeface="Times New Roman"/>
                <a:cs typeface="Times New Roman"/>
              </a:rPr>
              <a:t>eccentricities.</a:t>
            </a:r>
            <a:endParaRPr sz="1450">
              <a:latin typeface="Times New Roman"/>
              <a:cs typeface="Times New Roman"/>
            </a:endParaRPr>
          </a:p>
          <a:p>
            <a:pPr algn="just" marL="268605" marR="135255">
              <a:lnSpc>
                <a:spcPct val="140700"/>
              </a:lnSpc>
            </a:pP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walks in </a:t>
            </a:r>
            <a:r>
              <a:rPr dirty="0" sz="1450" spc="-5">
                <a:latin typeface="Times New Roman"/>
                <a:cs typeface="Times New Roman"/>
              </a:rPr>
              <a:t>he </a:t>
            </a:r>
            <a:r>
              <a:rPr dirty="0" sz="1450" spc="-10">
                <a:latin typeface="Times New Roman"/>
                <a:cs typeface="Times New Roman"/>
              </a:rPr>
              <a:t>slowly removes his gloves and says in his velvety bass:  "How </a:t>
            </a:r>
            <a:r>
              <a:rPr dirty="0" sz="1450" spc="-5">
                <a:latin typeface="Times New Roman"/>
                <a:cs typeface="Times New Roman"/>
              </a:rPr>
              <a:t>do you do? </a:t>
            </a:r>
            <a:r>
              <a:rPr dirty="0" sz="1450" spc="-10">
                <a:latin typeface="Times New Roman"/>
                <a:cs typeface="Times New Roman"/>
              </a:rPr>
              <a:t>Drinking tea. Just in time. It's hellishly</a:t>
            </a:r>
            <a:r>
              <a:rPr dirty="0" sz="1450" spc="50">
                <a:latin typeface="Times New Roman"/>
                <a:cs typeface="Times New Roman"/>
              </a:rPr>
              <a:t> </a:t>
            </a:r>
            <a:r>
              <a:rPr dirty="0" sz="1450" spc="-10">
                <a:latin typeface="Times New Roman"/>
                <a:cs typeface="Times New Roman"/>
              </a:rPr>
              <a:t>cold."</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sits down at the table, takes </a:t>
            </a:r>
            <a:r>
              <a:rPr dirty="0" sz="1450" spc="-5">
                <a:latin typeface="Times New Roman"/>
                <a:cs typeface="Times New Roman"/>
              </a:rPr>
              <a:t>a </a:t>
            </a:r>
            <a:r>
              <a:rPr dirty="0" sz="1450" spc="-10">
                <a:latin typeface="Times New Roman"/>
                <a:cs typeface="Times New Roman"/>
              </a:rPr>
              <a:t>glass </a:t>
            </a:r>
            <a:r>
              <a:rPr dirty="0" sz="1450" spc="-5">
                <a:latin typeface="Times New Roman"/>
                <a:cs typeface="Times New Roman"/>
              </a:rPr>
              <a:t>of </a:t>
            </a:r>
            <a:r>
              <a:rPr dirty="0" sz="1450" spc="-10">
                <a:latin typeface="Times New Roman"/>
                <a:cs typeface="Times New Roman"/>
              </a:rPr>
              <a:t>tea and immediately begins  to talk. What chiefly marks his way </a:t>
            </a:r>
            <a:r>
              <a:rPr dirty="0" sz="1450" spc="-5">
                <a:latin typeface="Times New Roman"/>
                <a:cs typeface="Times New Roman"/>
              </a:rPr>
              <a:t>of </a:t>
            </a:r>
            <a:r>
              <a:rPr dirty="0" sz="1450" spc="-10">
                <a:latin typeface="Times New Roman"/>
                <a:cs typeface="Times New Roman"/>
              </a:rPr>
              <a:t>talking is his invariably ironical tone, </a:t>
            </a:r>
            <a:r>
              <a:rPr dirty="0" sz="1450" spc="-5">
                <a:latin typeface="Times New Roman"/>
                <a:cs typeface="Times New Roman"/>
              </a:rPr>
              <a:t>a  </a:t>
            </a:r>
            <a:r>
              <a:rPr dirty="0" sz="1450" spc="-10">
                <a:latin typeface="Times New Roman"/>
                <a:cs typeface="Times New Roman"/>
              </a:rPr>
              <a:t>mixture </a:t>
            </a:r>
            <a:r>
              <a:rPr dirty="0" sz="1450" spc="-5">
                <a:latin typeface="Times New Roman"/>
                <a:cs typeface="Times New Roman"/>
              </a:rPr>
              <a:t>of </a:t>
            </a:r>
            <a:r>
              <a:rPr dirty="0" sz="1450" spc="-10">
                <a:latin typeface="Times New Roman"/>
                <a:cs typeface="Times New Roman"/>
              </a:rPr>
              <a:t>philosophy and jest, like Shakespeare's grave-diggers. He always  talks </a:t>
            </a:r>
            <a:r>
              <a:rPr dirty="0" sz="1450" spc="-5">
                <a:latin typeface="Times New Roman"/>
                <a:cs typeface="Times New Roman"/>
              </a:rPr>
              <a:t>of </a:t>
            </a:r>
            <a:r>
              <a:rPr dirty="0" sz="1450" spc="-10">
                <a:latin typeface="Times New Roman"/>
                <a:cs typeface="Times New Roman"/>
              </a:rPr>
              <a:t>serious matters; </a:t>
            </a:r>
            <a:r>
              <a:rPr dirty="0" sz="1450" spc="-5">
                <a:latin typeface="Times New Roman"/>
                <a:cs typeface="Times New Roman"/>
              </a:rPr>
              <a:t>but </a:t>
            </a:r>
            <a:r>
              <a:rPr dirty="0" sz="1450" spc="-10">
                <a:latin typeface="Times New Roman"/>
                <a:cs typeface="Times New Roman"/>
              </a:rPr>
              <a:t>never </a:t>
            </a:r>
            <a:r>
              <a:rPr dirty="0" sz="1450" spc="-20">
                <a:latin typeface="Times New Roman"/>
                <a:cs typeface="Times New Roman"/>
              </a:rPr>
              <a:t>seriously. </a:t>
            </a:r>
            <a:r>
              <a:rPr dirty="0" sz="1450" spc="-10">
                <a:latin typeface="Times New Roman"/>
                <a:cs typeface="Times New Roman"/>
              </a:rPr>
              <a:t>His opinions are always acid and  provocative, </a:t>
            </a:r>
            <a:r>
              <a:rPr dirty="0" sz="1450" spc="-5">
                <a:latin typeface="Times New Roman"/>
                <a:cs typeface="Times New Roman"/>
              </a:rPr>
              <a:t>but </a:t>
            </a:r>
            <a:r>
              <a:rPr dirty="0" sz="1450" spc="-10">
                <a:latin typeface="Times New Roman"/>
                <a:cs typeface="Times New Roman"/>
              </a:rPr>
              <a:t>thanks to his </a:t>
            </a:r>
            <a:r>
              <a:rPr dirty="0" sz="1450" spc="-15">
                <a:latin typeface="Times New Roman"/>
                <a:cs typeface="Times New Roman"/>
              </a:rPr>
              <a:t>tender, </a:t>
            </a:r>
            <a:r>
              <a:rPr dirty="0" sz="1450" spc="-30">
                <a:latin typeface="Times New Roman"/>
                <a:cs typeface="Times New Roman"/>
              </a:rPr>
              <a:t>easy, </a:t>
            </a:r>
            <a:r>
              <a:rPr dirty="0" sz="1450" spc="-10">
                <a:latin typeface="Times New Roman"/>
                <a:cs typeface="Times New Roman"/>
              </a:rPr>
              <a:t>jesting tone, it somehow happens  that his acidity and provocativeness </a:t>
            </a:r>
            <a:r>
              <a:rPr dirty="0" sz="1450" spc="-5">
                <a:latin typeface="Times New Roman"/>
                <a:cs typeface="Times New Roman"/>
              </a:rPr>
              <a:t>don't </a:t>
            </a:r>
            <a:r>
              <a:rPr dirty="0" sz="1450" spc="-10">
                <a:latin typeface="Times New Roman"/>
                <a:cs typeface="Times New Roman"/>
              </a:rPr>
              <a:t>tire one's ears, and </a:t>
            </a:r>
            <a:r>
              <a:rPr dirty="0" sz="1450" spc="-5">
                <a:latin typeface="Times New Roman"/>
                <a:cs typeface="Times New Roman"/>
              </a:rPr>
              <a:t>one </a:t>
            </a:r>
            <a:r>
              <a:rPr dirty="0" sz="1450" spc="-10">
                <a:latin typeface="Times New Roman"/>
                <a:cs typeface="Times New Roman"/>
              </a:rPr>
              <a:t>very soon  gets used to it. Every evening </a:t>
            </a:r>
            <a:r>
              <a:rPr dirty="0" sz="1450" spc="-5">
                <a:latin typeface="Times New Roman"/>
                <a:cs typeface="Times New Roman"/>
              </a:rPr>
              <a:t>he </a:t>
            </a:r>
            <a:r>
              <a:rPr dirty="0" sz="1450" spc="-10">
                <a:latin typeface="Times New Roman"/>
                <a:cs typeface="Times New Roman"/>
              </a:rPr>
              <a:t>brings along some half-dozen stories </a:t>
            </a:r>
            <a:r>
              <a:rPr dirty="0" sz="1450" spc="-5">
                <a:latin typeface="Times New Roman"/>
                <a:cs typeface="Times New Roman"/>
              </a:rPr>
              <a:t>of </a:t>
            </a:r>
            <a:r>
              <a:rPr dirty="0" sz="1450" spc="-10">
                <a:latin typeface="Times New Roman"/>
                <a:cs typeface="Times New Roman"/>
              </a:rPr>
              <a:t>the  university life and generally begins with them when </a:t>
            </a:r>
            <a:r>
              <a:rPr dirty="0" sz="1450" spc="-5">
                <a:latin typeface="Times New Roman"/>
                <a:cs typeface="Times New Roman"/>
              </a:rPr>
              <a:t>he </a:t>
            </a:r>
            <a:r>
              <a:rPr dirty="0" sz="1450" spc="-10">
                <a:latin typeface="Times New Roman"/>
                <a:cs typeface="Times New Roman"/>
              </a:rPr>
              <a:t>sits down at the</a:t>
            </a:r>
            <a:r>
              <a:rPr dirty="0" sz="1450" spc="135">
                <a:latin typeface="Times New Roman"/>
                <a:cs typeface="Times New Roman"/>
              </a:rPr>
              <a:t> </a:t>
            </a:r>
            <a:r>
              <a:rPr dirty="0" sz="1450" spc="-10">
                <a:latin typeface="Times New Roman"/>
                <a:cs typeface="Times New Roman"/>
              </a:rPr>
              <a:t>table.</a:t>
            </a:r>
            <a:endParaRPr sz="1450">
              <a:latin typeface="Times New Roman"/>
              <a:cs typeface="Times New Roman"/>
            </a:endParaRPr>
          </a:p>
          <a:p>
            <a:pPr algn="just" marL="12700" marR="13335" indent="255904">
              <a:lnSpc>
                <a:spcPts val="1730"/>
              </a:lnSpc>
              <a:spcBef>
                <a:spcPts val="775"/>
              </a:spcBef>
            </a:pPr>
            <a:r>
              <a:rPr dirty="0" sz="1450" spc="-10">
                <a:latin typeface="Times New Roman"/>
                <a:cs typeface="Times New Roman"/>
              </a:rPr>
              <a:t>"O Lord," </a:t>
            </a:r>
            <a:r>
              <a:rPr dirty="0" sz="1450" spc="-5">
                <a:latin typeface="Times New Roman"/>
                <a:cs typeface="Times New Roman"/>
              </a:rPr>
              <a:t>he </a:t>
            </a:r>
            <a:r>
              <a:rPr dirty="0" sz="1450" spc="-10">
                <a:latin typeface="Times New Roman"/>
                <a:cs typeface="Times New Roman"/>
              </a:rPr>
              <a:t>sighs with an amusing movement </a:t>
            </a:r>
            <a:r>
              <a:rPr dirty="0" sz="1450" spc="-5">
                <a:latin typeface="Times New Roman"/>
                <a:cs typeface="Times New Roman"/>
              </a:rPr>
              <a:t>of </a:t>
            </a:r>
            <a:r>
              <a:rPr dirty="0" sz="1450" spc="-10">
                <a:latin typeface="Times New Roman"/>
                <a:cs typeface="Times New Roman"/>
              </a:rPr>
              <a:t>his black eyebrows,  "there are some funny people in the</a:t>
            </a:r>
            <a:r>
              <a:rPr dirty="0" sz="1450" spc="25">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gn="just" marL="268605">
              <a:lnSpc>
                <a:spcPct val="100000"/>
              </a:lnSpc>
              <a:spcBef>
                <a:spcPts val="655"/>
              </a:spcBef>
            </a:pPr>
            <a:r>
              <a:rPr dirty="0" sz="1450" spc="-10">
                <a:latin typeface="Times New Roman"/>
                <a:cs typeface="Times New Roman"/>
              </a:rPr>
              <a:t>"Who?" asks</a:t>
            </a:r>
            <a:r>
              <a:rPr dirty="0" sz="1450" spc="-5">
                <a:latin typeface="Times New Roman"/>
                <a:cs typeface="Times New Roman"/>
              </a:rPr>
              <a:t> </a:t>
            </a:r>
            <a:r>
              <a:rPr dirty="0" sz="1450" spc="-30">
                <a:latin typeface="Times New Roman"/>
                <a:cs typeface="Times New Roman"/>
              </a:rPr>
              <a:t>Katy.</a:t>
            </a:r>
            <a:endParaRPr sz="145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90685"/>
          </a:xfrm>
          <a:prstGeom prst="rect">
            <a:avLst/>
          </a:prstGeom>
        </p:spPr>
        <p:txBody>
          <a:bodyPr wrap="square" lIns="0" tIns="19685" rIns="0" bIns="0" rtlCol="0" vert="horz">
            <a:spAutoFit/>
          </a:bodyPr>
          <a:lstStyle/>
          <a:p>
            <a:pPr algn="just" marL="12700" marR="6350" indent="255904">
              <a:lnSpc>
                <a:spcPts val="1730"/>
              </a:lnSpc>
              <a:spcBef>
                <a:spcPts val="155"/>
              </a:spcBef>
            </a:pPr>
            <a:r>
              <a:rPr dirty="0" sz="1450" spc="-10">
                <a:latin typeface="Times New Roman"/>
                <a:cs typeface="Times New Roman"/>
              </a:rPr>
              <a:t>"I was coming down after my lecture to-day and </a:t>
            </a:r>
            <a:r>
              <a:rPr dirty="0" sz="1450" spc="-5">
                <a:latin typeface="Times New Roman"/>
                <a:cs typeface="Times New Roman"/>
              </a:rPr>
              <a:t>I </a:t>
            </a:r>
            <a:r>
              <a:rPr dirty="0" sz="1450" spc="-10">
                <a:latin typeface="Times New Roman"/>
                <a:cs typeface="Times New Roman"/>
              </a:rPr>
              <a:t>met that old idiot </a:t>
            </a:r>
            <a:r>
              <a:rPr dirty="0" sz="1450" spc="-15">
                <a:latin typeface="Times New Roman"/>
                <a:cs typeface="Times New Roman"/>
              </a:rPr>
              <a:t>N——  </a:t>
            </a:r>
            <a:r>
              <a:rPr dirty="0" sz="1450" spc="-5">
                <a:latin typeface="Times New Roman"/>
                <a:cs typeface="Times New Roman"/>
              </a:rPr>
              <a:t>on </a:t>
            </a:r>
            <a:r>
              <a:rPr dirty="0" sz="1450" spc="-10">
                <a:latin typeface="Times New Roman"/>
                <a:cs typeface="Times New Roman"/>
              </a:rPr>
              <a:t>the stairs. He walks along, as usual pushing </a:t>
            </a:r>
            <a:r>
              <a:rPr dirty="0" sz="1450" spc="-5">
                <a:latin typeface="Times New Roman"/>
                <a:cs typeface="Times New Roman"/>
              </a:rPr>
              <a:t>out </a:t>
            </a:r>
            <a:r>
              <a:rPr dirty="0" sz="1450" spc="-10">
                <a:latin typeface="Times New Roman"/>
                <a:cs typeface="Times New Roman"/>
              </a:rPr>
              <a:t>that horse jowl </a:t>
            </a:r>
            <a:r>
              <a:rPr dirty="0" sz="1450" spc="-5">
                <a:latin typeface="Times New Roman"/>
                <a:cs typeface="Times New Roman"/>
              </a:rPr>
              <a:t>of </a:t>
            </a:r>
            <a:r>
              <a:rPr dirty="0" sz="1450" spc="-10">
                <a:latin typeface="Times New Roman"/>
                <a:cs typeface="Times New Roman"/>
              </a:rPr>
              <a:t>his,  looking for some </a:t>
            </a:r>
            <a:r>
              <a:rPr dirty="0" sz="1450" spc="-5">
                <a:latin typeface="Times New Roman"/>
                <a:cs typeface="Times New Roman"/>
              </a:rPr>
              <a:t>one </a:t>
            </a:r>
            <a:r>
              <a:rPr dirty="0" sz="1450" spc="-10">
                <a:latin typeface="Times New Roman"/>
                <a:cs typeface="Times New Roman"/>
              </a:rPr>
              <a:t>to bewail his headaches, his wife, and his students, who  won't come to his lectures. </a:t>
            </a:r>
            <a:r>
              <a:rPr dirty="0" sz="1450" spc="-25">
                <a:latin typeface="Times New Roman"/>
                <a:cs typeface="Times New Roman"/>
              </a:rPr>
              <a:t>'Well,' </a:t>
            </a:r>
            <a:r>
              <a:rPr dirty="0" sz="1450" spc="-5">
                <a:latin typeface="Times New Roman"/>
                <a:cs typeface="Times New Roman"/>
              </a:rPr>
              <a:t>I </a:t>
            </a:r>
            <a:r>
              <a:rPr dirty="0" sz="1450" spc="-10">
                <a:latin typeface="Times New Roman"/>
                <a:cs typeface="Times New Roman"/>
              </a:rPr>
              <a:t>think to myself, 'he's seen me. It's all up—  </a:t>
            </a:r>
            <a:r>
              <a:rPr dirty="0" sz="1450" spc="-5">
                <a:latin typeface="Times New Roman"/>
                <a:cs typeface="Times New Roman"/>
              </a:rPr>
              <a:t>no hope </a:t>
            </a:r>
            <a:r>
              <a:rPr dirty="0" sz="1450" spc="-10">
                <a:latin typeface="Times New Roman"/>
                <a:cs typeface="Times New Roman"/>
              </a:rPr>
              <a:t>for And so </a:t>
            </a:r>
            <a:r>
              <a:rPr dirty="0" sz="1450" spc="-5">
                <a:latin typeface="Times New Roman"/>
                <a:cs typeface="Times New Roman"/>
              </a:rPr>
              <a:t>on </a:t>
            </a:r>
            <a:r>
              <a:rPr dirty="0" sz="1450" spc="-10">
                <a:latin typeface="Times New Roman"/>
                <a:cs typeface="Times New Roman"/>
              </a:rPr>
              <a:t>in the same strain. Or </a:t>
            </a:r>
            <a:r>
              <a:rPr dirty="0" sz="1450" spc="-5">
                <a:latin typeface="Times New Roman"/>
                <a:cs typeface="Times New Roman"/>
              </a:rPr>
              <a:t>he </a:t>
            </a:r>
            <a:r>
              <a:rPr dirty="0" sz="1450" spc="-10">
                <a:latin typeface="Times New Roman"/>
                <a:cs typeface="Times New Roman"/>
              </a:rPr>
              <a:t>begins like</a:t>
            </a:r>
            <a:r>
              <a:rPr dirty="0" sz="1450" spc="55">
                <a:latin typeface="Times New Roman"/>
                <a:cs typeface="Times New Roman"/>
              </a:rPr>
              <a:t> </a:t>
            </a:r>
            <a:r>
              <a:rPr dirty="0" sz="1450" spc="-10">
                <a:latin typeface="Times New Roman"/>
                <a:cs typeface="Times New Roman"/>
              </a:rPr>
              <a:t>this,</a:t>
            </a:r>
            <a:endParaRPr sz="1450">
              <a:latin typeface="Times New Roman"/>
              <a:cs typeface="Times New Roman"/>
            </a:endParaRPr>
          </a:p>
          <a:p>
            <a:pPr algn="just" marL="12700" marR="5080" indent="255904">
              <a:lnSpc>
                <a:spcPts val="1730"/>
              </a:lnSpc>
              <a:spcBef>
                <a:spcPts val="785"/>
              </a:spcBef>
            </a:pPr>
            <a:r>
              <a:rPr dirty="0" sz="1450" spc="-25">
                <a:latin typeface="Times New Roman"/>
                <a:cs typeface="Times New Roman"/>
              </a:rPr>
              <a:t>"Yesterday </a:t>
            </a:r>
            <a:r>
              <a:rPr dirty="0" sz="1450" spc="-5">
                <a:latin typeface="Times New Roman"/>
                <a:cs typeface="Times New Roman"/>
              </a:rPr>
              <a:t>I </a:t>
            </a:r>
            <a:r>
              <a:rPr dirty="0" sz="1450" spc="-10">
                <a:latin typeface="Times New Roman"/>
                <a:cs typeface="Times New Roman"/>
              </a:rPr>
              <a:t>was at Z's public lecture. </a:t>
            </a:r>
            <a:r>
              <a:rPr dirty="0" sz="1450" spc="-35">
                <a:latin typeface="Times New Roman"/>
                <a:cs typeface="Times New Roman"/>
              </a:rPr>
              <a:t>Tell </a:t>
            </a:r>
            <a:r>
              <a:rPr dirty="0" sz="1450" spc="-10">
                <a:latin typeface="Times New Roman"/>
                <a:cs typeface="Times New Roman"/>
              </a:rPr>
              <a:t>it </a:t>
            </a:r>
            <a:r>
              <a:rPr dirty="0" sz="1450" spc="-5">
                <a:latin typeface="Times New Roman"/>
                <a:cs typeface="Times New Roman"/>
              </a:rPr>
              <a:t>not </a:t>
            </a:r>
            <a:r>
              <a:rPr dirty="0" sz="1450" spc="-10">
                <a:latin typeface="Times New Roman"/>
                <a:cs typeface="Times New Roman"/>
              </a:rPr>
              <a:t>in Gath, </a:t>
            </a:r>
            <a:r>
              <a:rPr dirty="0" sz="1450" spc="-5">
                <a:latin typeface="Times New Roman"/>
                <a:cs typeface="Times New Roman"/>
              </a:rPr>
              <a:t>but I do </a:t>
            </a:r>
            <a:r>
              <a:rPr dirty="0" sz="1450" spc="-10">
                <a:latin typeface="Times New Roman"/>
                <a:cs typeface="Times New Roman"/>
              </a:rPr>
              <a:t>wonder  how </a:t>
            </a:r>
            <a:r>
              <a:rPr dirty="0" sz="1450" spc="-5">
                <a:latin typeface="Times New Roman"/>
                <a:cs typeface="Times New Roman"/>
              </a:rPr>
              <a:t>our </a:t>
            </a:r>
            <a:r>
              <a:rPr dirty="0" sz="1450" spc="-10">
                <a:latin typeface="Times New Roman"/>
                <a:cs typeface="Times New Roman"/>
              </a:rPr>
              <a:t>alma mater dares to show the public such an ass, such </a:t>
            </a:r>
            <a:r>
              <a:rPr dirty="0" sz="1450" spc="-5">
                <a:latin typeface="Times New Roman"/>
                <a:cs typeface="Times New Roman"/>
              </a:rPr>
              <a:t>a </a:t>
            </a:r>
            <a:r>
              <a:rPr dirty="0" sz="1450" spc="-10">
                <a:latin typeface="Times New Roman"/>
                <a:cs typeface="Times New Roman"/>
              </a:rPr>
              <a:t>double-dyed  blockhead as Z. Why he's </a:t>
            </a:r>
            <a:r>
              <a:rPr dirty="0" sz="1450" spc="-5">
                <a:latin typeface="Times New Roman"/>
                <a:cs typeface="Times New Roman"/>
              </a:rPr>
              <a:t>a </a:t>
            </a:r>
            <a:r>
              <a:rPr dirty="0" sz="1450" spc="-10">
                <a:latin typeface="Times New Roman"/>
                <a:cs typeface="Times New Roman"/>
              </a:rPr>
              <a:t>European fool. Good Lord, </a:t>
            </a:r>
            <a:r>
              <a:rPr dirty="0" sz="1450" spc="-5">
                <a:latin typeface="Times New Roman"/>
                <a:cs typeface="Times New Roman"/>
              </a:rPr>
              <a:t>you </a:t>
            </a:r>
            <a:r>
              <a:rPr dirty="0" sz="1450" spc="-10">
                <a:latin typeface="Times New Roman"/>
                <a:cs typeface="Times New Roman"/>
              </a:rPr>
              <a:t>won't find </a:t>
            </a:r>
            <a:r>
              <a:rPr dirty="0" sz="1450" spc="-5">
                <a:latin typeface="Times New Roman"/>
                <a:cs typeface="Times New Roman"/>
              </a:rPr>
              <a:t>one </a:t>
            </a:r>
            <a:r>
              <a:rPr dirty="0" sz="1450" spc="-10">
                <a:latin typeface="Times New Roman"/>
                <a:cs typeface="Times New Roman"/>
              </a:rPr>
              <a:t>like  him in all Europe—not even if </a:t>
            </a:r>
            <a:r>
              <a:rPr dirty="0" sz="1450" spc="-5">
                <a:latin typeface="Times New Roman"/>
                <a:cs typeface="Times New Roman"/>
              </a:rPr>
              <a:t>you </a:t>
            </a:r>
            <a:r>
              <a:rPr dirty="0" sz="1450" spc="-10">
                <a:latin typeface="Times New Roman"/>
                <a:cs typeface="Times New Roman"/>
              </a:rPr>
              <a:t>looked in daytime, and with </a:t>
            </a:r>
            <a:r>
              <a:rPr dirty="0" sz="1450" spc="-5">
                <a:latin typeface="Times New Roman"/>
                <a:cs typeface="Times New Roman"/>
              </a:rPr>
              <a:t>a </a:t>
            </a:r>
            <a:r>
              <a:rPr dirty="0" sz="1450" spc="-10">
                <a:latin typeface="Times New Roman"/>
                <a:cs typeface="Times New Roman"/>
              </a:rPr>
              <a:t>lantern.  Imagine</a:t>
            </a:r>
            <a:r>
              <a:rPr dirty="0" sz="1450" spc="90">
                <a:latin typeface="Times New Roman"/>
                <a:cs typeface="Times New Roman"/>
              </a:rPr>
              <a:t> </a:t>
            </a:r>
            <a:r>
              <a:rPr dirty="0" sz="1450" spc="-10">
                <a:latin typeface="Times New Roman"/>
                <a:cs typeface="Times New Roman"/>
              </a:rPr>
              <a:t>it:</a:t>
            </a:r>
            <a:r>
              <a:rPr dirty="0" sz="1450" spc="90">
                <a:latin typeface="Times New Roman"/>
                <a:cs typeface="Times New Roman"/>
              </a:rPr>
              <a:t> </a:t>
            </a:r>
            <a:r>
              <a:rPr dirty="0" sz="1450" spc="-5">
                <a:latin typeface="Times New Roman"/>
                <a:cs typeface="Times New Roman"/>
              </a:rPr>
              <a:t>he</a:t>
            </a:r>
            <a:r>
              <a:rPr dirty="0" sz="1450" spc="95">
                <a:latin typeface="Times New Roman"/>
                <a:cs typeface="Times New Roman"/>
              </a:rPr>
              <a:t> </a:t>
            </a:r>
            <a:r>
              <a:rPr dirty="0" sz="1450" spc="-10">
                <a:latin typeface="Times New Roman"/>
                <a:cs typeface="Times New Roman"/>
              </a:rPr>
              <a:t>lectures</a:t>
            </a:r>
            <a:r>
              <a:rPr dirty="0" sz="1450" spc="90">
                <a:latin typeface="Times New Roman"/>
                <a:cs typeface="Times New Roman"/>
              </a:rPr>
              <a:t> </a:t>
            </a:r>
            <a:r>
              <a:rPr dirty="0" sz="1450" spc="-10">
                <a:latin typeface="Times New Roman"/>
                <a:cs typeface="Times New Roman"/>
              </a:rPr>
              <a:t>as</a:t>
            </a:r>
            <a:r>
              <a:rPr dirty="0" sz="1450" spc="90">
                <a:latin typeface="Times New Roman"/>
                <a:cs typeface="Times New Roman"/>
              </a:rPr>
              <a:t> </a:t>
            </a:r>
            <a:r>
              <a:rPr dirty="0" sz="1450" spc="-10">
                <a:latin typeface="Times New Roman"/>
                <a:cs typeface="Times New Roman"/>
              </a:rPr>
              <a:t>though</a:t>
            </a:r>
            <a:r>
              <a:rPr dirty="0" sz="1450" spc="95">
                <a:latin typeface="Times New Roman"/>
                <a:cs typeface="Times New Roman"/>
              </a:rPr>
              <a:t> </a:t>
            </a:r>
            <a:r>
              <a:rPr dirty="0" sz="1450" spc="-5">
                <a:latin typeface="Times New Roman"/>
                <a:cs typeface="Times New Roman"/>
              </a:rPr>
              <a:t>he</a:t>
            </a:r>
            <a:r>
              <a:rPr dirty="0" sz="1450" spc="90">
                <a:latin typeface="Times New Roman"/>
                <a:cs typeface="Times New Roman"/>
              </a:rPr>
              <a:t> </a:t>
            </a:r>
            <a:r>
              <a:rPr dirty="0" sz="1450" spc="-10">
                <a:latin typeface="Times New Roman"/>
                <a:cs typeface="Times New Roman"/>
              </a:rPr>
              <a:t>were</a:t>
            </a:r>
            <a:r>
              <a:rPr dirty="0" sz="1450" spc="95">
                <a:latin typeface="Times New Roman"/>
                <a:cs typeface="Times New Roman"/>
              </a:rPr>
              <a:t> </a:t>
            </a:r>
            <a:r>
              <a:rPr dirty="0" sz="1450" spc="-10">
                <a:latin typeface="Times New Roman"/>
                <a:cs typeface="Times New Roman"/>
              </a:rPr>
              <a:t>sucking</a:t>
            </a:r>
            <a:r>
              <a:rPr dirty="0" sz="1450" spc="90">
                <a:latin typeface="Times New Roman"/>
                <a:cs typeface="Times New Roman"/>
              </a:rPr>
              <a:t> </a:t>
            </a:r>
            <a:r>
              <a:rPr dirty="0" sz="1450" spc="-5">
                <a:latin typeface="Times New Roman"/>
                <a:cs typeface="Times New Roman"/>
              </a:rPr>
              <a:t>a</a:t>
            </a:r>
            <a:r>
              <a:rPr dirty="0" sz="1450" spc="90">
                <a:latin typeface="Times New Roman"/>
                <a:cs typeface="Times New Roman"/>
              </a:rPr>
              <a:t> </a:t>
            </a:r>
            <a:r>
              <a:rPr dirty="0" sz="1450" spc="-10">
                <a:latin typeface="Times New Roman"/>
                <a:cs typeface="Times New Roman"/>
              </a:rPr>
              <a:t>stick</a:t>
            </a:r>
            <a:r>
              <a:rPr dirty="0" sz="1450" spc="95">
                <a:latin typeface="Times New Roman"/>
                <a:cs typeface="Times New Roman"/>
              </a:rPr>
              <a:t> </a:t>
            </a:r>
            <a:r>
              <a:rPr dirty="0" sz="1450" spc="-5">
                <a:latin typeface="Times New Roman"/>
                <a:cs typeface="Times New Roman"/>
              </a:rPr>
              <a:t>of</a:t>
            </a:r>
            <a:r>
              <a:rPr dirty="0" sz="1450" spc="90">
                <a:latin typeface="Times New Roman"/>
                <a:cs typeface="Times New Roman"/>
              </a:rPr>
              <a:t> </a:t>
            </a:r>
            <a:r>
              <a:rPr dirty="0" sz="1450" spc="-10">
                <a:latin typeface="Times New Roman"/>
                <a:cs typeface="Times New Roman"/>
              </a:rPr>
              <a:t>barley-sugar—su</a:t>
            </a:r>
            <a:endParaRPr sz="1450">
              <a:latin typeface="Times New Roman"/>
              <a:cs typeface="Times New Roman"/>
            </a:endParaRPr>
          </a:p>
          <a:p>
            <a:pPr algn="just" marL="12700">
              <a:lnSpc>
                <a:spcPts val="1660"/>
              </a:lnSpc>
            </a:pPr>
            <a:r>
              <a:rPr dirty="0" sz="1450" spc="-10">
                <a:latin typeface="Times New Roman"/>
                <a:cs typeface="Times New Roman"/>
              </a:rPr>
              <a:t>—su—su.</a:t>
            </a:r>
            <a:r>
              <a:rPr dirty="0" sz="1450" spc="45">
                <a:latin typeface="Times New Roman"/>
                <a:cs typeface="Times New Roman"/>
              </a:rPr>
              <a:t> </a:t>
            </a:r>
            <a:r>
              <a:rPr dirty="0" sz="1450" spc="-10">
                <a:latin typeface="Times New Roman"/>
                <a:cs typeface="Times New Roman"/>
              </a:rPr>
              <a:t>He</a:t>
            </a:r>
            <a:r>
              <a:rPr dirty="0" sz="1450" spc="45">
                <a:latin typeface="Times New Roman"/>
                <a:cs typeface="Times New Roman"/>
              </a:rPr>
              <a:t> </a:t>
            </a:r>
            <a:r>
              <a:rPr dirty="0" sz="1450" spc="-10">
                <a:latin typeface="Times New Roman"/>
                <a:cs typeface="Times New Roman"/>
              </a:rPr>
              <a:t>gets</a:t>
            </a:r>
            <a:r>
              <a:rPr dirty="0" sz="1450" spc="50">
                <a:latin typeface="Times New Roman"/>
                <a:cs typeface="Times New Roman"/>
              </a:rPr>
              <a:t>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fright</a:t>
            </a:r>
            <a:r>
              <a:rPr dirty="0" sz="1450" spc="50">
                <a:latin typeface="Times New Roman"/>
                <a:cs typeface="Times New Roman"/>
              </a:rPr>
              <a:t> </a:t>
            </a:r>
            <a:r>
              <a:rPr dirty="0" sz="1450" spc="-10">
                <a:latin typeface="Times New Roman"/>
                <a:cs typeface="Times New Roman"/>
              </a:rPr>
              <a:t>because</a:t>
            </a:r>
            <a:r>
              <a:rPr dirty="0" sz="1450" spc="45">
                <a:latin typeface="Times New Roman"/>
                <a:cs typeface="Times New Roman"/>
              </a:rPr>
              <a:t> </a:t>
            </a:r>
            <a:r>
              <a:rPr dirty="0" sz="1450" spc="-5">
                <a:latin typeface="Times New Roman"/>
                <a:cs typeface="Times New Roman"/>
              </a:rPr>
              <a:t>he</a:t>
            </a:r>
            <a:r>
              <a:rPr dirty="0" sz="1450" spc="45">
                <a:latin typeface="Times New Roman"/>
                <a:cs typeface="Times New Roman"/>
              </a:rPr>
              <a:t> </a:t>
            </a:r>
            <a:r>
              <a:rPr dirty="0" sz="1450" spc="-10">
                <a:latin typeface="Times New Roman"/>
                <a:cs typeface="Times New Roman"/>
              </a:rPr>
              <a:t>can't</a:t>
            </a:r>
            <a:r>
              <a:rPr dirty="0" sz="1450" spc="50">
                <a:latin typeface="Times New Roman"/>
                <a:cs typeface="Times New Roman"/>
              </a:rPr>
              <a:t> </a:t>
            </a:r>
            <a:r>
              <a:rPr dirty="0" sz="1450" spc="-10">
                <a:latin typeface="Times New Roman"/>
                <a:cs typeface="Times New Roman"/>
              </a:rPr>
              <a:t>make</a:t>
            </a:r>
            <a:r>
              <a:rPr dirty="0" sz="1450" spc="45">
                <a:latin typeface="Times New Roman"/>
                <a:cs typeface="Times New Roman"/>
              </a:rPr>
              <a:t> </a:t>
            </a:r>
            <a:r>
              <a:rPr dirty="0" sz="1450" spc="-5">
                <a:latin typeface="Times New Roman"/>
                <a:cs typeface="Times New Roman"/>
              </a:rPr>
              <a:t>out</a:t>
            </a:r>
            <a:r>
              <a:rPr dirty="0" sz="1450" spc="50">
                <a:latin typeface="Times New Roman"/>
                <a:cs typeface="Times New Roman"/>
              </a:rPr>
              <a:t> </a:t>
            </a:r>
            <a:r>
              <a:rPr dirty="0" sz="1450" spc="-10">
                <a:latin typeface="Times New Roman"/>
                <a:cs typeface="Times New Roman"/>
              </a:rPr>
              <a:t>his</a:t>
            </a:r>
            <a:r>
              <a:rPr dirty="0" sz="1450" spc="45">
                <a:latin typeface="Times New Roman"/>
                <a:cs typeface="Times New Roman"/>
              </a:rPr>
              <a:t> </a:t>
            </a:r>
            <a:r>
              <a:rPr dirty="0" sz="1450" spc="-10">
                <a:latin typeface="Times New Roman"/>
                <a:cs typeface="Times New Roman"/>
              </a:rPr>
              <a:t>manuscript.</a:t>
            </a:r>
            <a:r>
              <a:rPr dirty="0" sz="1450" spc="45">
                <a:latin typeface="Times New Roman"/>
                <a:cs typeface="Times New Roman"/>
              </a:rPr>
              <a:t> </a:t>
            </a:r>
            <a:r>
              <a:rPr dirty="0" sz="1450" spc="-10">
                <a:latin typeface="Times New Roman"/>
                <a:cs typeface="Times New Roman"/>
              </a:rPr>
              <a:t>His</a:t>
            </a:r>
            <a:r>
              <a:rPr dirty="0" sz="1450" spc="50">
                <a:latin typeface="Times New Roman"/>
                <a:cs typeface="Times New Roman"/>
              </a:rPr>
              <a:t> </a:t>
            </a:r>
            <a:r>
              <a:rPr dirty="0" sz="1450" spc="-10">
                <a:latin typeface="Times New Roman"/>
                <a:cs typeface="Times New Roman"/>
              </a:rPr>
              <a:t>little</a:t>
            </a:r>
            <a:endParaRPr sz="1450">
              <a:latin typeface="Times New Roman"/>
              <a:cs typeface="Times New Roman"/>
            </a:endParaRPr>
          </a:p>
          <a:p>
            <a:pPr algn="just" marL="12700" marR="5080">
              <a:lnSpc>
                <a:spcPts val="1730"/>
              </a:lnSpc>
              <a:spcBef>
                <a:spcPts val="60"/>
              </a:spcBef>
            </a:pPr>
            <a:r>
              <a:rPr dirty="0" sz="1450" spc="-10">
                <a:latin typeface="Times New Roman"/>
                <a:cs typeface="Times New Roman"/>
              </a:rPr>
              <a:t>thoughts will only just keep moving, hardly moving, like </a:t>
            </a:r>
            <a:r>
              <a:rPr dirty="0" sz="1450" spc="-5">
                <a:latin typeface="Times New Roman"/>
                <a:cs typeface="Times New Roman"/>
              </a:rPr>
              <a:t>a </a:t>
            </a:r>
            <a:r>
              <a:rPr dirty="0" sz="1450" spc="-10">
                <a:latin typeface="Times New Roman"/>
                <a:cs typeface="Times New Roman"/>
              </a:rPr>
              <a:t>bishop riding </a:t>
            </a:r>
            <a:r>
              <a:rPr dirty="0" sz="1450" spc="-5">
                <a:latin typeface="Times New Roman"/>
                <a:cs typeface="Times New Roman"/>
              </a:rPr>
              <a:t>a  </a:t>
            </a:r>
            <a:r>
              <a:rPr dirty="0" sz="1450" spc="-10">
                <a:latin typeface="Times New Roman"/>
                <a:cs typeface="Times New Roman"/>
              </a:rPr>
              <a:t>bicycle. Above all </a:t>
            </a:r>
            <a:r>
              <a:rPr dirty="0" sz="1450" spc="-5">
                <a:latin typeface="Times New Roman"/>
                <a:cs typeface="Times New Roman"/>
              </a:rPr>
              <a:t>you </a:t>
            </a:r>
            <a:r>
              <a:rPr dirty="0" sz="1450" spc="-10">
                <a:latin typeface="Times New Roman"/>
                <a:cs typeface="Times New Roman"/>
              </a:rPr>
              <a:t>can't make </a:t>
            </a:r>
            <a:r>
              <a:rPr dirty="0" sz="1450" spc="-5">
                <a:latin typeface="Times New Roman"/>
                <a:cs typeface="Times New Roman"/>
              </a:rPr>
              <a:t>out a </a:t>
            </a:r>
            <a:r>
              <a:rPr dirty="0" sz="1450" spc="-10">
                <a:latin typeface="Times New Roman"/>
                <a:cs typeface="Times New Roman"/>
              </a:rPr>
              <a:t>word </a:t>
            </a:r>
            <a:r>
              <a:rPr dirty="0" sz="1450" spc="-5">
                <a:latin typeface="Times New Roman"/>
                <a:cs typeface="Times New Roman"/>
              </a:rPr>
              <a:t>he </a:t>
            </a:r>
            <a:r>
              <a:rPr dirty="0" sz="1450" spc="-10">
                <a:latin typeface="Times New Roman"/>
                <a:cs typeface="Times New Roman"/>
              </a:rPr>
              <a:t>says. The flies die </a:t>
            </a:r>
            <a:r>
              <a:rPr dirty="0" sz="1450" spc="-5">
                <a:latin typeface="Times New Roman"/>
                <a:cs typeface="Times New Roman"/>
              </a:rPr>
              <a:t>of  </a:t>
            </a:r>
            <a:r>
              <a:rPr dirty="0" sz="1450" spc="-10">
                <a:latin typeface="Times New Roman"/>
                <a:cs typeface="Times New Roman"/>
              </a:rPr>
              <a:t>boredom, it's so terrific. It can only </a:t>
            </a:r>
            <a:r>
              <a:rPr dirty="0" sz="1450" spc="-5">
                <a:latin typeface="Times New Roman"/>
                <a:cs typeface="Times New Roman"/>
              </a:rPr>
              <a:t>be </a:t>
            </a:r>
            <a:r>
              <a:rPr dirty="0" sz="1450" spc="-10">
                <a:latin typeface="Times New Roman"/>
                <a:cs typeface="Times New Roman"/>
              </a:rPr>
              <a:t>compared with the boredom in the great  Hall at the Commemoration, when the traditional speech is made. </a:t>
            </a:r>
            <a:r>
              <a:rPr dirty="0" sz="1450" spc="-60">
                <a:latin typeface="Times New Roman"/>
                <a:cs typeface="Times New Roman"/>
              </a:rPr>
              <a:t>To </a:t>
            </a:r>
            <a:r>
              <a:rPr dirty="0" sz="1450" spc="-10">
                <a:latin typeface="Times New Roman"/>
                <a:cs typeface="Times New Roman"/>
              </a:rPr>
              <a:t>hell with  it!"</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Immediately an abrupt change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subject.</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"I had to make the speech; three years ago. Nicolai Stiepanovich will  </a:t>
            </a:r>
            <a:r>
              <a:rPr dirty="0" sz="1450" spc="-20">
                <a:latin typeface="Times New Roman"/>
                <a:cs typeface="Times New Roman"/>
              </a:rPr>
              <a:t>remember. </a:t>
            </a:r>
            <a:r>
              <a:rPr dirty="0" sz="1450" spc="-10">
                <a:latin typeface="Times New Roman"/>
                <a:cs typeface="Times New Roman"/>
              </a:rPr>
              <a:t>It was </a:t>
            </a:r>
            <a:r>
              <a:rPr dirty="0" sz="1450" spc="-5">
                <a:latin typeface="Times New Roman"/>
                <a:cs typeface="Times New Roman"/>
              </a:rPr>
              <a:t>hot, </a:t>
            </a:r>
            <a:r>
              <a:rPr dirty="0" sz="1450" spc="-10">
                <a:latin typeface="Times New Roman"/>
                <a:cs typeface="Times New Roman"/>
              </a:rPr>
              <a:t>close. My full uniform was tight under my arms, tight as  death. </a:t>
            </a:r>
            <a:r>
              <a:rPr dirty="0" sz="1450" spc="-5">
                <a:latin typeface="Times New Roman"/>
                <a:cs typeface="Times New Roman"/>
              </a:rPr>
              <a:t>I </a:t>
            </a:r>
            <a:r>
              <a:rPr dirty="0" sz="1450" spc="-10">
                <a:latin typeface="Times New Roman"/>
                <a:cs typeface="Times New Roman"/>
              </a:rPr>
              <a:t>read for half an </a:t>
            </a:r>
            <a:r>
              <a:rPr dirty="0" sz="1450" spc="-20">
                <a:latin typeface="Times New Roman"/>
                <a:cs typeface="Times New Roman"/>
              </a:rPr>
              <a:t>hour, </a:t>
            </a:r>
            <a:r>
              <a:rPr dirty="0" sz="1450" spc="-10">
                <a:latin typeface="Times New Roman"/>
                <a:cs typeface="Times New Roman"/>
              </a:rPr>
              <a:t>an </a:t>
            </a:r>
            <a:r>
              <a:rPr dirty="0" sz="1450" spc="-20">
                <a:latin typeface="Times New Roman"/>
                <a:cs typeface="Times New Roman"/>
              </a:rPr>
              <a:t>hour, </a:t>
            </a:r>
            <a:r>
              <a:rPr dirty="0" sz="1450" spc="-10">
                <a:latin typeface="Times New Roman"/>
                <a:cs typeface="Times New Roman"/>
              </a:rPr>
              <a:t>an </a:t>
            </a:r>
            <a:r>
              <a:rPr dirty="0" sz="1450" spc="-5">
                <a:latin typeface="Times New Roman"/>
                <a:cs typeface="Times New Roman"/>
              </a:rPr>
              <a:t>hour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half, two hours. </a:t>
            </a:r>
            <a:r>
              <a:rPr dirty="0" sz="1450" spc="-25">
                <a:latin typeface="Times New Roman"/>
                <a:cs typeface="Times New Roman"/>
              </a:rPr>
              <a:t>'Well,' </a:t>
            </a:r>
            <a:r>
              <a:rPr dirty="0" sz="1450" spc="-5">
                <a:latin typeface="Times New Roman"/>
                <a:cs typeface="Times New Roman"/>
              </a:rPr>
              <a:t>I  </a:t>
            </a:r>
            <a:r>
              <a:rPr dirty="0" sz="1450" spc="-10">
                <a:latin typeface="Times New Roman"/>
                <a:cs typeface="Times New Roman"/>
              </a:rPr>
              <a:t>thought, 'thank God I've only ten pages left.' And </a:t>
            </a:r>
            <a:r>
              <a:rPr dirty="0" sz="1450" spc="-5">
                <a:latin typeface="Times New Roman"/>
                <a:cs typeface="Times New Roman"/>
              </a:rPr>
              <a:t>I </a:t>
            </a:r>
            <a:r>
              <a:rPr dirty="0" sz="1450" spc="-10">
                <a:latin typeface="Times New Roman"/>
                <a:cs typeface="Times New Roman"/>
              </a:rPr>
              <a:t>had four pages </a:t>
            </a:r>
            <a:r>
              <a:rPr dirty="0" sz="1450" spc="-5">
                <a:latin typeface="Times New Roman"/>
                <a:cs typeface="Times New Roman"/>
              </a:rPr>
              <a:t>of  </a:t>
            </a:r>
            <a:r>
              <a:rPr dirty="0" sz="1450" spc="-10">
                <a:latin typeface="Times New Roman"/>
                <a:cs typeface="Times New Roman"/>
              </a:rPr>
              <a:t>peroration that </a:t>
            </a:r>
            <a:r>
              <a:rPr dirty="0" sz="1450" spc="-5">
                <a:latin typeface="Times New Roman"/>
                <a:cs typeface="Times New Roman"/>
              </a:rPr>
              <a:t>I </a:t>
            </a:r>
            <a:r>
              <a:rPr dirty="0" sz="1450" spc="-10">
                <a:latin typeface="Times New Roman"/>
                <a:cs typeface="Times New Roman"/>
              </a:rPr>
              <a:t>needn't read at all. 'Only six pages </a:t>
            </a:r>
            <a:r>
              <a:rPr dirty="0" sz="1450" spc="-5">
                <a:latin typeface="Times New Roman"/>
                <a:cs typeface="Times New Roman"/>
              </a:rPr>
              <a:t>then,' I </a:t>
            </a:r>
            <a:r>
              <a:rPr dirty="0" sz="1450" spc="-10">
                <a:latin typeface="Times New Roman"/>
                <a:cs typeface="Times New Roman"/>
              </a:rPr>
              <a:t>thought. Imagine it.  </a:t>
            </a:r>
            <a:r>
              <a:rPr dirty="0" sz="1450" spc="-5">
                <a:latin typeface="Times New Roman"/>
                <a:cs typeface="Times New Roman"/>
              </a:rPr>
              <a:t>I </a:t>
            </a:r>
            <a:r>
              <a:rPr dirty="0" sz="1450" spc="-10">
                <a:latin typeface="Times New Roman"/>
                <a:cs typeface="Times New Roman"/>
              </a:rPr>
              <a:t>just gave </a:t>
            </a:r>
            <a:r>
              <a:rPr dirty="0" sz="1450" spc="-5">
                <a:latin typeface="Times New Roman"/>
                <a:cs typeface="Times New Roman"/>
              </a:rPr>
              <a:t>a </a:t>
            </a:r>
            <a:r>
              <a:rPr dirty="0" sz="1450" spc="-10">
                <a:latin typeface="Times New Roman"/>
                <a:cs typeface="Times New Roman"/>
              </a:rPr>
              <a:t>glance in front </a:t>
            </a:r>
            <a:r>
              <a:rPr dirty="0" sz="1450" spc="-5">
                <a:latin typeface="Times New Roman"/>
                <a:cs typeface="Times New Roman"/>
              </a:rPr>
              <a:t>of </a:t>
            </a:r>
            <a:r>
              <a:rPr dirty="0" sz="1450" spc="-10">
                <a:latin typeface="Times New Roman"/>
                <a:cs typeface="Times New Roman"/>
              </a:rPr>
              <a:t>me and saw sitting next to each other in the  front row </a:t>
            </a:r>
            <a:r>
              <a:rPr dirty="0" sz="1450" spc="-5">
                <a:latin typeface="Times New Roman"/>
                <a:cs typeface="Times New Roman"/>
              </a:rPr>
              <a:t>a </a:t>
            </a:r>
            <a:r>
              <a:rPr dirty="0" sz="1450" spc="-10">
                <a:latin typeface="Times New Roman"/>
                <a:cs typeface="Times New Roman"/>
              </a:rPr>
              <a:t>general with </a:t>
            </a:r>
            <a:r>
              <a:rPr dirty="0" sz="1450" spc="-5">
                <a:latin typeface="Times New Roman"/>
                <a:cs typeface="Times New Roman"/>
              </a:rPr>
              <a:t>a </a:t>
            </a:r>
            <a:r>
              <a:rPr dirty="0" sz="1450" spc="-10">
                <a:latin typeface="Times New Roman"/>
                <a:cs typeface="Times New Roman"/>
              </a:rPr>
              <a:t>broad ribbon and </a:t>
            </a:r>
            <a:r>
              <a:rPr dirty="0" sz="1450" spc="-5">
                <a:latin typeface="Times New Roman"/>
                <a:cs typeface="Times New Roman"/>
              </a:rPr>
              <a:t>a </a:t>
            </a:r>
            <a:r>
              <a:rPr dirty="0" sz="1450" spc="-10">
                <a:latin typeface="Times New Roman"/>
                <a:cs typeface="Times New Roman"/>
              </a:rPr>
              <a:t>bishop. The </a:t>
            </a:r>
            <a:r>
              <a:rPr dirty="0" sz="1450" spc="-5">
                <a:latin typeface="Times New Roman"/>
                <a:cs typeface="Times New Roman"/>
              </a:rPr>
              <a:t>poor </a:t>
            </a:r>
            <a:r>
              <a:rPr dirty="0" sz="1450" spc="-10">
                <a:latin typeface="Times New Roman"/>
                <a:cs typeface="Times New Roman"/>
              </a:rPr>
              <a:t>devils were  bored </a:t>
            </a:r>
            <a:r>
              <a:rPr dirty="0" sz="1450" spc="-15">
                <a:latin typeface="Times New Roman"/>
                <a:cs typeface="Times New Roman"/>
              </a:rPr>
              <a:t>stiff. </a:t>
            </a:r>
            <a:r>
              <a:rPr dirty="0" sz="1450" spc="-10">
                <a:latin typeface="Times New Roman"/>
                <a:cs typeface="Times New Roman"/>
              </a:rPr>
              <a:t>They were staring about madly to stop themselves from going to  sleep. For all that they are still trying to look attentive, to make some  appearance </a:t>
            </a:r>
            <a:r>
              <a:rPr dirty="0" sz="1450" spc="-5">
                <a:latin typeface="Times New Roman"/>
                <a:cs typeface="Times New Roman"/>
              </a:rPr>
              <a:t>of </a:t>
            </a:r>
            <a:r>
              <a:rPr dirty="0" sz="1450" spc="-10">
                <a:latin typeface="Times New Roman"/>
                <a:cs typeface="Times New Roman"/>
              </a:rPr>
              <a:t>understanding what I'm reading, and look as though they like it.  </a:t>
            </a:r>
            <a:r>
              <a:rPr dirty="0" sz="1450" spc="-25">
                <a:latin typeface="Times New Roman"/>
                <a:cs typeface="Times New Roman"/>
              </a:rPr>
              <a:t>'Well,' </a:t>
            </a:r>
            <a:r>
              <a:rPr dirty="0" sz="1450" spc="-5">
                <a:latin typeface="Times New Roman"/>
                <a:cs typeface="Times New Roman"/>
              </a:rPr>
              <a:t>I </a:t>
            </a:r>
            <a:r>
              <a:rPr dirty="0" sz="1450" spc="-10">
                <a:latin typeface="Times New Roman"/>
                <a:cs typeface="Times New Roman"/>
              </a:rPr>
              <a:t>thought, 'if </a:t>
            </a:r>
            <a:r>
              <a:rPr dirty="0" sz="1450" spc="-5">
                <a:latin typeface="Times New Roman"/>
                <a:cs typeface="Times New Roman"/>
              </a:rPr>
              <a:t>you </a:t>
            </a:r>
            <a:r>
              <a:rPr dirty="0" sz="1450" spc="-10">
                <a:latin typeface="Times New Roman"/>
                <a:cs typeface="Times New Roman"/>
              </a:rPr>
              <a:t>like it, then </a:t>
            </a:r>
            <a:r>
              <a:rPr dirty="0" sz="1450" spc="-5">
                <a:latin typeface="Times New Roman"/>
                <a:cs typeface="Times New Roman"/>
              </a:rPr>
              <a:t>you </a:t>
            </a:r>
            <a:r>
              <a:rPr dirty="0" sz="1450" spc="-10">
                <a:latin typeface="Times New Roman"/>
                <a:cs typeface="Times New Roman"/>
              </a:rPr>
              <a:t>shall have it. I'll spite </a:t>
            </a:r>
            <a:r>
              <a:rPr dirty="0" sz="1450" spc="-5">
                <a:latin typeface="Times New Roman"/>
                <a:cs typeface="Times New Roman"/>
              </a:rPr>
              <a:t>you.' </a:t>
            </a:r>
            <a:r>
              <a:rPr dirty="0" sz="1450" spc="-10">
                <a:latin typeface="Times New Roman"/>
                <a:cs typeface="Times New Roman"/>
              </a:rPr>
              <a:t>So </a:t>
            </a:r>
            <a:r>
              <a:rPr dirty="0" sz="1450" spc="-5">
                <a:latin typeface="Times New Roman"/>
                <a:cs typeface="Times New Roman"/>
              </a:rPr>
              <a:t>I </a:t>
            </a:r>
            <a:r>
              <a:rPr dirty="0" sz="1450" spc="-10">
                <a:latin typeface="Times New Roman"/>
                <a:cs typeface="Times New Roman"/>
              </a:rPr>
              <a:t>set to  and read the four pages, every</a:t>
            </a:r>
            <a:r>
              <a:rPr dirty="0" sz="1450" spc="20">
                <a:latin typeface="Times New Roman"/>
                <a:cs typeface="Times New Roman"/>
              </a:rPr>
              <a:t> </a:t>
            </a:r>
            <a:r>
              <a:rPr dirty="0" sz="1450" spc="-10">
                <a:latin typeface="Times New Roman"/>
                <a:cs typeface="Times New Roman"/>
              </a:rPr>
              <a:t>word."</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speaks only his eyes and eyebrows smile as it is generally with  the ironical. At such moments there is </a:t>
            </a:r>
            <a:r>
              <a:rPr dirty="0" sz="1450" spc="-5">
                <a:latin typeface="Times New Roman"/>
                <a:cs typeface="Times New Roman"/>
              </a:rPr>
              <a:t>no </a:t>
            </a:r>
            <a:r>
              <a:rPr dirty="0" sz="1450" spc="-10">
                <a:latin typeface="Times New Roman"/>
                <a:cs typeface="Times New Roman"/>
              </a:rPr>
              <a:t>hatred </a:t>
            </a:r>
            <a:r>
              <a:rPr dirty="0" sz="1450" spc="-5">
                <a:latin typeface="Times New Roman"/>
                <a:cs typeface="Times New Roman"/>
              </a:rPr>
              <a:t>or </a:t>
            </a:r>
            <a:r>
              <a:rPr dirty="0" sz="1450" spc="-10">
                <a:latin typeface="Times New Roman"/>
                <a:cs typeface="Times New Roman"/>
              </a:rPr>
              <a:t>malice in his eyes </a:t>
            </a:r>
            <a:r>
              <a:rPr dirty="0" sz="1450" spc="-5">
                <a:latin typeface="Times New Roman"/>
                <a:cs typeface="Times New Roman"/>
              </a:rPr>
              <a:t>but 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acuteness and that peculiar fox-cunning which </a:t>
            </a:r>
            <a:r>
              <a:rPr dirty="0" sz="1450" spc="-5">
                <a:latin typeface="Times New Roman"/>
                <a:cs typeface="Times New Roman"/>
              </a:rPr>
              <a:t>you </a:t>
            </a:r>
            <a:r>
              <a:rPr dirty="0" sz="1450" spc="-10">
                <a:latin typeface="Times New Roman"/>
                <a:cs typeface="Times New Roman"/>
              </a:rPr>
              <a:t>can catch only  in very observant people. </a:t>
            </a:r>
            <a:r>
              <a:rPr dirty="0" sz="1450" spc="-15">
                <a:latin typeface="Times New Roman"/>
                <a:cs typeface="Times New Roman"/>
              </a:rPr>
              <a:t>Further, </a:t>
            </a:r>
            <a:r>
              <a:rPr dirty="0" sz="1450" spc="-10">
                <a:latin typeface="Times New Roman"/>
                <a:cs typeface="Times New Roman"/>
              </a:rPr>
              <a:t>about his eyes </a:t>
            </a:r>
            <a:r>
              <a:rPr dirty="0" sz="1450" spc="-5">
                <a:latin typeface="Times New Roman"/>
                <a:cs typeface="Times New Roman"/>
              </a:rPr>
              <a:t>I </a:t>
            </a:r>
            <a:r>
              <a:rPr dirty="0" sz="1450" spc="-10">
                <a:latin typeface="Times New Roman"/>
                <a:cs typeface="Times New Roman"/>
              </a:rPr>
              <a:t>have noticed </a:t>
            </a:r>
            <a:r>
              <a:rPr dirty="0" sz="1450" spc="-5">
                <a:latin typeface="Times New Roman"/>
                <a:cs typeface="Times New Roman"/>
              </a:rPr>
              <a:t>one </a:t>
            </a:r>
            <a:r>
              <a:rPr dirty="0" sz="1450" spc="-10">
                <a:latin typeface="Times New Roman"/>
                <a:cs typeface="Times New Roman"/>
              </a:rPr>
              <a:t>more  </a:t>
            </a:r>
            <a:r>
              <a:rPr dirty="0" sz="1450" spc="-15">
                <a:latin typeface="Times New Roman"/>
                <a:cs typeface="Times New Roman"/>
              </a:rPr>
              <a:t>peculiarity.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takes his glass from </a:t>
            </a:r>
            <a:r>
              <a:rPr dirty="0" sz="1450" spc="-30">
                <a:latin typeface="Times New Roman"/>
                <a:cs typeface="Times New Roman"/>
              </a:rPr>
              <a:t>Katy, </a:t>
            </a:r>
            <a:r>
              <a:rPr dirty="0" sz="1450" spc="-5">
                <a:latin typeface="Times New Roman"/>
                <a:cs typeface="Times New Roman"/>
              </a:rPr>
              <a:t>or </a:t>
            </a:r>
            <a:r>
              <a:rPr dirty="0" sz="1450" spc="-10">
                <a:latin typeface="Times New Roman"/>
                <a:cs typeface="Times New Roman"/>
              </a:rPr>
              <a:t>listens to her remarks, </a:t>
            </a:r>
            <a:r>
              <a:rPr dirty="0" sz="1450" spc="-5">
                <a:latin typeface="Times New Roman"/>
                <a:cs typeface="Times New Roman"/>
              </a:rPr>
              <a:t>or  </a:t>
            </a:r>
            <a:r>
              <a:rPr dirty="0" sz="1450" spc="-10">
                <a:latin typeface="Times New Roman"/>
                <a:cs typeface="Times New Roman"/>
              </a:rPr>
              <a:t>follows her with </a:t>
            </a:r>
            <a:r>
              <a:rPr dirty="0" sz="1450" spc="-5">
                <a:latin typeface="Times New Roman"/>
                <a:cs typeface="Times New Roman"/>
              </a:rPr>
              <a:t>a </a:t>
            </a:r>
            <a:r>
              <a:rPr dirty="0" sz="1450" spc="-10">
                <a:latin typeface="Times New Roman"/>
                <a:cs typeface="Times New Roman"/>
              </a:rPr>
              <a:t>glance as she goes </a:t>
            </a:r>
            <a:r>
              <a:rPr dirty="0" sz="1450" spc="-5">
                <a:latin typeface="Times New Roman"/>
                <a:cs typeface="Times New Roman"/>
              </a:rPr>
              <a:t>out of </a:t>
            </a:r>
            <a:r>
              <a:rPr dirty="0" sz="1450" spc="-10">
                <a:latin typeface="Times New Roman"/>
                <a:cs typeface="Times New Roman"/>
              </a:rPr>
              <a:t>the room for </a:t>
            </a:r>
            <a:r>
              <a:rPr dirty="0" sz="1450" spc="-5">
                <a:latin typeface="Times New Roman"/>
                <a:cs typeface="Times New Roman"/>
              </a:rPr>
              <a:t>a </a:t>
            </a:r>
            <a:r>
              <a:rPr dirty="0" sz="1450" spc="-10">
                <a:latin typeface="Times New Roman"/>
                <a:cs typeface="Times New Roman"/>
              </a:rPr>
              <a:t>little while, then </a:t>
            </a:r>
            <a:r>
              <a:rPr dirty="0" sz="1450" spc="-5">
                <a:latin typeface="Times New Roman"/>
                <a:cs typeface="Times New Roman"/>
              </a:rPr>
              <a:t>I  </a:t>
            </a:r>
            <a:r>
              <a:rPr dirty="0" sz="1450" spc="-10">
                <a:latin typeface="Times New Roman"/>
                <a:cs typeface="Times New Roman"/>
              </a:rPr>
              <a:t>catch in his look something humble, prayerful,</a:t>
            </a:r>
            <a:r>
              <a:rPr dirty="0" sz="1450" spc="30">
                <a:latin typeface="Times New Roman"/>
                <a:cs typeface="Times New Roman"/>
              </a:rPr>
              <a:t> </a:t>
            </a:r>
            <a:r>
              <a:rPr dirty="0" sz="1450" spc="-5">
                <a:latin typeface="Times New Roman"/>
                <a:cs typeface="Times New Roman"/>
              </a:rPr>
              <a:t>pure....</a:t>
            </a:r>
            <a:endParaRPr sz="1450">
              <a:latin typeface="Times New Roman"/>
              <a:cs typeface="Times New Roman"/>
            </a:endParaRPr>
          </a:p>
          <a:p>
            <a:pPr algn="just" marL="12700" marR="8890" indent="255904">
              <a:lnSpc>
                <a:spcPts val="1730"/>
              </a:lnSpc>
              <a:spcBef>
                <a:spcPts val="710"/>
              </a:spcBef>
            </a:pPr>
            <a:r>
              <a:rPr dirty="0" sz="1450" spc="-10">
                <a:latin typeface="Times New Roman"/>
                <a:cs typeface="Times New Roman"/>
              </a:rPr>
              <a:t>The maid takes the samovar away and puts </a:t>
            </a:r>
            <a:r>
              <a:rPr dirty="0" sz="1450" spc="-5">
                <a:latin typeface="Times New Roman"/>
                <a:cs typeface="Times New Roman"/>
              </a:rPr>
              <a:t>on </a:t>
            </a:r>
            <a:r>
              <a:rPr dirty="0" sz="1450" spc="-10">
                <a:latin typeface="Times New Roman"/>
                <a:cs typeface="Times New Roman"/>
              </a:rPr>
              <a:t>the table </a:t>
            </a:r>
            <a:r>
              <a:rPr dirty="0" sz="1450" spc="-5">
                <a:latin typeface="Times New Roman"/>
                <a:cs typeface="Times New Roman"/>
              </a:rPr>
              <a:t>a </a:t>
            </a:r>
            <a:r>
              <a:rPr dirty="0" sz="1450" spc="-10">
                <a:latin typeface="Times New Roman"/>
                <a:cs typeface="Times New Roman"/>
              </a:rPr>
              <a:t>big piece </a:t>
            </a:r>
            <a:r>
              <a:rPr dirty="0" sz="1450" spc="-5">
                <a:latin typeface="Times New Roman"/>
                <a:cs typeface="Times New Roman"/>
              </a:rPr>
              <a:t>of  </a:t>
            </a:r>
            <a:r>
              <a:rPr dirty="0" sz="1450" spc="-10">
                <a:latin typeface="Times New Roman"/>
                <a:cs typeface="Times New Roman"/>
              </a:rPr>
              <a:t>cheese, some fruit, and </a:t>
            </a:r>
            <a:r>
              <a:rPr dirty="0" sz="1450" spc="-5">
                <a:latin typeface="Times New Roman"/>
                <a:cs typeface="Times New Roman"/>
              </a:rPr>
              <a:t>a </a:t>
            </a:r>
            <a:r>
              <a:rPr dirty="0" sz="1450" spc="-10">
                <a:latin typeface="Times New Roman"/>
                <a:cs typeface="Times New Roman"/>
              </a:rPr>
              <a:t>bottle </a:t>
            </a:r>
            <a:r>
              <a:rPr dirty="0" sz="1450" spc="-5">
                <a:latin typeface="Times New Roman"/>
                <a:cs typeface="Times New Roman"/>
              </a:rPr>
              <a:t>of </a:t>
            </a:r>
            <a:r>
              <a:rPr dirty="0" sz="1450" spc="-10">
                <a:latin typeface="Times New Roman"/>
                <a:cs typeface="Times New Roman"/>
              </a:rPr>
              <a:t>Crimean champagne, </a:t>
            </a:r>
            <a:r>
              <a:rPr dirty="0" sz="1450" spc="-5">
                <a:latin typeface="Times New Roman"/>
                <a:cs typeface="Times New Roman"/>
              </a:rPr>
              <a:t>a </a:t>
            </a:r>
            <a:r>
              <a:rPr dirty="0" sz="1450" spc="-10">
                <a:latin typeface="Times New Roman"/>
                <a:cs typeface="Times New Roman"/>
              </a:rPr>
              <a:t>thoroughly bad wine  which Katy </a:t>
            </a:r>
            <a:r>
              <a:rPr dirty="0" sz="1450" spc="-5">
                <a:latin typeface="Times New Roman"/>
                <a:cs typeface="Times New Roman"/>
              </a:rPr>
              <a:t>got </a:t>
            </a:r>
            <a:r>
              <a:rPr dirty="0" sz="1450" spc="-10">
                <a:latin typeface="Times New Roman"/>
                <a:cs typeface="Times New Roman"/>
              </a:rPr>
              <a:t>to like when she lived in the Crimea. Mikhail Fiodorovich  takes</a:t>
            </a:r>
            <a:r>
              <a:rPr dirty="0" sz="1450" spc="160">
                <a:latin typeface="Times New Roman"/>
                <a:cs typeface="Times New Roman"/>
              </a:rPr>
              <a:t> </a:t>
            </a:r>
            <a:r>
              <a:rPr dirty="0" sz="1450" spc="-10">
                <a:latin typeface="Times New Roman"/>
                <a:cs typeface="Times New Roman"/>
              </a:rPr>
              <a:t>two</a:t>
            </a:r>
            <a:r>
              <a:rPr dirty="0" sz="1450" spc="160">
                <a:latin typeface="Times New Roman"/>
                <a:cs typeface="Times New Roman"/>
              </a:rPr>
              <a:t> </a:t>
            </a:r>
            <a:r>
              <a:rPr dirty="0" sz="1450" spc="-10">
                <a:latin typeface="Times New Roman"/>
                <a:cs typeface="Times New Roman"/>
              </a:rPr>
              <a:t>packs</a:t>
            </a:r>
            <a:r>
              <a:rPr dirty="0" sz="1450" spc="160">
                <a:latin typeface="Times New Roman"/>
                <a:cs typeface="Times New Roman"/>
              </a:rPr>
              <a:t> </a:t>
            </a:r>
            <a:r>
              <a:rPr dirty="0" sz="1450" spc="-5">
                <a:latin typeface="Times New Roman"/>
                <a:cs typeface="Times New Roman"/>
              </a:rPr>
              <a:t>of</a:t>
            </a:r>
            <a:r>
              <a:rPr dirty="0" sz="1450" spc="165">
                <a:latin typeface="Times New Roman"/>
                <a:cs typeface="Times New Roman"/>
              </a:rPr>
              <a:t> </a:t>
            </a:r>
            <a:r>
              <a:rPr dirty="0" sz="1450" spc="-10">
                <a:latin typeface="Times New Roman"/>
                <a:cs typeface="Times New Roman"/>
              </a:rPr>
              <a:t>cards</a:t>
            </a:r>
            <a:r>
              <a:rPr dirty="0" sz="1450" spc="160">
                <a:latin typeface="Times New Roman"/>
                <a:cs typeface="Times New Roman"/>
              </a:rPr>
              <a:t> </a:t>
            </a:r>
            <a:r>
              <a:rPr dirty="0" sz="1450" spc="-10">
                <a:latin typeface="Times New Roman"/>
                <a:cs typeface="Times New Roman"/>
              </a:rPr>
              <a:t>from</a:t>
            </a:r>
            <a:r>
              <a:rPr dirty="0" sz="1450" spc="160">
                <a:latin typeface="Times New Roman"/>
                <a:cs typeface="Times New Roman"/>
              </a:rPr>
              <a:t> </a:t>
            </a:r>
            <a:r>
              <a:rPr dirty="0" sz="1450" spc="-10">
                <a:latin typeface="Times New Roman"/>
                <a:cs typeface="Times New Roman"/>
              </a:rPr>
              <a:t>the</a:t>
            </a:r>
            <a:r>
              <a:rPr dirty="0" sz="1450" spc="165">
                <a:latin typeface="Times New Roman"/>
                <a:cs typeface="Times New Roman"/>
              </a:rPr>
              <a:t> </a:t>
            </a:r>
            <a:r>
              <a:rPr dirty="0" sz="1450" spc="-10">
                <a:latin typeface="Times New Roman"/>
                <a:cs typeface="Times New Roman"/>
              </a:rPr>
              <a:t>shelves</a:t>
            </a:r>
            <a:r>
              <a:rPr dirty="0" sz="1450" spc="160">
                <a:latin typeface="Times New Roman"/>
                <a:cs typeface="Times New Roman"/>
              </a:rPr>
              <a:t> </a:t>
            </a:r>
            <a:r>
              <a:rPr dirty="0" sz="1450" spc="-10">
                <a:latin typeface="Times New Roman"/>
                <a:cs typeface="Times New Roman"/>
              </a:rPr>
              <a:t>and</a:t>
            </a:r>
            <a:r>
              <a:rPr dirty="0" sz="1450" spc="160">
                <a:latin typeface="Times New Roman"/>
                <a:cs typeface="Times New Roman"/>
              </a:rPr>
              <a:t> </a:t>
            </a:r>
            <a:r>
              <a:rPr dirty="0" sz="1450" spc="-10">
                <a:latin typeface="Times New Roman"/>
                <a:cs typeface="Times New Roman"/>
              </a:rPr>
              <a:t>sets</a:t>
            </a:r>
            <a:r>
              <a:rPr dirty="0" sz="1450" spc="165">
                <a:latin typeface="Times New Roman"/>
                <a:cs typeface="Times New Roman"/>
              </a:rPr>
              <a:t> </a:t>
            </a:r>
            <a:r>
              <a:rPr dirty="0" sz="1450" spc="-10">
                <a:latin typeface="Times New Roman"/>
                <a:cs typeface="Times New Roman"/>
              </a:rPr>
              <a:t>them</a:t>
            </a:r>
            <a:r>
              <a:rPr dirty="0" sz="1450" spc="160">
                <a:latin typeface="Times New Roman"/>
                <a:cs typeface="Times New Roman"/>
              </a:rPr>
              <a:t> </a:t>
            </a:r>
            <a:r>
              <a:rPr dirty="0" sz="1450" spc="-5">
                <a:latin typeface="Times New Roman"/>
                <a:cs typeface="Times New Roman"/>
              </a:rPr>
              <a:t>out</a:t>
            </a:r>
            <a:r>
              <a:rPr dirty="0" sz="1450" spc="160">
                <a:latin typeface="Times New Roman"/>
                <a:cs typeface="Times New Roman"/>
              </a:rPr>
              <a:t> </a:t>
            </a:r>
            <a:r>
              <a:rPr dirty="0" sz="1450" spc="-10">
                <a:latin typeface="Times New Roman"/>
                <a:cs typeface="Times New Roman"/>
              </a:rPr>
              <a:t>for</a:t>
            </a:r>
            <a:r>
              <a:rPr dirty="0" sz="1450" spc="165">
                <a:latin typeface="Times New Roman"/>
                <a:cs typeface="Times New Roman"/>
              </a:rPr>
              <a:t> </a:t>
            </a:r>
            <a:r>
              <a:rPr dirty="0" sz="1450" spc="-10">
                <a:latin typeface="Times New Roman"/>
                <a:cs typeface="Times New Roman"/>
              </a:rPr>
              <a:t>patience.</a:t>
            </a:r>
            <a:r>
              <a:rPr dirty="0" sz="1450" spc="160">
                <a:latin typeface="Times New Roman"/>
                <a:cs typeface="Times New Roman"/>
              </a:rPr>
              <a:t> </a:t>
            </a:r>
            <a:r>
              <a:rPr dirty="0" sz="1450" spc="-10">
                <a:latin typeface="Times New Roman"/>
                <a:cs typeface="Times New Roman"/>
              </a:rPr>
              <a:t>If</a:t>
            </a:r>
            <a:endParaRPr sz="145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247505"/>
          </a:xfrm>
          <a:prstGeom prst="rect">
            <a:avLst/>
          </a:prstGeom>
        </p:spPr>
        <p:txBody>
          <a:bodyPr wrap="square" lIns="0" tIns="12700" rIns="0" bIns="0" rtlCol="0" vert="horz">
            <a:spAutoFit/>
          </a:bodyPr>
          <a:lstStyle/>
          <a:p>
            <a:pPr algn="just" marL="12700" marR="6350">
              <a:lnSpc>
                <a:spcPct val="99500"/>
              </a:lnSpc>
              <a:spcBef>
                <a:spcPts val="100"/>
              </a:spcBef>
            </a:pPr>
            <a:r>
              <a:rPr dirty="0" sz="1450" spc="-5">
                <a:latin typeface="Times New Roman"/>
                <a:cs typeface="Times New Roman"/>
              </a:rPr>
              <a:t>one </a:t>
            </a:r>
            <a:r>
              <a:rPr dirty="0" sz="1450" spc="-10">
                <a:latin typeface="Times New Roman"/>
                <a:cs typeface="Times New Roman"/>
              </a:rPr>
              <a:t>may believe his assurances, some games </a:t>
            </a:r>
            <a:r>
              <a:rPr dirty="0" sz="1450" spc="-5">
                <a:latin typeface="Times New Roman"/>
                <a:cs typeface="Times New Roman"/>
              </a:rPr>
              <a:t>of </a:t>
            </a:r>
            <a:r>
              <a:rPr dirty="0" sz="1450" spc="-10">
                <a:latin typeface="Times New Roman"/>
                <a:cs typeface="Times New Roman"/>
              </a:rPr>
              <a:t>patience demand </a:t>
            </a:r>
            <a:r>
              <a:rPr dirty="0" sz="1450" spc="-5">
                <a:latin typeface="Times New Roman"/>
                <a:cs typeface="Times New Roman"/>
              </a:rPr>
              <a:t>a </a:t>
            </a:r>
            <a:r>
              <a:rPr dirty="0" sz="1450" spc="-10">
                <a:latin typeface="Times New Roman"/>
                <a:cs typeface="Times New Roman"/>
              </a:rPr>
              <a:t>great  power </a:t>
            </a:r>
            <a:r>
              <a:rPr dirty="0" sz="1450" spc="-5">
                <a:latin typeface="Times New Roman"/>
                <a:cs typeface="Times New Roman"/>
              </a:rPr>
              <a:t>of </a:t>
            </a:r>
            <a:r>
              <a:rPr dirty="0" sz="1450" spc="-10">
                <a:latin typeface="Times New Roman"/>
                <a:cs typeface="Times New Roman"/>
              </a:rPr>
              <a:t>combination and concentration. Nevertheless while </a:t>
            </a:r>
            <a:r>
              <a:rPr dirty="0" sz="1450" spc="-5">
                <a:latin typeface="Times New Roman"/>
                <a:cs typeface="Times New Roman"/>
              </a:rPr>
              <a:t>he </a:t>
            </a:r>
            <a:r>
              <a:rPr dirty="0" sz="1450" spc="-10">
                <a:latin typeface="Times New Roman"/>
                <a:cs typeface="Times New Roman"/>
              </a:rPr>
              <a:t>sets </a:t>
            </a:r>
            <a:r>
              <a:rPr dirty="0" sz="1450" spc="-5">
                <a:latin typeface="Times New Roman"/>
                <a:cs typeface="Times New Roman"/>
              </a:rPr>
              <a:t>out </a:t>
            </a:r>
            <a:r>
              <a:rPr dirty="0" sz="1450" spc="-10">
                <a:latin typeface="Times New Roman"/>
                <a:cs typeface="Times New Roman"/>
              </a:rPr>
              <a:t>the  cards </a:t>
            </a:r>
            <a:r>
              <a:rPr dirty="0" sz="1450" spc="-5">
                <a:latin typeface="Times New Roman"/>
                <a:cs typeface="Times New Roman"/>
              </a:rPr>
              <a:t>he </a:t>
            </a:r>
            <a:r>
              <a:rPr dirty="0" sz="1450" spc="-10">
                <a:latin typeface="Times New Roman"/>
                <a:cs typeface="Times New Roman"/>
              </a:rPr>
              <a:t>amuses himself </a:t>
            </a:r>
            <a:r>
              <a:rPr dirty="0" sz="1450" spc="-5">
                <a:latin typeface="Times New Roman"/>
                <a:cs typeface="Times New Roman"/>
              </a:rPr>
              <a:t>by </a:t>
            </a:r>
            <a:r>
              <a:rPr dirty="0" sz="1450" spc="-10">
                <a:latin typeface="Times New Roman"/>
                <a:cs typeface="Times New Roman"/>
              </a:rPr>
              <a:t>talking </a:t>
            </a:r>
            <a:r>
              <a:rPr dirty="0" sz="1450" spc="-15">
                <a:latin typeface="Times New Roman"/>
                <a:cs typeface="Times New Roman"/>
              </a:rPr>
              <a:t>continually. </a:t>
            </a:r>
            <a:r>
              <a:rPr dirty="0" sz="1450" spc="-10">
                <a:latin typeface="Times New Roman"/>
                <a:cs typeface="Times New Roman"/>
              </a:rPr>
              <a:t>Katy follows his cards  </a:t>
            </a:r>
            <a:r>
              <a:rPr dirty="0" sz="1450" spc="-20">
                <a:latin typeface="Times New Roman"/>
                <a:cs typeface="Times New Roman"/>
              </a:rPr>
              <a:t>carefully, </a:t>
            </a:r>
            <a:r>
              <a:rPr dirty="0" sz="1450" spc="-10">
                <a:latin typeface="Times New Roman"/>
                <a:cs typeface="Times New Roman"/>
              </a:rPr>
              <a:t>helping him more </a:t>
            </a:r>
            <a:r>
              <a:rPr dirty="0" sz="1450" spc="-5">
                <a:latin typeface="Times New Roman"/>
                <a:cs typeface="Times New Roman"/>
              </a:rPr>
              <a:t>by </a:t>
            </a:r>
            <a:r>
              <a:rPr dirty="0" sz="1450" spc="-10">
                <a:latin typeface="Times New Roman"/>
                <a:cs typeface="Times New Roman"/>
              </a:rPr>
              <a:t>mimicry than words. In the whole evening she  drinks </a:t>
            </a:r>
            <a:r>
              <a:rPr dirty="0" sz="1450" spc="-5">
                <a:latin typeface="Times New Roman"/>
                <a:cs typeface="Times New Roman"/>
              </a:rPr>
              <a:t>no </a:t>
            </a:r>
            <a:r>
              <a:rPr dirty="0" sz="1450" spc="-10">
                <a:latin typeface="Times New Roman"/>
                <a:cs typeface="Times New Roman"/>
              </a:rPr>
              <a:t>more than two small glasses </a:t>
            </a:r>
            <a:r>
              <a:rPr dirty="0" sz="1450" spc="-5">
                <a:latin typeface="Times New Roman"/>
                <a:cs typeface="Times New Roman"/>
              </a:rPr>
              <a:t>of </a:t>
            </a:r>
            <a:r>
              <a:rPr dirty="0" sz="1450" spc="-10">
                <a:latin typeface="Times New Roman"/>
                <a:cs typeface="Times New Roman"/>
              </a:rPr>
              <a:t>wine, </a:t>
            </a:r>
            <a:r>
              <a:rPr dirty="0" sz="1450" spc="-5">
                <a:latin typeface="Times New Roman"/>
                <a:cs typeface="Times New Roman"/>
              </a:rPr>
              <a:t>I </a:t>
            </a:r>
            <a:r>
              <a:rPr dirty="0" sz="1450" spc="-10">
                <a:latin typeface="Times New Roman"/>
                <a:cs typeface="Times New Roman"/>
              </a:rPr>
              <a:t>drink only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  </a:t>
            </a:r>
            <a:r>
              <a:rPr dirty="0" sz="1450" spc="-10">
                <a:latin typeface="Times New Roman"/>
                <a:cs typeface="Times New Roman"/>
              </a:rPr>
              <a:t>glass, the remainder </a:t>
            </a:r>
            <a:r>
              <a:rPr dirty="0" sz="1450" spc="-5">
                <a:latin typeface="Times New Roman"/>
                <a:cs typeface="Times New Roman"/>
              </a:rPr>
              <a:t>of </a:t>
            </a:r>
            <a:r>
              <a:rPr dirty="0" sz="1450" spc="-10">
                <a:latin typeface="Times New Roman"/>
                <a:cs typeface="Times New Roman"/>
              </a:rPr>
              <a:t>the bottle falls to Mikhail Fiodorovich, who can drink  any amount without ever getting</a:t>
            </a:r>
            <a:r>
              <a:rPr dirty="0" sz="1450" spc="15">
                <a:latin typeface="Times New Roman"/>
                <a:cs typeface="Times New Roman"/>
              </a:rPr>
              <a:t> </a:t>
            </a:r>
            <a:r>
              <a:rPr dirty="0" sz="1450" spc="-5">
                <a:latin typeface="Times New Roman"/>
                <a:cs typeface="Times New Roman"/>
              </a:rPr>
              <a:t>drunk.</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During patience we solve all </a:t>
            </a:r>
            <a:r>
              <a:rPr dirty="0" sz="1450" spc="-5">
                <a:latin typeface="Times New Roman"/>
                <a:cs typeface="Times New Roman"/>
              </a:rPr>
              <a:t>kinds of </a:t>
            </a:r>
            <a:r>
              <a:rPr dirty="0" sz="1450" spc="-10">
                <a:latin typeface="Times New Roman"/>
                <a:cs typeface="Times New Roman"/>
              </a:rPr>
              <a:t>questions, mostly </a:t>
            </a:r>
            <a:r>
              <a:rPr dirty="0" sz="1450" spc="-5">
                <a:latin typeface="Times New Roman"/>
                <a:cs typeface="Times New Roman"/>
              </a:rPr>
              <a:t>of </a:t>
            </a:r>
            <a:r>
              <a:rPr dirty="0" sz="1450" spc="-10">
                <a:latin typeface="Times New Roman"/>
                <a:cs typeface="Times New Roman"/>
              </a:rPr>
              <a:t>the lofty </a:t>
            </a:r>
            <a:r>
              <a:rPr dirty="0" sz="1450" spc="-20">
                <a:latin typeface="Times New Roman"/>
                <a:cs typeface="Times New Roman"/>
              </a:rPr>
              <a:t>order,  </a:t>
            </a:r>
            <a:r>
              <a:rPr dirty="0" sz="1450" spc="-10">
                <a:latin typeface="Times New Roman"/>
                <a:cs typeface="Times New Roman"/>
              </a:rPr>
              <a:t>and </a:t>
            </a:r>
            <a:r>
              <a:rPr dirty="0" sz="1450" spc="-5">
                <a:latin typeface="Times New Roman"/>
                <a:cs typeface="Times New Roman"/>
              </a:rPr>
              <a:t>our </a:t>
            </a:r>
            <a:r>
              <a:rPr dirty="0" sz="1450" spc="-10">
                <a:latin typeface="Times New Roman"/>
                <a:cs typeface="Times New Roman"/>
              </a:rPr>
              <a:t>dearest love, science, comes </a:t>
            </a:r>
            <a:r>
              <a:rPr dirty="0" sz="1450" spc="-15">
                <a:latin typeface="Times New Roman"/>
                <a:cs typeface="Times New Roman"/>
              </a:rPr>
              <a:t>off </a:t>
            </a:r>
            <a:r>
              <a:rPr dirty="0" sz="1450" spc="-10">
                <a:latin typeface="Times New Roman"/>
                <a:cs typeface="Times New Roman"/>
              </a:rPr>
              <a:t>second</a:t>
            </a:r>
            <a:r>
              <a:rPr dirty="0" sz="1450" spc="30">
                <a:latin typeface="Times New Roman"/>
                <a:cs typeface="Times New Roman"/>
              </a:rPr>
              <a:t> </a:t>
            </a:r>
            <a:r>
              <a:rPr dirty="0" sz="1450" spc="-10">
                <a:latin typeface="Times New Roman"/>
                <a:cs typeface="Times New Roman"/>
              </a:rPr>
              <a:t>best.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"Science, thank God, has had her </a:t>
            </a:r>
            <a:r>
              <a:rPr dirty="0" sz="1450" spc="-25">
                <a:latin typeface="Times New Roman"/>
                <a:cs typeface="Times New Roman"/>
              </a:rPr>
              <a:t>day," </a:t>
            </a:r>
            <a:r>
              <a:rPr dirty="0" sz="1450" spc="-10">
                <a:latin typeface="Times New Roman"/>
                <a:cs typeface="Times New Roman"/>
              </a:rPr>
              <a:t>says Mikhail Fiodorovich very  </a:t>
            </a:r>
            <a:r>
              <a:rPr dirty="0" sz="1450" spc="-25">
                <a:latin typeface="Times New Roman"/>
                <a:cs typeface="Times New Roman"/>
              </a:rPr>
              <a:t>slowly. </a:t>
            </a:r>
            <a:r>
              <a:rPr dirty="0" sz="1450" spc="-10">
                <a:latin typeface="Times New Roman"/>
                <a:cs typeface="Times New Roman"/>
              </a:rPr>
              <a:t>"She has had her swan-song. </a:t>
            </a:r>
            <a:r>
              <a:rPr dirty="0" sz="1450" spc="-35">
                <a:latin typeface="Times New Roman"/>
                <a:cs typeface="Times New Roman"/>
              </a:rPr>
              <a:t>Ye-es. </a:t>
            </a:r>
            <a:r>
              <a:rPr dirty="0" sz="1450" spc="-10">
                <a:latin typeface="Times New Roman"/>
                <a:cs typeface="Times New Roman"/>
              </a:rPr>
              <a:t>Mankind has begun to feel the  desire to replace her </a:t>
            </a:r>
            <a:r>
              <a:rPr dirty="0" sz="1450" spc="-5">
                <a:latin typeface="Times New Roman"/>
                <a:cs typeface="Times New Roman"/>
              </a:rPr>
              <a:t>by </a:t>
            </a:r>
            <a:r>
              <a:rPr dirty="0" sz="1450" spc="-10">
                <a:latin typeface="Times New Roman"/>
                <a:cs typeface="Times New Roman"/>
              </a:rPr>
              <a:t>something else. She was grown from the soil </a:t>
            </a:r>
            <a:r>
              <a:rPr dirty="0" sz="1450" spc="-5">
                <a:latin typeface="Times New Roman"/>
                <a:cs typeface="Times New Roman"/>
              </a:rPr>
              <a:t>of  </a:t>
            </a:r>
            <a:r>
              <a:rPr dirty="0" sz="1450" spc="-10">
                <a:latin typeface="Times New Roman"/>
                <a:cs typeface="Times New Roman"/>
              </a:rPr>
              <a:t>prejudice, fed </a:t>
            </a:r>
            <a:r>
              <a:rPr dirty="0" sz="1450" spc="-5">
                <a:latin typeface="Times New Roman"/>
                <a:cs typeface="Times New Roman"/>
              </a:rPr>
              <a:t>by </a:t>
            </a:r>
            <a:r>
              <a:rPr dirty="0" sz="1450" spc="-10">
                <a:latin typeface="Times New Roman"/>
                <a:cs typeface="Times New Roman"/>
              </a:rPr>
              <a:t>prejudices, and is now the same quintessence </a:t>
            </a:r>
            <a:r>
              <a:rPr dirty="0" sz="1450" spc="-5">
                <a:latin typeface="Times New Roman"/>
                <a:cs typeface="Times New Roman"/>
              </a:rPr>
              <a:t>of </a:t>
            </a:r>
            <a:r>
              <a:rPr dirty="0" sz="1450" spc="-10">
                <a:latin typeface="Times New Roman"/>
                <a:cs typeface="Times New Roman"/>
              </a:rPr>
              <a:t>prejudices as  were her </a:t>
            </a:r>
            <a:r>
              <a:rPr dirty="0" sz="1450" spc="-5">
                <a:latin typeface="Times New Roman"/>
                <a:cs typeface="Times New Roman"/>
              </a:rPr>
              <a:t>bygone </a:t>
            </a:r>
            <a:r>
              <a:rPr dirty="0" sz="1450" spc="-10">
                <a:latin typeface="Times New Roman"/>
                <a:cs typeface="Times New Roman"/>
              </a:rPr>
              <a:t>grandmothers: </a:t>
            </a:r>
            <a:r>
              <a:rPr dirty="0" sz="1450" spc="-20">
                <a:latin typeface="Times New Roman"/>
                <a:cs typeface="Times New Roman"/>
              </a:rPr>
              <a:t>alchemy, </a:t>
            </a:r>
            <a:r>
              <a:rPr dirty="0" sz="1450" spc="-10">
                <a:latin typeface="Times New Roman"/>
                <a:cs typeface="Times New Roman"/>
              </a:rPr>
              <a:t>metaphysics and </a:t>
            </a:r>
            <a:r>
              <a:rPr dirty="0" sz="1450" spc="-15">
                <a:latin typeface="Times New Roman"/>
                <a:cs typeface="Times New Roman"/>
              </a:rPr>
              <a:t>philosophy. </a:t>
            </a:r>
            <a:r>
              <a:rPr dirty="0" sz="1450" spc="-10">
                <a:latin typeface="Times New Roman"/>
                <a:cs typeface="Times New Roman"/>
              </a:rPr>
              <a:t>As  between European scholars and the Chinese who have </a:t>
            </a:r>
            <a:r>
              <a:rPr dirty="0" sz="1450" spc="-5">
                <a:latin typeface="Times New Roman"/>
                <a:cs typeface="Times New Roman"/>
              </a:rPr>
              <a:t>no </a:t>
            </a:r>
            <a:r>
              <a:rPr dirty="0" sz="1450" spc="-10">
                <a:latin typeface="Times New Roman"/>
                <a:cs typeface="Times New Roman"/>
              </a:rPr>
              <a:t>sciences at all the  difference is merely trifling, </a:t>
            </a:r>
            <a:r>
              <a:rPr dirty="0" sz="1450" spc="-5">
                <a:latin typeface="Times New Roman"/>
                <a:cs typeface="Times New Roman"/>
              </a:rPr>
              <a:t>a </a:t>
            </a:r>
            <a:r>
              <a:rPr dirty="0" sz="1450" spc="-10">
                <a:latin typeface="Times New Roman"/>
                <a:cs typeface="Times New Roman"/>
              </a:rPr>
              <a:t>matter only </a:t>
            </a:r>
            <a:r>
              <a:rPr dirty="0" sz="1450" spc="-5">
                <a:latin typeface="Times New Roman"/>
                <a:cs typeface="Times New Roman"/>
              </a:rPr>
              <a:t>of </a:t>
            </a:r>
            <a:r>
              <a:rPr dirty="0" sz="1450" spc="-10">
                <a:latin typeface="Times New Roman"/>
                <a:cs typeface="Times New Roman"/>
              </a:rPr>
              <a:t>externals. The Chinese had </a:t>
            </a:r>
            <a:r>
              <a:rPr dirty="0" sz="1450" spc="-5">
                <a:latin typeface="Times New Roman"/>
                <a:cs typeface="Times New Roman"/>
              </a:rPr>
              <a:t>no  </a:t>
            </a:r>
            <a:r>
              <a:rPr dirty="0" sz="1450" spc="-10">
                <a:latin typeface="Times New Roman"/>
                <a:cs typeface="Times New Roman"/>
              </a:rPr>
              <a:t>scientific knowledge, </a:t>
            </a:r>
            <a:r>
              <a:rPr dirty="0" sz="1450" spc="-5">
                <a:latin typeface="Times New Roman"/>
                <a:cs typeface="Times New Roman"/>
              </a:rPr>
              <a:t>but </a:t>
            </a:r>
            <a:r>
              <a:rPr dirty="0" sz="1450" spc="-10">
                <a:latin typeface="Times New Roman"/>
                <a:cs typeface="Times New Roman"/>
              </a:rPr>
              <a:t>what have they lost </a:t>
            </a:r>
            <a:r>
              <a:rPr dirty="0" sz="1450" spc="-5">
                <a:latin typeface="Times New Roman"/>
                <a:cs typeface="Times New Roman"/>
              </a:rPr>
              <a:t>by</a:t>
            </a:r>
            <a:r>
              <a:rPr dirty="0" sz="1450" spc="3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"Flies haven't any scientific knowledge </a:t>
            </a:r>
            <a:r>
              <a:rPr dirty="0" sz="1450" spc="-15">
                <a:latin typeface="Times New Roman"/>
                <a:cs typeface="Times New Roman"/>
              </a:rPr>
              <a:t>either," </a:t>
            </a:r>
            <a:r>
              <a:rPr dirty="0" sz="1450" spc="-5">
                <a:latin typeface="Times New Roman"/>
                <a:cs typeface="Times New Roman"/>
              </a:rPr>
              <a:t>I </a:t>
            </a:r>
            <a:r>
              <a:rPr dirty="0" sz="1450" spc="-10">
                <a:latin typeface="Times New Roman"/>
                <a:cs typeface="Times New Roman"/>
              </a:rPr>
              <a:t>say; "but what does that  prove?"</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"It's </a:t>
            </a:r>
            <a:r>
              <a:rPr dirty="0" sz="1450" spc="-5">
                <a:latin typeface="Times New Roman"/>
                <a:cs typeface="Times New Roman"/>
              </a:rPr>
              <a:t>no </a:t>
            </a:r>
            <a:r>
              <a:rPr dirty="0" sz="1450" spc="-10">
                <a:latin typeface="Times New Roman"/>
                <a:cs typeface="Times New Roman"/>
              </a:rPr>
              <a:t>use getting </a:t>
            </a:r>
            <a:r>
              <a:rPr dirty="0" sz="1450" spc="-25">
                <a:latin typeface="Times New Roman"/>
                <a:cs typeface="Times New Roman"/>
              </a:rPr>
              <a:t>angry, </a:t>
            </a:r>
            <a:r>
              <a:rPr dirty="0" sz="1450" spc="-10">
                <a:latin typeface="Times New Roman"/>
                <a:cs typeface="Times New Roman"/>
              </a:rPr>
              <a:t>Nicolai Stiepanich. </a:t>
            </a:r>
            <a:r>
              <a:rPr dirty="0" sz="1450" spc="-5">
                <a:latin typeface="Times New Roman"/>
                <a:cs typeface="Times New Roman"/>
              </a:rPr>
              <a:t>I </a:t>
            </a:r>
            <a:r>
              <a:rPr dirty="0" sz="1450" spc="-10">
                <a:latin typeface="Times New Roman"/>
                <a:cs typeface="Times New Roman"/>
              </a:rPr>
              <a:t>say this only between  ourselves. I'm more cautious than </a:t>
            </a: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shan't proclaim it from the  housetops, God forbid! The masses still keep alive </a:t>
            </a:r>
            <a:r>
              <a:rPr dirty="0" sz="1450" spc="-5">
                <a:latin typeface="Times New Roman"/>
                <a:cs typeface="Times New Roman"/>
              </a:rPr>
              <a:t>a </a:t>
            </a:r>
            <a:r>
              <a:rPr dirty="0" sz="1450" spc="-10">
                <a:latin typeface="Times New Roman"/>
                <a:cs typeface="Times New Roman"/>
              </a:rPr>
              <a:t>prejudice that science and  art are superior to agriculture and commerce, superior to crafts. Our  persuasion makes </a:t>
            </a:r>
            <a:r>
              <a:rPr dirty="0" sz="1450" spc="-5">
                <a:latin typeface="Times New Roman"/>
                <a:cs typeface="Times New Roman"/>
              </a:rPr>
              <a:t>a </a:t>
            </a:r>
            <a:r>
              <a:rPr dirty="0" sz="1450" spc="-10">
                <a:latin typeface="Times New Roman"/>
                <a:cs typeface="Times New Roman"/>
              </a:rPr>
              <a:t>living from this prejudice. It's </a:t>
            </a:r>
            <a:r>
              <a:rPr dirty="0" sz="1450" spc="-5">
                <a:latin typeface="Times New Roman"/>
                <a:cs typeface="Times New Roman"/>
              </a:rPr>
              <a:t>not </a:t>
            </a:r>
            <a:r>
              <a:rPr dirty="0" sz="1450" spc="-10">
                <a:latin typeface="Times New Roman"/>
                <a:cs typeface="Times New Roman"/>
              </a:rPr>
              <a:t>for </a:t>
            </a:r>
            <a:r>
              <a:rPr dirty="0" sz="1450" spc="-5">
                <a:latin typeface="Times New Roman"/>
                <a:cs typeface="Times New Roman"/>
              </a:rPr>
              <a:t>you </a:t>
            </a:r>
            <a:r>
              <a:rPr dirty="0" sz="1450" spc="-10">
                <a:latin typeface="Times New Roman"/>
                <a:cs typeface="Times New Roman"/>
              </a:rPr>
              <a:t>and me to  destroy it. God</a:t>
            </a:r>
            <a:r>
              <a:rPr dirty="0" sz="1450">
                <a:latin typeface="Times New Roman"/>
                <a:cs typeface="Times New Roman"/>
              </a:rPr>
              <a:t> </a:t>
            </a:r>
            <a:r>
              <a:rPr dirty="0" sz="1450" spc="-10">
                <a:latin typeface="Times New Roman"/>
                <a:cs typeface="Times New Roman"/>
              </a:rPr>
              <a:t>forbid!"</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During patience the </a:t>
            </a:r>
            <a:r>
              <a:rPr dirty="0" sz="1450" spc="-5">
                <a:latin typeface="Times New Roman"/>
                <a:cs typeface="Times New Roman"/>
              </a:rPr>
              <a:t>younger </a:t>
            </a:r>
            <a:r>
              <a:rPr dirty="0" sz="1450" spc="-10">
                <a:latin typeface="Times New Roman"/>
                <a:cs typeface="Times New Roman"/>
              </a:rPr>
              <a:t>generation also comes in for</a:t>
            </a:r>
            <a:r>
              <a:rPr dirty="0" sz="1450" spc="4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"Our public is degenerate nowadays," Mikhail Fiodorovich sighs. "I </a:t>
            </a:r>
            <a:r>
              <a:rPr dirty="0" sz="1450" spc="-5">
                <a:latin typeface="Times New Roman"/>
                <a:cs typeface="Times New Roman"/>
              </a:rPr>
              <a:t>don't  </a:t>
            </a:r>
            <a:r>
              <a:rPr dirty="0" sz="1450" spc="-10">
                <a:latin typeface="Times New Roman"/>
                <a:cs typeface="Times New Roman"/>
              </a:rPr>
              <a:t>speak </a:t>
            </a:r>
            <a:r>
              <a:rPr dirty="0" sz="1450" spc="-5">
                <a:latin typeface="Times New Roman"/>
                <a:cs typeface="Times New Roman"/>
              </a:rPr>
              <a:t>of </a:t>
            </a:r>
            <a:r>
              <a:rPr dirty="0" sz="1450" spc="-10">
                <a:latin typeface="Times New Roman"/>
                <a:cs typeface="Times New Roman"/>
              </a:rPr>
              <a:t>ideals and such </a:t>
            </a:r>
            <a:r>
              <a:rPr dirty="0" sz="1450" spc="-5">
                <a:latin typeface="Times New Roman"/>
                <a:cs typeface="Times New Roman"/>
              </a:rPr>
              <a:t>things, I </a:t>
            </a:r>
            <a:r>
              <a:rPr dirty="0" sz="1450" spc="-10">
                <a:latin typeface="Times New Roman"/>
                <a:cs typeface="Times New Roman"/>
              </a:rPr>
              <a:t>only ask that they should </a:t>
            </a:r>
            <a:r>
              <a:rPr dirty="0" sz="1450" spc="-5">
                <a:latin typeface="Times New Roman"/>
                <a:cs typeface="Times New Roman"/>
              </a:rPr>
              <a:t>be </a:t>
            </a:r>
            <a:r>
              <a:rPr dirty="0" sz="1450" spc="-10">
                <a:latin typeface="Times New Roman"/>
                <a:cs typeface="Times New Roman"/>
              </a:rPr>
              <a:t>able to work  and think </a:t>
            </a:r>
            <a:r>
              <a:rPr dirty="0" sz="1450" spc="-20">
                <a:latin typeface="Times New Roman"/>
                <a:cs typeface="Times New Roman"/>
              </a:rPr>
              <a:t>decently. </a:t>
            </a:r>
            <a:r>
              <a:rPr dirty="0" sz="1450" spc="-10">
                <a:latin typeface="Times New Roman"/>
                <a:cs typeface="Times New Roman"/>
              </a:rPr>
              <a:t>'Sadly </a:t>
            </a:r>
            <a:r>
              <a:rPr dirty="0" sz="1450" spc="-5">
                <a:latin typeface="Times New Roman"/>
                <a:cs typeface="Times New Roman"/>
              </a:rPr>
              <a:t>I </a:t>
            </a:r>
            <a:r>
              <a:rPr dirty="0" sz="1450" spc="-10">
                <a:latin typeface="Times New Roman"/>
                <a:cs typeface="Times New Roman"/>
              </a:rPr>
              <a:t>look at the men </a:t>
            </a:r>
            <a:r>
              <a:rPr dirty="0" sz="1450" spc="-5">
                <a:latin typeface="Times New Roman"/>
                <a:cs typeface="Times New Roman"/>
              </a:rPr>
              <a:t>of our </a:t>
            </a:r>
            <a:r>
              <a:rPr dirty="0" sz="1450" spc="-10">
                <a:latin typeface="Times New Roman"/>
                <a:cs typeface="Times New Roman"/>
              </a:rPr>
              <a:t>time'—it's quite true in this  connection."</a:t>
            </a:r>
            <a:endParaRPr sz="1450">
              <a:latin typeface="Times New Roman"/>
              <a:cs typeface="Times New Roman"/>
            </a:endParaRPr>
          </a:p>
          <a:p>
            <a:pPr algn="just" marL="12700" marR="7620" indent="255904">
              <a:lnSpc>
                <a:spcPts val="1730"/>
              </a:lnSpc>
              <a:spcBef>
                <a:spcPts val="785"/>
              </a:spcBef>
            </a:pPr>
            <a:r>
              <a:rPr dirty="0" sz="1450" spc="-40">
                <a:latin typeface="Times New Roman"/>
                <a:cs typeface="Times New Roman"/>
              </a:rPr>
              <a:t>"Yes, </a:t>
            </a:r>
            <a:r>
              <a:rPr dirty="0" sz="1450" spc="-10">
                <a:latin typeface="Times New Roman"/>
                <a:cs typeface="Times New Roman"/>
              </a:rPr>
              <a:t>they're frightfully degenerate," Katy agrees. </a:t>
            </a:r>
            <a:r>
              <a:rPr dirty="0" sz="1450" spc="-30">
                <a:latin typeface="Times New Roman"/>
                <a:cs typeface="Times New Roman"/>
              </a:rPr>
              <a:t>"Tell </a:t>
            </a:r>
            <a:r>
              <a:rPr dirty="0" sz="1450" spc="-10">
                <a:latin typeface="Times New Roman"/>
                <a:cs typeface="Times New Roman"/>
              </a:rPr>
              <a:t>me, had </a:t>
            </a:r>
            <a:r>
              <a:rPr dirty="0" sz="1450" spc="-5">
                <a:latin typeface="Times New Roman"/>
                <a:cs typeface="Times New Roman"/>
              </a:rPr>
              <a:t>you one  </a:t>
            </a:r>
            <a:r>
              <a:rPr dirty="0" sz="1450" spc="-10">
                <a:latin typeface="Times New Roman"/>
                <a:cs typeface="Times New Roman"/>
              </a:rPr>
              <a:t>single eminent person under </a:t>
            </a:r>
            <a:r>
              <a:rPr dirty="0" sz="1450" spc="-5">
                <a:latin typeface="Times New Roman"/>
                <a:cs typeface="Times New Roman"/>
              </a:rPr>
              <a:t>you </a:t>
            </a:r>
            <a:r>
              <a:rPr dirty="0" sz="1450" spc="-10">
                <a:latin typeface="Times New Roman"/>
                <a:cs typeface="Times New Roman"/>
              </a:rPr>
              <a:t>during the last five </a:t>
            </a:r>
            <a:r>
              <a:rPr dirty="0" sz="1450" spc="-5">
                <a:latin typeface="Times New Roman"/>
                <a:cs typeface="Times New Roman"/>
              </a:rPr>
              <a:t>or </a:t>
            </a:r>
            <a:r>
              <a:rPr dirty="0" sz="1450" spc="-10">
                <a:latin typeface="Times New Roman"/>
                <a:cs typeface="Times New Roman"/>
              </a:rPr>
              <a:t>ten</a:t>
            </a:r>
            <a:r>
              <a:rPr dirty="0" sz="1450" spc="60">
                <a:latin typeface="Times New Roman"/>
                <a:cs typeface="Times New Roman"/>
              </a:rPr>
              <a:t> </a:t>
            </a:r>
            <a:r>
              <a:rPr dirty="0" sz="1450" spc="-10">
                <a:latin typeface="Times New Roman"/>
                <a:cs typeface="Times New Roman"/>
              </a:rPr>
              <a:t>years?"</a:t>
            </a:r>
            <a:endParaRPr sz="1450">
              <a:latin typeface="Times New Roman"/>
              <a:cs typeface="Times New Roman"/>
            </a:endParaRPr>
          </a:p>
          <a:p>
            <a:pPr algn="just" marL="12700" marR="9525" indent="255904">
              <a:lnSpc>
                <a:spcPts val="1730"/>
              </a:lnSpc>
              <a:spcBef>
                <a:spcPts val="720"/>
              </a:spcBef>
            </a:pPr>
            <a:r>
              <a:rPr dirty="0" sz="1450" spc="-10">
                <a:latin typeface="Times New Roman"/>
                <a:cs typeface="Times New Roman"/>
              </a:rPr>
              <a:t>"I </a:t>
            </a:r>
            <a:r>
              <a:rPr dirty="0" sz="1450" spc="-5">
                <a:latin typeface="Times New Roman"/>
                <a:cs typeface="Times New Roman"/>
              </a:rPr>
              <a:t>don't </a:t>
            </a:r>
            <a:r>
              <a:rPr dirty="0" sz="1450" spc="-10">
                <a:latin typeface="Times New Roman"/>
                <a:cs typeface="Times New Roman"/>
              </a:rPr>
              <a:t>know how it is with the other professors,—but somehow </a:t>
            </a:r>
            <a:r>
              <a:rPr dirty="0" sz="1450" spc="-5">
                <a:latin typeface="Times New Roman"/>
                <a:cs typeface="Times New Roman"/>
              </a:rPr>
              <a:t>I don't  </a:t>
            </a:r>
            <a:r>
              <a:rPr dirty="0" sz="1450" spc="-10">
                <a:latin typeface="Times New Roman"/>
                <a:cs typeface="Times New Roman"/>
              </a:rPr>
              <a:t>recollect that it ever happened to</a:t>
            </a:r>
            <a:r>
              <a:rPr dirty="0" sz="1450" spc="2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"In my lifetime I've seen </a:t>
            </a:r>
            <a:r>
              <a:rPr dirty="0" sz="1450" spc="-5">
                <a:latin typeface="Times New Roman"/>
                <a:cs typeface="Times New Roman"/>
              </a:rPr>
              <a:t>a </a:t>
            </a:r>
            <a:r>
              <a:rPr dirty="0" sz="1450" spc="-10">
                <a:latin typeface="Times New Roman"/>
                <a:cs typeface="Times New Roman"/>
              </a:rPr>
              <a:t>great many </a:t>
            </a:r>
            <a:r>
              <a:rPr dirty="0" sz="1450" spc="-5">
                <a:latin typeface="Times New Roman"/>
                <a:cs typeface="Times New Roman"/>
              </a:rPr>
              <a:t>of your </a:t>
            </a:r>
            <a:r>
              <a:rPr dirty="0" sz="1450" spc="-10">
                <a:latin typeface="Times New Roman"/>
                <a:cs typeface="Times New Roman"/>
              </a:rPr>
              <a:t>students and </a:t>
            </a:r>
            <a:r>
              <a:rPr dirty="0" sz="1450" spc="-5">
                <a:latin typeface="Times New Roman"/>
                <a:cs typeface="Times New Roman"/>
              </a:rPr>
              <a:t>young  </a:t>
            </a:r>
            <a:r>
              <a:rPr dirty="0" sz="1450" spc="-10">
                <a:latin typeface="Times New Roman"/>
                <a:cs typeface="Times New Roman"/>
              </a:rPr>
              <a:t>scholars, </a:t>
            </a:r>
            <a:r>
              <a:rPr dirty="0" sz="1450" spc="-5">
                <a:latin typeface="Times New Roman"/>
                <a:cs typeface="Times New Roman"/>
              </a:rPr>
              <a:t>a </a:t>
            </a:r>
            <a:r>
              <a:rPr dirty="0" sz="1450" spc="-10">
                <a:latin typeface="Times New Roman"/>
                <a:cs typeface="Times New Roman"/>
              </a:rPr>
              <a:t>great many actors.... What happened? </a:t>
            </a:r>
            <a:r>
              <a:rPr dirty="0" sz="1450" spc="-5">
                <a:latin typeface="Times New Roman"/>
                <a:cs typeface="Times New Roman"/>
              </a:rPr>
              <a:t>I </a:t>
            </a:r>
            <a:r>
              <a:rPr dirty="0" sz="1450" spc="-10">
                <a:latin typeface="Times New Roman"/>
                <a:cs typeface="Times New Roman"/>
              </a:rPr>
              <a:t>never once had the luck to  meet, </a:t>
            </a:r>
            <a:r>
              <a:rPr dirty="0" sz="1450" spc="-5">
                <a:latin typeface="Times New Roman"/>
                <a:cs typeface="Times New Roman"/>
              </a:rPr>
              <a:t>not a </a:t>
            </a:r>
            <a:r>
              <a:rPr dirty="0" sz="1450" spc="-10">
                <a:latin typeface="Times New Roman"/>
                <a:cs typeface="Times New Roman"/>
              </a:rPr>
              <a:t>hero </a:t>
            </a:r>
            <a:r>
              <a:rPr dirty="0" sz="1450" spc="-5">
                <a:latin typeface="Times New Roman"/>
                <a:cs typeface="Times New Roman"/>
              </a:rPr>
              <a:t>or 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talent, </a:t>
            </a:r>
            <a:r>
              <a:rPr dirty="0" sz="1450" spc="-5">
                <a:latin typeface="Times New Roman"/>
                <a:cs typeface="Times New Roman"/>
              </a:rPr>
              <a:t>but </a:t>
            </a:r>
            <a:r>
              <a:rPr dirty="0" sz="1450" spc="-10">
                <a:latin typeface="Times New Roman"/>
                <a:cs typeface="Times New Roman"/>
              </a:rPr>
              <a:t>an ordinarily interesting person.  Everything's </a:t>
            </a:r>
            <a:r>
              <a:rPr dirty="0" sz="1450" spc="-5">
                <a:latin typeface="Times New Roman"/>
                <a:cs typeface="Times New Roman"/>
              </a:rPr>
              <a:t>dull </a:t>
            </a:r>
            <a:r>
              <a:rPr dirty="0" sz="1450" spc="-10">
                <a:latin typeface="Times New Roman"/>
                <a:cs typeface="Times New Roman"/>
              </a:rPr>
              <a:t>and incapable, swollen and</a:t>
            </a:r>
            <a:r>
              <a:rPr dirty="0" sz="1450" spc="25">
                <a:latin typeface="Times New Roman"/>
                <a:cs typeface="Times New Roman"/>
              </a:rPr>
              <a:t> </a:t>
            </a:r>
            <a:r>
              <a:rPr dirty="0" sz="1450" spc="-10">
                <a:latin typeface="Times New Roman"/>
                <a:cs typeface="Times New Roman"/>
              </a:rPr>
              <a:t>pretentious...."</a:t>
            </a:r>
            <a:endParaRPr sz="145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All these conversations about degeneracy give me always the impression  that </a:t>
            </a:r>
            <a:r>
              <a:rPr dirty="0" sz="1450" spc="-5">
                <a:latin typeface="Times New Roman"/>
                <a:cs typeface="Times New Roman"/>
              </a:rPr>
              <a:t>I </a:t>
            </a:r>
            <a:r>
              <a:rPr dirty="0" sz="1450" spc="-10">
                <a:latin typeface="Times New Roman"/>
                <a:cs typeface="Times New Roman"/>
              </a:rPr>
              <a:t>have unwittingly overheard an unpleasant conversation about my  </a:t>
            </a:r>
            <a:r>
              <a:rPr dirty="0" sz="1450" spc="-15">
                <a:latin typeface="Times New Roman"/>
                <a:cs typeface="Times New Roman"/>
              </a:rPr>
              <a:t>daughter. </a:t>
            </a:r>
            <a:r>
              <a:rPr dirty="0" sz="1450" spc="-5">
                <a:latin typeface="Times New Roman"/>
                <a:cs typeface="Times New Roman"/>
              </a:rPr>
              <a:t>I </a:t>
            </a:r>
            <a:r>
              <a:rPr dirty="0" sz="1450" spc="-10">
                <a:latin typeface="Times New Roman"/>
                <a:cs typeface="Times New Roman"/>
              </a:rPr>
              <a:t>feel offended because the indictments are made wholesale and are  based </a:t>
            </a:r>
            <a:r>
              <a:rPr dirty="0" sz="1450" spc="-5">
                <a:latin typeface="Times New Roman"/>
                <a:cs typeface="Times New Roman"/>
              </a:rPr>
              <a:t>upon </a:t>
            </a:r>
            <a:r>
              <a:rPr dirty="0" sz="1450" spc="-10">
                <a:latin typeface="Times New Roman"/>
                <a:cs typeface="Times New Roman"/>
              </a:rPr>
              <a:t>such ancient hackneyed commonplaces and such penny-dreadful  notions as </a:t>
            </a:r>
            <a:r>
              <a:rPr dirty="0" sz="1450" spc="-20">
                <a:latin typeface="Times New Roman"/>
                <a:cs typeface="Times New Roman"/>
              </a:rPr>
              <a:t>degeneracy, </a:t>
            </a:r>
            <a:r>
              <a:rPr dirty="0" sz="1450" spc="-10">
                <a:latin typeface="Times New Roman"/>
                <a:cs typeface="Times New Roman"/>
              </a:rPr>
              <a:t>lack </a:t>
            </a:r>
            <a:r>
              <a:rPr dirty="0" sz="1450" spc="-5">
                <a:latin typeface="Times New Roman"/>
                <a:cs typeface="Times New Roman"/>
              </a:rPr>
              <a:t>of </a:t>
            </a:r>
            <a:r>
              <a:rPr dirty="0" sz="1450" spc="-10">
                <a:latin typeface="Times New Roman"/>
                <a:cs typeface="Times New Roman"/>
              </a:rPr>
              <a:t>ideals, </a:t>
            </a:r>
            <a:r>
              <a:rPr dirty="0" sz="1450" spc="-5">
                <a:latin typeface="Times New Roman"/>
                <a:cs typeface="Times New Roman"/>
              </a:rPr>
              <a:t>or </a:t>
            </a:r>
            <a:r>
              <a:rPr dirty="0" sz="1450" spc="-10">
                <a:latin typeface="Times New Roman"/>
                <a:cs typeface="Times New Roman"/>
              </a:rPr>
              <a:t>comparisons with the glorious past.  Any indictment, even if it's made in </a:t>
            </a:r>
            <a:r>
              <a:rPr dirty="0" sz="1450" spc="-5">
                <a:latin typeface="Times New Roman"/>
                <a:cs typeface="Times New Roman"/>
              </a:rPr>
              <a:t>a </a:t>
            </a:r>
            <a:r>
              <a:rPr dirty="0" sz="1450" spc="-10">
                <a:latin typeface="Times New Roman"/>
                <a:cs typeface="Times New Roman"/>
              </a:rPr>
              <a:t>company </a:t>
            </a:r>
            <a:r>
              <a:rPr dirty="0" sz="1450" spc="-5">
                <a:latin typeface="Times New Roman"/>
                <a:cs typeface="Times New Roman"/>
              </a:rPr>
              <a:t>of </a:t>
            </a:r>
            <a:r>
              <a:rPr dirty="0" sz="1450" spc="-10">
                <a:latin typeface="Times New Roman"/>
                <a:cs typeface="Times New Roman"/>
              </a:rPr>
              <a:t>ladies, should </a:t>
            </a:r>
            <a:r>
              <a:rPr dirty="0" sz="1450" spc="-5">
                <a:latin typeface="Times New Roman"/>
                <a:cs typeface="Times New Roman"/>
              </a:rPr>
              <a:t>be </a:t>
            </a:r>
            <a:r>
              <a:rPr dirty="0" sz="1450" spc="-10">
                <a:latin typeface="Times New Roman"/>
                <a:cs typeface="Times New Roman"/>
              </a:rPr>
              <a:t>formulated  with all possible precision; otherwise it isn't an indictment, </a:t>
            </a:r>
            <a:r>
              <a:rPr dirty="0" sz="1450" spc="-5">
                <a:latin typeface="Times New Roman"/>
                <a:cs typeface="Times New Roman"/>
              </a:rPr>
              <a:t>but </a:t>
            </a:r>
            <a:r>
              <a:rPr dirty="0" sz="1450" spc="-10">
                <a:latin typeface="Times New Roman"/>
                <a:cs typeface="Times New Roman"/>
              </a:rPr>
              <a:t>an empty  </a:t>
            </a:r>
            <a:r>
              <a:rPr dirty="0" sz="1450" spc="-20">
                <a:latin typeface="Times New Roman"/>
                <a:cs typeface="Times New Roman"/>
              </a:rPr>
              <a:t>calumny, </a:t>
            </a:r>
            <a:r>
              <a:rPr dirty="0" sz="1450" spc="-10">
                <a:latin typeface="Times New Roman"/>
                <a:cs typeface="Times New Roman"/>
              </a:rPr>
              <a:t>unworthy </a:t>
            </a:r>
            <a:r>
              <a:rPr dirty="0" sz="1450" spc="-5">
                <a:latin typeface="Times New Roman"/>
                <a:cs typeface="Times New Roman"/>
              </a:rPr>
              <a:t>of </a:t>
            </a:r>
            <a:r>
              <a:rPr dirty="0" sz="1450" spc="-10">
                <a:latin typeface="Times New Roman"/>
                <a:cs typeface="Times New Roman"/>
              </a:rPr>
              <a:t>decent</a:t>
            </a:r>
            <a:r>
              <a:rPr dirty="0" sz="1450" spc="10">
                <a:latin typeface="Times New Roman"/>
                <a:cs typeface="Times New Roman"/>
              </a:rPr>
              <a:t> </a:t>
            </a:r>
            <a:r>
              <a:rPr dirty="0" sz="1450" spc="-10">
                <a:latin typeface="Times New Roman"/>
                <a:cs typeface="Times New Roman"/>
              </a:rPr>
              <a:t>people.</a:t>
            </a:r>
            <a:endParaRPr sz="1450">
              <a:latin typeface="Times New Roman"/>
              <a:cs typeface="Times New Roman"/>
            </a:endParaRPr>
          </a:p>
          <a:p>
            <a:pPr algn="just" marL="12700" marR="6985" indent="255904">
              <a:lnSpc>
                <a:spcPts val="1730"/>
              </a:lnSpc>
              <a:spcBef>
                <a:spcPts val="780"/>
              </a:spcBef>
            </a:pPr>
            <a:r>
              <a:rPr dirty="0" sz="1450" spc="-5">
                <a:latin typeface="Times New Roman"/>
                <a:cs typeface="Times New Roman"/>
              </a:rPr>
              <a:t>I </a:t>
            </a:r>
            <a:r>
              <a:rPr dirty="0" sz="1450" spc="-10">
                <a:latin typeface="Times New Roman"/>
                <a:cs typeface="Times New Roman"/>
              </a:rPr>
              <a:t>am an old man, and have served for the last thirty years; </a:t>
            </a:r>
            <a:r>
              <a:rPr dirty="0" sz="1450" spc="-5">
                <a:latin typeface="Times New Roman"/>
                <a:cs typeface="Times New Roman"/>
              </a:rPr>
              <a:t>but I don't </a:t>
            </a:r>
            <a:r>
              <a:rPr dirty="0" sz="1450" spc="-10">
                <a:latin typeface="Times New Roman"/>
                <a:cs typeface="Times New Roman"/>
              </a:rPr>
              <a:t>see  any sign either </a:t>
            </a:r>
            <a:r>
              <a:rPr dirty="0" sz="1450" spc="-5">
                <a:latin typeface="Times New Roman"/>
                <a:cs typeface="Times New Roman"/>
              </a:rPr>
              <a:t>of </a:t>
            </a:r>
            <a:r>
              <a:rPr dirty="0" sz="1450" spc="-10">
                <a:latin typeface="Times New Roman"/>
                <a:cs typeface="Times New Roman"/>
              </a:rPr>
              <a:t>degeneracy </a:t>
            </a:r>
            <a:r>
              <a:rPr dirty="0" sz="1450" spc="-5">
                <a:latin typeface="Times New Roman"/>
                <a:cs typeface="Times New Roman"/>
              </a:rPr>
              <a:t>or </a:t>
            </a:r>
            <a:r>
              <a:rPr dirty="0" sz="1450" spc="-10">
                <a:latin typeface="Times New Roman"/>
                <a:cs typeface="Times New Roman"/>
              </a:rPr>
              <a:t>the lack </a:t>
            </a:r>
            <a:r>
              <a:rPr dirty="0" sz="1450" spc="-5">
                <a:latin typeface="Times New Roman"/>
                <a:cs typeface="Times New Roman"/>
              </a:rPr>
              <a:t>of </a:t>
            </a:r>
            <a:r>
              <a:rPr dirty="0" sz="1450" spc="-10">
                <a:latin typeface="Times New Roman"/>
                <a:cs typeface="Times New Roman"/>
              </a:rPr>
              <a:t>ideals. </a:t>
            </a:r>
            <a:r>
              <a:rPr dirty="0" sz="1450" spc="-5">
                <a:latin typeface="Times New Roman"/>
                <a:cs typeface="Times New Roman"/>
              </a:rPr>
              <a:t>I don't </a:t>
            </a:r>
            <a:r>
              <a:rPr dirty="0" sz="1450" spc="-10">
                <a:latin typeface="Times New Roman"/>
                <a:cs typeface="Times New Roman"/>
              </a:rPr>
              <a:t>find it any worse  now than before. My </a:t>
            </a:r>
            <a:r>
              <a:rPr dirty="0" sz="1450" spc="-15">
                <a:latin typeface="Times New Roman"/>
                <a:cs typeface="Times New Roman"/>
              </a:rPr>
              <a:t>porter, </a:t>
            </a:r>
            <a:r>
              <a:rPr dirty="0" sz="1450" spc="-10">
                <a:latin typeface="Times New Roman"/>
                <a:cs typeface="Times New Roman"/>
              </a:rPr>
              <a:t>Nicolas, whose experience in this case has its  value, says that students nowadays are neither better </a:t>
            </a:r>
            <a:r>
              <a:rPr dirty="0" sz="1450" spc="-5">
                <a:latin typeface="Times New Roman"/>
                <a:cs typeface="Times New Roman"/>
              </a:rPr>
              <a:t>nor </a:t>
            </a:r>
            <a:r>
              <a:rPr dirty="0" sz="1450" spc="-10">
                <a:latin typeface="Times New Roman"/>
                <a:cs typeface="Times New Roman"/>
              </a:rPr>
              <a:t>worse than their  predecessors.</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were asked what was the thing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like about my present pupils, </a:t>
            </a:r>
            <a:r>
              <a:rPr dirty="0" sz="1450" spc="-5">
                <a:latin typeface="Times New Roman"/>
                <a:cs typeface="Times New Roman"/>
              </a:rPr>
              <a:t>I  </a:t>
            </a:r>
            <a:r>
              <a:rPr dirty="0" sz="1450" spc="-10">
                <a:latin typeface="Times New Roman"/>
                <a:cs typeface="Times New Roman"/>
              </a:rPr>
              <a:t>wouldn't say offhand </a:t>
            </a:r>
            <a:r>
              <a:rPr dirty="0" sz="1450" spc="-5">
                <a:latin typeface="Times New Roman"/>
                <a:cs typeface="Times New Roman"/>
              </a:rPr>
              <a:t>or </a:t>
            </a:r>
            <a:r>
              <a:rPr dirty="0" sz="1450" spc="-10">
                <a:latin typeface="Times New Roman"/>
                <a:cs typeface="Times New Roman"/>
              </a:rPr>
              <a:t>answer at length, </a:t>
            </a:r>
            <a:r>
              <a:rPr dirty="0" sz="1450" spc="-5">
                <a:latin typeface="Times New Roman"/>
                <a:cs typeface="Times New Roman"/>
              </a:rPr>
              <a:t>but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certain precision. </a:t>
            </a:r>
            <a:r>
              <a:rPr dirty="0" sz="1450" spc="-5">
                <a:latin typeface="Times New Roman"/>
                <a:cs typeface="Times New Roman"/>
              </a:rPr>
              <a:t>I </a:t>
            </a:r>
            <a:r>
              <a:rPr dirty="0" sz="1450" spc="-10">
                <a:latin typeface="Times New Roman"/>
                <a:cs typeface="Times New Roman"/>
              </a:rPr>
              <a:t>know  their defects and there's </a:t>
            </a:r>
            <a:r>
              <a:rPr dirty="0" sz="1450" spc="-5">
                <a:latin typeface="Times New Roman"/>
                <a:cs typeface="Times New Roman"/>
              </a:rPr>
              <a:t>no </a:t>
            </a:r>
            <a:r>
              <a:rPr dirty="0" sz="1450" spc="-10">
                <a:latin typeface="Times New Roman"/>
                <a:cs typeface="Times New Roman"/>
              </a:rPr>
              <a:t>need for me to take refuge in </a:t>
            </a:r>
            <a:r>
              <a:rPr dirty="0" sz="1450" spc="-5">
                <a:latin typeface="Times New Roman"/>
                <a:cs typeface="Times New Roman"/>
              </a:rPr>
              <a:t>a </a:t>
            </a:r>
            <a:r>
              <a:rPr dirty="0" sz="1450" spc="-10">
                <a:latin typeface="Times New Roman"/>
                <a:cs typeface="Times New Roman"/>
              </a:rPr>
              <a:t>mist </a:t>
            </a:r>
            <a:r>
              <a:rPr dirty="0" sz="1450" spc="-5">
                <a:latin typeface="Times New Roman"/>
                <a:cs typeface="Times New Roman"/>
              </a:rPr>
              <a:t>of  </a:t>
            </a:r>
            <a:r>
              <a:rPr dirty="0" sz="1450" spc="-10">
                <a:latin typeface="Times New Roman"/>
                <a:cs typeface="Times New Roman"/>
              </a:rPr>
              <a:t>commonplaces. </a:t>
            </a:r>
            <a:r>
              <a:rPr dirty="0" sz="1450" spc="-5">
                <a:latin typeface="Times New Roman"/>
                <a:cs typeface="Times New Roman"/>
              </a:rPr>
              <a:t>I don't </a:t>
            </a:r>
            <a:r>
              <a:rPr dirty="0" sz="1450" spc="-10">
                <a:latin typeface="Times New Roman"/>
                <a:cs typeface="Times New Roman"/>
              </a:rPr>
              <a:t>like the way they smoke, and drink spirits, and marry  late; </a:t>
            </a:r>
            <a:r>
              <a:rPr dirty="0" sz="1450" spc="-5">
                <a:latin typeface="Times New Roman"/>
                <a:cs typeface="Times New Roman"/>
              </a:rPr>
              <a:t>or </a:t>
            </a:r>
            <a:r>
              <a:rPr dirty="0" sz="1450" spc="-10">
                <a:latin typeface="Times New Roman"/>
                <a:cs typeface="Times New Roman"/>
              </a:rPr>
              <a:t>the way they are careless and indifferent to the </a:t>
            </a:r>
            <a:r>
              <a:rPr dirty="0" sz="1450" spc="-5">
                <a:latin typeface="Times New Roman"/>
                <a:cs typeface="Times New Roman"/>
              </a:rPr>
              <a:t>point of </a:t>
            </a:r>
            <a:r>
              <a:rPr dirty="0" sz="1450" spc="-10">
                <a:latin typeface="Times New Roman"/>
                <a:cs typeface="Times New Roman"/>
              </a:rPr>
              <a:t>allowing  students to </a:t>
            </a:r>
            <a:r>
              <a:rPr dirty="0" sz="1450" spc="-5">
                <a:latin typeface="Times New Roman"/>
                <a:cs typeface="Times New Roman"/>
              </a:rPr>
              <a:t>go </a:t>
            </a:r>
            <a:r>
              <a:rPr dirty="0" sz="1450" spc="-10">
                <a:latin typeface="Times New Roman"/>
                <a:cs typeface="Times New Roman"/>
              </a:rPr>
              <a:t>hungry in their midst, and </a:t>
            </a:r>
            <a:r>
              <a:rPr dirty="0" sz="1450" spc="-5">
                <a:latin typeface="Times New Roman"/>
                <a:cs typeface="Times New Roman"/>
              </a:rPr>
              <a:t>not </a:t>
            </a:r>
            <a:r>
              <a:rPr dirty="0" sz="1450" spc="-10">
                <a:latin typeface="Times New Roman"/>
                <a:cs typeface="Times New Roman"/>
              </a:rPr>
              <a:t>paying their debts into "The  Students' Aid </a:t>
            </a:r>
            <a:r>
              <a:rPr dirty="0" sz="1450" spc="-20">
                <a:latin typeface="Times New Roman"/>
                <a:cs typeface="Times New Roman"/>
              </a:rPr>
              <a:t>Society." </a:t>
            </a:r>
            <a:r>
              <a:rPr dirty="0" sz="1450" spc="-10">
                <a:latin typeface="Times New Roman"/>
                <a:cs typeface="Times New Roman"/>
              </a:rPr>
              <a:t>They are ignorant </a:t>
            </a:r>
            <a:r>
              <a:rPr dirty="0" sz="1450" spc="-5">
                <a:latin typeface="Times New Roman"/>
                <a:cs typeface="Times New Roman"/>
              </a:rPr>
              <a:t>of </a:t>
            </a:r>
            <a:r>
              <a:rPr dirty="0" sz="1450" spc="-10">
                <a:latin typeface="Times New Roman"/>
                <a:cs typeface="Times New Roman"/>
              </a:rPr>
              <a:t>modern languages and express  themselves incorrectly in Russian. Only yesterday my colleague, the hygienist,  complained to me that </a:t>
            </a:r>
            <a:r>
              <a:rPr dirty="0" sz="1450" spc="-5">
                <a:latin typeface="Times New Roman"/>
                <a:cs typeface="Times New Roman"/>
              </a:rPr>
              <a:t>he </a:t>
            </a:r>
            <a:r>
              <a:rPr dirty="0" sz="1450" spc="-10">
                <a:latin typeface="Times New Roman"/>
                <a:cs typeface="Times New Roman"/>
              </a:rPr>
              <a:t>had to lecture twice as often because </a:t>
            </a:r>
            <a:r>
              <a:rPr dirty="0" sz="1450" spc="-5">
                <a:latin typeface="Times New Roman"/>
                <a:cs typeface="Times New Roman"/>
              </a:rPr>
              <a:t>of </a:t>
            </a:r>
            <a:r>
              <a:rPr dirty="0" sz="1450" spc="-10">
                <a:latin typeface="Times New Roman"/>
                <a:cs typeface="Times New Roman"/>
              </a:rPr>
              <a:t>their  incompetent knowledge </a:t>
            </a:r>
            <a:r>
              <a:rPr dirty="0" sz="1450" spc="-5">
                <a:latin typeface="Times New Roman"/>
                <a:cs typeface="Times New Roman"/>
              </a:rPr>
              <a:t>of </a:t>
            </a:r>
            <a:r>
              <a:rPr dirty="0" sz="1450" spc="-10">
                <a:latin typeface="Times New Roman"/>
                <a:cs typeface="Times New Roman"/>
              </a:rPr>
              <a:t>physics and their complete ignorance </a:t>
            </a:r>
            <a:r>
              <a:rPr dirty="0" sz="1450" spc="-5">
                <a:latin typeface="Times New Roman"/>
                <a:cs typeface="Times New Roman"/>
              </a:rPr>
              <a:t>of  </a:t>
            </a:r>
            <a:r>
              <a:rPr dirty="0" sz="1450" spc="-15">
                <a:latin typeface="Times New Roman"/>
                <a:cs typeface="Times New Roman"/>
              </a:rPr>
              <a:t>meteorology. </a:t>
            </a:r>
            <a:r>
              <a:rPr dirty="0" sz="1450" spc="-10">
                <a:latin typeface="Times New Roman"/>
                <a:cs typeface="Times New Roman"/>
              </a:rPr>
              <a:t>They are readily influenced </a:t>
            </a:r>
            <a:r>
              <a:rPr dirty="0" sz="1450" spc="-5">
                <a:latin typeface="Times New Roman"/>
                <a:cs typeface="Times New Roman"/>
              </a:rPr>
              <a:t>by </a:t>
            </a:r>
            <a:r>
              <a:rPr dirty="0" sz="1450" spc="-10">
                <a:latin typeface="Times New Roman"/>
                <a:cs typeface="Times New Roman"/>
              </a:rPr>
              <a:t>the most modern writers, and  some </a:t>
            </a:r>
            <a:r>
              <a:rPr dirty="0" sz="1450" spc="-5">
                <a:latin typeface="Times New Roman"/>
                <a:cs typeface="Times New Roman"/>
              </a:rPr>
              <a:t>of </a:t>
            </a:r>
            <a:r>
              <a:rPr dirty="0" sz="1450" spc="-10">
                <a:latin typeface="Times New Roman"/>
                <a:cs typeface="Times New Roman"/>
              </a:rPr>
              <a:t>those </a:t>
            </a:r>
            <a:r>
              <a:rPr dirty="0" sz="1450" spc="-5">
                <a:latin typeface="Times New Roman"/>
                <a:cs typeface="Times New Roman"/>
              </a:rPr>
              <a:t>not </a:t>
            </a:r>
            <a:r>
              <a:rPr dirty="0" sz="1450" spc="-10">
                <a:latin typeface="Times New Roman"/>
                <a:cs typeface="Times New Roman"/>
              </a:rPr>
              <a:t>the best, </a:t>
            </a:r>
            <a:r>
              <a:rPr dirty="0" sz="1450" spc="-5">
                <a:latin typeface="Times New Roman"/>
                <a:cs typeface="Times New Roman"/>
              </a:rPr>
              <a:t>but </a:t>
            </a:r>
            <a:r>
              <a:rPr dirty="0" sz="1450" spc="-10">
                <a:latin typeface="Times New Roman"/>
                <a:cs typeface="Times New Roman"/>
              </a:rPr>
              <a:t>they are absolutely indifferent to classics like  Shakespeare, Marcus Aurelius, Epictetus and Pascal; and their worldly  unpracticality shows itself mostly in their inability to distinguish between  great and small. They solve all difficult questions which have </a:t>
            </a:r>
            <a:r>
              <a:rPr dirty="0" sz="1450" spc="-5">
                <a:latin typeface="Times New Roman"/>
                <a:cs typeface="Times New Roman"/>
              </a:rPr>
              <a:t>a </a:t>
            </a:r>
            <a:r>
              <a:rPr dirty="0" sz="1450" spc="-10">
                <a:latin typeface="Times New Roman"/>
                <a:cs typeface="Times New Roman"/>
              </a:rPr>
              <a:t>more </a:t>
            </a:r>
            <a:r>
              <a:rPr dirty="0" sz="1450" spc="-5">
                <a:latin typeface="Times New Roman"/>
                <a:cs typeface="Times New Roman"/>
              </a:rPr>
              <a:t>or </a:t>
            </a:r>
            <a:r>
              <a:rPr dirty="0" sz="1450" spc="-10">
                <a:latin typeface="Times New Roman"/>
                <a:cs typeface="Times New Roman"/>
              </a:rPr>
              <a:t>less  social character (emigration, for instance) </a:t>
            </a:r>
            <a:r>
              <a:rPr dirty="0" sz="1450" spc="-5">
                <a:latin typeface="Times New Roman"/>
                <a:cs typeface="Times New Roman"/>
              </a:rPr>
              <a:t>by </a:t>
            </a:r>
            <a:r>
              <a:rPr dirty="0" sz="1450" spc="-10">
                <a:latin typeface="Times New Roman"/>
                <a:cs typeface="Times New Roman"/>
              </a:rPr>
              <a:t>getting </a:t>
            </a:r>
            <a:r>
              <a:rPr dirty="0" sz="1450" spc="-5">
                <a:latin typeface="Times New Roman"/>
                <a:cs typeface="Times New Roman"/>
              </a:rPr>
              <a:t>up </a:t>
            </a:r>
            <a:r>
              <a:rPr dirty="0" sz="1450" spc="-10">
                <a:latin typeface="Times New Roman"/>
                <a:cs typeface="Times New Roman"/>
              </a:rPr>
              <a:t>subscriptions, </a:t>
            </a:r>
            <a:r>
              <a:rPr dirty="0" sz="1450" spc="-5">
                <a:latin typeface="Times New Roman"/>
                <a:cs typeface="Times New Roman"/>
              </a:rPr>
              <a:t>but not  by </a:t>
            </a:r>
            <a:r>
              <a:rPr dirty="0" sz="1450" spc="-10">
                <a:latin typeface="Times New Roman"/>
                <a:cs typeface="Times New Roman"/>
              </a:rPr>
              <a:t>the method </a:t>
            </a:r>
            <a:r>
              <a:rPr dirty="0" sz="1450" spc="-5">
                <a:latin typeface="Times New Roman"/>
                <a:cs typeface="Times New Roman"/>
              </a:rPr>
              <a:t>of </a:t>
            </a:r>
            <a:r>
              <a:rPr dirty="0" sz="1450" spc="-10">
                <a:latin typeface="Times New Roman"/>
                <a:cs typeface="Times New Roman"/>
              </a:rPr>
              <a:t>scientific investigation and experiment, though this is at their  full disposal, and, above all, corresponds to their vocation. They readily  become house-doctors, assistant house-doctors, clinical assistants, </a:t>
            </a:r>
            <a:r>
              <a:rPr dirty="0" sz="1450" spc="-5">
                <a:latin typeface="Times New Roman"/>
                <a:cs typeface="Times New Roman"/>
              </a:rPr>
              <a:t>or  </a:t>
            </a:r>
            <a:r>
              <a:rPr dirty="0" sz="1450" spc="-10">
                <a:latin typeface="Times New Roman"/>
                <a:cs typeface="Times New Roman"/>
              </a:rPr>
              <a:t>consulting doctors, and they are prepared to keep these positions until they are  </a:t>
            </a:r>
            <a:r>
              <a:rPr dirty="0" sz="1450" spc="-25">
                <a:latin typeface="Times New Roman"/>
                <a:cs typeface="Times New Roman"/>
              </a:rPr>
              <a:t>forty, </a:t>
            </a:r>
            <a:r>
              <a:rPr dirty="0" sz="1450" spc="-10">
                <a:latin typeface="Times New Roman"/>
                <a:cs typeface="Times New Roman"/>
              </a:rPr>
              <a:t>though independence,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freedom, and personal initiative are  quite as necessary in science, as, for instance, in art </a:t>
            </a:r>
            <a:r>
              <a:rPr dirty="0" sz="1450" spc="-5">
                <a:latin typeface="Times New Roman"/>
                <a:cs typeface="Times New Roman"/>
              </a:rPr>
              <a:t>or </a:t>
            </a:r>
            <a:r>
              <a:rPr dirty="0" sz="1450" spc="-10">
                <a:latin typeface="Times New Roman"/>
                <a:cs typeface="Times New Roman"/>
              </a:rPr>
              <a:t>commerce. </a:t>
            </a:r>
            <a:r>
              <a:rPr dirty="0" sz="1450" spc="-5">
                <a:latin typeface="Times New Roman"/>
                <a:cs typeface="Times New Roman"/>
              </a:rPr>
              <a:t>I </a:t>
            </a:r>
            <a:r>
              <a:rPr dirty="0" sz="1450" spc="-10">
                <a:latin typeface="Times New Roman"/>
                <a:cs typeface="Times New Roman"/>
              </a:rPr>
              <a:t>have  pupils and listeners, </a:t>
            </a:r>
            <a:r>
              <a:rPr dirty="0" sz="1450" spc="-5">
                <a:latin typeface="Times New Roman"/>
                <a:cs typeface="Times New Roman"/>
              </a:rPr>
              <a:t>but 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helpers </a:t>
            </a:r>
            <a:r>
              <a:rPr dirty="0" sz="1450" spc="-5">
                <a:latin typeface="Times New Roman"/>
                <a:cs typeface="Times New Roman"/>
              </a:rPr>
              <a:t>or </a:t>
            </a:r>
            <a:r>
              <a:rPr dirty="0" sz="1450" spc="-10">
                <a:latin typeface="Times New Roman"/>
                <a:cs typeface="Times New Roman"/>
              </a:rPr>
              <a:t>successors. Therefore </a:t>
            </a:r>
            <a:r>
              <a:rPr dirty="0" sz="1450" spc="-5">
                <a:latin typeface="Times New Roman"/>
                <a:cs typeface="Times New Roman"/>
              </a:rPr>
              <a:t>I </a:t>
            </a:r>
            <a:r>
              <a:rPr dirty="0" sz="1450" spc="-10">
                <a:latin typeface="Times New Roman"/>
                <a:cs typeface="Times New Roman"/>
              </a:rPr>
              <a:t>love them  and am concerned for them, </a:t>
            </a:r>
            <a:r>
              <a:rPr dirty="0" sz="1450" spc="-5">
                <a:latin typeface="Times New Roman"/>
                <a:cs typeface="Times New Roman"/>
              </a:rPr>
              <a:t>but </a:t>
            </a:r>
            <a:r>
              <a:rPr dirty="0" sz="1450" spc="-10">
                <a:latin typeface="Times New Roman"/>
                <a:cs typeface="Times New Roman"/>
              </a:rPr>
              <a:t>I'm </a:t>
            </a:r>
            <a:r>
              <a:rPr dirty="0" sz="1450" spc="-5">
                <a:latin typeface="Times New Roman"/>
                <a:cs typeface="Times New Roman"/>
              </a:rPr>
              <a:t>not </a:t>
            </a:r>
            <a:r>
              <a:rPr dirty="0" sz="1450" spc="-10">
                <a:latin typeface="Times New Roman"/>
                <a:cs typeface="Times New Roman"/>
              </a:rPr>
              <a:t>proud </a:t>
            </a:r>
            <a:r>
              <a:rPr dirty="0" sz="1450" spc="-5">
                <a:latin typeface="Times New Roman"/>
                <a:cs typeface="Times New Roman"/>
              </a:rPr>
              <a:t>of </a:t>
            </a:r>
            <a:r>
              <a:rPr dirty="0" sz="1450" spc="-10">
                <a:latin typeface="Times New Roman"/>
                <a:cs typeface="Times New Roman"/>
              </a:rPr>
              <a:t>them </a:t>
            </a:r>
            <a:r>
              <a:rPr dirty="0" sz="1450" spc="-5">
                <a:latin typeface="Times New Roman"/>
                <a:cs typeface="Times New Roman"/>
              </a:rPr>
              <a:t>... </a:t>
            </a:r>
            <a:r>
              <a:rPr dirty="0" sz="1450" spc="-10">
                <a:latin typeface="Times New Roman"/>
                <a:cs typeface="Times New Roman"/>
              </a:rPr>
              <a:t>and so</a:t>
            </a:r>
            <a:r>
              <a:rPr dirty="0" sz="1450" spc="60">
                <a:latin typeface="Times New Roman"/>
                <a:cs typeface="Times New Roman"/>
              </a:rPr>
              <a:t> </a:t>
            </a:r>
            <a:r>
              <a:rPr dirty="0" sz="1450" spc="-5">
                <a:latin typeface="Times New Roman"/>
                <a:cs typeface="Times New Roman"/>
              </a:rPr>
              <a:t>on.</a:t>
            </a:r>
            <a:endParaRPr sz="1450">
              <a:latin typeface="Times New Roman"/>
              <a:cs typeface="Times New Roman"/>
            </a:endParaRPr>
          </a:p>
          <a:p>
            <a:pPr algn="just" marL="12700" marR="5080" indent="255904">
              <a:lnSpc>
                <a:spcPts val="1730"/>
              </a:lnSpc>
              <a:spcBef>
                <a:spcPts val="755"/>
              </a:spcBef>
            </a:pPr>
            <a:r>
              <a:rPr dirty="0" sz="1450" spc="-10">
                <a:latin typeface="Times New Roman"/>
                <a:cs typeface="Times New Roman"/>
              </a:rPr>
              <a:t>However great the number </a:t>
            </a:r>
            <a:r>
              <a:rPr dirty="0" sz="1450" spc="-5">
                <a:latin typeface="Times New Roman"/>
                <a:cs typeface="Times New Roman"/>
              </a:rPr>
              <a:t>of </a:t>
            </a:r>
            <a:r>
              <a:rPr dirty="0" sz="1450" spc="-10">
                <a:latin typeface="Times New Roman"/>
                <a:cs typeface="Times New Roman"/>
              </a:rPr>
              <a:t>such defects may be, it's only in </a:t>
            </a:r>
            <a:r>
              <a:rPr dirty="0" sz="1450" spc="-5">
                <a:latin typeface="Times New Roman"/>
                <a:cs typeface="Times New Roman"/>
              </a:rPr>
              <a:t>a </a:t>
            </a:r>
            <a:r>
              <a:rPr dirty="0" sz="1450" spc="-10">
                <a:latin typeface="Times New Roman"/>
                <a:cs typeface="Times New Roman"/>
              </a:rPr>
              <a:t>cowardly  and timid person that they give rise to pessimism and distraction. All </a:t>
            </a:r>
            <a:r>
              <a:rPr dirty="0" sz="1450" spc="-5">
                <a:latin typeface="Times New Roman"/>
                <a:cs typeface="Times New Roman"/>
              </a:rPr>
              <a:t>of </a:t>
            </a:r>
            <a:r>
              <a:rPr dirty="0" sz="1450" spc="-10">
                <a:latin typeface="Times New Roman"/>
                <a:cs typeface="Times New Roman"/>
              </a:rPr>
              <a:t>them  are </a:t>
            </a:r>
            <a:r>
              <a:rPr dirty="0" sz="1450" spc="-5">
                <a:latin typeface="Times New Roman"/>
                <a:cs typeface="Times New Roman"/>
              </a:rPr>
              <a:t>by </a:t>
            </a:r>
            <a:r>
              <a:rPr dirty="0" sz="1450" spc="-10">
                <a:latin typeface="Times New Roman"/>
                <a:cs typeface="Times New Roman"/>
              </a:rPr>
              <a:t>nature accidental and </a:t>
            </a:r>
            <a:r>
              <a:rPr dirty="0" sz="1450" spc="-20">
                <a:latin typeface="Times New Roman"/>
                <a:cs typeface="Times New Roman"/>
              </a:rPr>
              <a:t>transitory, </a:t>
            </a:r>
            <a:r>
              <a:rPr dirty="0" sz="1450" spc="-10">
                <a:latin typeface="Times New Roman"/>
                <a:cs typeface="Times New Roman"/>
              </a:rPr>
              <a:t>and are completely dependent </a:t>
            </a:r>
            <a:r>
              <a:rPr dirty="0" sz="1450" spc="-5">
                <a:latin typeface="Times New Roman"/>
                <a:cs typeface="Times New Roman"/>
              </a:rPr>
              <a:t>on </a:t>
            </a:r>
            <a:r>
              <a:rPr dirty="0" sz="1450" spc="-10">
                <a:latin typeface="Times New Roman"/>
                <a:cs typeface="Times New Roman"/>
              </a:rPr>
              <a:t>the  conditions </a:t>
            </a:r>
            <a:r>
              <a:rPr dirty="0" sz="1450" spc="-5">
                <a:latin typeface="Times New Roman"/>
                <a:cs typeface="Times New Roman"/>
              </a:rPr>
              <a:t>of </a:t>
            </a:r>
            <a:r>
              <a:rPr dirty="0" sz="1450" spc="-10">
                <a:latin typeface="Times New Roman"/>
                <a:cs typeface="Times New Roman"/>
              </a:rPr>
              <a:t>life. </a:t>
            </a:r>
            <a:r>
              <a:rPr dirty="0" sz="1450" spc="-45">
                <a:latin typeface="Times New Roman"/>
                <a:cs typeface="Times New Roman"/>
              </a:rPr>
              <a:t>Ten </a:t>
            </a:r>
            <a:r>
              <a:rPr dirty="0" sz="1450" spc="-10">
                <a:latin typeface="Times New Roman"/>
                <a:cs typeface="Times New Roman"/>
              </a:rPr>
              <a:t>years will </a:t>
            </a:r>
            <a:r>
              <a:rPr dirty="0" sz="1450" spc="-5">
                <a:latin typeface="Times New Roman"/>
                <a:cs typeface="Times New Roman"/>
              </a:rPr>
              <a:t>be </a:t>
            </a:r>
            <a:r>
              <a:rPr dirty="0" sz="1450" spc="-10">
                <a:latin typeface="Times New Roman"/>
                <a:cs typeface="Times New Roman"/>
              </a:rPr>
              <a:t>enough for them to disappear </a:t>
            </a:r>
            <a:r>
              <a:rPr dirty="0" sz="1450" spc="-5">
                <a:latin typeface="Times New Roman"/>
                <a:cs typeface="Times New Roman"/>
              </a:rPr>
              <a:t>or </a:t>
            </a:r>
            <a:r>
              <a:rPr dirty="0" sz="1450" spc="-10">
                <a:latin typeface="Times New Roman"/>
                <a:cs typeface="Times New Roman"/>
              </a:rPr>
              <a:t>give</a:t>
            </a:r>
            <a:r>
              <a:rPr dirty="0" sz="1450" spc="270">
                <a:latin typeface="Times New Roman"/>
                <a:cs typeface="Times New Roman"/>
              </a:rPr>
              <a:t> </a:t>
            </a:r>
            <a:r>
              <a:rPr dirty="0" sz="1450" spc="-10">
                <a:latin typeface="Times New Roman"/>
                <a:cs typeface="Times New Roman"/>
              </a:rPr>
              <a:t>place</a:t>
            </a:r>
            <a:endParaRPr sz="145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363710"/>
          </a:xfrm>
          <a:prstGeom prst="rect">
            <a:avLst/>
          </a:prstGeom>
        </p:spPr>
        <p:txBody>
          <a:bodyPr wrap="square" lIns="0" tIns="12700" rIns="0" bIns="0" rtlCol="0" vert="horz">
            <a:spAutoFit/>
          </a:bodyPr>
          <a:lstStyle/>
          <a:p>
            <a:pPr algn="just" marL="12700" marR="7620">
              <a:lnSpc>
                <a:spcPct val="99300"/>
              </a:lnSpc>
              <a:spcBef>
                <a:spcPts val="100"/>
              </a:spcBef>
            </a:pPr>
            <a:r>
              <a:rPr dirty="0" sz="1450" spc="-10">
                <a:latin typeface="Times New Roman"/>
                <a:cs typeface="Times New Roman"/>
              </a:rPr>
              <a:t>to new and different defects, which are quite indispensable, </a:t>
            </a:r>
            <a:r>
              <a:rPr dirty="0" sz="1450" spc="-5">
                <a:latin typeface="Times New Roman"/>
                <a:cs typeface="Times New Roman"/>
              </a:rPr>
              <a:t>but </a:t>
            </a:r>
            <a:r>
              <a:rPr dirty="0" sz="1450" spc="-10">
                <a:latin typeface="Times New Roman"/>
                <a:cs typeface="Times New Roman"/>
              </a:rPr>
              <a:t>will in their  turn give the timid </a:t>
            </a:r>
            <a:r>
              <a:rPr dirty="0" sz="1450" spc="-5">
                <a:latin typeface="Times New Roman"/>
                <a:cs typeface="Times New Roman"/>
              </a:rPr>
              <a:t>a </a:t>
            </a:r>
            <a:r>
              <a:rPr dirty="0" sz="1450" spc="-10">
                <a:latin typeface="Times New Roman"/>
                <a:cs typeface="Times New Roman"/>
              </a:rPr>
              <a:t>fright. Students' shortcomings often annoy me, </a:t>
            </a:r>
            <a:r>
              <a:rPr dirty="0" sz="1450" spc="-5">
                <a:latin typeface="Times New Roman"/>
                <a:cs typeface="Times New Roman"/>
              </a:rPr>
              <a:t>but </a:t>
            </a:r>
            <a:r>
              <a:rPr dirty="0" sz="1450" spc="-10">
                <a:latin typeface="Times New Roman"/>
                <a:cs typeface="Times New Roman"/>
              </a:rPr>
              <a:t>the  annoyance is nothing in comparison with the joy </a:t>
            </a:r>
            <a:r>
              <a:rPr dirty="0" sz="1450" spc="-5">
                <a:latin typeface="Times New Roman"/>
                <a:cs typeface="Times New Roman"/>
              </a:rPr>
              <a:t>I </a:t>
            </a:r>
            <a:r>
              <a:rPr dirty="0" sz="1450" spc="-10">
                <a:latin typeface="Times New Roman"/>
                <a:cs typeface="Times New Roman"/>
              </a:rPr>
              <a:t>have had these thirty years  in speaking with my pupils, lecturing to them, studying their relations and  comparing them with people </a:t>
            </a:r>
            <a:r>
              <a:rPr dirty="0" sz="1450" spc="-5">
                <a:latin typeface="Times New Roman"/>
                <a:cs typeface="Times New Roman"/>
              </a:rPr>
              <a:t>of a </a:t>
            </a:r>
            <a:r>
              <a:rPr dirty="0" sz="1450" spc="-10">
                <a:latin typeface="Times New Roman"/>
                <a:cs typeface="Times New Roman"/>
              </a:rPr>
              <a:t>different</a:t>
            </a:r>
            <a:r>
              <a:rPr dirty="0" sz="1450" spc="10">
                <a:latin typeface="Times New Roman"/>
                <a:cs typeface="Times New Roman"/>
              </a:rPr>
              <a:t> </a:t>
            </a:r>
            <a:r>
              <a:rPr dirty="0" sz="1450" spc="-10">
                <a:latin typeface="Times New Roman"/>
                <a:cs typeface="Times New Roman"/>
              </a:rPr>
              <a:t>class.</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Mikhail Fiodorovich is </a:t>
            </a:r>
            <a:r>
              <a:rPr dirty="0" sz="1450" spc="-5">
                <a:latin typeface="Times New Roman"/>
                <a:cs typeface="Times New Roman"/>
              </a:rPr>
              <a:t>a </a:t>
            </a:r>
            <a:r>
              <a:rPr dirty="0" sz="1450" spc="-20">
                <a:latin typeface="Times New Roman"/>
                <a:cs typeface="Times New Roman"/>
              </a:rPr>
              <a:t>slanderer. </a:t>
            </a:r>
            <a:r>
              <a:rPr dirty="0" sz="1450" spc="-10">
                <a:latin typeface="Times New Roman"/>
                <a:cs typeface="Times New Roman"/>
              </a:rPr>
              <a:t>Katy listens and neither </a:t>
            </a:r>
            <a:r>
              <a:rPr dirty="0" sz="1450" spc="-5">
                <a:latin typeface="Times New Roman"/>
                <a:cs typeface="Times New Roman"/>
              </a:rPr>
              <a:t>of </a:t>
            </a:r>
            <a:r>
              <a:rPr dirty="0" sz="1450" spc="-10">
                <a:latin typeface="Times New Roman"/>
                <a:cs typeface="Times New Roman"/>
              </a:rPr>
              <a:t>them notices  how deep is the </a:t>
            </a:r>
            <a:r>
              <a:rPr dirty="0" sz="1450" spc="-5">
                <a:latin typeface="Times New Roman"/>
                <a:cs typeface="Times New Roman"/>
              </a:rPr>
              <a:t>pit </a:t>
            </a:r>
            <a:r>
              <a:rPr dirty="0" sz="1450" spc="-10">
                <a:latin typeface="Times New Roman"/>
                <a:cs typeface="Times New Roman"/>
              </a:rPr>
              <a:t>into which they are drawn </a:t>
            </a:r>
            <a:r>
              <a:rPr dirty="0" sz="1450" spc="-5">
                <a:latin typeface="Times New Roman"/>
                <a:cs typeface="Times New Roman"/>
              </a:rPr>
              <a:t>by </a:t>
            </a:r>
            <a:r>
              <a:rPr dirty="0" sz="1450" spc="-10">
                <a:latin typeface="Times New Roman"/>
                <a:cs typeface="Times New Roman"/>
              </a:rPr>
              <a:t>such an outwardly innocuous  recreation as condemning one's neighbours. They </a:t>
            </a:r>
            <a:r>
              <a:rPr dirty="0" sz="1450" spc="-5">
                <a:latin typeface="Times New Roman"/>
                <a:cs typeface="Times New Roman"/>
              </a:rPr>
              <a:t>don't </a:t>
            </a:r>
            <a:r>
              <a:rPr dirty="0" sz="1450" spc="-10">
                <a:latin typeface="Times New Roman"/>
                <a:cs typeface="Times New Roman"/>
              </a:rPr>
              <a:t>realise how </a:t>
            </a:r>
            <a:r>
              <a:rPr dirty="0" sz="1450" spc="-5">
                <a:latin typeface="Times New Roman"/>
                <a:cs typeface="Times New Roman"/>
              </a:rPr>
              <a:t>a </a:t>
            </a:r>
            <a:r>
              <a:rPr dirty="0" sz="1450" spc="-10">
                <a:latin typeface="Times New Roman"/>
                <a:cs typeface="Times New Roman"/>
              </a:rPr>
              <a:t>simple  conversation gradually turns into mockery and derision, </a:t>
            </a:r>
            <a:r>
              <a:rPr dirty="0" sz="1450" spc="-5">
                <a:latin typeface="Times New Roman"/>
                <a:cs typeface="Times New Roman"/>
              </a:rPr>
              <a:t>or </a:t>
            </a:r>
            <a:r>
              <a:rPr dirty="0" sz="1450" spc="-10">
                <a:latin typeface="Times New Roman"/>
                <a:cs typeface="Times New Roman"/>
              </a:rPr>
              <a:t>how they both  begin even to employ the manners </a:t>
            </a:r>
            <a:r>
              <a:rPr dirty="0" sz="1450" spc="-5">
                <a:latin typeface="Times New Roman"/>
                <a:cs typeface="Times New Roman"/>
              </a:rPr>
              <a:t>of</a:t>
            </a:r>
            <a:r>
              <a:rPr dirty="0" sz="1450" spc="25">
                <a:latin typeface="Times New Roman"/>
                <a:cs typeface="Times New Roman"/>
              </a:rPr>
              <a:t> </a:t>
            </a:r>
            <a:r>
              <a:rPr dirty="0" sz="1450" spc="-20">
                <a:latin typeface="Times New Roman"/>
                <a:cs typeface="Times New Roman"/>
              </a:rPr>
              <a:t>calumny.</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"There are some queer types to </a:t>
            </a:r>
            <a:r>
              <a:rPr dirty="0" sz="1450" spc="-5">
                <a:latin typeface="Times New Roman"/>
                <a:cs typeface="Times New Roman"/>
              </a:rPr>
              <a:t>be found," </a:t>
            </a:r>
            <a:r>
              <a:rPr dirty="0" sz="1450" spc="-10">
                <a:latin typeface="Times New Roman"/>
                <a:cs typeface="Times New Roman"/>
              </a:rPr>
              <a:t>says Mikhail Fiodorovich.  </a:t>
            </a:r>
            <a:r>
              <a:rPr dirty="0" sz="1450" spc="-25">
                <a:latin typeface="Times New Roman"/>
                <a:cs typeface="Times New Roman"/>
              </a:rPr>
              <a:t>"Yesterday </a:t>
            </a:r>
            <a:r>
              <a:rPr dirty="0" sz="1450" spc="-5">
                <a:latin typeface="Times New Roman"/>
                <a:cs typeface="Times New Roman"/>
              </a:rPr>
              <a:t>I </a:t>
            </a:r>
            <a:r>
              <a:rPr dirty="0" sz="1450" spc="-10">
                <a:latin typeface="Times New Roman"/>
                <a:cs typeface="Times New Roman"/>
              </a:rPr>
              <a:t>went to see </a:t>
            </a:r>
            <a:r>
              <a:rPr dirty="0" sz="1450" spc="-5">
                <a:latin typeface="Times New Roman"/>
                <a:cs typeface="Times New Roman"/>
              </a:rPr>
              <a:t>our </a:t>
            </a:r>
            <a:r>
              <a:rPr dirty="0" sz="1450" spc="-10">
                <a:latin typeface="Times New Roman"/>
                <a:cs typeface="Times New Roman"/>
              </a:rPr>
              <a:t>friend </a:t>
            </a:r>
            <a:r>
              <a:rPr dirty="0" sz="1450" spc="-40">
                <a:latin typeface="Times New Roman"/>
                <a:cs typeface="Times New Roman"/>
              </a:rPr>
              <a:t>Yegor </a:t>
            </a:r>
            <a:r>
              <a:rPr dirty="0" sz="1450" spc="-10">
                <a:latin typeface="Times New Roman"/>
                <a:cs typeface="Times New Roman"/>
              </a:rPr>
              <a:t>Pietrovich. There </a:t>
            </a:r>
            <a:r>
              <a:rPr dirty="0" sz="1450" spc="-5">
                <a:latin typeface="Times New Roman"/>
                <a:cs typeface="Times New Roman"/>
              </a:rPr>
              <a:t>I </a:t>
            </a:r>
            <a:r>
              <a:rPr dirty="0" sz="1450" spc="-10">
                <a:latin typeface="Times New Roman"/>
                <a:cs typeface="Times New Roman"/>
              </a:rPr>
              <a:t>found </a:t>
            </a:r>
            <a:r>
              <a:rPr dirty="0" sz="1450" spc="-5">
                <a:latin typeface="Times New Roman"/>
                <a:cs typeface="Times New Roman"/>
              </a:rPr>
              <a:t>a </a:t>
            </a:r>
            <a:r>
              <a:rPr dirty="0" sz="1450" spc="-10">
                <a:latin typeface="Times New Roman"/>
                <a:cs typeface="Times New Roman"/>
              </a:rPr>
              <a:t>student,  </a:t>
            </a:r>
            <a:r>
              <a:rPr dirty="0" sz="1450" spc="-5">
                <a:latin typeface="Times New Roman"/>
                <a:cs typeface="Times New Roman"/>
              </a:rPr>
              <a:t>one of your </a:t>
            </a:r>
            <a:r>
              <a:rPr dirty="0" sz="1450" spc="-10">
                <a:latin typeface="Times New Roman"/>
                <a:cs typeface="Times New Roman"/>
              </a:rPr>
              <a:t>medicos, </a:t>
            </a:r>
            <a:r>
              <a:rPr dirty="0" sz="1450" spc="-5">
                <a:latin typeface="Times New Roman"/>
                <a:cs typeface="Times New Roman"/>
              </a:rPr>
              <a:t>a </a:t>
            </a:r>
            <a:r>
              <a:rPr dirty="0" sz="1450" spc="-10">
                <a:latin typeface="Times New Roman"/>
                <a:cs typeface="Times New Roman"/>
              </a:rPr>
              <a:t>third-year man, </a:t>
            </a:r>
            <a:r>
              <a:rPr dirty="0" sz="1450" spc="-5">
                <a:latin typeface="Times New Roman"/>
                <a:cs typeface="Times New Roman"/>
              </a:rPr>
              <a:t>I </a:t>
            </a:r>
            <a:r>
              <a:rPr dirty="0" sz="1450" spc="-10">
                <a:latin typeface="Times New Roman"/>
                <a:cs typeface="Times New Roman"/>
              </a:rPr>
              <a:t>think. His face </a:t>
            </a:r>
            <a:r>
              <a:rPr dirty="0" sz="1450" spc="-5">
                <a:latin typeface="Times New Roman"/>
                <a:cs typeface="Times New Roman"/>
              </a:rPr>
              <a:t>... </a:t>
            </a:r>
            <a:r>
              <a:rPr dirty="0" sz="1450" spc="-10">
                <a:latin typeface="Times New Roman"/>
                <a:cs typeface="Times New Roman"/>
              </a:rPr>
              <a:t>rather in the style </a:t>
            </a:r>
            <a:r>
              <a:rPr dirty="0" sz="1450" spc="-5">
                <a:latin typeface="Times New Roman"/>
                <a:cs typeface="Times New Roman"/>
              </a:rPr>
              <a:t>of  </a:t>
            </a:r>
            <a:r>
              <a:rPr dirty="0" sz="1450" spc="-10">
                <a:latin typeface="Times New Roman"/>
                <a:cs typeface="Times New Roman"/>
              </a:rPr>
              <a:t>Dobroliubov—the stamp </a:t>
            </a:r>
            <a:r>
              <a:rPr dirty="0" sz="1450" spc="-5">
                <a:latin typeface="Times New Roman"/>
                <a:cs typeface="Times New Roman"/>
              </a:rPr>
              <a:t>of </a:t>
            </a:r>
            <a:r>
              <a:rPr dirty="0" sz="1450" spc="-10">
                <a:latin typeface="Times New Roman"/>
                <a:cs typeface="Times New Roman"/>
              </a:rPr>
              <a:t>profound </a:t>
            </a:r>
            <a:r>
              <a:rPr dirty="0" sz="1450" spc="-5">
                <a:latin typeface="Times New Roman"/>
                <a:cs typeface="Times New Roman"/>
              </a:rPr>
              <a:t>thought on </a:t>
            </a:r>
            <a:r>
              <a:rPr dirty="0" sz="1450" spc="-10">
                <a:latin typeface="Times New Roman"/>
                <a:cs typeface="Times New Roman"/>
              </a:rPr>
              <a:t>his </a:t>
            </a:r>
            <a:r>
              <a:rPr dirty="0" sz="1450" spc="-25">
                <a:latin typeface="Times New Roman"/>
                <a:cs typeface="Times New Roman"/>
              </a:rPr>
              <a:t>brow. </a:t>
            </a:r>
            <a:r>
              <a:rPr dirty="0" sz="1450" spc="-70">
                <a:latin typeface="Times New Roman"/>
                <a:cs typeface="Times New Roman"/>
              </a:rPr>
              <a:t>We </a:t>
            </a:r>
            <a:r>
              <a:rPr dirty="0" sz="1450" spc="-10">
                <a:latin typeface="Times New Roman"/>
                <a:cs typeface="Times New Roman"/>
              </a:rPr>
              <a:t>began to talk.  'My dear fellow—an extraordinary business. I've just read that some German  </a:t>
            </a:r>
            <a:r>
              <a:rPr dirty="0" sz="1450" spc="-5">
                <a:latin typeface="Times New Roman"/>
                <a:cs typeface="Times New Roman"/>
              </a:rPr>
              <a:t>or </a:t>
            </a:r>
            <a:r>
              <a:rPr dirty="0" sz="1450" spc="-10">
                <a:latin typeface="Times New Roman"/>
                <a:cs typeface="Times New Roman"/>
              </a:rPr>
              <a:t>other—can't remember his name—has extracted </a:t>
            </a:r>
            <a:r>
              <a:rPr dirty="0" sz="1450" spc="-5">
                <a:latin typeface="Times New Roman"/>
                <a:cs typeface="Times New Roman"/>
              </a:rPr>
              <a:t>a </a:t>
            </a:r>
            <a:r>
              <a:rPr dirty="0" sz="1450" spc="-10">
                <a:latin typeface="Times New Roman"/>
                <a:cs typeface="Times New Roman"/>
              </a:rPr>
              <a:t>new alkaloid from the  human brain—idiotine.' Do </a:t>
            </a:r>
            <a:r>
              <a:rPr dirty="0" sz="1450" spc="-5">
                <a:latin typeface="Times New Roman"/>
                <a:cs typeface="Times New Roman"/>
              </a:rPr>
              <a:t>you </a:t>
            </a:r>
            <a:r>
              <a:rPr dirty="0" sz="1450" spc="-10">
                <a:latin typeface="Times New Roman"/>
                <a:cs typeface="Times New Roman"/>
              </a:rPr>
              <a:t>know </a:t>
            </a:r>
            <a:r>
              <a:rPr dirty="0" sz="1450" spc="-5">
                <a:latin typeface="Times New Roman"/>
                <a:cs typeface="Times New Roman"/>
              </a:rPr>
              <a:t>he </a:t>
            </a:r>
            <a:r>
              <a:rPr dirty="0" sz="1450" spc="-10">
                <a:latin typeface="Times New Roman"/>
                <a:cs typeface="Times New Roman"/>
              </a:rPr>
              <a:t>really believed it, and produced an  expression </a:t>
            </a:r>
            <a:r>
              <a:rPr dirty="0" sz="1450" spc="-5">
                <a:latin typeface="Times New Roman"/>
                <a:cs typeface="Times New Roman"/>
              </a:rPr>
              <a:t>of </a:t>
            </a:r>
            <a:r>
              <a:rPr dirty="0" sz="1450" spc="-10">
                <a:latin typeface="Times New Roman"/>
                <a:cs typeface="Times New Roman"/>
              </a:rPr>
              <a:t>respect </a:t>
            </a:r>
            <a:r>
              <a:rPr dirty="0" sz="1450" spc="-5">
                <a:latin typeface="Times New Roman"/>
                <a:cs typeface="Times New Roman"/>
              </a:rPr>
              <a:t>on </a:t>
            </a:r>
            <a:r>
              <a:rPr dirty="0" sz="1450" spc="-10">
                <a:latin typeface="Times New Roman"/>
                <a:cs typeface="Times New Roman"/>
              </a:rPr>
              <a:t>his face, as much as to </a:t>
            </a:r>
            <a:r>
              <a:rPr dirty="0" sz="1450" spc="-30">
                <a:latin typeface="Times New Roman"/>
                <a:cs typeface="Times New Roman"/>
              </a:rPr>
              <a:t>say, </a:t>
            </a:r>
            <a:r>
              <a:rPr dirty="0" sz="1450" spc="-10">
                <a:latin typeface="Times New Roman"/>
                <a:cs typeface="Times New Roman"/>
              </a:rPr>
              <a:t>'See, what </a:t>
            </a:r>
            <a:r>
              <a:rPr dirty="0" sz="1450" spc="-5">
                <a:latin typeface="Times New Roman"/>
                <a:cs typeface="Times New Roman"/>
              </a:rPr>
              <a:t>a </a:t>
            </a:r>
            <a:r>
              <a:rPr dirty="0" sz="1450" spc="-10">
                <a:latin typeface="Times New Roman"/>
                <a:cs typeface="Times New Roman"/>
              </a:rPr>
              <a:t>power we  are.'"</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"The other day </a:t>
            </a:r>
            <a:r>
              <a:rPr dirty="0" sz="1450" spc="-5">
                <a:latin typeface="Times New Roman"/>
                <a:cs typeface="Times New Roman"/>
              </a:rPr>
              <a:t>I </a:t>
            </a:r>
            <a:r>
              <a:rPr dirty="0" sz="1450" spc="-10">
                <a:latin typeface="Times New Roman"/>
                <a:cs typeface="Times New Roman"/>
              </a:rPr>
              <a:t>went to the theatre. </a:t>
            </a:r>
            <a:r>
              <a:rPr dirty="0" sz="1450" spc="-5">
                <a:latin typeface="Times New Roman"/>
                <a:cs typeface="Times New Roman"/>
              </a:rPr>
              <a:t>I </a:t>
            </a:r>
            <a:r>
              <a:rPr dirty="0" sz="1450" spc="-10">
                <a:latin typeface="Times New Roman"/>
                <a:cs typeface="Times New Roman"/>
              </a:rPr>
              <a:t>sat down. Just in front </a:t>
            </a:r>
            <a:r>
              <a:rPr dirty="0" sz="1450" spc="-5">
                <a:latin typeface="Times New Roman"/>
                <a:cs typeface="Times New Roman"/>
              </a:rPr>
              <a:t>of </a:t>
            </a:r>
            <a:r>
              <a:rPr dirty="0" sz="1450" spc="-10">
                <a:latin typeface="Times New Roman"/>
                <a:cs typeface="Times New Roman"/>
              </a:rPr>
              <a:t>me in the  next row two people were sitting: one, </a:t>
            </a:r>
            <a:r>
              <a:rPr dirty="0" sz="1450" spc="-5">
                <a:latin typeface="Times New Roman"/>
                <a:cs typeface="Times New Roman"/>
              </a:rPr>
              <a:t>'one of </a:t>
            </a:r>
            <a:r>
              <a:rPr dirty="0" sz="1450" spc="-10">
                <a:latin typeface="Times New Roman"/>
                <a:cs typeface="Times New Roman"/>
              </a:rPr>
              <a:t>the chosen,' evidently </a:t>
            </a:r>
            <a:r>
              <a:rPr dirty="0" sz="1450" spc="-5">
                <a:latin typeface="Times New Roman"/>
                <a:cs typeface="Times New Roman"/>
              </a:rPr>
              <a:t>a </a:t>
            </a:r>
            <a:r>
              <a:rPr dirty="0" sz="1450" spc="-10">
                <a:latin typeface="Times New Roman"/>
                <a:cs typeface="Times New Roman"/>
              </a:rPr>
              <a:t>law  student, the other </a:t>
            </a:r>
            <a:r>
              <a:rPr dirty="0" sz="1450" spc="-5">
                <a:latin typeface="Times New Roman"/>
                <a:cs typeface="Times New Roman"/>
              </a:rPr>
              <a:t>a </a:t>
            </a:r>
            <a:r>
              <a:rPr dirty="0" sz="1450" spc="-10">
                <a:latin typeface="Times New Roman"/>
                <a:cs typeface="Times New Roman"/>
              </a:rPr>
              <a:t>whiskery medico. The medico was as drunk as </a:t>
            </a:r>
            <a:r>
              <a:rPr dirty="0" sz="1450" spc="-5">
                <a:latin typeface="Times New Roman"/>
                <a:cs typeface="Times New Roman"/>
              </a:rPr>
              <a:t>a </a:t>
            </a:r>
            <a:r>
              <a:rPr dirty="0" sz="1450" spc="-20">
                <a:latin typeface="Times New Roman"/>
                <a:cs typeface="Times New Roman"/>
              </a:rPr>
              <a:t>cobbler.  </a:t>
            </a:r>
            <a:r>
              <a:rPr dirty="0" sz="1450" spc="-10">
                <a:latin typeface="Times New Roman"/>
                <a:cs typeface="Times New Roman"/>
              </a:rPr>
              <a:t>Not an atom </a:t>
            </a:r>
            <a:r>
              <a:rPr dirty="0" sz="1450" spc="-5">
                <a:latin typeface="Times New Roman"/>
                <a:cs typeface="Times New Roman"/>
              </a:rPr>
              <a:t>of </a:t>
            </a:r>
            <a:r>
              <a:rPr dirty="0" sz="1450" spc="-10">
                <a:latin typeface="Times New Roman"/>
                <a:cs typeface="Times New Roman"/>
              </a:rPr>
              <a:t>attention to the stage. Dozing and </a:t>
            </a:r>
            <a:r>
              <a:rPr dirty="0" sz="1450" spc="-5">
                <a:latin typeface="Times New Roman"/>
                <a:cs typeface="Times New Roman"/>
              </a:rPr>
              <a:t>nodding. </a:t>
            </a:r>
            <a:r>
              <a:rPr dirty="0" sz="1450" spc="-10">
                <a:latin typeface="Times New Roman"/>
                <a:cs typeface="Times New Roman"/>
              </a:rPr>
              <a:t>But the moment  some actor began to deliver </a:t>
            </a:r>
            <a:r>
              <a:rPr dirty="0" sz="1450" spc="-5">
                <a:latin typeface="Times New Roman"/>
                <a:cs typeface="Times New Roman"/>
              </a:rPr>
              <a:t>a </a:t>
            </a:r>
            <a:r>
              <a:rPr dirty="0" sz="1450" spc="-10">
                <a:latin typeface="Times New Roman"/>
                <a:cs typeface="Times New Roman"/>
              </a:rPr>
              <a:t>loud monologue, </a:t>
            </a:r>
            <a:r>
              <a:rPr dirty="0" sz="1450" spc="-5">
                <a:latin typeface="Times New Roman"/>
                <a:cs typeface="Times New Roman"/>
              </a:rPr>
              <a:t>or </a:t>
            </a:r>
            <a:r>
              <a:rPr dirty="0" sz="1450" spc="-10">
                <a:latin typeface="Times New Roman"/>
                <a:cs typeface="Times New Roman"/>
              </a:rPr>
              <a:t>just raised his voice, my  medico thrills, digs his neighbour in the ribs. 'What's </a:t>
            </a:r>
            <a:r>
              <a:rPr dirty="0" sz="1450" spc="-5">
                <a:latin typeface="Times New Roman"/>
                <a:cs typeface="Times New Roman"/>
              </a:rPr>
              <a:t>he </a:t>
            </a:r>
            <a:r>
              <a:rPr dirty="0" sz="1450" spc="-10">
                <a:latin typeface="Times New Roman"/>
                <a:cs typeface="Times New Roman"/>
              </a:rPr>
              <a:t>say? Something  noble?' 'Noble,' answers 'the</a:t>
            </a:r>
            <a:r>
              <a:rPr dirty="0" sz="1450" spc="10">
                <a:latin typeface="Times New Roman"/>
                <a:cs typeface="Times New Roman"/>
              </a:rPr>
              <a:t> </a:t>
            </a:r>
            <a:r>
              <a:rPr dirty="0" sz="1450" spc="-10">
                <a:latin typeface="Times New Roman"/>
                <a:cs typeface="Times New Roman"/>
              </a:rPr>
              <a:t>chosen.'</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"'Brrravo!' bawls the medico. 'No—ble. Bravo.' </a:t>
            </a:r>
            <a:r>
              <a:rPr dirty="0" sz="1450" spc="-60">
                <a:latin typeface="Times New Roman"/>
                <a:cs typeface="Times New Roman"/>
              </a:rPr>
              <a:t>You </a:t>
            </a:r>
            <a:r>
              <a:rPr dirty="0" sz="1450" spc="-10">
                <a:latin typeface="Times New Roman"/>
                <a:cs typeface="Times New Roman"/>
              </a:rPr>
              <a:t>see the drunken  blockhead didn't come to the theatre for art, </a:t>
            </a:r>
            <a:r>
              <a:rPr dirty="0" sz="1450" spc="-5">
                <a:latin typeface="Times New Roman"/>
                <a:cs typeface="Times New Roman"/>
              </a:rPr>
              <a:t>but </a:t>
            </a:r>
            <a:r>
              <a:rPr dirty="0" sz="1450" spc="-10">
                <a:latin typeface="Times New Roman"/>
                <a:cs typeface="Times New Roman"/>
              </a:rPr>
              <a:t>for something noble. He wants  </a:t>
            </a:r>
            <a:r>
              <a:rPr dirty="0" sz="1450" spc="-15">
                <a:latin typeface="Times New Roman"/>
                <a:cs typeface="Times New Roman"/>
              </a:rPr>
              <a:t>nobility."</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Katy listens and laughs. Her laugh is rather strange. She breathes </a:t>
            </a:r>
            <a:r>
              <a:rPr dirty="0" sz="1450" spc="-5">
                <a:latin typeface="Times New Roman"/>
                <a:cs typeface="Times New Roman"/>
              </a:rPr>
              <a:t>out </a:t>
            </a:r>
            <a:r>
              <a:rPr dirty="0" sz="1450" spc="-10">
                <a:latin typeface="Times New Roman"/>
                <a:cs typeface="Times New Roman"/>
              </a:rPr>
              <a:t>in  swift, rhythmic, and regular alternation with her inward breathing. It's as  though she were playing an accordion. Of her face, only her nostrils laugh. My  heart fails me. </a:t>
            </a:r>
            <a:r>
              <a:rPr dirty="0" sz="1450" spc="-5">
                <a:latin typeface="Times New Roman"/>
                <a:cs typeface="Times New Roman"/>
              </a:rPr>
              <a:t>I don't </a:t>
            </a:r>
            <a:r>
              <a:rPr dirty="0" sz="1450" spc="-10">
                <a:latin typeface="Times New Roman"/>
                <a:cs typeface="Times New Roman"/>
              </a:rPr>
              <a:t>know what to </a:t>
            </a:r>
            <a:r>
              <a:rPr dirty="0" sz="1450" spc="-30">
                <a:latin typeface="Times New Roman"/>
                <a:cs typeface="Times New Roman"/>
              </a:rPr>
              <a:t>say. </a:t>
            </a:r>
            <a:r>
              <a:rPr dirty="0" sz="1450" spc="-5">
                <a:latin typeface="Times New Roman"/>
                <a:cs typeface="Times New Roman"/>
              </a:rPr>
              <a:t>I </a:t>
            </a:r>
            <a:r>
              <a:rPr dirty="0" sz="1450" spc="-10">
                <a:latin typeface="Times New Roman"/>
                <a:cs typeface="Times New Roman"/>
              </a:rPr>
              <a:t>lose my </a:t>
            </a:r>
            <a:r>
              <a:rPr dirty="0" sz="1450" spc="-20">
                <a:latin typeface="Times New Roman"/>
                <a:cs typeface="Times New Roman"/>
              </a:rPr>
              <a:t>temper, </a:t>
            </a:r>
            <a:r>
              <a:rPr dirty="0" sz="1450" spc="-10">
                <a:latin typeface="Times New Roman"/>
                <a:cs typeface="Times New Roman"/>
              </a:rPr>
              <a:t>crimson, jump </a:t>
            </a:r>
            <a:r>
              <a:rPr dirty="0" sz="1450" spc="-5">
                <a:latin typeface="Times New Roman"/>
                <a:cs typeface="Times New Roman"/>
              </a:rPr>
              <a:t>up  </a:t>
            </a:r>
            <a:r>
              <a:rPr dirty="0" sz="1450" spc="-10">
                <a:latin typeface="Times New Roman"/>
                <a:cs typeface="Times New Roman"/>
              </a:rPr>
              <a:t>from my seat and</a:t>
            </a:r>
            <a:r>
              <a:rPr dirty="0" sz="1450" spc="5">
                <a:latin typeface="Times New Roman"/>
                <a:cs typeface="Times New Roman"/>
              </a:rPr>
              <a:t> </a:t>
            </a:r>
            <a:r>
              <a:rPr dirty="0" sz="1450" spc="-10">
                <a:latin typeface="Times New Roman"/>
                <a:cs typeface="Times New Roman"/>
              </a:rPr>
              <a:t>cry:</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"Be quiet, won't </a:t>
            </a:r>
            <a:r>
              <a:rPr dirty="0" sz="1450" spc="-5">
                <a:latin typeface="Times New Roman"/>
                <a:cs typeface="Times New Roman"/>
              </a:rPr>
              <a:t>you? </a:t>
            </a:r>
            <a:r>
              <a:rPr dirty="0" sz="1450" spc="-10">
                <a:latin typeface="Times New Roman"/>
                <a:cs typeface="Times New Roman"/>
              </a:rPr>
              <a:t>Why </a:t>
            </a:r>
            <a:r>
              <a:rPr dirty="0" sz="1450" spc="-5">
                <a:latin typeface="Times New Roman"/>
                <a:cs typeface="Times New Roman"/>
              </a:rPr>
              <a:t>do you </a:t>
            </a:r>
            <a:r>
              <a:rPr dirty="0" sz="1450" spc="-10">
                <a:latin typeface="Times New Roman"/>
                <a:cs typeface="Times New Roman"/>
              </a:rPr>
              <a:t>sit here like two toads, poisoning the air  with </a:t>
            </a:r>
            <a:r>
              <a:rPr dirty="0" sz="1450" spc="-5">
                <a:latin typeface="Times New Roman"/>
                <a:cs typeface="Times New Roman"/>
              </a:rPr>
              <a:t>your </a:t>
            </a:r>
            <a:r>
              <a:rPr dirty="0" sz="1450" spc="-10">
                <a:latin typeface="Times New Roman"/>
                <a:cs typeface="Times New Roman"/>
              </a:rPr>
              <a:t>breath? I've had</a:t>
            </a:r>
            <a:r>
              <a:rPr dirty="0" sz="1450" spc="5">
                <a:latin typeface="Times New Roman"/>
                <a:cs typeface="Times New Roman"/>
              </a:rPr>
              <a:t> </a:t>
            </a:r>
            <a:r>
              <a:rPr dirty="0" sz="1450" spc="-5">
                <a:latin typeface="Times New Roman"/>
                <a:cs typeface="Times New Roman"/>
              </a:rPr>
              <a:t>enough."</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In vain </a:t>
            </a:r>
            <a:r>
              <a:rPr dirty="0" sz="1450" spc="-5">
                <a:latin typeface="Times New Roman"/>
                <a:cs typeface="Times New Roman"/>
              </a:rPr>
              <a:t>I </a:t>
            </a:r>
            <a:r>
              <a:rPr dirty="0" sz="1450" spc="-10">
                <a:latin typeface="Times New Roman"/>
                <a:cs typeface="Times New Roman"/>
              </a:rPr>
              <a:t>wait for them to stop their slanders. </a:t>
            </a:r>
            <a:r>
              <a:rPr dirty="0" sz="1450" spc="-5">
                <a:latin typeface="Times New Roman"/>
                <a:cs typeface="Times New Roman"/>
              </a:rPr>
              <a:t>I </a:t>
            </a:r>
            <a:r>
              <a:rPr dirty="0" sz="1450" spc="-10">
                <a:latin typeface="Times New Roman"/>
                <a:cs typeface="Times New Roman"/>
              </a:rPr>
              <a:t>prepare to </a:t>
            </a:r>
            <a:r>
              <a:rPr dirty="0" sz="1450" spc="-5">
                <a:latin typeface="Times New Roman"/>
                <a:cs typeface="Times New Roman"/>
              </a:rPr>
              <a:t>go </a:t>
            </a:r>
            <a:r>
              <a:rPr dirty="0" sz="1450" spc="-10">
                <a:latin typeface="Times New Roman"/>
                <a:cs typeface="Times New Roman"/>
              </a:rPr>
              <a:t>home. And it's  time, </a:t>
            </a:r>
            <a:r>
              <a:rPr dirty="0" sz="1450" spc="-5">
                <a:latin typeface="Times New Roman"/>
                <a:cs typeface="Times New Roman"/>
              </a:rPr>
              <a:t>too. </a:t>
            </a:r>
            <a:r>
              <a:rPr dirty="0" sz="1450" spc="-10">
                <a:latin typeface="Times New Roman"/>
                <a:cs typeface="Times New Roman"/>
              </a:rPr>
              <a:t>Past ten</a:t>
            </a:r>
            <a:r>
              <a:rPr dirty="0" sz="1450">
                <a:latin typeface="Times New Roman"/>
                <a:cs typeface="Times New Roman"/>
              </a:rPr>
              <a:t> </a:t>
            </a:r>
            <a:r>
              <a:rPr dirty="0" sz="1450" spc="-10">
                <a:latin typeface="Times New Roman"/>
                <a:cs typeface="Times New Roman"/>
              </a:rPr>
              <a:t>o'clock.</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"I'll</a:t>
            </a:r>
            <a:r>
              <a:rPr dirty="0" sz="1450" spc="254">
                <a:latin typeface="Times New Roman"/>
                <a:cs typeface="Times New Roman"/>
              </a:rPr>
              <a:t> </a:t>
            </a:r>
            <a:r>
              <a:rPr dirty="0" sz="1450" spc="-10">
                <a:latin typeface="Times New Roman"/>
                <a:cs typeface="Times New Roman"/>
              </a:rPr>
              <a:t>sit</a:t>
            </a:r>
            <a:r>
              <a:rPr dirty="0" sz="1450" spc="254">
                <a:latin typeface="Times New Roman"/>
                <a:cs typeface="Times New Roman"/>
              </a:rPr>
              <a:t> </a:t>
            </a:r>
            <a:r>
              <a:rPr dirty="0" sz="1450" spc="-10">
                <a:latin typeface="Times New Roman"/>
                <a:cs typeface="Times New Roman"/>
              </a:rPr>
              <a:t>here</a:t>
            </a:r>
            <a:r>
              <a:rPr dirty="0" sz="1450" spc="254">
                <a:latin typeface="Times New Roman"/>
                <a:cs typeface="Times New Roman"/>
              </a:rPr>
              <a:t> </a:t>
            </a:r>
            <a:r>
              <a:rPr dirty="0" sz="1450" spc="-5">
                <a:latin typeface="Times New Roman"/>
                <a:cs typeface="Times New Roman"/>
              </a:rPr>
              <a:t>a</a:t>
            </a:r>
            <a:r>
              <a:rPr dirty="0" sz="1450" spc="254">
                <a:latin typeface="Times New Roman"/>
                <a:cs typeface="Times New Roman"/>
              </a:rPr>
              <a:t> </a:t>
            </a:r>
            <a:r>
              <a:rPr dirty="0" sz="1450" spc="-10">
                <a:latin typeface="Times New Roman"/>
                <a:cs typeface="Times New Roman"/>
              </a:rPr>
              <a:t>little</a:t>
            </a:r>
            <a:r>
              <a:rPr dirty="0" sz="1450" spc="254">
                <a:latin typeface="Times New Roman"/>
                <a:cs typeface="Times New Roman"/>
              </a:rPr>
              <a:t> </a:t>
            </a:r>
            <a:r>
              <a:rPr dirty="0" sz="1450" spc="-15">
                <a:latin typeface="Times New Roman"/>
                <a:cs typeface="Times New Roman"/>
              </a:rPr>
              <a:t>longer,"</a:t>
            </a:r>
            <a:r>
              <a:rPr dirty="0" sz="1450" spc="254">
                <a:latin typeface="Times New Roman"/>
                <a:cs typeface="Times New Roman"/>
              </a:rPr>
              <a:t> </a:t>
            </a:r>
            <a:r>
              <a:rPr dirty="0" sz="1450" spc="-10">
                <a:latin typeface="Times New Roman"/>
                <a:cs typeface="Times New Roman"/>
              </a:rPr>
              <a:t>says</a:t>
            </a:r>
            <a:r>
              <a:rPr dirty="0" sz="1450" spc="254">
                <a:latin typeface="Times New Roman"/>
                <a:cs typeface="Times New Roman"/>
              </a:rPr>
              <a:t> </a:t>
            </a:r>
            <a:r>
              <a:rPr dirty="0" sz="1450" spc="-10">
                <a:latin typeface="Times New Roman"/>
                <a:cs typeface="Times New Roman"/>
              </a:rPr>
              <a:t>Mikhail</a:t>
            </a:r>
            <a:r>
              <a:rPr dirty="0" sz="1450" spc="254">
                <a:latin typeface="Times New Roman"/>
                <a:cs typeface="Times New Roman"/>
              </a:rPr>
              <a:t> </a:t>
            </a:r>
            <a:r>
              <a:rPr dirty="0" sz="1450" spc="-10">
                <a:latin typeface="Times New Roman"/>
                <a:cs typeface="Times New Roman"/>
              </a:rPr>
              <a:t>Fiodorovich,</a:t>
            </a:r>
            <a:r>
              <a:rPr dirty="0" sz="1450" spc="254">
                <a:latin typeface="Times New Roman"/>
                <a:cs typeface="Times New Roman"/>
              </a:rPr>
              <a:t> </a:t>
            </a:r>
            <a:r>
              <a:rPr dirty="0" sz="1450" spc="-10">
                <a:latin typeface="Times New Roman"/>
                <a:cs typeface="Times New Roman"/>
              </a:rPr>
              <a:t>"if</a:t>
            </a:r>
            <a:r>
              <a:rPr dirty="0" sz="1450" spc="254">
                <a:latin typeface="Times New Roman"/>
                <a:cs typeface="Times New Roman"/>
              </a:rPr>
              <a:t> </a:t>
            </a:r>
            <a:r>
              <a:rPr dirty="0" sz="1450" spc="-5">
                <a:latin typeface="Times New Roman"/>
                <a:cs typeface="Times New Roman"/>
              </a:rPr>
              <a:t>you</a:t>
            </a:r>
            <a:r>
              <a:rPr dirty="0" sz="1450" spc="254">
                <a:latin typeface="Times New Roman"/>
                <a:cs typeface="Times New Roman"/>
              </a:rPr>
              <a:t> </a:t>
            </a:r>
            <a:r>
              <a:rPr dirty="0" sz="1450" spc="-10">
                <a:latin typeface="Times New Roman"/>
                <a:cs typeface="Times New Roman"/>
              </a:rPr>
              <a:t>give</a:t>
            </a:r>
            <a:r>
              <a:rPr dirty="0" sz="1450" spc="254">
                <a:latin typeface="Times New Roman"/>
                <a:cs typeface="Times New Roman"/>
              </a:rPr>
              <a:t> </a:t>
            </a:r>
            <a:r>
              <a:rPr dirty="0" sz="1450" spc="-10">
                <a:latin typeface="Times New Roman"/>
                <a:cs typeface="Times New Roman"/>
              </a:rPr>
              <a:t>me</a:t>
            </a:r>
            <a:endParaRPr sz="145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918"/>
            <a:ext cx="5807075" cy="9450705"/>
          </a:xfrm>
          <a:prstGeom prst="rect">
            <a:avLst/>
          </a:prstGeom>
        </p:spPr>
        <p:txBody>
          <a:bodyPr wrap="square" lIns="0" tIns="114300" rIns="0" bIns="0" rtlCol="0" vert="horz">
            <a:spAutoFit/>
          </a:bodyPr>
          <a:lstStyle/>
          <a:p>
            <a:pPr algn="just" marL="12700">
              <a:lnSpc>
                <a:spcPct val="100000"/>
              </a:lnSpc>
              <a:spcBef>
                <a:spcPts val="900"/>
              </a:spcBef>
            </a:pPr>
            <a:r>
              <a:rPr dirty="0" sz="1450" spc="-10">
                <a:latin typeface="Times New Roman"/>
                <a:cs typeface="Times New Roman"/>
              </a:rPr>
              <a:t>leave, Ekaterina</a:t>
            </a:r>
            <a:r>
              <a:rPr dirty="0" sz="1450" spc="-5">
                <a:latin typeface="Times New Roman"/>
                <a:cs typeface="Times New Roman"/>
              </a:rPr>
              <a:t> </a:t>
            </a:r>
            <a:r>
              <a:rPr dirty="0" sz="1450" spc="-10">
                <a:latin typeface="Times New Roman"/>
                <a:cs typeface="Times New Roman"/>
              </a:rPr>
              <a:t>Vladimirovna?"</a:t>
            </a:r>
            <a:endParaRPr sz="1450">
              <a:latin typeface="Times New Roman"/>
              <a:cs typeface="Times New Roman"/>
            </a:endParaRPr>
          </a:p>
          <a:p>
            <a:pPr algn="just" marL="268605">
              <a:lnSpc>
                <a:spcPct val="100000"/>
              </a:lnSpc>
              <a:spcBef>
                <a:spcPts val="800"/>
              </a:spcBef>
            </a:pPr>
            <a:r>
              <a:rPr dirty="0" sz="1450" spc="-45">
                <a:latin typeface="Times New Roman"/>
                <a:cs typeface="Times New Roman"/>
              </a:rPr>
              <a:t>"You </a:t>
            </a:r>
            <a:r>
              <a:rPr dirty="0" sz="1450" spc="-10">
                <a:latin typeface="Times New Roman"/>
                <a:cs typeface="Times New Roman"/>
              </a:rPr>
              <a:t>have my leave," Katy</a:t>
            </a:r>
            <a:r>
              <a:rPr dirty="0" sz="1450" spc="45">
                <a:latin typeface="Times New Roman"/>
                <a:cs typeface="Times New Roman"/>
              </a:rPr>
              <a:t> </a:t>
            </a:r>
            <a:r>
              <a:rPr dirty="0" sz="1450" spc="-10">
                <a:latin typeface="Times New Roman"/>
                <a:cs typeface="Times New Roman"/>
              </a:rPr>
              <a:t>answers.</a:t>
            </a:r>
            <a:endParaRPr sz="1450">
              <a:latin typeface="Times New Roman"/>
              <a:cs typeface="Times New Roman"/>
            </a:endParaRPr>
          </a:p>
          <a:p>
            <a:pPr algn="just" marL="268605">
              <a:lnSpc>
                <a:spcPct val="100000"/>
              </a:lnSpc>
              <a:spcBef>
                <a:spcPts val="705"/>
              </a:spcBef>
            </a:pPr>
            <a:r>
              <a:rPr dirty="0" sz="1450" spc="-10">
                <a:latin typeface="Times New Roman"/>
                <a:cs typeface="Times New Roman"/>
              </a:rPr>
              <a:t>"Bene. In that case, order another bottle,</a:t>
            </a:r>
            <a:r>
              <a:rPr dirty="0" sz="1450" spc="30">
                <a:latin typeface="Times New Roman"/>
                <a:cs typeface="Times New Roman"/>
              </a:rPr>
              <a:t> </a:t>
            </a:r>
            <a:r>
              <a:rPr dirty="0" sz="1450" spc="-10">
                <a:latin typeface="Times New Roman"/>
                <a:cs typeface="Times New Roman"/>
              </a:rPr>
              <a:t>please."</a:t>
            </a:r>
            <a:endParaRPr sz="1450">
              <a:latin typeface="Times New Roman"/>
              <a:cs typeface="Times New Roman"/>
            </a:endParaRPr>
          </a:p>
          <a:p>
            <a:pPr algn="just" marL="12700" marR="11430" indent="255904">
              <a:lnSpc>
                <a:spcPts val="1730"/>
              </a:lnSpc>
              <a:spcBef>
                <a:spcPts val="850"/>
              </a:spcBef>
            </a:pPr>
            <a:r>
              <a:rPr dirty="0" sz="1450" spc="-20">
                <a:latin typeface="Times New Roman"/>
                <a:cs typeface="Times New Roman"/>
              </a:rPr>
              <a:t>Together </a:t>
            </a:r>
            <a:r>
              <a:rPr dirty="0" sz="1450" spc="-10">
                <a:latin typeface="Times New Roman"/>
                <a:cs typeface="Times New Roman"/>
              </a:rPr>
              <a:t>they escort me to the hall with candles in their hands. While I'm  putting </a:t>
            </a:r>
            <a:r>
              <a:rPr dirty="0" sz="1450" spc="-5">
                <a:latin typeface="Times New Roman"/>
                <a:cs typeface="Times New Roman"/>
              </a:rPr>
              <a:t>on </a:t>
            </a:r>
            <a:r>
              <a:rPr dirty="0" sz="1450" spc="-10">
                <a:latin typeface="Times New Roman"/>
                <a:cs typeface="Times New Roman"/>
              </a:rPr>
              <a:t>my overcoat, Mikhail Fiodorovich</a:t>
            </a:r>
            <a:r>
              <a:rPr dirty="0" sz="1450" spc="15">
                <a:latin typeface="Times New Roman"/>
                <a:cs typeface="Times New Roman"/>
              </a:rPr>
              <a:t> </a:t>
            </a:r>
            <a:r>
              <a:rPr dirty="0" sz="1450" spc="-10">
                <a:latin typeface="Times New Roman"/>
                <a:cs typeface="Times New Roman"/>
              </a:rPr>
              <a:t>says:</a:t>
            </a:r>
            <a:endParaRPr sz="1450">
              <a:latin typeface="Times New Roman"/>
              <a:cs typeface="Times New Roman"/>
            </a:endParaRPr>
          </a:p>
          <a:p>
            <a:pPr algn="just" marL="12700" marR="9525" indent="255904">
              <a:lnSpc>
                <a:spcPts val="1730"/>
              </a:lnSpc>
              <a:spcBef>
                <a:spcPts val="785"/>
              </a:spcBef>
            </a:pPr>
            <a:r>
              <a:rPr dirty="0" sz="1450" spc="-30">
                <a:latin typeface="Times New Roman"/>
                <a:cs typeface="Times New Roman"/>
              </a:rPr>
              <a:t>"You've </a:t>
            </a:r>
            <a:r>
              <a:rPr dirty="0" sz="1450" spc="-10">
                <a:latin typeface="Times New Roman"/>
                <a:cs typeface="Times New Roman"/>
              </a:rPr>
              <a:t>grown terribly thin and old </a:t>
            </a:r>
            <a:r>
              <a:rPr dirty="0" sz="1450" spc="-25">
                <a:latin typeface="Times New Roman"/>
                <a:cs typeface="Times New Roman"/>
              </a:rPr>
              <a:t>lately. </a:t>
            </a:r>
            <a:r>
              <a:rPr dirty="0" sz="1450" spc="-10">
                <a:latin typeface="Times New Roman"/>
                <a:cs typeface="Times New Roman"/>
              </a:rPr>
              <a:t>Nicolai Stiepanovich. What's  the matter with </a:t>
            </a:r>
            <a:r>
              <a:rPr dirty="0" sz="1450" spc="-5">
                <a:latin typeface="Times New Roman"/>
                <a:cs typeface="Times New Roman"/>
              </a:rPr>
              <a:t>you?</a:t>
            </a:r>
            <a:r>
              <a:rPr dirty="0" sz="1450" spc="5">
                <a:latin typeface="Times New Roman"/>
                <a:cs typeface="Times New Roman"/>
              </a:rPr>
              <a:t> </a:t>
            </a:r>
            <a:r>
              <a:rPr dirty="0" sz="1450" spc="-10">
                <a:latin typeface="Times New Roman"/>
                <a:cs typeface="Times New Roman"/>
              </a:rPr>
              <a:t>Ill?</a:t>
            </a:r>
            <a:endParaRPr sz="1450">
              <a:latin typeface="Times New Roman"/>
              <a:cs typeface="Times New Roman"/>
            </a:endParaRPr>
          </a:p>
          <a:p>
            <a:pPr algn="just" marL="268605">
              <a:lnSpc>
                <a:spcPct val="100000"/>
              </a:lnSpc>
              <a:spcBef>
                <a:spcPts val="655"/>
              </a:spcBef>
            </a:pPr>
            <a:r>
              <a:rPr dirty="0" sz="1450" spc="-40">
                <a:latin typeface="Times New Roman"/>
                <a:cs typeface="Times New Roman"/>
              </a:rPr>
              <a:t>"Yes,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little."</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look after himself," Katy puts in</a:t>
            </a:r>
            <a:r>
              <a:rPr dirty="0" sz="1450" spc="35">
                <a:latin typeface="Times New Roman"/>
                <a:cs typeface="Times New Roman"/>
              </a:rPr>
              <a:t> </a:t>
            </a:r>
            <a:r>
              <a:rPr dirty="0" sz="1450" spc="-20">
                <a:latin typeface="Times New Roman"/>
                <a:cs typeface="Times New Roman"/>
              </a:rPr>
              <a:t>sternly.</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"Why </a:t>
            </a:r>
            <a:r>
              <a:rPr dirty="0" sz="1450" spc="-5">
                <a:latin typeface="Times New Roman"/>
                <a:cs typeface="Times New Roman"/>
              </a:rPr>
              <a:t>don't you </a:t>
            </a:r>
            <a:r>
              <a:rPr dirty="0" sz="1450" spc="-10">
                <a:latin typeface="Times New Roman"/>
                <a:cs typeface="Times New Roman"/>
              </a:rPr>
              <a:t>look after yourself? How can </a:t>
            </a:r>
            <a:r>
              <a:rPr dirty="0" sz="1450" spc="-5">
                <a:latin typeface="Times New Roman"/>
                <a:cs typeface="Times New Roman"/>
              </a:rPr>
              <a:t>you go on </a:t>
            </a:r>
            <a:r>
              <a:rPr dirty="0" sz="1450" spc="-10">
                <a:latin typeface="Times New Roman"/>
                <a:cs typeface="Times New Roman"/>
              </a:rPr>
              <a:t>like this? God  helps those who help themselves, my dear man. Give my regards to </a:t>
            </a:r>
            <a:r>
              <a:rPr dirty="0" sz="1450" spc="-5">
                <a:latin typeface="Times New Roman"/>
                <a:cs typeface="Times New Roman"/>
              </a:rPr>
              <a:t>your  </a:t>
            </a:r>
            <a:r>
              <a:rPr dirty="0" sz="1450" spc="-10">
                <a:latin typeface="Times New Roman"/>
                <a:cs typeface="Times New Roman"/>
              </a:rPr>
              <a:t>family and make my excuses for </a:t>
            </a:r>
            <a:r>
              <a:rPr dirty="0" sz="1450" spc="-5">
                <a:latin typeface="Times New Roman"/>
                <a:cs typeface="Times New Roman"/>
              </a:rPr>
              <a:t>not </a:t>
            </a:r>
            <a:r>
              <a:rPr dirty="0" sz="1450" spc="-10">
                <a:latin typeface="Times New Roman"/>
                <a:cs typeface="Times New Roman"/>
              </a:rPr>
              <a:t>coming. One </a:t>
            </a:r>
            <a:r>
              <a:rPr dirty="0" sz="1450" spc="-5">
                <a:latin typeface="Times New Roman"/>
                <a:cs typeface="Times New Roman"/>
              </a:rPr>
              <a:t>of </a:t>
            </a:r>
            <a:r>
              <a:rPr dirty="0" sz="1450" spc="-10">
                <a:latin typeface="Times New Roman"/>
                <a:cs typeface="Times New Roman"/>
              </a:rPr>
              <a:t>these days, before </a:t>
            </a:r>
            <a:r>
              <a:rPr dirty="0" sz="1450" spc="-5">
                <a:latin typeface="Times New Roman"/>
                <a:cs typeface="Times New Roman"/>
              </a:rPr>
              <a:t>I go  </a:t>
            </a:r>
            <a:r>
              <a:rPr dirty="0" sz="1450" spc="-10">
                <a:latin typeface="Times New Roman"/>
                <a:cs typeface="Times New Roman"/>
              </a:rPr>
              <a:t>abroad, I'll come to say good-bye. </a:t>
            </a:r>
            <a:r>
              <a:rPr dirty="0" sz="1450" spc="-15">
                <a:latin typeface="Times New Roman"/>
                <a:cs typeface="Times New Roman"/>
              </a:rPr>
              <a:t>Without </a:t>
            </a:r>
            <a:r>
              <a:rPr dirty="0" sz="1450" spc="-10">
                <a:latin typeface="Times New Roman"/>
                <a:cs typeface="Times New Roman"/>
              </a:rPr>
              <a:t>fail. I'm </a:t>
            </a:r>
            <a:r>
              <a:rPr dirty="0" sz="1450" spc="-15">
                <a:latin typeface="Times New Roman"/>
                <a:cs typeface="Times New Roman"/>
              </a:rPr>
              <a:t>off </a:t>
            </a:r>
            <a:r>
              <a:rPr dirty="0" sz="1450" spc="-10">
                <a:latin typeface="Times New Roman"/>
                <a:cs typeface="Times New Roman"/>
              </a:rPr>
              <a:t>next</a:t>
            </a:r>
            <a:r>
              <a:rPr dirty="0" sz="1450" spc="80">
                <a:latin typeface="Times New Roman"/>
                <a:cs typeface="Times New Roman"/>
              </a:rPr>
              <a:t> </a:t>
            </a:r>
            <a:r>
              <a:rPr dirty="0" sz="1450" spc="-10">
                <a:latin typeface="Times New Roman"/>
                <a:cs typeface="Times New Roman"/>
              </a:rPr>
              <a:t>week."</a:t>
            </a:r>
            <a:endParaRPr sz="1450">
              <a:latin typeface="Times New Roman"/>
              <a:cs typeface="Times New Roman"/>
            </a:endParaRPr>
          </a:p>
          <a:p>
            <a:pPr algn="just" marL="12700" marR="5080" indent="255904">
              <a:lnSpc>
                <a:spcPts val="1730"/>
              </a:lnSpc>
              <a:spcBef>
                <a:spcPts val="715"/>
              </a:spcBef>
            </a:pPr>
            <a:r>
              <a:rPr dirty="0" sz="1450" spc="-5">
                <a:latin typeface="Times New Roman"/>
                <a:cs typeface="Times New Roman"/>
              </a:rPr>
              <a:t>I </a:t>
            </a:r>
            <a:r>
              <a:rPr dirty="0" sz="1450" spc="-10">
                <a:latin typeface="Times New Roman"/>
                <a:cs typeface="Times New Roman"/>
              </a:rPr>
              <a:t>came away from Katy's irritated, frightened </a:t>
            </a:r>
            <a:r>
              <a:rPr dirty="0" sz="1450" spc="-5">
                <a:latin typeface="Times New Roman"/>
                <a:cs typeface="Times New Roman"/>
              </a:rPr>
              <a:t>by </a:t>
            </a:r>
            <a:r>
              <a:rPr dirty="0" sz="1450" spc="-10">
                <a:latin typeface="Times New Roman"/>
                <a:cs typeface="Times New Roman"/>
              </a:rPr>
              <a:t>the talk about my illness  and discontented with myself. "And </a:t>
            </a:r>
            <a:r>
              <a:rPr dirty="0" sz="1450" spc="-25">
                <a:latin typeface="Times New Roman"/>
                <a:cs typeface="Times New Roman"/>
              </a:rPr>
              <a:t>why," </a:t>
            </a:r>
            <a:r>
              <a:rPr dirty="0" sz="1450" spc="-5">
                <a:latin typeface="Times New Roman"/>
                <a:cs typeface="Times New Roman"/>
              </a:rPr>
              <a:t>I </a:t>
            </a:r>
            <a:r>
              <a:rPr dirty="0" sz="1450" spc="-10">
                <a:latin typeface="Times New Roman"/>
                <a:cs typeface="Times New Roman"/>
              </a:rPr>
              <a:t>ask myself, "shouldn't </a:t>
            </a:r>
            <a:r>
              <a:rPr dirty="0" sz="1450" spc="-5">
                <a:latin typeface="Times New Roman"/>
                <a:cs typeface="Times New Roman"/>
              </a:rPr>
              <a:t>I be  </a:t>
            </a:r>
            <a:r>
              <a:rPr dirty="0" sz="1450" spc="-10">
                <a:latin typeface="Times New Roman"/>
                <a:cs typeface="Times New Roman"/>
              </a:rPr>
              <a:t>attended </a:t>
            </a:r>
            <a:r>
              <a:rPr dirty="0" sz="1450" spc="-5">
                <a:latin typeface="Times New Roman"/>
                <a:cs typeface="Times New Roman"/>
              </a:rPr>
              <a:t>by one of </a:t>
            </a:r>
            <a:r>
              <a:rPr dirty="0" sz="1450" spc="-10">
                <a:latin typeface="Times New Roman"/>
                <a:cs typeface="Times New Roman"/>
              </a:rPr>
              <a:t>my colleagues?" Instantly </a:t>
            </a:r>
            <a:r>
              <a:rPr dirty="0" sz="1450" spc="-5">
                <a:latin typeface="Times New Roman"/>
                <a:cs typeface="Times New Roman"/>
              </a:rPr>
              <a:t>I </a:t>
            </a:r>
            <a:r>
              <a:rPr dirty="0" sz="1450" spc="-10">
                <a:latin typeface="Times New Roman"/>
                <a:cs typeface="Times New Roman"/>
              </a:rPr>
              <a:t>see how my friend, after  sounding me, will </a:t>
            </a:r>
            <a:r>
              <a:rPr dirty="0" sz="1450" spc="-5">
                <a:latin typeface="Times New Roman"/>
                <a:cs typeface="Times New Roman"/>
              </a:rPr>
              <a:t>go </a:t>
            </a:r>
            <a:r>
              <a:rPr dirty="0" sz="1450" spc="-10">
                <a:latin typeface="Times New Roman"/>
                <a:cs typeface="Times New Roman"/>
              </a:rPr>
              <a:t>to the window </a:t>
            </a:r>
            <a:r>
              <a:rPr dirty="0" sz="1450" spc="-20">
                <a:latin typeface="Times New Roman"/>
                <a:cs typeface="Times New Roman"/>
              </a:rPr>
              <a:t>silently, </a:t>
            </a:r>
            <a:r>
              <a:rPr dirty="0" sz="1450" spc="-10">
                <a:latin typeface="Times New Roman"/>
                <a:cs typeface="Times New Roman"/>
              </a:rPr>
              <a:t>think </a:t>
            </a:r>
            <a:r>
              <a:rPr dirty="0" sz="1450" spc="-5">
                <a:latin typeface="Times New Roman"/>
                <a:cs typeface="Times New Roman"/>
              </a:rPr>
              <a:t>a </a:t>
            </a:r>
            <a:r>
              <a:rPr dirty="0" sz="1450" spc="-10">
                <a:latin typeface="Times New Roman"/>
                <a:cs typeface="Times New Roman"/>
              </a:rPr>
              <a:t>little while, turn towards  me and </a:t>
            </a:r>
            <a:r>
              <a:rPr dirty="0" sz="1450" spc="-30">
                <a:latin typeface="Times New Roman"/>
                <a:cs typeface="Times New Roman"/>
              </a:rPr>
              <a:t>say, </a:t>
            </a:r>
            <a:r>
              <a:rPr dirty="0" sz="1450" spc="-20">
                <a:latin typeface="Times New Roman"/>
                <a:cs typeface="Times New Roman"/>
              </a:rPr>
              <a:t>indifferently, </a:t>
            </a:r>
            <a:r>
              <a:rPr dirty="0" sz="1450" spc="-10">
                <a:latin typeface="Times New Roman"/>
                <a:cs typeface="Times New Roman"/>
              </a:rPr>
              <a:t>trying to prevent me from reading the truth in his  face: "At the moment </a:t>
            </a:r>
            <a:r>
              <a:rPr dirty="0" sz="1450" spc="-5">
                <a:latin typeface="Times New Roman"/>
                <a:cs typeface="Times New Roman"/>
              </a:rPr>
              <a:t>I don't </a:t>
            </a:r>
            <a:r>
              <a:rPr dirty="0" sz="1450" spc="-10">
                <a:latin typeface="Times New Roman"/>
                <a:cs typeface="Times New Roman"/>
              </a:rPr>
              <a:t>see anything particular; </a:t>
            </a:r>
            <a:r>
              <a:rPr dirty="0" sz="1450" spc="-5">
                <a:latin typeface="Times New Roman"/>
                <a:cs typeface="Times New Roman"/>
              </a:rPr>
              <a:t>but </a:t>
            </a:r>
            <a:r>
              <a:rPr dirty="0" sz="1450" spc="-10">
                <a:latin typeface="Times New Roman"/>
                <a:cs typeface="Times New Roman"/>
              </a:rPr>
              <a:t>still, cher confrère, </a:t>
            </a:r>
            <a:r>
              <a:rPr dirty="0" sz="1450" spc="-5">
                <a:latin typeface="Times New Roman"/>
                <a:cs typeface="Times New Roman"/>
              </a:rPr>
              <a:t>I  </a:t>
            </a:r>
            <a:r>
              <a:rPr dirty="0" sz="1450" spc="-10">
                <a:latin typeface="Times New Roman"/>
                <a:cs typeface="Times New Roman"/>
              </a:rPr>
              <a:t>would advise </a:t>
            </a:r>
            <a:r>
              <a:rPr dirty="0" sz="1450" spc="-5">
                <a:latin typeface="Times New Roman"/>
                <a:cs typeface="Times New Roman"/>
              </a:rPr>
              <a:t>you </a:t>
            </a:r>
            <a:r>
              <a:rPr dirty="0" sz="1450" spc="-10">
                <a:latin typeface="Times New Roman"/>
                <a:cs typeface="Times New Roman"/>
              </a:rPr>
              <a:t>to break </a:t>
            </a:r>
            <a:r>
              <a:rPr dirty="0" sz="1450" spc="-15">
                <a:latin typeface="Times New Roman"/>
                <a:cs typeface="Times New Roman"/>
              </a:rPr>
              <a:t>off </a:t>
            </a:r>
            <a:r>
              <a:rPr dirty="0" sz="1450" spc="-5">
                <a:latin typeface="Times New Roman"/>
                <a:cs typeface="Times New Roman"/>
              </a:rPr>
              <a:t>your work...." </a:t>
            </a:r>
            <a:r>
              <a:rPr dirty="0" sz="1450" spc="-10">
                <a:latin typeface="Times New Roman"/>
                <a:cs typeface="Times New Roman"/>
              </a:rPr>
              <a:t>And that will take my last </a:t>
            </a:r>
            <a:r>
              <a:rPr dirty="0" sz="1450" spc="-5">
                <a:latin typeface="Times New Roman"/>
                <a:cs typeface="Times New Roman"/>
              </a:rPr>
              <a:t>hope  </a:t>
            </a:r>
            <a:r>
              <a:rPr dirty="0" sz="1450" spc="-30">
                <a:latin typeface="Times New Roman"/>
                <a:cs typeface="Times New Roman"/>
              </a:rPr>
              <a:t>away.</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Who doesn't have hopes? Nowadays, when </a:t>
            </a:r>
            <a:r>
              <a:rPr dirty="0" sz="1450" spc="-5">
                <a:latin typeface="Times New Roman"/>
                <a:cs typeface="Times New Roman"/>
              </a:rPr>
              <a:t>I </a:t>
            </a:r>
            <a:r>
              <a:rPr dirty="0" sz="1450" spc="-10">
                <a:latin typeface="Times New Roman"/>
                <a:cs typeface="Times New Roman"/>
              </a:rPr>
              <a:t>diagnose and treat myself, </a:t>
            </a:r>
            <a:r>
              <a:rPr dirty="0" sz="1450" spc="-5">
                <a:latin typeface="Times New Roman"/>
                <a:cs typeface="Times New Roman"/>
              </a:rPr>
              <a:t>I  </a:t>
            </a:r>
            <a:r>
              <a:rPr dirty="0" sz="1450" spc="-10">
                <a:latin typeface="Times New Roman"/>
                <a:cs typeface="Times New Roman"/>
              </a:rPr>
              <a:t>sometimes </a:t>
            </a:r>
            <a:r>
              <a:rPr dirty="0" sz="1450" spc="-5">
                <a:latin typeface="Times New Roman"/>
                <a:cs typeface="Times New Roman"/>
              </a:rPr>
              <a:t>hope </a:t>
            </a:r>
            <a:r>
              <a:rPr dirty="0" sz="1450" spc="-10">
                <a:latin typeface="Times New Roman"/>
                <a:cs typeface="Times New Roman"/>
              </a:rPr>
              <a:t>that my ignorance deceives me, that </a:t>
            </a:r>
            <a:r>
              <a:rPr dirty="0" sz="1450" spc="-5">
                <a:latin typeface="Times New Roman"/>
                <a:cs typeface="Times New Roman"/>
              </a:rPr>
              <a:t>I </a:t>
            </a:r>
            <a:r>
              <a:rPr dirty="0" sz="1450" spc="-10">
                <a:latin typeface="Times New Roman"/>
                <a:cs typeface="Times New Roman"/>
              </a:rPr>
              <a:t>am mistaken about the  albumen and sugar which </a:t>
            </a:r>
            <a:r>
              <a:rPr dirty="0" sz="1450" spc="-5">
                <a:latin typeface="Times New Roman"/>
                <a:cs typeface="Times New Roman"/>
              </a:rPr>
              <a:t>I </a:t>
            </a:r>
            <a:r>
              <a:rPr dirty="0" sz="1450" spc="-10">
                <a:latin typeface="Times New Roman"/>
                <a:cs typeface="Times New Roman"/>
              </a:rPr>
              <a:t>find, as well as about my heart, and also about the  anasarca which </a:t>
            </a:r>
            <a:r>
              <a:rPr dirty="0" sz="1450" spc="-5">
                <a:latin typeface="Times New Roman"/>
                <a:cs typeface="Times New Roman"/>
              </a:rPr>
              <a:t>I </a:t>
            </a:r>
            <a:r>
              <a:rPr dirty="0" sz="1450" spc="-10">
                <a:latin typeface="Times New Roman"/>
                <a:cs typeface="Times New Roman"/>
              </a:rPr>
              <a:t>have noticed twice in the morning. While </a:t>
            </a:r>
            <a:r>
              <a:rPr dirty="0" sz="1450" spc="-5">
                <a:latin typeface="Times New Roman"/>
                <a:cs typeface="Times New Roman"/>
              </a:rPr>
              <a:t>I </a:t>
            </a:r>
            <a:r>
              <a:rPr dirty="0" sz="1450" spc="-10">
                <a:latin typeface="Times New Roman"/>
                <a:cs typeface="Times New Roman"/>
              </a:rPr>
              <a:t>read over the  therapeutic text-books again with the eagerness </a:t>
            </a:r>
            <a:r>
              <a:rPr dirty="0" sz="1450" spc="-5">
                <a:latin typeface="Times New Roman"/>
                <a:cs typeface="Times New Roman"/>
              </a:rPr>
              <a:t>of a </a:t>
            </a:r>
            <a:r>
              <a:rPr dirty="0" sz="1450" spc="-10">
                <a:latin typeface="Times New Roman"/>
                <a:cs typeface="Times New Roman"/>
              </a:rPr>
              <a:t>hypochondriac, and  change the prescriptions every </a:t>
            </a:r>
            <a:r>
              <a:rPr dirty="0" sz="1450" spc="-30">
                <a:latin typeface="Times New Roman"/>
                <a:cs typeface="Times New Roman"/>
              </a:rPr>
              <a:t>day, </a:t>
            </a:r>
            <a:r>
              <a:rPr dirty="0" sz="1450" spc="-5">
                <a:latin typeface="Times New Roman"/>
                <a:cs typeface="Times New Roman"/>
              </a:rPr>
              <a:t>I </a:t>
            </a:r>
            <a:r>
              <a:rPr dirty="0" sz="1450" spc="-10">
                <a:latin typeface="Times New Roman"/>
                <a:cs typeface="Times New Roman"/>
              </a:rPr>
              <a:t>still believe that </a:t>
            </a:r>
            <a:r>
              <a:rPr dirty="0" sz="1450" spc="-5">
                <a:latin typeface="Times New Roman"/>
                <a:cs typeface="Times New Roman"/>
              </a:rPr>
              <a:t>I </a:t>
            </a:r>
            <a:r>
              <a:rPr dirty="0" sz="1450" spc="-10">
                <a:latin typeface="Times New Roman"/>
                <a:cs typeface="Times New Roman"/>
              </a:rPr>
              <a:t>will come across  something hopeful. How trivial it all</a:t>
            </a:r>
            <a:r>
              <a:rPr dirty="0" sz="1450" spc="20">
                <a:latin typeface="Times New Roman"/>
                <a:cs typeface="Times New Roman"/>
              </a:rPr>
              <a:t> </a:t>
            </a:r>
            <a:r>
              <a:rPr dirty="0" sz="1450" spc="-10">
                <a:latin typeface="Times New Roman"/>
                <a:cs typeface="Times New Roman"/>
              </a:rPr>
              <a:t>is!</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Whether the sky is cloudy all over </a:t>
            </a:r>
            <a:r>
              <a:rPr dirty="0" sz="1450" spc="-5">
                <a:latin typeface="Times New Roman"/>
                <a:cs typeface="Times New Roman"/>
              </a:rPr>
              <a:t>or </a:t>
            </a:r>
            <a:r>
              <a:rPr dirty="0" sz="1450" spc="-10">
                <a:latin typeface="Times New Roman"/>
                <a:cs typeface="Times New Roman"/>
              </a:rPr>
              <a:t>the moon and stars are shining in it,  every time </a:t>
            </a:r>
            <a:r>
              <a:rPr dirty="0" sz="1450" spc="-5">
                <a:latin typeface="Times New Roman"/>
                <a:cs typeface="Times New Roman"/>
              </a:rPr>
              <a:t>I </a:t>
            </a:r>
            <a:r>
              <a:rPr dirty="0" sz="1450" spc="-10">
                <a:latin typeface="Times New Roman"/>
                <a:cs typeface="Times New Roman"/>
              </a:rPr>
              <a:t>come back home </a:t>
            </a:r>
            <a:r>
              <a:rPr dirty="0" sz="1450" spc="-5">
                <a:latin typeface="Times New Roman"/>
                <a:cs typeface="Times New Roman"/>
              </a:rPr>
              <a:t>I </a:t>
            </a:r>
            <a:r>
              <a:rPr dirty="0" sz="1450" spc="-10">
                <a:latin typeface="Times New Roman"/>
                <a:cs typeface="Times New Roman"/>
              </a:rPr>
              <a:t>look at it and think that death will take me  </a:t>
            </a:r>
            <a:r>
              <a:rPr dirty="0" sz="1450" spc="-5">
                <a:latin typeface="Times New Roman"/>
                <a:cs typeface="Times New Roman"/>
              </a:rPr>
              <a:t>soon. </a:t>
            </a:r>
            <a:r>
              <a:rPr dirty="0" sz="1450" spc="-10">
                <a:latin typeface="Times New Roman"/>
                <a:cs typeface="Times New Roman"/>
              </a:rPr>
              <a:t>Surely at that moment my thoughts should </a:t>
            </a:r>
            <a:r>
              <a:rPr dirty="0" sz="1450" spc="-5">
                <a:latin typeface="Times New Roman"/>
                <a:cs typeface="Times New Roman"/>
              </a:rPr>
              <a:t>be </a:t>
            </a:r>
            <a:r>
              <a:rPr dirty="0" sz="1450" spc="-10">
                <a:latin typeface="Times New Roman"/>
                <a:cs typeface="Times New Roman"/>
              </a:rPr>
              <a:t>as deep as the </a:t>
            </a:r>
            <a:r>
              <a:rPr dirty="0" sz="1450" spc="-30">
                <a:latin typeface="Times New Roman"/>
                <a:cs typeface="Times New Roman"/>
              </a:rPr>
              <a:t>sky, </a:t>
            </a:r>
            <a:r>
              <a:rPr dirty="0" sz="1450" spc="-10">
                <a:latin typeface="Times New Roman"/>
                <a:cs typeface="Times New Roman"/>
              </a:rPr>
              <a:t>as  bright, as striking </a:t>
            </a:r>
            <a:r>
              <a:rPr dirty="0" sz="1450" spc="-5">
                <a:latin typeface="Times New Roman"/>
                <a:cs typeface="Times New Roman"/>
              </a:rPr>
              <a:t>... but no! I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myself, </a:t>
            </a:r>
            <a:r>
              <a:rPr dirty="0" sz="1450" spc="-5">
                <a:latin typeface="Times New Roman"/>
                <a:cs typeface="Times New Roman"/>
              </a:rPr>
              <a:t>of </a:t>
            </a:r>
            <a:r>
              <a:rPr dirty="0" sz="1450" spc="-10">
                <a:latin typeface="Times New Roman"/>
                <a:cs typeface="Times New Roman"/>
              </a:rPr>
              <a:t>my wife, Liza, </a:t>
            </a:r>
            <a:r>
              <a:rPr dirty="0" sz="1450" spc="-15">
                <a:latin typeface="Times New Roman"/>
                <a:cs typeface="Times New Roman"/>
              </a:rPr>
              <a:t>Gnekker, </a:t>
            </a:r>
            <a:r>
              <a:rPr dirty="0" sz="1450" spc="-10">
                <a:latin typeface="Times New Roman"/>
                <a:cs typeface="Times New Roman"/>
              </a:rPr>
              <a:t>the  students, people in general. My thoughts are </a:t>
            </a:r>
            <a:r>
              <a:rPr dirty="0" sz="1450" spc="-5">
                <a:latin typeface="Times New Roman"/>
                <a:cs typeface="Times New Roman"/>
              </a:rPr>
              <a:t>not good, </a:t>
            </a:r>
            <a:r>
              <a:rPr dirty="0" sz="1450" spc="-10">
                <a:latin typeface="Times New Roman"/>
                <a:cs typeface="Times New Roman"/>
              </a:rPr>
              <a:t>they are mean; </a:t>
            </a:r>
            <a:r>
              <a:rPr dirty="0" sz="1450" spc="-5">
                <a:latin typeface="Times New Roman"/>
                <a:cs typeface="Times New Roman"/>
              </a:rPr>
              <a:t>I </a:t>
            </a:r>
            <a:r>
              <a:rPr dirty="0" sz="1450" spc="-10">
                <a:latin typeface="Times New Roman"/>
                <a:cs typeface="Times New Roman"/>
              </a:rPr>
              <a:t>juggle  with myself, and at this moment my attitude towards life can </a:t>
            </a:r>
            <a:r>
              <a:rPr dirty="0" sz="1450" spc="-5">
                <a:latin typeface="Times New Roman"/>
                <a:cs typeface="Times New Roman"/>
              </a:rPr>
              <a:t>be </a:t>
            </a:r>
            <a:r>
              <a:rPr dirty="0" sz="1450" spc="-10">
                <a:latin typeface="Times New Roman"/>
                <a:cs typeface="Times New Roman"/>
              </a:rPr>
              <a:t>expressed in  the words the famous Arakheev wrote in </a:t>
            </a:r>
            <a:r>
              <a:rPr dirty="0" sz="1450" spc="-5">
                <a:latin typeface="Times New Roman"/>
                <a:cs typeface="Times New Roman"/>
              </a:rPr>
              <a:t>one of </a:t>
            </a:r>
            <a:r>
              <a:rPr dirty="0" sz="1450" spc="-10">
                <a:latin typeface="Times New Roman"/>
                <a:cs typeface="Times New Roman"/>
              </a:rPr>
              <a:t>his intimate letters: "All </a:t>
            </a:r>
            <a:r>
              <a:rPr dirty="0" sz="1450" spc="-5">
                <a:latin typeface="Times New Roman"/>
                <a:cs typeface="Times New Roman"/>
              </a:rPr>
              <a:t>good  </a:t>
            </a:r>
            <a:r>
              <a:rPr dirty="0" sz="1450" spc="-10">
                <a:latin typeface="Times New Roman"/>
                <a:cs typeface="Times New Roman"/>
              </a:rPr>
              <a:t>in the world is inseparably linked to bad, and there is always more bad than  </a:t>
            </a:r>
            <a:r>
              <a:rPr dirty="0" sz="1450" spc="-5">
                <a:latin typeface="Times New Roman"/>
                <a:cs typeface="Times New Roman"/>
              </a:rPr>
              <a:t>good." </a:t>
            </a:r>
            <a:r>
              <a:rPr dirty="0" sz="1450" spc="-10">
                <a:latin typeface="Times New Roman"/>
                <a:cs typeface="Times New Roman"/>
              </a:rPr>
              <a:t>Which means that everything is </a:t>
            </a:r>
            <a:r>
              <a:rPr dirty="0" sz="1450" spc="-25">
                <a:latin typeface="Times New Roman"/>
                <a:cs typeface="Times New Roman"/>
              </a:rPr>
              <a:t>ugly, </a:t>
            </a:r>
            <a:r>
              <a:rPr dirty="0" sz="1450" spc="-10">
                <a:latin typeface="Times New Roman"/>
                <a:cs typeface="Times New Roman"/>
              </a:rPr>
              <a:t>there's nothing to live </a:t>
            </a:r>
            <a:r>
              <a:rPr dirty="0" sz="1450" spc="-20">
                <a:latin typeface="Times New Roman"/>
                <a:cs typeface="Times New Roman"/>
              </a:rPr>
              <a:t>for, </a:t>
            </a:r>
            <a:r>
              <a:rPr dirty="0" sz="1450" spc="-10">
                <a:latin typeface="Times New Roman"/>
                <a:cs typeface="Times New Roman"/>
              </a:rPr>
              <a:t>and the  sixty-two</a:t>
            </a:r>
            <a:r>
              <a:rPr dirty="0" sz="1450" spc="114">
                <a:latin typeface="Times New Roman"/>
                <a:cs typeface="Times New Roman"/>
              </a:rPr>
              <a:t> </a:t>
            </a:r>
            <a:r>
              <a:rPr dirty="0" sz="1450" spc="-10">
                <a:latin typeface="Times New Roman"/>
                <a:cs typeface="Times New Roman"/>
              </a:rPr>
              <a:t>years</a:t>
            </a:r>
            <a:r>
              <a:rPr dirty="0" sz="1450" spc="114">
                <a:latin typeface="Times New Roman"/>
                <a:cs typeface="Times New Roman"/>
              </a:rPr>
              <a:t> </a:t>
            </a:r>
            <a:r>
              <a:rPr dirty="0" sz="1450" spc="-5">
                <a:latin typeface="Times New Roman"/>
                <a:cs typeface="Times New Roman"/>
              </a:rPr>
              <a:t>I</a:t>
            </a:r>
            <a:r>
              <a:rPr dirty="0" sz="1450" spc="114">
                <a:latin typeface="Times New Roman"/>
                <a:cs typeface="Times New Roman"/>
              </a:rPr>
              <a:t> </a:t>
            </a:r>
            <a:r>
              <a:rPr dirty="0" sz="1450" spc="-10">
                <a:latin typeface="Times New Roman"/>
                <a:cs typeface="Times New Roman"/>
              </a:rPr>
              <a:t>have</a:t>
            </a:r>
            <a:r>
              <a:rPr dirty="0" sz="1450" spc="120">
                <a:latin typeface="Times New Roman"/>
                <a:cs typeface="Times New Roman"/>
              </a:rPr>
              <a:t> </a:t>
            </a:r>
            <a:r>
              <a:rPr dirty="0" sz="1450" spc="-10">
                <a:latin typeface="Times New Roman"/>
                <a:cs typeface="Times New Roman"/>
              </a:rPr>
              <a:t>lived</a:t>
            </a:r>
            <a:r>
              <a:rPr dirty="0" sz="1450" spc="114">
                <a:latin typeface="Times New Roman"/>
                <a:cs typeface="Times New Roman"/>
              </a:rPr>
              <a:t> </a:t>
            </a:r>
            <a:r>
              <a:rPr dirty="0" sz="1450" spc="-5">
                <a:latin typeface="Times New Roman"/>
                <a:cs typeface="Times New Roman"/>
              </a:rPr>
              <a:t>out</a:t>
            </a:r>
            <a:r>
              <a:rPr dirty="0" sz="1450" spc="114">
                <a:latin typeface="Times New Roman"/>
                <a:cs typeface="Times New Roman"/>
              </a:rPr>
              <a:t> </a:t>
            </a:r>
            <a:r>
              <a:rPr dirty="0" sz="1450" spc="-10">
                <a:latin typeface="Times New Roman"/>
                <a:cs typeface="Times New Roman"/>
              </a:rPr>
              <a:t>must</a:t>
            </a:r>
            <a:r>
              <a:rPr dirty="0" sz="1450" spc="120">
                <a:latin typeface="Times New Roman"/>
                <a:cs typeface="Times New Roman"/>
              </a:rPr>
              <a:t> </a:t>
            </a:r>
            <a:r>
              <a:rPr dirty="0" sz="1450" spc="-5">
                <a:latin typeface="Times New Roman"/>
                <a:cs typeface="Times New Roman"/>
              </a:rPr>
              <a:t>be</a:t>
            </a:r>
            <a:r>
              <a:rPr dirty="0" sz="1450" spc="114">
                <a:latin typeface="Times New Roman"/>
                <a:cs typeface="Times New Roman"/>
              </a:rPr>
              <a:t> </a:t>
            </a:r>
            <a:r>
              <a:rPr dirty="0" sz="1450" spc="-10">
                <a:latin typeface="Times New Roman"/>
                <a:cs typeface="Times New Roman"/>
              </a:rPr>
              <a:t>counted</a:t>
            </a:r>
            <a:r>
              <a:rPr dirty="0" sz="1450" spc="114">
                <a:latin typeface="Times New Roman"/>
                <a:cs typeface="Times New Roman"/>
              </a:rPr>
              <a:t> </a:t>
            </a:r>
            <a:r>
              <a:rPr dirty="0" sz="1450" spc="-10">
                <a:latin typeface="Times New Roman"/>
                <a:cs typeface="Times New Roman"/>
              </a:rPr>
              <a:t>as</a:t>
            </a:r>
            <a:r>
              <a:rPr dirty="0" sz="1450" spc="120">
                <a:latin typeface="Times New Roman"/>
                <a:cs typeface="Times New Roman"/>
              </a:rPr>
              <a:t> </a:t>
            </a:r>
            <a:r>
              <a:rPr dirty="0" sz="1450" spc="-10">
                <a:latin typeface="Times New Roman"/>
                <a:cs typeface="Times New Roman"/>
              </a:rPr>
              <a:t>lost.</a:t>
            </a:r>
            <a:r>
              <a:rPr dirty="0" sz="1450" spc="114">
                <a:latin typeface="Times New Roman"/>
                <a:cs typeface="Times New Roman"/>
              </a:rPr>
              <a:t> </a:t>
            </a:r>
            <a:r>
              <a:rPr dirty="0" sz="1450" spc="-5">
                <a:latin typeface="Times New Roman"/>
                <a:cs typeface="Times New Roman"/>
              </a:rPr>
              <a:t>I</a:t>
            </a:r>
            <a:r>
              <a:rPr dirty="0" sz="1450" spc="114">
                <a:latin typeface="Times New Roman"/>
                <a:cs typeface="Times New Roman"/>
              </a:rPr>
              <a:t> </a:t>
            </a:r>
            <a:r>
              <a:rPr dirty="0" sz="1450" spc="-10">
                <a:latin typeface="Times New Roman"/>
                <a:cs typeface="Times New Roman"/>
              </a:rPr>
              <a:t>surprise</a:t>
            </a:r>
            <a:r>
              <a:rPr dirty="0" sz="1450" spc="120">
                <a:latin typeface="Times New Roman"/>
                <a:cs typeface="Times New Roman"/>
              </a:rPr>
              <a:t> </a:t>
            </a:r>
            <a:r>
              <a:rPr dirty="0" sz="1450" spc="-10">
                <a:latin typeface="Times New Roman"/>
                <a:cs typeface="Times New Roman"/>
              </a:rPr>
              <a:t>myself</a:t>
            </a:r>
            <a:r>
              <a:rPr dirty="0" sz="1450" spc="114">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4535" cy="2729230"/>
          </a:xfrm>
          <a:prstGeom prst="rect">
            <a:avLst/>
          </a:prstGeom>
        </p:spPr>
        <p:txBody>
          <a:bodyPr wrap="square" lIns="0" tIns="22860" rIns="0" bIns="0" rtlCol="0" vert="horz">
            <a:spAutoFit/>
          </a:bodyPr>
          <a:lstStyle/>
          <a:p>
            <a:pPr algn="just" marL="12700" marR="10795">
              <a:lnSpc>
                <a:spcPts val="1700"/>
              </a:lnSpc>
              <a:spcBef>
                <a:spcPts val="180"/>
              </a:spcBef>
            </a:pPr>
            <a:r>
              <a:rPr dirty="0" sz="1450" spc="-10">
                <a:latin typeface="Times New Roman"/>
                <a:cs typeface="Times New Roman"/>
              </a:rPr>
              <a:t>these thoughts and try to convince myself they are accidental and temporary  and </a:t>
            </a:r>
            <a:r>
              <a:rPr dirty="0" sz="1450" spc="-5">
                <a:latin typeface="Times New Roman"/>
                <a:cs typeface="Times New Roman"/>
              </a:rPr>
              <a:t>not </a:t>
            </a:r>
            <a:r>
              <a:rPr dirty="0" sz="1450" spc="-10">
                <a:latin typeface="Times New Roman"/>
                <a:cs typeface="Times New Roman"/>
              </a:rPr>
              <a:t>deeply rooted in me, </a:t>
            </a:r>
            <a:r>
              <a:rPr dirty="0" sz="1450" spc="-5">
                <a:latin typeface="Times New Roman"/>
                <a:cs typeface="Times New Roman"/>
              </a:rPr>
              <a:t>but I </a:t>
            </a:r>
            <a:r>
              <a:rPr dirty="0" sz="1450" spc="-10">
                <a:latin typeface="Times New Roman"/>
                <a:cs typeface="Times New Roman"/>
              </a:rPr>
              <a:t>think</a:t>
            </a:r>
            <a:r>
              <a:rPr dirty="0" sz="1450" spc="20">
                <a:latin typeface="Times New Roman"/>
                <a:cs typeface="Times New Roman"/>
              </a:rPr>
              <a:t> </a:t>
            </a:r>
            <a:r>
              <a:rPr dirty="0" sz="1450" spc="-10">
                <a:latin typeface="Times New Roman"/>
                <a:cs typeface="Times New Roman"/>
              </a:rPr>
              <a:t>immediately:</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"If that's true, why am </a:t>
            </a:r>
            <a:r>
              <a:rPr dirty="0" sz="1450" spc="-5">
                <a:latin typeface="Times New Roman"/>
                <a:cs typeface="Times New Roman"/>
              </a:rPr>
              <a:t>I </a:t>
            </a:r>
            <a:r>
              <a:rPr dirty="0" sz="1450" spc="-10">
                <a:latin typeface="Times New Roman"/>
                <a:cs typeface="Times New Roman"/>
              </a:rPr>
              <a:t>drawn every evening to those two toads." And </a:t>
            </a:r>
            <a:r>
              <a:rPr dirty="0" sz="1450" spc="-5">
                <a:latin typeface="Times New Roman"/>
                <a:cs typeface="Times New Roman"/>
              </a:rPr>
              <a:t>I  </a:t>
            </a:r>
            <a:r>
              <a:rPr dirty="0" sz="1450" spc="-10">
                <a:latin typeface="Times New Roman"/>
                <a:cs typeface="Times New Roman"/>
              </a:rPr>
              <a:t>swear to myself never to </a:t>
            </a:r>
            <a:r>
              <a:rPr dirty="0" sz="1450" spc="-5">
                <a:latin typeface="Times New Roman"/>
                <a:cs typeface="Times New Roman"/>
              </a:rPr>
              <a:t>go </a:t>
            </a:r>
            <a:r>
              <a:rPr dirty="0" sz="1450" spc="-10">
                <a:latin typeface="Times New Roman"/>
                <a:cs typeface="Times New Roman"/>
              </a:rPr>
              <a:t>to Katy any more, though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go </a:t>
            </a:r>
            <a:r>
              <a:rPr dirty="0" sz="1450" spc="-10">
                <a:latin typeface="Times New Roman"/>
                <a:cs typeface="Times New Roman"/>
              </a:rPr>
              <a:t>to her  again </a:t>
            </a:r>
            <a:r>
              <a:rPr dirty="0" sz="1450" spc="-20">
                <a:latin typeface="Times New Roman"/>
                <a:cs typeface="Times New Roman"/>
              </a:rPr>
              <a:t>to-morrow.</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As </a:t>
            </a:r>
            <a:r>
              <a:rPr dirty="0" sz="1450" spc="-5">
                <a:latin typeface="Times New Roman"/>
                <a:cs typeface="Times New Roman"/>
              </a:rPr>
              <a:t>I pull </a:t>
            </a:r>
            <a:r>
              <a:rPr dirty="0" sz="1450" spc="-10">
                <a:latin typeface="Times New Roman"/>
                <a:cs typeface="Times New Roman"/>
              </a:rPr>
              <a:t>my </a:t>
            </a:r>
            <a:r>
              <a:rPr dirty="0" sz="1450" spc="-5">
                <a:latin typeface="Times New Roman"/>
                <a:cs typeface="Times New Roman"/>
              </a:rPr>
              <a:t>door </a:t>
            </a:r>
            <a:r>
              <a:rPr dirty="0" sz="1450" spc="-10">
                <a:latin typeface="Times New Roman"/>
                <a:cs typeface="Times New Roman"/>
              </a:rPr>
              <a:t>bell and </a:t>
            </a:r>
            <a:r>
              <a:rPr dirty="0" sz="1450" spc="-5">
                <a:latin typeface="Times New Roman"/>
                <a:cs typeface="Times New Roman"/>
              </a:rPr>
              <a:t>go </a:t>
            </a:r>
            <a:r>
              <a:rPr dirty="0" sz="1450" spc="-10">
                <a:latin typeface="Times New Roman"/>
                <a:cs typeface="Times New Roman"/>
              </a:rPr>
              <a:t>upstairs, </a:t>
            </a:r>
            <a:r>
              <a:rPr dirty="0" sz="1450" spc="-5">
                <a:latin typeface="Times New Roman"/>
                <a:cs typeface="Times New Roman"/>
              </a:rPr>
              <a:t>I </a:t>
            </a:r>
            <a:r>
              <a:rPr dirty="0" sz="1450" spc="-10">
                <a:latin typeface="Times New Roman"/>
                <a:cs typeface="Times New Roman"/>
              </a:rPr>
              <a:t>feel already that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family  and </a:t>
            </a:r>
            <a:r>
              <a:rPr dirty="0" sz="1450" spc="-5">
                <a:latin typeface="Times New Roman"/>
                <a:cs typeface="Times New Roman"/>
              </a:rPr>
              <a:t>no </a:t>
            </a:r>
            <a:r>
              <a:rPr dirty="0" sz="1450" spc="-10">
                <a:latin typeface="Times New Roman"/>
                <a:cs typeface="Times New Roman"/>
              </a:rPr>
              <a:t>desire to return to it. It is plain my </a:t>
            </a:r>
            <a:r>
              <a:rPr dirty="0" sz="1450" spc="-30">
                <a:latin typeface="Times New Roman"/>
                <a:cs typeface="Times New Roman"/>
              </a:rPr>
              <a:t>new, </a:t>
            </a:r>
            <a:r>
              <a:rPr dirty="0" sz="1450" spc="-10">
                <a:latin typeface="Times New Roman"/>
                <a:cs typeface="Times New Roman"/>
              </a:rPr>
              <a:t>Arakheev thoughts are </a:t>
            </a:r>
            <a:r>
              <a:rPr dirty="0" sz="1450" spc="-5">
                <a:latin typeface="Times New Roman"/>
                <a:cs typeface="Times New Roman"/>
              </a:rPr>
              <a:t>not  </a:t>
            </a:r>
            <a:r>
              <a:rPr dirty="0" sz="1450" spc="-10">
                <a:latin typeface="Times New Roman"/>
                <a:cs typeface="Times New Roman"/>
              </a:rPr>
              <a:t>accidental </a:t>
            </a:r>
            <a:r>
              <a:rPr dirty="0" sz="1450" spc="-5">
                <a:latin typeface="Times New Roman"/>
                <a:cs typeface="Times New Roman"/>
              </a:rPr>
              <a:t>or </a:t>
            </a:r>
            <a:r>
              <a:rPr dirty="0" sz="1450" spc="-10">
                <a:latin typeface="Times New Roman"/>
                <a:cs typeface="Times New Roman"/>
              </a:rPr>
              <a:t>temporary in me, </a:t>
            </a:r>
            <a:r>
              <a:rPr dirty="0" sz="1450" spc="-5">
                <a:latin typeface="Times New Roman"/>
                <a:cs typeface="Times New Roman"/>
              </a:rPr>
              <a:t>but </a:t>
            </a:r>
            <a:r>
              <a:rPr dirty="0" sz="1450" spc="-10">
                <a:latin typeface="Times New Roman"/>
                <a:cs typeface="Times New Roman"/>
              </a:rPr>
              <a:t>possess my whole being. </a:t>
            </a:r>
            <a:r>
              <a:rPr dirty="0" sz="1450" spc="-25">
                <a:latin typeface="Times New Roman"/>
                <a:cs typeface="Times New Roman"/>
              </a:rPr>
              <a:t>With </a:t>
            </a:r>
            <a:r>
              <a:rPr dirty="0" sz="1450" spc="-5">
                <a:latin typeface="Times New Roman"/>
                <a:cs typeface="Times New Roman"/>
              </a:rPr>
              <a:t>a </a:t>
            </a:r>
            <a:r>
              <a:rPr dirty="0" sz="1450" spc="-10">
                <a:latin typeface="Times New Roman"/>
                <a:cs typeface="Times New Roman"/>
              </a:rPr>
              <a:t>bad  conscience, dull, indolent, hardly able to move my limbs, as though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ten  ton weight </a:t>
            </a:r>
            <a:r>
              <a:rPr dirty="0" sz="1450" spc="-5">
                <a:latin typeface="Times New Roman"/>
                <a:cs typeface="Times New Roman"/>
              </a:rPr>
              <a:t>upon </a:t>
            </a:r>
            <a:r>
              <a:rPr dirty="0" sz="1450" spc="-10">
                <a:latin typeface="Times New Roman"/>
                <a:cs typeface="Times New Roman"/>
              </a:rPr>
              <a:t>me, </a:t>
            </a:r>
            <a:r>
              <a:rPr dirty="0" sz="1450" spc="-5">
                <a:latin typeface="Times New Roman"/>
                <a:cs typeface="Times New Roman"/>
              </a:rPr>
              <a:t>I </a:t>
            </a:r>
            <a:r>
              <a:rPr dirty="0" sz="1450" spc="-10">
                <a:latin typeface="Times New Roman"/>
                <a:cs typeface="Times New Roman"/>
              </a:rPr>
              <a:t>lie down in my bed and soon fall</a:t>
            </a:r>
            <a:r>
              <a:rPr dirty="0" sz="1450" spc="60">
                <a:latin typeface="Times New Roman"/>
                <a:cs typeface="Times New Roman"/>
              </a:rPr>
              <a:t> </a:t>
            </a:r>
            <a:r>
              <a:rPr dirty="0" sz="1450" spc="-10">
                <a:latin typeface="Times New Roman"/>
                <a:cs typeface="Times New Roman"/>
              </a:rPr>
              <a:t>asleep.</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And then—insomnia.</a:t>
            </a:r>
            <a:endParaRPr sz="1450">
              <a:latin typeface="Times New Roman"/>
              <a:cs typeface="Times New Roman"/>
            </a:endParaRPr>
          </a:p>
        </p:txBody>
      </p:sp>
      <p:sp>
        <p:nvSpPr>
          <p:cNvPr id="3" name="object 3"/>
          <p:cNvSpPr txBox="1"/>
          <p:nvPr/>
        </p:nvSpPr>
        <p:spPr>
          <a:xfrm>
            <a:off x="876300" y="3892758"/>
            <a:ext cx="5807075" cy="6025515"/>
          </a:xfrm>
          <a:prstGeom prst="rect">
            <a:avLst/>
          </a:prstGeom>
        </p:spPr>
        <p:txBody>
          <a:bodyPr wrap="square" lIns="0" tIns="11430" rIns="0" bIns="0" rtlCol="0" vert="horz">
            <a:spAutoFit/>
          </a:bodyPr>
          <a:lstStyle/>
          <a:p>
            <a:pPr algn="ctr" marL="635">
              <a:lnSpc>
                <a:spcPct val="100000"/>
              </a:lnSpc>
              <a:spcBef>
                <a:spcPts val="90"/>
              </a:spcBef>
            </a:pPr>
            <a:r>
              <a:rPr dirty="0" sz="1450" spc="-10" b="1">
                <a:latin typeface="Times New Roman"/>
                <a:cs typeface="Times New Roman"/>
              </a:rPr>
              <a:t>IV</a:t>
            </a:r>
            <a:endParaRPr sz="1450">
              <a:latin typeface="Times New Roman"/>
              <a:cs typeface="Times New Roman"/>
            </a:endParaRPr>
          </a:p>
          <a:p>
            <a:pPr>
              <a:lnSpc>
                <a:spcPct val="100000"/>
              </a:lnSpc>
              <a:spcBef>
                <a:spcPts val="5"/>
              </a:spcBef>
            </a:pPr>
            <a:endParaRPr sz="2300">
              <a:latin typeface="Times New Roman"/>
              <a:cs typeface="Times New Roman"/>
            </a:endParaRPr>
          </a:p>
          <a:p>
            <a:pPr algn="just" marL="268605">
              <a:lnSpc>
                <a:spcPct val="100000"/>
              </a:lnSpc>
            </a:pPr>
            <a:r>
              <a:rPr dirty="0" sz="1450" spc="-10">
                <a:latin typeface="Times New Roman"/>
                <a:cs typeface="Times New Roman"/>
              </a:rPr>
              <a:t>The summer comes and life</a:t>
            </a:r>
            <a:r>
              <a:rPr dirty="0" sz="1450" spc="10">
                <a:latin typeface="Times New Roman"/>
                <a:cs typeface="Times New Roman"/>
              </a:rPr>
              <a:t> </a:t>
            </a:r>
            <a:r>
              <a:rPr dirty="0" sz="1450" spc="-10">
                <a:latin typeface="Times New Roman"/>
                <a:cs typeface="Times New Roman"/>
              </a:rPr>
              <a:t>changes.</a:t>
            </a:r>
            <a:endParaRPr sz="1450">
              <a:latin typeface="Times New Roman"/>
              <a:cs typeface="Times New Roman"/>
            </a:endParaRPr>
          </a:p>
          <a:p>
            <a:pPr algn="just" marL="268605" marR="790575">
              <a:lnSpc>
                <a:spcPct val="144900"/>
              </a:lnSpc>
            </a:pPr>
            <a:r>
              <a:rPr dirty="0" sz="1450" spc="-10">
                <a:latin typeface="Times New Roman"/>
                <a:cs typeface="Times New Roman"/>
              </a:rPr>
              <a:t>One fine morning Liza comes in to me and says in </a:t>
            </a:r>
            <a:r>
              <a:rPr dirty="0" sz="1450" spc="-5">
                <a:latin typeface="Times New Roman"/>
                <a:cs typeface="Times New Roman"/>
              </a:rPr>
              <a:t>a </a:t>
            </a:r>
            <a:r>
              <a:rPr dirty="0" sz="1450" spc="-10">
                <a:latin typeface="Times New Roman"/>
                <a:cs typeface="Times New Roman"/>
              </a:rPr>
              <a:t>joking tone:  "Come, </a:t>
            </a:r>
            <a:r>
              <a:rPr dirty="0" sz="1450" spc="-45">
                <a:latin typeface="Times New Roman"/>
                <a:cs typeface="Times New Roman"/>
              </a:rPr>
              <a:t>Your </a:t>
            </a:r>
            <a:r>
              <a:rPr dirty="0" sz="1450" spc="-20">
                <a:latin typeface="Times New Roman"/>
                <a:cs typeface="Times New Roman"/>
              </a:rPr>
              <a:t>Excellency. </a:t>
            </a:r>
            <a:r>
              <a:rPr dirty="0" sz="1450" spc="-10">
                <a:latin typeface="Times New Roman"/>
                <a:cs typeface="Times New Roman"/>
              </a:rPr>
              <a:t>It's all</a:t>
            </a:r>
            <a:r>
              <a:rPr dirty="0" sz="1450" spc="55">
                <a:latin typeface="Times New Roman"/>
                <a:cs typeface="Times New Roman"/>
              </a:rPr>
              <a:t> </a:t>
            </a:r>
            <a:r>
              <a:rPr dirty="0" sz="1450" spc="-20">
                <a:latin typeface="Times New Roman"/>
                <a:cs typeface="Times New Roman"/>
              </a:rPr>
              <a:t>ready."</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They lead My Excellency into the street, </a:t>
            </a:r>
            <a:r>
              <a:rPr dirty="0" sz="1450" spc="-5">
                <a:latin typeface="Times New Roman"/>
                <a:cs typeface="Times New Roman"/>
              </a:rPr>
              <a:t>put </a:t>
            </a:r>
            <a:r>
              <a:rPr dirty="0" sz="1450" spc="-10">
                <a:latin typeface="Times New Roman"/>
                <a:cs typeface="Times New Roman"/>
              </a:rPr>
              <a:t>me into </a:t>
            </a:r>
            <a:r>
              <a:rPr dirty="0" sz="1450" spc="-5">
                <a:latin typeface="Times New Roman"/>
                <a:cs typeface="Times New Roman"/>
              </a:rPr>
              <a:t>a </a:t>
            </a:r>
            <a:r>
              <a:rPr dirty="0" sz="1450" spc="-10">
                <a:latin typeface="Times New Roman"/>
                <a:cs typeface="Times New Roman"/>
              </a:rPr>
              <a:t>cab and drive me  </a:t>
            </a:r>
            <a:r>
              <a:rPr dirty="0" sz="1450" spc="-30">
                <a:latin typeface="Times New Roman"/>
                <a:cs typeface="Times New Roman"/>
              </a:rPr>
              <a:t>away. </a:t>
            </a:r>
            <a:r>
              <a:rPr dirty="0" sz="1450" spc="-10">
                <a:latin typeface="Times New Roman"/>
                <a:cs typeface="Times New Roman"/>
              </a:rPr>
              <a:t>For want </a:t>
            </a:r>
            <a:r>
              <a:rPr dirty="0" sz="1450" spc="-5">
                <a:latin typeface="Times New Roman"/>
                <a:cs typeface="Times New Roman"/>
              </a:rPr>
              <a:t>of </a:t>
            </a:r>
            <a:r>
              <a:rPr dirty="0" sz="1450" spc="-10">
                <a:latin typeface="Times New Roman"/>
                <a:cs typeface="Times New Roman"/>
              </a:rPr>
              <a:t>occupation </a:t>
            </a:r>
            <a:r>
              <a:rPr dirty="0" sz="1450" spc="-5">
                <a:latin typeface="Times New Roman"/>
                <a:cs typeface="Times New Roman"/>
              </a:rPr>
              <a:t>I </a:t>
            </a:r>
            <a:r>
              <a:rPr dirty="0" sz="1450" spc="-10">
                <a:latin typeface="Times New Roman"/>
                <a:cs typeface="Times New Roman"/>
              </a:rPr>
              <a:t>read the signboards backwards as </a:t>
            </a:r>
            <a:r>
              <a:rPr dirty="0" sz="1450" spc="-5">
                <a:latin typeface="Times New Roman"/>
                <a:cs typeface="Times New Roman"/>
              </a:rPr>
              <a:t>I go. </a:t>
            </a:r>
            <a:r>
              <a:rPr dirty="0" sz="1450" spc="-10">
                <a:latin typeface="Times New Roman"/>
                <a:cs typeface="Times New Roman"/>
              </a:rPr>
              <a:t>The  word </a:t>
            </a:r>
            <a:r>
              <a:rPr dirty="0" sz="1450" spc="-20">
                <a:latin typeface="Times New Roman"/>
                <a:cs typeface="Times New Roman"/>
              </a:rPr>
              <a:t>"Tavern" </a:t>
            </a:r>
            <a:r>
              <a:rPr dirty="0" sz="1450" spc="-10">
                <a:latin typeface="Times New Roman"/>
                <a:cs typeface="Times New Roman"/>
              </a:rPr>
              <a:t>becomes "Nrevat." That would </a:t>
            </a:r>
            <a:r>
              <a:rPr dirty="0" sz="1450" spc="-5">
                <a:latin typeface="Times New Roman"/>
                <a:cs typeface="Times New Roman"/>
              </a:rPr>
              <a:t>do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baron's name: Baroness  Nrevat. Beyond, </a:t>
            </a:r>
            <a:r>
              <a:rPr dirty="0" sz="1450" spc="-5">
                <a:latin typeface="Times New Roman"/>
                <a:cs typeface="Times New Roman"/>
              </a:rPr>
              <a:t>I </a:t>
            </a:r>
            <a:r>
              <a:rPr dirty="0" sz="1450" spc="-10">
                <a:latin typeface="Times New Roman"/>
                <a:cs typeface="Times New Roman"/>
              </a:rPr>
              <a:t>drive across the field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cemetery, </a:t>
            </a:r>
            <a:r>
              <a:rPr dirty="0" sz="1450" spc="-10">
                <a:latin typeface="Times New Roman"/>
                <a:cs typeface="Times New Roman"/>
              </a:rPr>
              <a:t>which produces </a:t>
            </a:r>
            <a:r>
              <a:rPr dirty="0" sz="1450" spc="-5">
                <a:latin typeface="Times New Roman"/>
                <a:cs typeface="Times New Roman"/>
              </a:rPr>
              <a:t>no  </a:t>
            </a:r>
            <a:r>
              <a:rPr dirty="0" sz="1450" spc="-10">
                <a:latin typeface="Times New Roman"/>
                <a:cs typeface="Times New Roman"/>
              </a:rPr>
              <a:t>impression </a:t>
            </a:r>
            <a:r>
              <a:rPr dirty="0" sz="1450" spc="-5">
                <a:latin typeface="Times New Roman"/>
                <a:cs typeface="Times New Roman"/>
              </a:rPr>
              <a:t>upon </a:t>
            </a:r>
            <a:r>
              <a:rPr dirty="0" sz="1450" spc="-10">
                <a:latin typeface="Times New Roman"/>
                <a:cs typeface="Times New Roman"/>
              </a:rPr>
              <a:t>me </a:t>
            </a:r>
            <a:r>
              <a:rPr dirty="0" sz="1450" spc="-15">
                <a:latin typeface="Times New Roman"/>
                <a:cs typeface="Times New Roman"/>
              </a:rPr>
              <a:t>whatever, </a:t>
            </a:r>
            <a:r>
              <a:rPr dirty="0" sz="1450" spc="-10">
                <a:latin typeface="Times New Roman"/>
                <a:cs typeface="Times New Roman"/>
              </a:rPr>
              <a:t>though I'll soon lie there. After </a:t>
            </a:r>
            <a:r>
              <a:rPr dirty="0" sz="1450" spc="-5">
                <a:latin typeface="Times New Roman"/>
                <a:cs typeface="Times New Roman"/>
              </a:rPr>
              <a:t>a </a:t>
            </a:r>
            <a:r>
              <a:rPr dirty="0" sz="1450" spc="-10">
                <a:latin typeface="Times New Roman"/>
                <a:cs typeface="Times New Roman"/>
              </a:rPr>
              <a:t>two hours'  drive, My Excellency is led into the ground-floor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bungalow, </a:t>
            </a:r>
            <a:r>
              <a:rPr dirty="0" sz="1450" spc="-10">
                <a:latin typeface="Times New Roman"/>
                <a:cs typeface="Times New Roman"/>
              </a:rPr>
              <a:t>and </a:t>
            </a:r>
            <a:r>
              <a:rPr dirty="0" sz="1450" spc="-5">
                <a:latin typeface="Times New Roman"/>
                <a:cs typeface="Times New Roman"/>
              </a:rPr>
              <a:t>put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small, lively room with </a:t>
            </a:r>
            <a:r>
              <a:rPr dirty="0" sz="1450" spc="-5">
                <a:latin typeface="Times New Roman"/>
                <a:cs typeface="Times New Roman"/>
              </a:rPr>
              <a:t>a </a:t>
            </a:r>
            <a:r>
              <a:rPr dirty="0" sz="1450" spc="-10">
                <a:latin typeface="Times New Roman"/>
                <a:cs typeface="Times New Roman"/>
              </a:rPr>
              <a:t>light-blue</a:t>
            </a:r>
            <a:r>
              <a:rPr dirty="0" sz="1450" spc="20">
                <a:latin typeface="Times New Roman"/>
                <a:cs typeface="Times New Roman"/>
              </a:rPr>
              <a:t> </a:t>
            </a:r>
            <a:r>
              <a:rPr dirty="0" sz="1450" spc="-20">
                <a:latin typeface="Times New Roman"/>
                <a:cs typeface="Times New Roman"/>
              </a:rPr>
              <a:t>paper.</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Insomnia at </a:t>
            </a:r>
            <a:r>
              <a:rPr dirty="0" sz="1450" spc="-5">
                <a:latin typeface="Times New Roman"/>
                <a:cs typeface="Times New Roman"/>
              </a:rPr>
              <a:t>night </a:t>
            </a:r>
            <a:r>
              <a:rPr dirty="0" sz="1450" spc="-10">
                <a:latin typeface="Times New Roman"/>
                <a:cs typeface="Times New Roman"/>
              </a:rPr>
              <a:t>as before, </a:t>
            </a:r>
            <a:r>
              <a:rPr dirty="0" sz="1450" spc="-5">
                <a:latin typeface="Times New Roman"/>
                <a:cs typeface="Times New Roman"/>
              </a:rPr>
              <a:t>but I </a:t>
            </a:r>
            <a:r>
              <a:rPr dirty="0" sz="1450" spc="-10">
                <a:latin typeface="Times New Roman"/>
                <a:cs typeface="Times New Roman"/>
              </a:rPr>
              <a:t>am </a:t>
            </a:r>
            <a:r>
              <a:rPr dirty="0" sz="1450" spc="-5">
                <a:latin typeface="Times New Roman"/>
                <a:cs typeface="Times New Roman"/>
              </a:rPr>
              <a:t>no </a:t>
            </a:r>
            <a:r>
              <a:rPr dirty="0" sz="1450" spc="-10">
                <a:latin typeface="Times New Roman"/>
                <a:cs typeface="Times New Roman"/>
              </a:rPr>
              <a:t>more wakeful in the morning and  </a:t>
            </a:r>
            <a:r>
              <a:rPr dirty="0" sz="1450" spc="-5">
                <a:latin typeface="Times New Roman"/>
                <a:cs typeface="Times New Roman"/>
              </a:rPr>
              <a:t>don't </a:t>
            </a:r>
            <a:r>
              <a:rPr dirty="0" sz="1450" spc="-10">
                <a:latin typeface="Times New Roman"/>
                <a:cs typeface="Times New Roman"/>
              </a:rPr>
              <a:t>listen to my wife, </a:t>
            </a:r>
            <a:r>
              <a:rPr dirty="0" sz="1450" spc="-5">
                <a:latin typeface="Times New Roman"/>
                <a:cs typeface="Times New Roman"/>
              </a:rPr>
              <a:t>but </a:t>
            </a:r>
            <a:r>
              <a:rPr dirty="0" sz="1450" spc="-10">
                <a:latin typeface="Times New Roman"/>
                <a:cs typeface="Times New Roman"/>
              </a:rPr>
              <a:t>lie in bed. </a:t>
            </a:r>
            <a:r>
              <a:rPr dirty="0" sz="1450" spc="-5">
                <a:latin typeface="Times New Roman"/>
                <a:cs typeface="Times New Roman"/>
              </a:rPr>
              <a:t>I don't </a:t>
            </a:r>
            <a:r>
              <a:rPr dirty="0" sz="1450" spc="-10">
                <a:latin typeface="Times New Roman"/>
                <a:cs typeface="Times New Roman"/>
              </a:rPr>
              <a:t>sleep, </a:t>
            </a:r>
            <a:r>
              <a:rPr dirty="0" sz="1450" spc="-5">
                <a:latin typeface="Times New Roman"/>
                <a:cs typeface="Times New Roman"/>
              </a:rPr>
              <a:t>but I </a:t>
            </a:r>
            <a:r>
              <a:rPr dirty="0" sz="1450" spc="-10">
                <a:latin typeface="Times New Roman"/>
                <a:cs typeface="Times New Roman"/>
              </a:rPr>
              <a:t>am in </a:t>
            </a:r>
            <a:r>
              <a:rPr dirty="0" sz="1450" spc="-5">
                <a:latin typeface="Times New Roman"/>
                <a:cs typeface="Times New Roman"/>
              </a:rPr>
              <a:t>a </a:t>
            </a:r>
            <a:r>
              <a:rPr dirty="0" sz="1450" spc="-10">
                <a:latin typeface="Times New Roman"/>
                <a:cs typeface="Times New Roman"/>
              </a:rPr>
              <a:t>sleepy state,  half-forgetfulness, when </a:t>
            </a:r>
            <a:r>
              <a:rPr dirty="0" sz="1450" spc="-5">
                <a:latin typeface="Times New Roman"/>
                <a:cs typeface="Times New Roman"/>
              </a:rPr>
              <a:t>you </a:t>
            </a: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asleep, </a:t>
            </a:r>
            <a:r>
              <a:rPr dirty="0" sz="1450" spc="-5">
                <a:latin typeface="Times New Roman"/>
                <a:cs typeface="Times New Roman"/>
              </a:rPr>
              <a:t>but </a:t>
            </a:r>
            <a:r>
              <a:rPr dirty="0" sz="1450" spc="-10">
                <a:latin typeface="Times New Roman"/>
                <a:cs typeface="Times New Roman"/>
              </a:rPr>
              <a:t>have dreams. </a:t>
            </a:r>
            <a:r>
              <a:rPr dirty="0" sz="1450" spc="-5">
                <a:latin typeface="Times New Roman"/>
                <a:cs typeface="Times New Roman"/>
              </a:rPr>
              <a:t>I </a:t>
            </a:r>
            <a:r>
              <a:rPr dirty="0" sz="1450" spc="-10">
                <a:latin typeface="Times New Roman"/>
                <a:cs typeface="Times New Roman"/>
              </a:rPr>
              <a:t>get  </a:t>
            </a:r>
            <a:r>
              <a:rPr dirty="0" sz="1450" spc="-5">
                <a:latin typeface="Times New Roman"/>
                <a:cs typeface="Times New Roman"/>
              </a:rPr>
              <a:t>up </a:t>
            </a:r>
            <a:r>
              <a:rPr dirty="0" sz="1450" spc="-10">
                <a:latin typeface="Times New Roman"/>
                <a:cs typeface="Times New Roman"/>
              </a:rPr>
              <a:t>in the afternoon, and sit down at the table </a:t>
            </a:r>
            <a:r>
              <a:rPr dirty="0" sz="1450" spc="-5">
                <a:latin typeface="Times New Roman"/>
                <a:cs typeface="Times New Roman"/>
              </a:rPr>
              <a:t>by </a:t>
            </a:r>
            <a:r>
              <a:rPr dirty="0" sz="1450" spc="-10">
                <a:latin typeface="Times New Roman"/>
                <a:cs typeface="Times New Roman"/>
              </a:rPr>
              <a:t>force </a:t>
            </a:r>
            <a:r>
              <a:rPr dirty="0" sz="1450" spc="-5">
                <a:latin typeface="Times New Roman"/>
                <a:cs typeface="Times New Roman"/>
              </a:rPr>
              <a:t>of </a:t>
            </a:r>
            <a:r>
              <a:rPr dirty="0" sz="1450" spc="-10">
                <a:latin typeface="Times New Roman"/>
                <a:cs typeface="Times New Roman"/>
              </a:rPr>
              <a:t>habit, </a:t>
            </a:r>
            <a:r>
              <a:rPr dirty="0" sz="1450" spc="-5">
                <a:latin typeface="Times New Roman"/>
                <a:cs typeface="Times New Roman"/>
              </a:rPr>
              <a:t>but </a:t>
            </a:r>
            <a:r>
              <a:rPr dirty="0" sz="1450" spc="-10">
                <a:latin typeface="Times New Roman"/>
                <a:cs typeface="Times New Roman"/>
              </a:rPr>
              <a:t>now </a:t>
            </a:r>
            <a:r>
              <a:rPr dirty="0" sz="1450" spc="-5">
                <a:latin typeface="Times New Roman"/>
                <a:cs typeface="Times New Roman"/>
              </a:rPr>
              <a:t>I don't  </a:t>
            </a:r>
            <a:r>
              <a:rPr dirty="0" sz="1450" spc="-10">
                <a:latin typeface="Times New Roman"/>
                <a:cs typeface="Times New Roman"/>
              </a:rPr>
              <a:t>work any more </a:t>
            </a:r>
            <a:r>
              <a:rPr dirty="0" sz="1450" spc="-5">
                <a:latin typeface="Times New Roman"/>
                <a:cs typeface="Times New Roman"/>
              </a:rPr>
              <a:t>but </a:t>
            </a:r>
            <a:r>
              <a:rPr dirty="0" sz="1450" spc="-10">
                <a:latin typeface="Times New Roman"/>
                <a:cs typeface="Times New Roman"/>
              </a:rPr>
              <a:t>amuse myself with French yellow-backs sent me </a:t>
            </a:r>
            <a:r>
              <a:rPr dirty="0" sz="1450" spc="-5">
                <a:latin typeface="Times New Roman"/>
                <a:cs typeface="Times New Roman"/>
              </a:rPr>
              <a:t>by </a:t>
            </a:r>
            <a:r>
              <a:rPr dirty="0" sz="1450" spc="-30">
                <a:latin typeface="Times New Roman"/>
                <a:cs typeface="Times New Roman"/>
              </a:rPr>
              <a:t>Katy.  </a:t>
            </a:r>
            <a:r>
              <a:rPr dirty="0" sz="1450" spc="-10">
                <a:latin typeface="Times New Roman"/>
                <a:cs typeface="Times New Roman"/>
              </a:rPr>
              <a:t>Of course it would </a:t>
            </a:r>
            <a:r>
              <a:rPr dirty="0" sz="1450" spc="-5">
                <a:latin typeface="Times New Roman"/>
                <a:cs typeface="Times New Roman"/>
              </a:rPr>
              <a:t>be </a:t>
            </a:r>
            <a:r>
              <a:rPr dirty="0" sz="1450" spc="-10">
                <a:latin typeface="Times New Roman"/>
                <a:cs typeface="Times New Roman"/>
              </a:rPr>
              <a:t>more patriotic to read Russian authors, </a:t>
            </a:r>
            <a:r>
              <a:rPr dirty="0" sz="1450" spc="-5">
                <a:latin typeface="Times New Roman"/>
                <a:cs typeface="Times New Roman"/>
              </a:rPr>
              <a:t>but </a:t>
            </a:r>
            <a:r>
              <a:rPr dirty="0" sz="1450" spc="-10">
                <a:latin typeface="Times New Roman"/>
                <a:cs typeface="Times New Roman"/>
              </a:rPr>
              <a:t>to tell the  truth I'm </a:t>
            </a:r>
            <a:r>
              <a:rPr dirty="0" sz="1450" spc="-5">
                <a:latin typeface="Times New Roman"/>
                <a:cs typeface="Times New Roman"/>
              </a:rPr>
              <a:t>not </a:t>
            </a:r>
            <a:r>
              <a:rPr dirty="0" sz="1450" spc="-10">
                <a:latin typeface="Times New Roman"/>
                <a:cs typeface="Times New Roman"/>
              </a:rPr>
              <a:t>particularly disposed to them. Leaving </a:t>
            </a:r>
            <a:r>
              <a:rPr dirty="0" sz="1450" spc="-5">
                <a:latin typeface="Times New Roman"/>
                <a:cs typeface="Times New Roman"/>
              </a:rPr>
              <a:t>out </a:t>
            </a:r>
            <a:r>
              <a:rPr dirty="0" sz="1450" spc="-10">
                <a:latin typeface="Times New Roman"/>
                <a:cs typeface="Times New Roman"/>
              </a:rPr>
              <a:t>two </a:t>
            </a:r>
            <a:r>
              <a:rPr dirty="0" sz="1450" spc="-5">
                <a:latin typeface="Times New Roman"/>
                <a:cs typeface="Times New Roman"/>
              </a:rPr>
              <a:t>or </a:t>
            </a:r>
            <a:r>
              <a:rPr dirty="0" sz="1450" spc="-10">
                <a:latin typeface="Times New Roman"/>
                <a:cs typeface="Times New Roman"/>
              </a:rPr>
              <a:t>three old ones,  all the modern literature doesn't seem to me to </a:t>
            </a:r>
            <a:r>
              <a:rPr dirty="0" sz="1450" spc="-5">
                <a:latin typeface="Times New Roman"/>
                <a:cs typeface="Times New Roman"/>
              </a:rPr>
              <a:t>be </a:t>
            </a:r>
            <a:r>
              <a:rPr dirty="0" sz="1450" spc="-10">
                <a:latin typeface="Times New Roman"/>
                <a:cs typeface="Times New Roman"/>
              </a:rPr>
              <a:t>literature </a:t>
            </a:r>
            <a:r>
              <a:rPr dirty="0" sz="1450" spc="-5">
                <a:latin typeface="Times New Roman"/>
                <a:cs typeface="Times New Roman"/>
              </a:rPr>
              <a:t>but a unique </a:t>
            </a:r>
            <a:r>
              <a:rPr dirty="0" sz="1450" spc="-10">
                <a:latin typeface="Times New Roman"/>
                <a:cs typeface="Times New Roman"/>
              </a:rPr>
              <a:t>home  industry which exists only to </a:t>
            </a:r>
            <a:r>
              <a:rPr dirty="0" sz="1450" spc="-5">
                <a:latin typeface="Times New Roman"/>
                <a:cs typeface="Times New Roman"/>
              </a:rPr>
              <a:t>be </a:t>
            </a:r>
            <a:r>
              <a:rPr dirty="0" sz="1450" spc="-10">
                <a:latin typeface="Times New Roman"/>
                <a:cs typeface="Times New Roman"/>
              </a:rPr>
              <a:t>encouraged, </a:t>
            </a:r>
            <a:r>
              <a:rPr dirty="0" sz="1450" spc="-5">
                <a:latin typeface="Times New Roman"/>
                <a:cs typeface="Times New Roman"/>
              </a:rPr>
              <a:t>but </a:t>
            </a:r>
            <a:r>
              <a:rPr dirty="0" sz="1450" spc="-10">
                <a:latin typeface="Times New Roman"/>
                <a:cs typeface="Times New Roman"/>
              </a:rPr>
              <a:t>the </a:t>
            </a:r>
            <a:r>
              <a:rPr dirty="0" sz="1450" spc="-5">
                <a:latin typeface="Times New Roman"/>
                <a:cs typeface="Times New Roman"/>
              </a:rPr>
              <a:t>goods </a:t>
            </a:r>
            <a:r>
              <a:rPr dirty="0" sz="1450" spc="-10">
                <a:latin typeface="Times New Roman"/>
                <a:cs typeface="Times New Roman"/>
              </a:rPr>
              <a:t>are </a:t>
            </a:r>
            <a:r>
              <a:rPr dirty="0" sz="1450" spc="-5">
                <a:latin typeface="Times New Roman"/>
                <a:cs typeface="Times New Roman"/>
              </a:rPr>
              <a:t>bought </a:t>
            </a:r>
            <a:r>
              <a:rPr dirty="0" sz="1450" spc="-10">
                <a:latin typeface="Times New Roman"/>
                <a:cs typeface="Times New Roman"/>
              </a:rPr>
              <a:t>with  reluctance. The best </a:t>
            </a:r>
            <a:r>
              <a:rPr dirty="0" sz="1450" spc="-5">
                <a:latin typeface="Times New Roman"/>
                <a:cs typeface="Times New Roman"/>
              </a:rPr>
              <a:t>of </a:t>
            </a:r>
            <a:r>
              <a:rPr dirty="0" sz="1450" spc="-10">
                <a:latin typeface="Times New Roman"/>
                <a:cs typeface="Times New Roman"/>
              </a:rPr>
              <a:t>these homemade </a:t>
            </a:r>
            <a:r>
              <a:rPr dirty="0" sz="1450" spc="-5">
                <a:latin typeface="Times New Roman"/>
                <a:cs typeface="Times New Roman"/>
              </a:rPr>
              <a:t>goods </a:t>
            </a:r>
            <a:r>
              <a:rPr dirty="0" sz="1450" spc="-10">
                <a:latin typeface="Times New Roman"/>
                <a:cs typeface="Times New Roman"/>
              </a:rPr>
              <a:t>can't </a:t>
            </a:r>
            <a:r>
              <a:rPr dirty="0" sz="1450" spc="-5">
                <a:latin typeface="Times New Roman"/>
                <a:cs typeface="Times New Roman"/>
              </a:rPr>
              <a:t>be </a:t>
            </a:r>
            <a:r>
              <a:rPr dirty="0" sz="1450" spc="-10">
                <a:latin typeface="Times New Roman"/>
                <a:cs typeface="Times New Roman"/>
              </a:rPr>
              <a:t>called remarkable and  it's impossible to praise it sincerely without </a:t>
            </a:r>
            <a:r>
              <a:rPr dirty="0" sz="1450" spc="-5">
                <a:latin typeface="Times New Roman"/>
                <a:cs typeface="Times New Roman"/>
              </a:rPr>
              <a:t>a </a:t>
            </a:r>
            <a:r>
              <a:rPr dirty="0" sz="1450" spc="-10">
                <a:latin typeface="Times New Roman"/>
                <a:cs typeface="Times New Roman"/>
              </a:rPr>
              <a:t>saving "but"; and the same must  </a:t>
            </a:r>
            <a:r>
              <a:rPr dirty="0" sz="1450" spc="-5">
                <a:latin typeface="Times New Roman"/>
                <a:cs typeface="Times New Roman"/>
              </a:rPr>
              <a:t>be </a:t>
            </a:r>
            <a:r>
              <a:rPr dirty="0" sz="1450" spc="-10">
                <a:latin typeface="Times New Roman"/>
                <a:cs typeface="Times New Roman"/>
              </a:rPr>
              <a:t>said </a:t>
            </a:r>
            <a:r>
              <a:rPr dirty="0" sz="1450" spc="-5">
                <a:latin typeface="Times New Roman"/>
                <a:cs typeface="Times New Roman"/>
              </a:rPr>
              <a:t>of </a:t>
            </a:r>
            <a:r>
              <a:rPr dirty="0" sz="1450" spc="-10">
                <a:latin typeface="Times New Roman"/>
                <a:cs typeface="Times New Roman"/>
              </a:rPr>
              <a:t>all the literary novelties I've read during the last ten </a:t>
            </a:r>
            <a:r>
              <a:rPr dirty="0" sz="1450" spc="-5">
                <a:latin typeface="Times New Roman"/>
                <a:cs typeface="Times New Roman"/>
              </a:rPr>
              <a:t>or </a:t>
            </a:r>
            <a:r>
              <a:rPr dirty="0" sz="1450" spc="-10">
                <a:latin typeface="Times New Roman"/>
                <a:cs typeface="Times New Roman"/>
              </a:rPr>
              <a:t>fifteen years.  Not</a:t>
            </a:r>
            <a:r>
              <a:rPr dirty="0" sz="1450" spc="60">
                <a:latin typeface="Times New Roman"/>
                <a:cs typeface="Times New Roman"/>
              </a:rPr>
              <a:t> </a:t>
            </a:r>
            <a:r>
              <a:rPr dirty="0" sz="1450" spc="-5">
                <a:latin typeface="Times New Roman"/>
                <a:cs typeface="Times New Roman"/>
              </a:rPr>
              <a:t>one</a:t>
            </a:r>
            <a:r>
              <a:rPr dirty="0" sz="1450" spc="65">
                <a:latin typeface="Times New Roman"/>
                <a:cs typeface="Times New Roman"/>
              </a:rPr>
              <a:t> </a:t>
            </a:r>
            <a:r>
              <a:rPr dirty="0" sz="1450" spc="-10">
                <a:latin typeface="Times New Roman"/>
                <a:cs typeface="Times New Roman"/>
              </a:rPr>
              <a:t>remarkable,</a:t>
            </a:r>
            <a:r>
              <a:rPr dirty="0" sz="1450" spc="60">
                <a:latin typeface="Times New Roman"/>
                <a:cs typeface="Times New Roman"/>
              </a:rPr>
              <a:t> </a:t>
            </a:r>
            <a:r>
              <a:rPr dirty="0" sz="1450" spc="-10">
                <a:latin typeface="Times New Roman"/>
                <a:cs typeface="Times New Roman"/>
              </a:rPr>
              <a:t>and</a:t>
            </a:r>
            <a:r>
              <a:rPr dirty="0" sz="1450" spc="65">
                <a:latin typeface="Times New Roman"/>
                <a:cs typeface="Times New Roman"/>
              </a:rPr>
              <a:t> </a:t>
            </a:r>
            <a:r>
              <a:rPr dirty="0" sz="1450" spc="-5">
                <a:latin typeface="Times New Roman"/>
                <a:cs typeface="Times New Roman"/>
              </a:rPr>
              <a:t>you</a:t>
            </a:r>
            <a:r>
              <a:rPr dirty="0" sz="1450" spc="65">
                <a:latin typeface="Times New Roman"/>
                <a:cs typeface="Times New Roman"/>
              </a:rPr>
              <a:t> </a:t>
            </a:r>
            <a:r>
              <a:rPr dirty="0" sz="1450" spc="-10">
                <a:latin typeface="Times New Roman"/>
                <a:cs typeface="Times New Roman"/>
              </a:rPr>
              <a:t>can't</a:t>
            </a:r>
            <a:r>
              <a:rPr dirty="0" sz="1450" spc="60">
                <a:latin typeface="Times New Roman"/>
                <a:cs typeface="Times New Roman"/>
              </a:rPr>
              <a:t> </a:t>
            </a:r>
            <a:r>
              <a:rPr dirty="0" sz="1450" spc="-10">
                <a:latin typeface="Times New Roman"/>
                <a:cs typeface="Times New Roman"/>
              </a:rPr>
              <a:t>dispense</a:t>
            </a:r>
            <a:r>
              <a:rPr dirty="0" sz="1450" spc="65">
                <a:latin typeface="Times New Roman"/>
                <a:cs typeface="Times New Roman"/>
              </a:rPr>
              <a:t> </a:t>
            </a:r>
            <a:r>
              <a:rPr dirty="0" sz="1450" spc="-10">
                <a:latin typeface="Times New Roman"/>
                <a:cs typeface="Times New Roman"/>
              </a:rPr>
              <a:t>with</a:t>
            </a:r>
            <a:r>
              <a:rPr dirty="0" sz="1450" spc="60">
                <a:latin typeface="Times New Roman"/>
                <a:cs typeface="Times New Roman"/>
              </a:rPr>
              <a:t> </a:t>
            </a:r>
            <a:r>
              <a:rPr dirty="0" sz="1450" spc="-10">
                <a:latin typeface="Times New Roman"/>
                <a:cs typeface="Times New Roman"/>
              </a:rPr>
              <a:t>"but."</a:t>
            </a:r>
            <a:r>
              <a:rPr dirty="0" sz="1450" spc="65">
                <a:latin typeface="Times New Roman"/>
                <a:cs typeface="Times New Roman"/>
              </a:rPr>
              <a:t> </a:t>
            </a:r>
            <a:r>
              <a:rPr dirty="0" sz="1450" spc="-10">
                <a:latin typeface="Times New Roman"/>
                <a:cs typeface="Times New Roman"/>
              </a:rPr>
              <a:t>They</a:t>
            </a:r>
            <a:r>
              <a:rPr dirty="0" sz="1450" spc="65">
                <a:latin typeface="Times New Roman"/>
                <a:cs typeface="Times New Roman"/>
              </a:rPr>
              <a:t> </a:t>
            </a:r>
            <a:r>
              <a:rPr dirty="0" sz="1450" spc="-10">
                <a:latin typeface="Times New Roman"/>
                <a:cs typeface="Times New Roman"/>
              </a:rPr>
              <a:t>have</a:t>
            </a:r>
            <a:r>
              <a:rPr dirty="0" sz="1450" spc="60">
                <a:latin typeface="Times New Roman"/>
                <a:cs typeface="Times New Roman"/>
              </a:rPr>
              <a:t> </a:t>
            </a:r>
            <a:r>
              <a:rPr dirty="0" sz="1450" spc="-10">
                <a:latin typeface="Times New Roman"/>
                <a:cs typeface="Times New Roman"/>
              </a:rPr>
              <a:t>cleverness,</a:t>
            </a:r>
            <a:endParaRPr sz="145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756221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In the second year the piano was heard </a:t>
            </a:r>
            <a:r>
              <a:rPr dirty="0" sz="1450" spc="-5">
                <a:latin typeface="Times New Roman"/>
                <a:cs typeface="Times New Roman"/>
              </a:rPr>
              <a:t>no </a:t>
            </a:r>
            <a:r>
              <a:rPr dirty="0" sz="1450" spc="-10">
                <a:latin typeface="Times New Roman"/>
                <a:cs typeface="Times New Roman"/>
              </a:rPr>
              <a:t>longer and the lawyer asked  only for classics. In the fifth </a:t>
            </a:r>
            <a:r>
              <a:rPr dirty="0" sz="1450" spc="-20">
                <a:latin typeface="Times New Roman"/>
                <a:cs typeface="Times New Roman"/>
              </a:rPr>
              <a:t>year, </a:t>
            </a:r>
            <a:r>
              <a:rPr dirty="0" sz="1450" spc="-10">
                <a:latin typeface="Times New Roman"/>
                <a:cs typeface="Times New Roman"/>
              </a:rPr>
              <a:t>music was heard again, and the prisoner  asked for wine. Those who watched him said that during the whole </a:t>
            </a:r>
            <a:r>
              <a:rPr dirty="0" sz="1450" spc="-5">
                <a:latin typeface="Times New Roman"/>
                <a:cs typeface="Times New Roman"/>
              </a:rPr>
              <a:t>of </a:t>
            </a:r>
            <a:r>
              <a:rPr dirty="0" sz="1450" spc="-10">
                <a:latin typeface="Times New Roman"/>
                <a:cs typeface="Times New Roman"/>
              </a:rPr>
              <a:t>that  year </a:t>
            </a:r>
            <a:r>
              <a:rPr dirty="0" sz="1450" spc="-5">
                <a:latin typeface="Times New Roman"/>
                <a:cs typeface="Times New Roman"/>
              </a:rPr>
              <a:t>he </a:t>
            </a:r>
            <a:r>
              <a:rPr dirty="0" sz="1450" spc="-10">
                <a:latin typeface="Times New Roman"/>
                <a:cs typeface="Times New Roman"/>
              </a:rPr>
              <a:t>was only eating, drinking, and lying </a:t>
            </a:r>
            <a:r>
              <a:rPr dirty="0" sz="1450" spc="-5">
                <a:latin typeface="Times New Roman"/>
                <a:cs typeface="Times New Roman"/>
              </a:rPr>
              <a:t>on </a:t>
            </a:r>
            <a:r>
              <a:rPr dirty="0" sz="1450" spc="-10">
                <a:latin typeface="Times New Roman"/>
                <a:cs typeface="Times New Roman"/>
              </a:rPr>
              <a:t>his bed. He yawned often and  talked angrily to himself. Books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read. Sometimes at nights </a:t>
            </a:r>
            <a:r>
              <a:rPr dirty="0" sz="1450" spc="-5">
                <a:latin typeface="Times New Roman"/>
                <a:cs typeface="Times New Roman"/>
              </a:rPr>
              <a:t>he  </a:t>
            </a:r>
            <a:r>
              <a:rPr dirty="0" sz="1450" spc="-10">
                <a:latin typeface="Times New Roman"/>
                <a:cs typeface="Times New Roman"/>
              </a:rPr>
              <a:t>would sit down to write. He would write for </a:t>
            </a:r>
            <a:r>
              <a:rPr dirty="0" sz="1450" spc="-5">
                <a:latin typeface="Times New Roman"/>
                <a:cs typeface="Times New Roman"/>
              </a:rPr>
              <a:t>a </a:t>
            </a:r>
            <a:r>
              <a:rPr dirty="0" sz="1450" spc="-10">
                <a:latin typeface="Times New Roman"/>
                <a:cs typeface="Times New Roman"/>
              </a:rPr>
              <a:t>long time and tear it all </a:t>
            </a:r>
            <a:r>
              <a:rPr dirty="0" sz="1450" spc="-5">
                <a:latin typeface="Times New Roman"/>
                <a:cs typeface="Times New Roman"/>
              </a:rPr>
              <a:t>up </a:t>
            </a:r>
            <a:r>
              <a:rPr dirty="0" sz="1450" spc="-10">
                <a:latin typeface="Times New Roman"/>
                <a:cs typeface="Times New Roman"/>
              </a:rPr>
              <a:t>in  the morning. More than once </a:t>
            </a:r>
            <a:r>
              <a:rPr dirty="0" sz="1450" spc="-5">
                <a:latin typeface="Times New Roman"/>
                <a:cs typeface="Times New Roman"/>
              </a:rPr>
              <a:t>he </a:t>
            </a:r>
            <a:r>
              <a:rPr dirty="0" sz="1450" spc="-10">
                <a:latin typeface="Times New Roman"/>
                <a:cs typeface="Times New Roman"/>
              </a:rPr>
              <a:t>was heard to</a:t>
            </a:r>
            <a:r>
              <a:rPr dirty="0" sz="1450" spc="30">
                <a:latin typeface="Times New Roman"/>
                <a:cs typeface="Times New Roman"/>
              </a:rPr>
              <a:t> </a:t>
            </a:r>
            <a:r>
              <a:rPr dirty="0" sz="1450" spc="-10">
                <a:latin typeface="Times New Roman"/>
                <a:cs typeface="Times New Roman"/>
              </a:rPr>
              <a:t>weep.</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In the second half </a:t>
            </a:r>
            <a:r>
              <a:rPr dirty="0" sz="1450" spc="-5">
                <a:latin typeface="Times New Roman"/>
                <a:cs typeface="Times New Roman"/>
              </a:rPr>
              <a:t>of </a:t>
            </a:r>
            <a:r>
              <a:rPr dirty="0" sz="1450" spc="-10">
                <a:latin typeface="Times New Roman"/>
                <a:cs typeface="Times New Roman"/>
              </a:rPr>
              <a:t>the sixth </a:t>
            </a:r>
            <a:r>
              <a:rPr dirty="0" sz="1450" spc="-20">
                <a:latin typeface="Times New Roman"/>
                <a:cs typeface="Times New Roman"/>
              </a:rPr>
              <a:t>year, </a:t>
            </a:r>
            <a:r>
              <a:rPr dirty="0" sz="1450" spc="-10">
                <a:latin typeface="Times New Roman"/>
                <a:cs typeface="Times New Roman"/>
              </a:rPr>
              <a:t>the prisoner began zealously to study  languages, </a:t>
            </a:r>
            <a:r>
              <a:rPr dirty="0" sz="1450" spc="-15">
                <a:latin typeface="Times New Roman"/>
                <a:cs typeface="Times New Roman"/>
              </a:rPr>
              <a:t>philosophy, </a:t>
            </a:r>
            <a:r>
              <a:rPr dirty="0" sz="1450" spc="-10">
                <a:latin typeface="Times New Roman"/>
                <a:cs typeface="Times New Roman"/>
              </a:rPr>
              <a:t>and </a:t>
            </a:r>
            <a:r>
              <a:rPr dirty="0" sz="1450" spc="-20">
                <a:latin typeface="Times New Roman"/>
                <a:cs typeface="Times New Roman"/>
              </a:rPr>
              <a:t>history. </a:t>
            </a:r>
            <a:r>
              <a:rPr dirty="0" sz="1450" spc="-10">
                <a:latin typeface="Times New Roman"/>
                <a:cs typeface="Times New Roman"/>
              </a:rPr>
              <a:t>He fell </a:t>
            </a:r>
            <a:r>
              <a:rPr dirty="0" sz="1450" spc="-5">
                <a:latin typeface="Times New Roman"/>
                <a:cs typeface="Times New Roman"/>
              </a:rPr>
              <a:t>on </a:t>
            </a:r>
            <a:r>
              <a:rPr dirty="0" sz="1450" spc="-10">
                <a:latin typeface="Times New Roman"/>
                <a:cs typeface="Times New Roman"/>
              </a:rPr>
              <a:t>these subjects so hungrily that  the banker hardly had time to get </a:t>
            </a:r>
            <a:r>
              <a:rPr dirty="0" sz="1450" spc="-5">
                <a:latin typeface="Times New Roman"/>
                <a:cs typeface="Times New Roman"/>
              </a:rPr>
              <a:t>books </a:t>
            </a:r>
            <a:r>
              <a:rPr dirty="0" sz="1450" spc="-10">
                <a:latin typeface="Times New Roman"/>
                <a:cs typeface="Times New Roman"/>
              </a:rPr>
              <a:t>enough for him. In the space </a:t>
            </a:r>
            <a:r>
              <a:rPr dirty="0" sz="1450" spc="-5">
                <a:latin typeface="Times New Roman"/>
                <a:cs typeface="Times New Roman"/>
              </a:rPr>
              <a:t>of </a:t>
            </a:r>
            <a:r>
              <a:rPr dirty="0" sz="1450" spc="-10">
                <a:latin typeface="Times New Roman"/>
                <a:cs typeface="Times New Roman"/>
              </a:rPr>
              <a:t>four  years about six hundred volumes were </a:t>
            </a:r>
            <a:r>
              <a:rPr dirty="0" sz="1450" spc="-5">
                <a:latin typeface="Times New Roman"/>
                <a:cs typeface="Times New Roman"/>
              </a:rPr>
              <a:t>bought </a:t>
            </a:r>
            <a:r>
              <a:rPr dirty="0" sz="1450" spc="-10">
                <a:latin typeface="Times New Roman"/>
                <a:cs typeface="Times New Roman"/>
              </a:rPr>
              <a:t>at his request. It was while that  passion lasted that the banker received the following letter from the prisoner:  "My dear </a:t>
            </a:r>
            <a:r>
              <a:rPr dirty="0" sz="1450" spc="-15">
                <a:latin typeface="Times New Roman"/>
                <a:cs typeface="Times New Roman"/>
              </a:rPr>
              <a:t>gaoler, </a:t>
            </a:r>
            <a:r>
              <a:rPr dirty="0" sz="1450" spc="-5">
                <a:latin typeface="Times New Roman"/>
                <a:cs typeface="Times New Roman"/>
              </a:rPr>
              <a:t>I </a:t>
            </a:r>
            <a:r>
              <a:rPr dirty="0" sz="1450" spc="-10">
                <a:latin typeface="Times New Roman"/>
                <a:cs typeface="Times New Roman"/>
              </a:rPr>
              <a:t>am writing these lines in six languages. Show them to  experts. Let them read them. If they </a:t>
            </a:r>
            <a:r>
              <a:rPr dirty="0" sz="1450" spc="-5">
                <a:latin typeface="Times New Roman"/>
                <a:cs typeface="Times New Roman"/>
              </a:rPr>
              <a:t>do not </a:t>
            </a:r>
            <a:r>
              <a:rPr dirty="0" sz="1450" spc="-10">
                <a:latin typeface="Times New Roman"/>
                <a:cs typeface="Times New Roman"/>
              </a:rPr>
              <a:t>find </a:t>
            </a:r>
            <a:r>
              <a:rPr dirty="0" sz="1450" spc="-5">
                <a:latin typeface="Times New Roman"/>
                <a:cs typeface="Times New Roman"/>
              </a:rPr>
              <a:t>one </a:t>
            </a:r>
            <a:r>
              <a:rPr dirty="0" sz="1450" spc="-10">
                <a:latin typeface="Times New Roman"/>
                <a:cs typeface="Times New Roman"/>
              </a:rPr>
              <a:t>single mistake, </a:t>
            </a:r>
            <a:r>
              <a:rPr dirty="0" sz="1450" spc="-5">
                <a:latin typeface="Times New Roman"/>
                <a:cs typeface="Times New Roman"/>
              </a:rPr>
              <a:t>I </a:t>
            </a:r>
            <a:r>
              <a:rPr dirty="0" sz="1450" spc="-10">
                <a:latin typeface="Times New Roman"/>
                <a:cs typeface="Times New Roman"/>
              </a:rPr>
              <a:t>beg </a:t>
            </a:r>
            <a:r>
              <a:rPr dirty="0" sz="1450" spc="-5">
                <a:latin typeface="Times New Roman"/>
                <a:cs typeface="Times New Roman"/>
              </a:rPr>
              <a:t>you  </a:t>
            </a:r>
            <a:r>
              <a:rPr dirty="0" sz="1450" spc="-10">
                <a:latin typeface="Times New Roman"/>
                <a:cs typeface="Times New Roman"/>
              </a:rPr>
              <a:t>to give orders to have </a:t>
            </a:r>
            <a:r>
              <a:rPr dirty="0" sz="1450" spc="-5">
                <a:latin typeface="Times New Roman"/>
                <a:cs typeface="Times New Roman"/>
              </a:rPr>
              <a:t>a gun </a:t>
            </a:r>
            <a:r>
              <a:rPr dirty="0" sz="1450" spc="-10">
                <a:latin typeface="Times New Roman"/>
                <a:cs typeface="Times New Roman"/>
              </a:rPr>
              <a:t>fired </a:t>
            </a:r>
            <a:r>
              <a:rPr dirty="0" sz="1450" spc="-15">
                <a:latin typeface="Times New Roman"/>
                <a:cs typeface="Times New Roman"/>
              </a:rPr>
              <a:t>off </a:t>
            </a:r>
            <a:r>
              <a:rPr dirty="0" sz="1450" spc="-10">
                <a:latin typeface="Times New Roman"/>
                <a:cs typeface="Times New Roman"/>
              </a:rPr>
              <a:t>in the garden. By the noise </a:t>
            </a:r>
            <a:r>
              <a:rPr dirty="0" sz="1450" spc="-5">
                <a:latin typeface="Times New Roman"/>
                <a:cs typeface="Times New Roman"/>
              </a:rPr>
              <a:t>I </a:t>
            </a:r>
            <a:r>
              <a:rPr dirty="0" sz="1450" spc="-10">
                <a:latin typeface="Times New Roman"/>
                <a:cs typeface="Times New Roman"/>
              </a:rPr>
              <a:t>shall know  that my </a:t>
            </a:r>
            <a:r>
              <a:rPr dirty="0" sz="1450" spc="-15">
                <a:latin typeface="Times New Roman"/>
                <a:cs typeface="Times New Roman"/>
              </a:rPr>
              <a:t>efforts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been in vain. The geniuses </a:t>
            </a:r>
            <a:r>
              <a:rPr dirty="0" sz="1450" spc="-5">
                <a:latin typeface="Times New Roman"/>
                <a:cs typeface="Times New Roman"/>
              </a:rPr>
              <a:t>of </a:t>
            </a:r>
            <a:r>
              <a:rPr dirty="0" sz="1450" spc="-10">
                <a:latin typeface="Times New Roman"/>
                <a:cs typeface="Times New Roman"/>
              </a:rPr>
              <a:t>all ages and countries  speak in different languages; </a:t>
            </a:r>
            <a:r>
              <a:rPr dirty="0" sz="1450" spc="-5">
                <a:latin typeface="Times New Roman"/>
                <a:cs typeface="Times New Roman"/>
              </a:rPr>
              <a:t>but </a:t>
            </a:r>
            <a:r>
              <a:rPr dirty="0" sz="1450" spc="-10">
                <a:latin typeface="Times New Roman"/>
                <a:cs typeface="Times New Roman"/>
              </a:rPr>
              <a:t>in them all burns the same flame. Oh, if </a:t>
            </a:r>
            <a:r>
              <a:rPr dirty="0" sz="1450" spc="-5">
                <a:latin typeface="Times New Roman"/>
                <a:cs typeface="Times New Roman"/>
              </a:rPr>
              <a:t>you  </a:t>
            </a:r>
            <a:r>
              <a:rPr dirty="0" sz="1450" spc="-10">
                <a:latin typeface="Times New Roman"/>
                <a:cs typeface="Times New Roman"/>
              </a:rPr>
              <a:t>knew my heavenly happiness now that </a:t>
            </a:r>
            <a:r>
              <a:rPr dirty="0" sz="1450" spc="-5">
                <a:latin typeface="Times New Roman"/>
                <a:cs typeface="Times New Roman"/>
              </a:rPr>
              <a:t>I </a:t>
            </a:r>
            <a:r>
              <a:rPr dirty="0" sz="1450" spc="-10">
                <a:latin typeface="Times New Roman"/>
                <a:cs typeface="Times New Roman"/>
              </a:rPr>
              <a:t>can understand them!" The prisoner's  desire was fulfilled. </a:t>
            </a:r>
            <a:r>
              <a:rPr dirty="0" sz="1450" spc="-45">
                <a:latin typeface="Times New Roman"/>
                <a:cs typeface="Times New Roman"/>
              </a:rPr>
              <a:t>Two </a:t>
            </a:r>
            <a:r>
              <a:rPr dirty="0" sz="1450" spc="-10">
                <a:latin typeface="Times New Roman"/>
                <a:cs typeface="Times New Roman"/>
              </a:rPr>
              <a:t>shots were fired in the garden </a:t>
            </a:r>
            <a:r>
              <a:rPr dirty="0" sz="1450" spc="-5">
                <a:latin typeface="Times New Roman"/>
                <a:cs typeface="Times New Roman"/>
              </a:rPr>
              <a:t>by </a:t>
            </a:r>
            <a:r>
              <a:rPr dirty="0" sz="1450" spc="-10">
                <a:latin typeface="Times New Roman"/>
                <a:cs typeface="Times New Roman"/>
              </a:rPr>
              <a:t>the banker's</a:t>
            </a:r>
            <a:r>
              <a:rPr dirty="0" sz="1450" spc="155">
                <a:latin typeface="Times New Roman"/>
                <a:cs typeface="Times New Roman"/>
              </a:rPr>
              <a:t> </a:t>
            </a:r>
            <a:r>
              <a:rPr dirty="0" sz="1450" spc="-20">
                <a:latin typeface="Times New Roman"/>
                <a:cs typeface="Times New Roman"/>
              </a:rPr>
              <a:t>order.</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Later </a:t>
            </a:r>
            <a:r>
              <a:rPr dirty="0" sz="1450" spc="-5">
                <a:latin typeface="Times New Roman"/>
                <a:cs typeface="Times New Roman"/>
              </a:rPr>
              <a:t>on, </a:t>
            </a:r>
            <a:r>
              <a:rPr dirty="0" sz="1450" spc="-10">
                <a:latin typeface="Times New Roman"/>
                <a:cs typeface="Times New Roman"/>
              </a:rPr>
              <a:t>after the tenth </a:t>
            </a:r>
            <a:r>
              <a:rPr dirty="0" sz="1450" spc="-20">
                <a:latin typeface="Times New Roman"/>
                <a:cs typeface="Times New Roman"/>
              </a:rPr>
              <a:t>year, </a:t>
            </a:r>
            <a:r>
              <a:rPr dirty="0" sz="1450" spc="-10">
                <a:latin typeface="Times New Roman"/>
                <a:cs typeface="Times New Roman"/>
              </a:rPr>
              <a:t>the lawyer sat immovable before his table  and read only the New </a:t>
            </a:r>
            <a:r>
              <a:rPr dirty="0" sz="1450" spc="-20">
                <a:latin typeface="Times New Roman"/>
                <a:cs typeface="Times New Roman"/>
              </a:rPr>
              <a:t>Testament. </a:t>
            </a:r>
            <a:r>
              <a:rPr dirty="0" sz="1450" spc="-10">
                <a:latin typeface="Times New Roman"/>
                <a:cs typeface="Times New Roman"/>
              </a:rPr>
              <a:t>The banker found it strange that </a:t>
            </a:r>
            <a:r>
              <a:rPr dirty="0" sz="1450" spc="-5">
                <a:latin typeface="Times New Roman"/>
                <a:cs typeface="Times New Roman"/>
              </a:rPr>
              <a:t>a </a:t>
            </a:r>
            <a:r>
              <a:rPr dirty="0" sz="1450" spc="-10">
                <a:latin typeface="Times New Roman"/>
                <a:cs typeface="Times New Roman"/>
              </a:rPr>
              <a:t>man who  in four years had mastered six hundred erudite volumes, should have spent  nearly </a:t>
            </a:r>
            <a:r>
              <a:rPr dirty="0" sz="1450" spc="-5">
                <a:latin typeface="Times New Roman"/>
                <a:cs typeface="Times New Roman"/>
              </a:rPr>
              <a:t>a </a:t>
            </a:r>
            <a:r>
              <a:rPr dirty="0" sz="1450" spc="-10">
                <a:latin typeface="Times New Roman"/>
                <a:cs typeface="Times New Roman"/>
              </a:rPr>
              <a:t>year in reading </a:t>
            </a:r>
            <a:r>
              <a:rPr dirty="0" sz="1450" spc="-5">
                <a:latin typeface="Times New Roman"/>
                <a:cs typeface="Times New Roman"/>
              </a:rPr>
              <a:t>one book, </a:t>
            </a:r>
            <a:r>
              <a:rPr dirty="0" sz="1450" spc="-10">
                <a:latin typeface="Times New Roman"/>
                <a:cs typeface="Times New Roman"/>
              </a:rPr>
              <a:t>easy to understand and </a:t>
            </a:r>
            <a:r>
              <a:rPr dirty="0" sz="1450" spc="-5">
                <a:latin typeface="Times New Roman"/>
                <a:cs typeface="Times New Roman"/>
              </a:rPr>
              <a:t>by no </a:t>
            </a:r>
            <a:r>
              <a:rPr dirty="0" sz="1450" spc="-10">
                <a:latin typeface="Times New Roman"/>
                <a:cs typeface="Times New Roman"/>
              </a:rPr>
              <a:t>means thick.  The New </a:t>
            </a:r>
            <a:r>
              <a:rPr dirty="0" sz="1450" spc="-20">
                <a:latin typeface="Times New Roman"/>
                <a:cs typeface="Times New Roman"/>
              </a:rPr>
              <a:t>Testament</a:t>
            </a:r>
            <a:r>
              <a:rPr dirty="0" sz="1450" spc="320">
                <a:latin typeface="Times New Roman"/>
                <a:cs typeface="Times New Roman"/>
              </a:rPr>
              <a:t> </a:t>
            </a:r>
            <a:r>
              <a:rPr dirty="0" sz="1450" spc="-10">
                <a:latin typeface="Times New Roman"/>
                <a:cs typeface="Times New Roman"/>
              </a:rPr>
              <a:t>was then replaced </a:t>
            </a:r>
            <a:r>
              <a:rPr dirty="0" sz="1450" spc="-5">
                <a:latin typeface="Times New Roman"/>
                <a:cs typeface="Times New Roman"/>
              </a:rPr>
              <a:t>by </a:t>
            </a:r>
            <a:r>
              <a:rPr dirty="0" sz="1450" spc="-10">
                <a:latin typeface="Times New Roman"/>
                <a:cs typeface="Times New Roman"/>
              </a:rPr>
              <a:t>the history </a:t>
            </a:r>
            <a:r>
              <a:rPr dirty="0" sz="1450" spc="-5">
                <a:latin typeface="Times New Roman"/>
                <a:cs typeface="Times New Roman"/>
              </a:rPr>
              <a:t>of </a:t>
            </a:r>
            <a:r>
              <a:rPr dirty="0" sz="1450" spc="-10">
                <a:latin typeface="Times New Roman"/>
                <a:cs typeface="Times New Roman"/>
              </a:rPr>
              <a:t>religions and  </a:t>
            </a:r>
            <a:r>
              <a:rPr dirty="0" sz="1450" spc="-20">
                <a:latin typeface="Times New Roman"/>
                <a:cs typeface="Times New Roman"/>
              </a:rPr>
              <a:t>theology.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During the last two years </a:t>
            </a:r>
            <a:r>
              <a:rPr dirty="0" sz="1450" spc="-5">
                <a:latin typeface="Times New Roman"/>
                <a:cs typeface="Times New Roman"/>
              </a:rPr>
              <a:t>of </a:t>
            </a:r>
            <a:r>
              <a:rPr dirty="0" sz="1450" spc="-10">
                <a:latin typeface="Times New Roman"/>
                <a:cs typeface="Times New Roman"/>
              </a:rPr>
              <a:t>his confinement the prisoner read an  extraordinary amount, quite haphazard. Now </a:t>
            </a:r>
            <a:r>
              <a:rPr dirty="0" sz="1450" spc="-5">
                <a:latin typeface="Times New Roman"/>
                <a:cs typeface="Times New Roman"/>
              </a:rPr>
              <a:t>he </a:t>
            </a:r>
            <a:r>
              <a:rPr dirty="0" sz="1450" spc="-10">
                <a:latin typeface="Times New Roman"/>
                <a:cs typeface="Times New Roman"/>
              </a:rPr>
              <a:t>would apply himself to the  natural sciences, then would read Byron </a:t>
            </a:r>
            <a:r>
              <a:rPr dirty="0" sz="1450" spc="-5">
                <a:latin typeface="Times New Roman"/>
                <a:cs typeface="Times New Roman"/>
              </a:rPr>
              <a:t>or </a:t>
            </a:r>
            <a:r>
              <a:rPr dirty="0" sz="1450" spc="-10">
                <a:latin typeface="Times New Roman"/>
                <a:cs typeface="Times New Roman"/>
              </a:rPr>
              <a:t>Shakespeare. Notes used to come  from him in which </a:t>
            </a:r>
            <a:r>
              <a:rPr dirty="0" sz="1450" spc="-5">
                <a:latin typeface="Times New Roman"/>
                <a:cs typeface="Times New Roman"/>
              </a:rPr>
              <a:t>he </a:t>
            </a:r>
            <a:r>
              <a:rPr dirty="0" sz="1450" spc="-10">
                <a:latin typeface="Times New Roman"/>
                <a:cs typeface="Times New Roman"/>
              </a:rPr>
              <a:t>asked to </a:t>
            </a:r>
            <a:r>
              <a:rPr dirty="0" sz="1450" spc="-5">
                <a:latin typeface="Times New Roman"/>
                <a:cs typeface="Times New Roman"/>
              </a:rPr>
              <a:t>be </a:t>
            </a:r>
            <a:r>
              <a:rPr dirty="0" sz="1450" spc="-10">
                <a:latin typeface="Times New Roman"/>
                <a:cs typeface="Times New Roman"/>
              </a:rPr>
              <a:t>sent at the same time </a:t>
            </a:r>
            <a:r>
              <a:rPr dirty="0" sz="1450" spc="-5">
                <a:latin typeface="Times New Roman"/>
                <a:cs typeface="Times New Roman"/>
              </a:rPr>
              <a:t>a book on </a:t>
            </a:r>
            <a:r>
              <a:rPr dirty="0" sz="1450" spc="-20">
                <a:latin typeface="Times New Roman"/>
                <a:cs typeface="Times New Roman"/>
              </a:rPr>
              <a:t>chemistry, </a:t>
            </a:r>
            <a:r>
              <a:rPr dirty="0" sz="1450" spc="-5">
                <a:latin typeface="Times New Roman"/>
                <a:cs typeface="Times New Roman"/>
              </a:rPr>
              <a:t>a  </a:t>
            </a:r>
            <a:r>
              <a:rPr dirty="0" sz="1450" spc="-10">
                <a:latin typeface="Times New Roman"/>
                <a:cs typeface="Times New Roman"/>
              </a:rPr>
              <a:t>text-book </a:t>
            </a:r>
            <a:r>
              <a:rPr dirty="0" sz="1450" spc="-5">
                <a:latin typeface="Times New Roman"/>
                <a:cs typeface="Times New Roman"/>
              </a:rPr>
              <a:t>of </a:t>
            </a:r>
            <a:r>
              <a:rPr dirty="0" sz="1450" spc="-10">
                <a:latin typeface="Times New Roman"/>
                <a:cs typeface="Times New Roman"/>
              </a:rPr>
              <a:t>medicine, </a:t>
            </a:r>
            <a:r>
              <a:rPr dirty="0" sz="1450" spc="-5">
                <a:latin typeface="Times New Roman"/>
                <a:cs typeface="Times New Roman"/>
              </a:rPr>
              <a:t>a </a:t>
            </a:r>
            <a:r>
              <a:rPr dirty="0" sz="1450" spc="-10">
                <a:latin typeface="Times New Roman"/>
                <a:cs typeface="Times New Roman"/>
              </a:rPr>
              <a:t>novel, and some treatise </a:t>
            </a:r>
            <a:r>
              <a:rPr dirty="0" sz="1450" spc="-5">
                <a:latin typeface="Times New Roman"/>
                <a:cs typeface="Times New Roman"/>
              </a:rPr>
              <a:t>on </a:t>
            </a:r>
            <a:r>
              <a:rPr dirty="0" sz="1450" spc="-10">
                <a:latin typeface="Times New Roman"/>
                <a:cs typeface="Times New Roman"/>
              </a:rPr>
              <a:t>philosophy </a:t>
            </a:r>
            <a:r>
              <a:rPr dirty="0" sz="1450" spc="-5">
                <a:latin typeface="Times New Roman"/>
                <a:cs typeface="Times New Roman"/>
              </a:rPr>
              <a:t>or </a:t>
            </a:r>
            <a:r>
              <a:rPr dirty="0" sz="1450" spc="-20">
                <a:latin typeface="Times New Roman"/>
                <a:cs typeface="Times New Roman"/>
              </a:rPr>
              <a:t>theology.  </a:t>
            </a:r>
            <a:r>
              <a:rPr dirty="0" sz="1450" spc="-10">
                <a:latin typeface="Times New Roman"/>
                <a:cs typeface="Times New Roman"/>
              </a:rPr>
              <a:t>He read as though </a:t>
            </a:r>
            <a:r>
              <a:rPr dirty="0" sz="1450" spc="-5">
                <a:latin typeface="Times New Roman"/>
                <a:cs typeface="Times New Roman"/>
              </a:rPr>
              <a:t>he </a:t>
            </a:r>
            <a:r>
              <a:rPr dirty="0" sz="1450" spc="-10">
                <a:latin typeface="Times New Roman"/>
                <a:cs typeface="Times New Roman"/>
              </a:rPr>
              <a:t>were swimming in the sea among the broken pieces </a:t>
            </a:r>
            <a:r>
              <a:rPr dirty="0" sz="1450" spc="-5">
                <a:latin typeface="Times New Roman"/>
                <a:cs typeface="Times New Roman"/>
              </a:rPr>
              <a:t>of  </a:t>
            </a:r>
            <a:r>
              <a:rPr dirty="0" sz="1450" spc="-10">
                <a:latin typeface="Times New Roman"/>
                <a:cs typeface="Times New Roman"/>
              </a:rPr>
              <a:t>wreckage, and in his desire to save his life was eagerly grasping </a:t>
            </a:r>
            <a:r>
              <a:rPr dirty="0" sz="1450" spc="-5">
                <a:latin typeface="Times New Roman"/>
                <a:cs typeface="Times New Roman"/>
              </a:rPr>
              <a:t>one </a:t>
            </a:r>
            <a:r>
              <a:rPr dirty="0" sz="1450" spc="-10">
                <a:latin typeface="Times New Roman"/>
                <a:cs typeface="Times New Roman"/>
              </a:rPr>
              <a:t>piece  after </a:t>
            </a:r>
            <a:r>
              <a:rPr dirty="0" sz="1450" spc="-20">
                <a:latin typeface="Times New Roman"/>
                <a:cs typeface="Times New Roman"/>
              </a:rPr>
              <a:t>another.</a:t>
            </a:r>
            <a:endParaRPr sz="1450">
              <a:latin typeface="Times New Roman"/>
              <a:cs typeface="Times New Roman"/>
            </a:endParaRPr>
          </a:p>
        </p:txBody>
      </p:sp>
      <p:sp>
        <p:nvSpPr>
          <p:cNvPr id="3" name="object 3"/>
          <p:cNvSpPr txBox="1"/>
          <p:nvPr/>
        </p:nvSpPr>
        <p:spPr>
          <a:xfrm>
            <a:off x="1132464" y="8721990"/>
            <a:ext cx="5544185" cy="1123315"/>
          </a:xfrm>
          <a:prstGeom prst="rect">
            <a:avLst/>
          </a:prstGeom>
        </p:spPr>
        <p:txBody>
          <a:bodyPr wrap="square" lIns="0" tIns="11430" rIns="0" bIns="0" rtlCol="0" vert="horz">
            <a:spAutoFit/>
          </a:bodyPr>
          <a:lstStyle/>
          <a:p>
            <a:pPr algn="ctr" marR="240665">
              <a:lnSpc>
                <a:spcPct val="100000"/>
              </a:lnSpc>
              <a:spcBef>
                <a:spcPts val="90"/>
              </a:spcBef>
            </a:pPr>
            <a:r>
              <a:rPr dirty="0" sz="1450" spc="-10" b="1">
                <a:latin typeface="Times New Roman"/>
                <a:cs typeface="Times New Roman"/>
              </a:rPr>
              <a:t>II</a:t>
            </a:r>
            <a:endParaRPr sz="1450">
              <a:latin typeface="Times New Roman"/>
              <a:cs typeface="Times New Roman"/>
            </a:endParaRPr>
          </a:p>
          <a:p>
            <a:pPr>
              <a:lnSpc>
                <a:spcPct val="100000"/>
              </a:lnSpc>
              <a:spcBef>
                <a:spcPts val="5"/>
              </a:spcBef>
            </a:pPr>
            <a:endParaRPr sz="2300">
              <a:latin typeface="Times New Roman"/>
              <a:cs typeface="Times New Roman"/>
            </a:endParaRPr>
          </a:p>
          <a:p>
            <a:pPr marL="12700">
              <a:lnSpc>
                <a:spcPct val="100000"/>
              </a:lnSpc>
            </a:pPr>
            <a:r>
              <a:rPr dirty="0" sz="1450" spc="-10">
                <a:latin typeface="Times New Roman"/>
                <a:cs typeface="Times New Roman"/>
              </a:rPr>
              <a:t>The banker recalled all this, and</a:t>
            </a:r>
            <a:r>
              <a:rPr dirty="0" sz="1450" spc="20">
                <a:latin typeface="Times New Roman"/>
                <a:cs typeface="Times New Roman"/>
              </a:rPr>
              <a:t> </a:t>
            </a:r>
            <a:r>
              <a:rPr dirty="0" sz="1450" spc="-10">
                <a:latin typeface="Times New Roman"/>
                <a:cs typeface="Times New Roman"/>
              </a:rPr>
              <a:t>thought:</a:t>
            </a:r>
            <a:endParaRPr sz="1450">
              <a:latin typeface="Times New Roman"/>
              <a:cs typeface="Times New Roman"/>
            </a:endParaRPr>
          </a:p>
          <a:p>
            <a:pPr marL="12700">
              <a:lnSpc>
                <a:spcPct val="100000"/>
              </a:lnSpc>
              <a:spcBef>
                <a:spcPts val="785"/>
              </a:spcBef>
              <a:tabLst>
                <a:tab pos="1045210" algn="l"/>
                <a:tab pos="1305560" algn="l"/>
                <a:tab pos="1920875" algn="l"/>
                <a:tab pos="2569210" algn="l"/>
                <a:tab pos="2870200" algn="l"/>
                <a:tab pos="3597275" algn="l"/>
                <a:tab pos="3938904" algn="l"/>
                <a:tab pos="4721860" algn="l"/>
                <a:tab pos="5307330" algn="l"/>
              </a:tabLst>
            </a:pPr>
            <a:r>
              <a:rPr dirty="0" sz="1450" spc="-10">
                <a:latin typeface="Times New Roman"/>
                <a:cs typeface="Times New Roman"/>
              </a:rPr>
              <a:t>"</a:t>
            </a:r>
            <a:r>
              <a:rPr dirty="0" sz="1450" spc="-114">
                <a:latin typeface="Times New Roman"/>
                <a:cs typeface="Times New Roman"/>
              </a:rPr>
              <a:t>T</a:t>
            </a:r>
            <a:r>
              <a:rPr dirty="0" sz="1450" spc="-5">
                <a:latin typeface="Times New Roman"/>
                <a:cs typeface="Times New Roman"/>
              </a:rPr>
              <a:t>o</a:t>
            </a:r>
            <a:r>
              <a:rPr dirty="0" sz="1450" spc="-15">
                <a:latin typeface="Times New Roman"/>
                <a:cs typeface="Times New Roman"/>
              </a:rPr>
              <a:t>-m</a:t>
            </a:r>
            <a:r>
              <a:rPr dirty="0" sz="1450" spc="-5">
                <a:latin typeface="Times New Roman"/>
                <a:cs typeface="Times New Roman"/>
              </a:rPr>
              <a:t>o</a:t>
            </a:r>
            <a:r>
              <a:rPr dirty="0" sz="1450" spc="-10">
                <a:latin typeface="Times New Roman"/>
                <a:cs typeface="Times New Roman"/>
              </a:rPr>
              <a:t>rr</a:t>
            </a:r>
            <a:r>
              <a:rPr dirty="0" sz="1450" spc="-10">
                <a:latin typeface="Times New Roman"/>
                <a:cs typeface="Times New Roman"/>
              </a:rPr>
              <a:t>ow</a:t>
            </a:r>
            <a:r>
              <a:rPr dirty="0" sz="1450">
                <a:latin typeface="Times New Roman"/>
                <a:cs typeface="Times New Roman"/>
              </a:rPr>
              <a:t>	</a:t>
            </a:r>
            <a:r>
              <a:rPr dirty="0" sz="1450" spc="-10">
                <a:latin typeface="Times New Roman"/>
                <a:cs typeface="Times New Roman"/>
              </a:rPr>
              <a:t>a</a:t>
            </a:r>
            <a:r>
              <a:rPr dirty="0" sz="1450" spc="-5">
                <a:latin typeface="Times New Roman"/>
                <a:cs typeface="Times New Roman"/>
              </a:rPr>
              <a:t>t</a:t>
            </a:r>
            <a:r>
              <a:rPr dirty="0" sz="1450">
                <a:latin typeface="Times New Roman"/>
                <a:cs typeface="Times New Roman"/>
              </a:rPr>
              <a:t>	</a:t>
            </a:r>
            <a:r>
              <a:rPr dirty="0" sz="1450" spc="-10">
                <a:latin typeface="Times New Roman"/>
                <a:cs typeface="Times New Roman"/>
              </a:rPr>
              <a:t>twel</a:t>
            </a:r>
            <a:r>
              <a:rPr dirty="0" sz="1450" spc="-5">
                <a:latin typeface="Times New Roman"/>
                <a:cs typeface="Times New Roman"/>
              </a:rPr>
              <a:t>ve</a:t>
            </a:r>
            <a:r>
              <a:rPr dirty="0" sz="1450">
                <a:latin typeface="Times New Roman"/>
                <a:cs typeface="Times New Roman"/>
              </a:rPr>
              <a:t>	</a:t>
            </a:r>
            <a:r>
              <a:rPr dirty="0" sz="1450" spc="-5">
                <a:latin typeface="Times New Roman"/>
                <a:cs typeface="Times New Roman"/>
              </a:rPr>
              <a:t>o</a:t>
            </a:r>
            <a:r>
              <a:rPr dirty="0" sz="1450" spc="-10">
                <a:latin typeface="Times New Roman"/>
                <a:cs typeface="Times New Roman"/>
              </a:rPr>
              <a:t>'cl</a:t>
            </a:r>
            <a:r>
              <a:rPr dirty="0" sz="1450" spc="-5">
                <a:latin typeface="Times New Roman"/>
                <a:cs typeface="Times New Roman"/>
              </a:rPr>
              <a:t>o</a:t>
            </a:r>
            <a:r>
              <a:rPr dirty="0" sz="1450" spc="-10">
                <a:latin typeface="Times New Roman"/>
                <a:cs typeface="Times New Roman"/>
              </a:rPr>
              <a:t>c</a:t>
            </a:r>
            <a:r>
              <a:rPr dirty="0" sz="1450" spc="-5">
                <a:latin typeface="Times New Roman"/>
                <a:cs typeface="Times New Roman"/>
              </a:rPr>
              <a:t>k</a:t>
            </a:r>
            <a:r>
              <a:rPr dirty="0" sz="1450">
                <a:latin typeface="Times New Roman"/>
                <a:cs typeface="Times New Roman"/>
              </a:rPr>
              <a:t>	</a:t>
            </a:r>
            <a:r>
              <a:rPr dirty="0" sz="1450" spc="-5">
                <a:latin typeface="Times New Roman"/>
                <a:cs typeface="Times New Roman"/>
              </a:rPr>
              <a:t>he</a:t>
            </a:r>
            <a:r>
              <a:rPr dirty="0" sz="1450">
                <a:latin typeface="Times New Roman"/>
                <a:cs typeface="Times New Roman"/>
              </a:rPr>
              <a:t>	</a:t>
            </a:r>
            <a:r>
              <a:rPr dirty="0" sz="1450" spc="-10">
                <a:latin typeface="Times New Roman"/>
                <a:cs typeface="Times New Roman"/>
              </a:rPr>
              <a:t>recei</a:t>
            </a:r>
            <a:r>
              <a:rPr dirty="0" sz="1450" spc="-5">
                <a:latin typeface="Times New Roman"/>
                <a:cs typeface="Times New Roman"/>
              </a:rPr>
              <a:t>v</a:t>
            </a:r>
            <a:r>
              <a:rPr dirty="0" sz="1450" spc="-10">
                <a:latin typeface="Times New Roman"/>
                <a:cs typeface="Times New Roman"/>
              </a:rPr>
              <a:t>e</a:t>
            </a:r>
            <a:r>
              <a:rPr dirty="0" sz="1450" spc="-5">
                <a:latin typeface="Times New Roman"/>
                <a:cs typeface="Times New Roman"/>
              </a:rPr>
              <a:t>s</a:t>
            </a:r>
            <a:r>
              <a:rPr dirty="0" sz="1450">
                <a:latin typeface="Times New Roman"/>
                <a:cs typeface="Times New Roman"/>
              </a:rPr>
              <a:t>	</a:t>
            </a:r>
            <a:r>
              <a:rPr dirty="0" sz="1450" spc="-5">
                <a:latin typeface="Times New Roman"/>
                <a:cs typeface="Times New Roman"/>
              </a:rPr>
              <a:t>h</a:t>
            </a:r>
            <a:r>
              <a:rPr dirty="0" sz="1450" spc="-10">
                <a:latin typeface="Times New Roman"/>
                <a:cs typeface="Times New Roman"/>
              </a:rPr>
              <a:t>i</a:t>
            </a:r>
            <a:r>
              <a:rPr dirty="0" sz="1450" spc="-5">
                <a:latin typeface="Times New Roman"/>
                <a:cs typeface="Times New Roman"/>
              </a:rPr>
              <a:t>s</a:t>
            </a:r>
            <a:r>
              <a:rPr dirty="0" sz="1450">
                <a:latin typeface="Times New Roman"/>
                <a:cs typeface="Times New Roman"/>
              </a:rPr>
              <a:t>	</a:t>
            </a:r>
            <a:r>
              <a:rPr dirty="0" sz="1450" spc="-10">
                <a:latin typeface="Times New Roman"/>
                <a:cs typeface="Times New Roman"/>
              </a:rPr>
              <a:t>free</a:t>
            </a:r>
            <a:r>
              <a:rPr dirty="0" sz="1450" spc="-5">
                <a:latin typeface="Times New Roman"/>
                <a:cs typeface="Times New Roman"/>
              </a:rPr>
              <a:t>do</a:t>
            </a:r>
            <a:r>
              <a:rPr dirty="0" sz="1450" spc="-15">
                <a:latin typeface="Times New Roman"/>
                <a:cs typeface="Times New Roman"/>
              </a:rPr>
              <a:t>m</a:t>
            </a:r>
            <a:r>
              <a:rPr dirty="0" sz="1450" spc="-5">
                <a:latin typeface="Times New Roman"/>
                <a:cs typeface="Times New Roman"/>
              </a:rPr>
              <a:t>.</a:t>
            </a:r>
            <a:r>
              <a:rPr dirty="0" sz="1450">
                <a:latin typeface="Times New Roman"/>
                <a:cs typeface="Times New Roman"/>
              </a:rPr>
              <a:t>	</a:t>
            </a:r>
            <a:r>
              <a:rPr dirty="0" sz="1450" spc="-15">
                <a:latin typeface="Times New Roman"/>
                <a:cs typeface="Times New Roman"/>
              </a:rPr>
              <a:t>U</a:t>
            </a:r>
            <a:r>
              <a:rPr dirty="0" sz="1450" spc="-5">
                <a:latin typeface="Times New Roman"/>
                <a:cs typeface="Times New Roman"/>
              </a:rPr>
              <a:t>nd</a:t>
            </a:r>
            <a:r>
              <a:rPr dirty="0" sz="1450" spc="-10">
                <a:latin typeface="Times New Roman"/>
                <a:cs typeface="Times New Roman"/>
              </a:rPr>
              <a:t>e</a:t>
            </a:r>
            <a:r>
              <a:rPr dirty="0" sz="1450" spc="-5">
                <a:latin typeface="Times New Roman"/>
                <a:cs typeface="Times New Roman"/>
              </a:rPr>
              <a:t>r</a:t>
            </a:r>
            <a:r>
              <a:rPr dirty="0" sz="1450">
                <a:latin typeface="Times New Roman"/>
                <a:cs typeface="Times New Roman"/>
              </a:rPr>
              <a:t>	</a:t>
            </a:r>
            <a:r>
              <a:rPr dirty="0" sz="1450" spc="-10">
                <a:latin typeface="Times New Roman"/>
                <a:cs typeface="Times New Roman"/>
              </a:rPr>
              <a:t>t</a:t>
            </a:r>
            <a:r>
              <a:rPr dirty="0" sz="1450" spc="-5">
                <a:latin typeface="Times New Roman"/>
                <a:cs typeface="Times New Roman"/>
              </a:rPr>
              <a:t>he</a:t>
            </a:r>
            <a:endParaRPr sz="145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710" cy="9417685"/>
          </a:xfrm>
          <a:prstGeom prst="rect">
            <a:avLst/>
          </a:prstGeom>
        </p:spPr>
        <p:txBody>
          <a:bodyPr wrap="square" lIns="0" tIns="20955" rIns="0" bIns="0" rtlCol="0" vert="horz">
            <a:spAutoFit/>
          </a:bodyPr>
          <a:lstStyle/>
          <a:p>
            <a:pPr algn="just" marL="12700" marR="5715">
              <a:lnSpc>
                <a:spcPts val="1720"/>
              </a:lnSpc>
              <a:spcBef>
                <a:spcPts val="165"/>
              </a:spcBef>
            </a:pPr>
            <a:r>
              <a:rPr dirty="0" sz="1450" spc="-20">
                <a:latin typeface="Times New Roman"/>
                <a:cs typeface="Times New Roman"/>
              </a:rPr>
              <a:t>nobility, </a:t>
            </a:r>
            <a:r>
              <a:rPr dirty="0" sz="1450" spc="-10">
                <a:latin typeface="Times New Roman"/>
                <a:cs typeface="Times New Roman"/>
              </a:rPr>
              <a:t>and </a:t>
            </a:r>
            <a:r>
              <a:rPr dirty="0" sz="1450" spc="-5">
                <a:latin typeface="Times New Roman"/>
                <a:cs typeface="Times New Roman"/>
              </a:rPr>
              <a:t>no </a:t>
            </a:r>
            <a:r>
              <a:rPr dirty="0" sz="1450" spc="-10">
                <a:latin typeface="Times New Roman"/>
                <a:cs typeface="Times New Roman"/>
              </a:rPr>
              <a:t>talent; talent, nobility and </a:t>
            </a:r>
            <a:r>
              <a:rPr dirty="0" sz="1450" spc="-5">
                <a:latin typeface="Times New Roman"/>
                <a:cs typeface="Times New Roman"/>
              </a:rPr>
              <a:t>no </a:t>
            </a:r>
            <a:r>
              <a:rPr dirty="0" sz="1450" spc="-10">
                <a:latin typeface="Times New Roman"/>
                <a:cs typeface="Times New Roman"/>
              </a:rPr>
              <a:t>cleverness; </a:t>
            </a:r>
            <a:r>
              <a:rPr dirty="0" sz="1450" spc="-5">
                <a:latin typeface="Times New Roman"/>
                <a:cs typeface="Times New Roman"/>
              </a:rPr>
              <a:t>or </a:t>
            </a:r>
            <a:r>
              <a:rPr dirty="0" sz="1450" spc="-20">
                <a:latin typeface="Times New Roman"/>
                <a:cs typeface="Times New Roman"/>
              </a:rPr>
              <a:t>finally, </a:t>
            </a:r>
            <a:r>
              <a:rPr dirty="0" sz="1450" spc="-10">
                <a:latin typeface="Times New Roman"/>
                <a:cs typeface="Times New Roman"/>
              </a:rPr>
              <a:t>talent,  cleverness, </a:t>
            </a:r>
            <a:r>
              <a:rPr dirty="0" sz="1450" spc="-5">
                <a:latin typeface="Times New Roman"/>
                <a:cs typeface="Times New Roman"/>
              </a:rPr>
              <a:t>but no </a:t>
            </a:r>
            <a:r>
              <a:rPr dirty="0" sz="1450" spc="-20">
                <a:latin typeface="Times New Roman"/>
                <a:cs typeface="Times New Roman"/>
              </a:rPr>
              <a:t>nobility.</a:t>
            </a:r>
            <a:endParaRPr sz="1450">
              <a:latin typeface="Times New Roman"/>
              <a:cs typeface="Times New Roman"/>
            </a:endParaRPr>
          </a:p>
          <a:p>
            <a:pPr algn="just" marL="12700" marR="5080" indent="255904">
              <a:lnSpc>
                <a:spcPts val="1730"/>
              </a:lnSpc>
              <a:spcBef>
                <a:spcPts val="790"/>
              </a:spcBef>
            </a:pP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say that French </a:t>
            </a:r>
            <a:r>
              <a:rPr dirty="0" sz="1450" spc="-5">
                <a:latin typeface="Times New Roman"/>
                <a:cs typeface="Times New Roman"/>
              </a:rPr>
              <a:t>books </a:t>
            </a:r>
            <a:r>
              <a:rPr dirty="0" sz="1450" spc="-10">
                <a:latin typeface="Times New Roman"/>
                <a:cs typeface="Times New Roman"/>
              </a:rPr>
              <a:t>have talent, cleverness, and </a:t>
            </a:r>
            <a:r>
              <a:rPr dirty="0" sz="1450" spc="-20">
                <a:latin typeface="Times New Roman"/>
                <a:cs typeface="Times New Roman"/>
              </a:rPr>
              <a:t>nobility. </a:t>
            </a:r>
            <a:r>
              <a:rPr dirty="0" sz="1450" spc="-10">
                <a:latin typeface="Times New Roman"/>
                <a:cs typeface="Times New Roman"/>
              </a:rPr>
              <a:t>Nor  </a:t>
            </a:r>
            <a:r>
              <a:rPr dirty="0" sz="1450" spc="-5">
                <a:latin typeface="Times New Roman"/>
                <a:cs typeface="Times New Roman"/>
              </a:rPr>
              <a:t>do </a:t>
            </a:r>
            <a:r>
              <a:rPr dirty="0" sz="1450" spc="-10">
                <a:latin typeface="Times New Roman"/>
                <a:cs typeface="Times New Roman"/>
              </a:rPr>
              <a:t>they satisfy me. But they are </a:t>
            </a:r>
            <a:r>
              <a:rPr dirty="0" sz="1450" spc="-5">
                <a:latin typeface="Times New Roman"/>
                <a:cs typeface="Times New Roman"/>
              </a:rPr>
              <a:t>not </a:t>
            </a:r>
            <a:r>
              <a:rPr dirty="0" sz="1450" spc="-10">
                <a:latin typeface="Times New Roman"/>
                <a:cs typeface="Times New Roman"/>
              </a:rPr>
              <a:t>so boring as the Russian; and it is </a:t>
            </a:r>
            <a:r>
              <a:rPr dirty="0" sz="1450" spc="-5">
                <a:latin typeface="Times New Roman"/>
                <a:cs typeface="Times New Roman"/>
              </a:rPr>
              <a:t>not </a:t>
            </a:r>
            <a:r>
              <a:rPr dirty="0" sz="1450" spc="-10">
                <a:latin typeface="Times New Roman"/>
                <a:cs typeface="Times New Roman"/>
              </a:rPr>
              <a:t>rare  to find in them the chief constituent </a:t>
            </a:r>
            <a:r>
              <a:rPr dirty="0" sz="1450" spc="-5">
                <a:latin typeface="Times New Roman"/>
                <a:cs typeface="Times New Roman"/>
              </a:rPr>
              <a:t>of </a:t>
            </a:r>
            <a:r>
              <a:rPr dirty="0" sz="1450" spc="-10">
                <a:latin typeface="Times New Roman"/>
                <a:cs typeface="Times New Roman"/>
              </a:rPr>
              <a:t>creative genius—the sense </a:t>
            </a:r>
            <a:r>
              <a:rPr dirty="0" sz="1450" spc="-5">
                <a:latin typeface="Times New Roman"/>
                <a:cs typeface="Times New Roman"/>
              </a:rPr>
              <a:t>of </a:t>
            </a:r>
            <a:r>
              <a:rPr dirty="0" sz="1450" spc="-10">
                <a:latin typeface="Times New Roman"/>
                <a:cs typeface="Times New Roman"/>
              </a:rPr>
              <a:t>personal  freedom, which is lacking to Russian authors. </a:t>
            </a:r>
            <a:r>
              <a:rPr dirty="0" sz="1450" spc="-5">
                <a:latin typeface="Times New Roman"/>
                <a:cs typeface="Times New Roman"/>
              </a:rPr>
              <a:t>I do not </a:t>
            </a:r>
            <a:r>
              <a:rPr dirty="0" sz="1450" spc="-10">
                <a:latin typeface="Times New Roman"/>
                <a:cs typeface="Times New Roman"/>
              </a:rPr>
              <a:t>recall </a:t>
            </a:r>
            <a:r>
              <a:rPr dirty="0" sz="1450" spc="-5">
                <a:latin typeface="Times New Roman"/>
                <a:cs typeface="Times New Roman"/>
              </a:rPr>
              <a:t>one </a:t>
            </a:r>
            <a:r>
              <a:rPr dirty="0" sz="1450" spc="-10">
                <a:latin typeface="Times New Roman"/>
                <a:cs typeface="Times New Roman"/>
              </a:rPr>
              <a:t>single new  </a:t>
            </a:r>
            <a:r>
              <a:rPr dirty="0" sz="1450" spc="-5">
                <a:latin typeface="Times New Roman"/>
                <a:cs typeface="Times New Roman"/>
              </a:rPr>
              <a:t>book </a:t>
            </a:r>
            <a:r>
              <a:rPr dirty="0" sz="1450" spc="-10">
                <a:latin typeface="Times New Roman"/>
                <a:cs typeface="Times New Roman"/>
              </a:rPr>
              <a:t>in which from the very first page the author did </a:t>
            </a:r>
            <a:r>
              <a:rPr dirty="0" sz="1450" spc="-5">
                <a:latin typeface="Times New Roman"/>
                <a:cs typeface="Times New Roman"/>
              </a:rPr>
              <a:t>not </a:t>
            </a:r>
            <a:r>
              <a:rPr dirty="0" sz="1450" spc="-10">
                <a:latin typeface="Times New Roman"/>
                <a:cs typeface="Times New Roman"/>
              </a:rPr>
              <a:t>try to tie himself </a:t>
            </a:r>
            <a:r>
              <a:rPr dirty="0" sz="1450" spc="-5">
                <a:latin typeface="Times New Roman"/>
                <a:cs typeface="Times New Roman"/>
              </a:rPr>
              <a:t>up  </a:t>
            </a:r>
            <a:r>
              <a:rPr dirty="0" sz="1450" spc="-10">
                <a:latin typeface="Times New Roman"/>
                <a:cs typeface="Times New Roman"/>
              </a:rPr>
              <a:t>in all manner </a:t>
            </a:r>
            <a:r>
              <a:rPr dirty="0" sz="1450" spc="-5">
                <a:latin typeface="Times New Roman"/>
                <a:cs typeface="Times New Roman"/>
              </a:rPr>
              <a:t>of </a:t>
            </a:r>
            <a:r>
              <a:rPr dirty="0" sz="1450" spc="-10">
                <a:latin typeface="Times New Roman"/>
                <a:cs typeface="Times New Roman"/>
              </a:rPr>
              <a:t>conventions and contracts with his conscience. One is  frightened to speak </a:t>
            </a:r>
            <a:r>
              <a:rPr dirty="0" sz="1450" spc="-5">
                <a:latin typeface="Times New Roman"/>
                <a:cs typeface="Times New Roman"/>
              </a:rPr>
              <a:t>of </a:t>
            </a:r>
            <a:r>
              <a:rPr dirty="0" sz="1450" spc="-10">
                <a:latin typeface="Times New Roman"/>
                <a:cs typeface="Times New Roman"/>
              </a:rPr>
              <a:t>the naked </a:t>
            </a:r>
            <a:r>
              <a:rPr dirty="0" sz="1450" spc="-25">
                <a:latin typeface="Times New Roman"/>
                <a:cs typeface="Times New Roman"/>
              </a:rPr>
              <a:t>body, </a:t>
            </a:r>
            <a:r>
              <a:rPr dirty="0" sz="1450" spc="-10">
                <a:latin typeface="Times New Roman"/>
                <a:cs typeface="Times New Roman"/>
              </a:rPr>
              <a:t>another is </a:t>
            </a:r>
            <a:r>
              <a:rPr dirty="0" sz="1450" spc="-5">
                <a:latin typeface="Times New Roman"/>
                <a:cs typeface="Times New Roman"/>
              </a:rPr>
              <a:t>bound </a:t>
            </a:r>
            <a:r>
              <a:rPr dirty="0" sz="1450" spc="-10">
                <a:latin typeface="Times New Roman"/>
                <a:cs typeface="Times New Roman"/>
              </a:rPr>
              <a:t>hand and </a:t>
            </a:r>
            <a:r>
              <a:rPr dirty="0" sz="1450" spc="-5">
                <a:latin typeface="Times New Roman"/>
                <a:cs typeface="Times New Roman"/>
              </a:rPr>
              <a:t>foot by  </a:t>
            </a:r>
            <a:r>
              <a:rPr dirty="0" sz="1450" spc="-10">
                <a:latin typeface="Times New Roman"/>
                <a:cs typeface="Times New Roman"/>
              </a:rPr>
              <a:t>psychological analysis, </a:t>
            </a:r>
            <a:r>
              <a:rPr dirty="0" sz="1450" spc="-5">
                <a:latin typeface="Times New Roman"/>
                <a:cs typeface="Times New Roman"/>
              </a:rPr>
              <a:t>a </a:t>
            </a:r>
            <a:r>
              <a:rPr dirty="0" sz="1450" spc="-10">
                <a:latin typeface="Times New Roman"/>
                <a:cs typeface="Times New Roman"/>
              </a:rPr>
              <a:t>third must have "a kindly attitude to his fellow-men,"  the fourth heaps </a:t>
            </a:r>
            <a:r>
              <a:rPr dirty="0" sz="1450" spc="-5">
                <a:latin typeface="Times New Roman"/>
                <a:cs typeface="Times New Roman"/>
              </a:rPr>
              <a:t>up </a:t>
            </a:r>
            <a:r>
              <a:rPr dirty="0" sz="1450" spc="-10">
                <a:latin typeface="Times New Roman"/>
                <a:cs typeface="Times New Roman"/>
              </a:rPr>
              <a:t>whole pages with descriptions </a:t>
            </a:r>
            <a:r>
              <a:rPr dirty="0" sz="1450" spc="-5">
                <a:latin typeface="Times New Roman"/>
                <a:cs typeface="Times New Roman"/>
              </a:rPr>
              <a:t>of </a:t>
            </a:r>
            <a:r>
              <a:rPr dirty="0" sz="1450" spc="-10">
                <a:latin typeface="Times New Roman"/>
                <a:cs typeface="Times New Roman"/>
              </a:rPr>
              <a:t>nature </a:t>
            </a:r>
            <a:r>
              <a:rPr dirty="0" sz="1450" spc="-5">
                <a:latin typeface="Times New Roman"/>
                <a:cs typeface="Times New Roman"/>
              </a:rPr>
              <a:t>on </a:t>
            </a:r>
            <a:r>
              <a:rPr dirty="0" sz="1450" spc="-10">
                <a:latin typeface="Times New Roman"/>
                <a:cs typeface="Times New Roman"/>
              </a:rPr>
              <a:t>purpose to  avoid any suspicion </a:t>
            </a:r>
            <a:r>
              <a:rPr dirty="0" sz="1450" spc="-5">
                <a:latin typeface="Times New Roman"/>
                <a:cs typeface="Times New Roman"/>
              </a:rPr>
              <a:t>of a </a:t>
            </a:r>
            <a:r>
              <a:rPr dirty="0" sz="1450" spc="-15">
                <a:latin typeface="Times New Roman"/>
                <a:cs typeface="Times New Roman"/>
              </a:rPr>
              <a:t>tendency.... </a:t>
            </a:r>
            <a:r>
              <a:rPr dirty="0" sz="1450" spc="-10">
                <a:latin typeface="Times New Roman"/>
                <a:cs typeface="Times New Roman"/>
              </a:rPr>
              <a:t>One desires to </a:t>
            </a:r>
            <a:r>
              <a:rPr dirty="0" sz="1450" spc="-5">
                <a:latin typeface="Times New Roman"/>
                <a:cs typeface="Times New Roman"/>
              </a:rPr>
              <a:t>be </a:t>
            </a:r>
            <a:r>
              <a:rPr dirty="0" sz="1450" spc="-10">
                <a:latin typeface="Times New Roman"/>
                <a:cs typeface="Times New Roman"/>
              </a:rPr>
              <a:t>in his </a:t>
            </a:r>
            <a:r>
              <a:rPr dirty="0" sz="1450" spc="-5">
                <a:latin typeface="Times New Roman"/>
                <a:cs typeface="Times New Roman"/>
              </a:rPr>
              <a:t>books a  </a:t>
            </a:r>
            <a:r>
              <a:rPr dirty="0" sz="1450" spc="-10">
                <a:latin typeface="Times New Roman"/>
                <a:cs typeface="Times New Roman"/>
              </a:rPr>
              <a:t>bourgeois at all costs, another at all costs an aristocrat. Deliberation,  cautiousness, cunning: </a:t>
            </a:r>
            <a:r>
              <a:rPr dirty="0" sz="1450" spc="-5">
                <a:latin typeface="Times New Roman"/>
                <a:cs typeface="Times New Roman"/>
              </a:rPr>
              <a:t>but no </a:t>
            </a:r>
            <a:r>
              <a:rPr dirty="0" sz="1450" spc="-10">
                <a:latin typeface="Times New Roman"/>
                <a:cs typeface="Times New Roman"/>
              </a:rPr>
              <a:t>freedom, </a:t>
            </a:r>
            <a:r>
              <a:rPr dirty="0" sz="1450" spc="-5">
                <a:latin typeface="Times New Roman"/>
                <a:cs typeface="Times New Roman"/>
              </a:rPr>
              <a:t>no </a:t>
            </a:r>
            <a:r>
              <a:rPr dirty="0" sz="1450" spc="-10">
                <a:latin typeface="Times New Roman"/>
                <a:cs typeface="Times New Roman"/>
              </a:rPr>
              <a:t>courage to write as </a:t>
            </a:r>
            <a:r>
              <a:rPr dirty="0" sz="1450" spc="-5">
                <a:latin typeface="Times New Roman"/>
                <a:cs typeface="Times New Roman"/>
              </a:rPr>
              <a:t>one </a:t>
            </a:r>
            <a:r>
              <a:rPr dirty="0" sz="1450" spc="-10">
                <a:latin typeface="Times New Roman"/>
                <a:cs typeface="Times New Roman"/>
              </a:rPr>
              <a:t>likes, and  therefore </a:t>
            </a:r>
            <a:r>
              <a:rPr dirty="0" sz="1450" spc="-5">
                <a:latin typeface="Times New Roman"/>
                <a:cs typeface="Times New Roman"/>
              </a:rPr>
              <a:t>no </a:t>
            </a:r>
            <a:r>
              <a:rPr dirty="0" sz="1450" spc="-10">
                <a:latin typeface="Times New Roman"/>
                <a:cs typeface="Times New Roman"/>
              </a:rPr>
              <a:t>creative</a:t>
            </a:r>
            <a:r>
              <a:rPr dirty="0" sz="1450" spc="-5">
                <a:latin typeface="Times New Roman"/>
                <a:cs typeface="Times New Roman"/>
              </a:rPr>
              <a:t> </a:t>
            </a:r>
            <a:r>
              <a:rPr dirty="0" sz="1450" spc="-10">
                <a:latin typeface="Times New Roman"/>
                <a:cs typeface="Times New Roman"/>
              </a:rPr>
              <a:t>genius.</a:t>
            </a:r>
            <a:endParaRPr sz="1450">
              <a:latin typeface="Times New Roman"/>
              <a:cs typeface="Times New Roman"/>
            </a:endParaRPr>
          </a:p>
          <a:p>
            <a:pPr algn="just" marL="268605">
              <a:lnSpc>
                <a:spcPct val="100000"/>
              </a:lnSpc>
              <a:spcBef>
                <a:spcPts val="635"/>
              </a:spcBef>
            </a:pPr>
            <a:r>
              <a:rPr dirty="0" sz="1450" spc="-10">
                <a:latin typeface="Times New Roman"/>
                <a:cs typeface="Times New Roman"/>
              </a:rPr>
              <a:t>All this refers to belles-lettres,</a:t>
            </a:r>
            <a:r>
              <a:rPr dirty="0" sz="1450" spc="15">
                <a:latin typeface="Times New Roman"/>
                <a:cs typeface="Times New Roman"/>
              </a:rPr>
              <a:t> </a:t>
            </a:r>
            <a:r>
              <a:rPr dirty="0" sz="1450" spc="-10">
                <a:latin typeface="Times New Roman"/>
                <a:cs typeface="Times New Roman"/>
              </a:rPr>
              <a:t>so-called.</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As for serious articles in Russian, </a:t>
            </a:r>
            <a:r>
              <a:rPr dirty="0" sz="1450" spc="-5">
                <a:latin typeface="Times New Roman"/>
                <a:cs typeface="Times New Roman"/>
              </a:rPr>
              <a:t>on </a:t>
            </a:r>
            <a:r>
              <a:rPr dirty="0" sz="1450" spc="-20">
                <a:latin typeface="Times New Roman"/>
                <a:cs typeface="Times New Roman"/>
              </a:rPr>
              <a:t>sociology, </a:t>
            </a:r>
            <a:r>
              <a:rPr dirty="0" sz="1450" spc="-10">
                <a:latin typeface="Times New Roman"/>
                <a:cs typeface="Times New Roman"/>
              </a:rPr>
              <a:t>for instance, </a:t>
            </a:r>
            <a:r>
              <a:rPr dirty="0" sz="1450" spc="-5">
                <a:latin typeface="Times New Roman"/>
                <a:cs typeface="Times New Roman"/>
              </a:rPr>
              <a:t>or </a:t>
            </a:r>
            <a:r>
              <a:rPr dirty="0" sz="1450" spc="-10">
                <a:latin typeface="Times New Roman"/>
                <a:cs typeface="Times New Roman"/>
              </a:rPr>
              <a:t>art and so  forth, </a:t>
            </a:r>
            <a:r>
              <a:rPr dirty="0" sz="1450" spc="-5">
                <a:latin typeface="Times New Roman"/>
                <a:cs typeface="Times New Roman"/>
              </a:rPr>
              <a:t>I don't </a:t>
            </a:r>
            <a:r>
              <a:rPr dirty="0" sz="1450" spc="-10">
                <a:latin typeface="Times New Roman"/>
                <a:cs typeface="Times New Roman"/>
              </a:rPr>
              <a:t>read them, simply </a:t>
            </a:r>
            <a:r>
              <a:rPr dirty="0" sz="1450" spc="-5">
                <a:latin typeface="Times New Roman"/>
                <a:cs typeface="Times New Roman"/>
              </a:rPr>
              <a:t>out of </a:t>
            </a:r>
            <a:r>
              <a:rPr dirty="0" sz="1450" spc="-20">
                <a:latin typeface="Times New Roman"/>
                <a:cs typeface="Times New Roman"/>
              </a:rPr>
              <a:t>timidity. </a:t>
            </a:r>
            <a:r>
              <a:rPr dirty="0" sz="1450" spc="-10">
                <a:latin typeface="Times New Roman"/>
                <a:cs typeface="Times New Roman"/>
              </a:rPr>
              <a:t>For some reason in my  childhood and youth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fear </a:t>
            </a:r>
            <a:r>
              <a:rPr dirty="0" sz="1450" spc="-5">
                <a:latin typeface="Times New Roman"/>
                <a:cs typeface="Times New Roman"/>
              </a:rPr>
              <a:t>of </a:t>
            </a:r>
            <a:r>
              <a:rPr dirty="0" sz="1450" spc="-10">
                <a:latin typeface="Times New Roman"/>
                <a:cs typeface="Times New Roman"/>
              </a:rPr>
              <a:t>porters and theatre attendants, and this fear  has remained with me </a:t>
            </a:r>
            <a:r>
              <a:rPr dirty="0" sz="1450" spc="-5">
                <a:latin typeface="Times New Roman"/>
                <a:cs typeface="Times New Roman"/>
              </a:rPr>
              <a:t>up </a:t>
            </a:r>
            <a:r>
              <a:rPr dirty="0" sz="1450" spc="-10">
                <a:latin typeface="Times New Roman"/>
                <a:cs typeface="Times New Roman"/>
              </a:rPr>
              <a:t>till </a:t>
            </a:r>
            <a:r>
              <a:rPr dirty="0" sz="1450" spc="-30">
                <a:latin typeface="Times New Roman"/>
                <a:cs typeface="Times New Roman"/>
              </a:rPr>
              <a:t>now. </a:t>
            </a:r>
            <a:r>
              <a:rPr dirty="0" sz="1450" spc="-10">
                <a:latin typeface="Times New Roman"/>
                <a:cs typeface="Times New Roman"/>
              </a:rPr>
              <a:t>Even now </a:t>
            </a:r>
            <a:r>
              <a:rPr dirty="0" sz="1450" spc="-5">
                <a:latin typeface="Times New Roman"/>
                <a:cs typeface="Times New Roman"/>
              </a:rPr>
              <a:t>I </a:t>
            </a:r>
            <a:r>
              <a:rPr dirty="0" sz="1450" spc="-10">
                <a:latin typeface="Times New Roman"/>
                <a:cs typeface="Times New Roman"/>
              </a:rPr>
              <a:t>am afraid </a:t>
            </a:r>
            <a:r>
              <a:rPr dirty="0" sz="1450" spc="-5">
                <a:latin typeface="Times New Roman"/>
                <a:cs typeface="Times New Roman"/>
              </a:rPr>
              <a:t>of </a:t>
            </a:r>
            <a:r>
              <a:rPr dirty="0" sz="1450" spc="-10">
                <a:latin typeface="Times New Roman"/>
                <a:cs typeface="Times New Roman"/>
              </a:rPr>
              <a:t>them. It is said that  only that which </a:t>
            </a:r>
            <a:r>
              <a:rPr dirty="0" sz="1450" spc="-5">
                <a:latin typeface="Times New Roman"/>
                <a:cs typeface="Times New Roman"/>
              </a:rPr>
              <a:t>one </a:t>
            </a:r>
            <a:r>
              <a:rPr dirty="0" sz="1450" spc="-10">
                <a:latin typeface="Times New Roman"/>
                <a:cs typeface="Times New Roman"/>
              </a:rPr>
              <a:t>cannot understand seems terrible. And indeed it is very  difficult to understand why hall-porters and theatre attendants are so pompous  and haughty and importantly polite. When </a:t>
            </a:r>
            <a:r>
              <a:rPr dirty="0" sz="1450" spc="-5">
                <a:latin typeface="Times New Roman"/>
                <a:cs typeface="Times New Roman"/>
              </a:rPr>
              <a:t>I </a:t>
            </a:r>
            <a:r>
              <a:rPr dirty="0" sz="1450" spc="-10">
                <a:latin typeface="Times New Roman"/>
                <a:cs typeface="Times New Roman"/>
              </a:rPr>
              <a:t>read serious articles, </a:t>
            </a:r>
            <a:r>
              <a:rPr dirty="0" sz="1450" spc="-5">
                <a:latin typeface="Times New Roman"/>
                <a:cs typeface="Times New Roman"/>
              </a:rPr>
              <a:t>I </a:t>
            </a:r>
            <a:r>
              <a:rPr dirty="0" sz="1450" spc="-10">
                <a:latin typeface="Times New Roman"/>
                <a:cs typeface="Times New Roman"/>
              </a:rPr>
              <a:t>have  exactly the same indefinable </a:t>
            </a:r>
            <a:r>
              <a:rPr dirty="0" sz="1450" spc="-25">
                <a:latin typeface="Times New Roman"/>
                <a:cs typeface="Times New Roman"/>
              </a:rPr>
              <a:t>fear. </a:t>
            </a:r>
            <a:r>
              <a:rPr dirty="0" sz="1450" spc="-10">
                <a:latin typeface="Times New Roman"/>
                <a:cs typeface="Times New Roman"/>
              </a:rPr>
              <a:t>Their portentous </a:t>
            </a:r>
            <a:r>
              <a:rPr dirty="0" sz="1450" spc="-20">
                <a:latin typeface="Times New Roman"/>
                <a:cs typeface="Times New Roman"/>
              </a:rPr>
              <a:t>gravity, </a:t>
            </a:r>
            <a:r>
              <a:rPr dirty="0" sz="1450" spc="-10">
                <a:latin typeface="Times New Roman"/>
                <a:cs typeface="Times New Roman"/>
              </a:rPr>
              <a:t>their playfulness,  like an archbishop's, their over-familiar attitude to foreign authors, their  capacity for talking dignified nonsense—"filling </a:t>
            </a:r>
            <a:r>
              <a:rPr dirty="0" sz="1450" spc="-5">
                <a:latin typeface="Times New Roman"/>
                <a:cs typeface="Times New Roman"/>
              </a:rPr>
              <a:t>a </a:t>
            </a:r>
            <a:r>
              <a:rPr dirty="0" sz="1450" spc="-10">
                <a:latin typeface="Times New Roman"/>
                <a:cs typeface="Times New Roman"/>
              </a:rPr>
              <a:t>vacuum with emptiness"—  it is all inconceivable to me and terrifying, and quite unlike the modesty and  the calm and gentlemanly tone to which </a:t>
            </a:r>
            <a:r>
              <a:rPr dirty="0" sz="1450" spc="-5">
                <a:latin typeface="Times New Roman"/>
                <a:cs typeface="Times New Roman"/>
              </a:rPr>
              <a:t>I </a:t>
            </a:r>
            <a:r>
              <a:rPr dirty="0" sz="1450" spc="-10">
                <a:latin typeface="Times New Roman"/>
                <a:cs typeface="Times New Roman"/>
              </a:rPr>
              <a:t>am accustomed when reading </a:t>
            </a:r>
            <a:r>
              <a:rPr dirty="0" sz="1450" spc="-5">
                <a:latin typeface="Times New Roman"/>
                <a:cs typeface="Times New Roman"/>
              </a:rPr>
              <a:t>our  </a:t>
            </a:r>
            <a:r>
              <a:rPr dirty="0" sz="1450" spc="-10">
                <a:latin typeface="Times New Roman"/>
                <a:cs typeface="Times New Roman"/>
              </a:rPr>
              <a:t>writers </a:t>
            </a:r>
            <a:r>
              <a:rPr dirty="0" sz="1450" spc="-5">
                <a:latin typeface="Times New Roman"/>
                <a:cs typeface="Times New Roman"/>
              </a:rPr>
              <a:t>on </a:t>
            </a:r>
            <a:r>
              <a:rPr dirty="0" sz="1450" spc="-10">
                <a:latin typeface="Times New Roman"/>
                <a:cs typeface="Times New Roman"/>
              </a:rPr>
              <a:t>medicine and the natural sciences. Not only articles; </a:t>
            </a:r>
            <a:r>
              <a:rPr dirty="0" sz="1450" spc="-5">
                <a:latin typeface="Times New Roman"/>
                <a:cs typeface="Times New Roman"/>
              </a:rPr>
              <a:t>I </a:t>
            </a:r>
            <a:r>
              <a:rPr dirty="0" sz="1450" spc="-10">
                <a:latin typeface="Times New Roman"/>
                <a:cs typeface="Times New Roman"/>
              </a:rPr>
              <a:t>have  difficulty also in reading translations even when they are edited </a:t>
            </a:r>
            <a:r>
              <a:rPr dirty="0" sz="1450" spc="-5">
                <a:latin typeface="Times New Roman"/>
                <a:cs typeface="Times New Roman"/>
              </a:rPr>
              <a:t>by </a:t>
            </a:r>
            <a:r>
              <a:rPr dirty="0" sz="1450" spc="-10">
                <a:latin typeface="Times New Roman"/>
                <a:cs typeface="Times New Roman"/>
              </a:rPr>
              <a:t>serious  Russians. The presumptuous benevolence </a:t>
            </a:r>
            <a:r>
              <a:rPr dirty="0" sz="1450" spc="-5">
                <a:latin typeface="Times New Roman"/>
                <a:cs typeface="Times New Roman"/>
              </a:rPr>
              <a:t>of </a:t>
            </a:r>
            <a:r>
              <a:rPr dirty="0" sz="1450" spc="-10">
                <a:latin typeface="Times New Roman"/>
                <a:cs typeface="Times New Roman"/>
              </a:rPr>
              <a:t>the prefaces, the abundance </a:t>
            </a:r>
            <a:r>
              <a:rPr dirty="0" sz="1450" spc="-5">
                <a:latin typeface="Times New Roman"/>
                <a:cs typeface="Times New Roman"/>
              </a:rPr>
              <a:t>of  </a:t>
            </a:r>
            <a:r>
              <a:rPr dirty="0" sz="1450" spc="-10">
                <a:latin typeface="Times New Roman"/>
                <a:cs typeface="Times New Roman"/>
              </a:rPr>
              <a:t>notes </a:t>
            </a:r>
            <a:r>
              <a:rPr dirty="0" sz="1450" spc="-5">
                <a:latin typeface="Times New Roman"/>
                <a:cs typeface="Times New Roman"/>
              </a:rPr>
              <a:t>by </a:t>
            </a:r>
            <a:r>
              <a:rPr dirty="0" sz="1450" spc="-10">
                <a:latin typeface="Times New Roman"/>
                <a:cs typeface="Times New Roman"/>
              </a:rPr>
              <a:t>the translator (which prevents </a:t>
            </a:r>
            <a:r>
              <a:rPr dirty="0" sz="1450" spc="-5">
                <a:latin typeface="Times New Roman"/>
                <a:cs typeface="Times New Roman"/>
              </a:rPr>
              <a:t>one </a:t>
            </a:r>
            <a:r>
              <a:rPr dirty="0" sz="1450" spc="-10">
                <a:latin typeface="Times New Roman"/>
                <a:cs typeface="Times New Roman"/>
              </a:rPr>
              <a:t>from concentrating), the  parenthetical queries and sics, which are so liberally scattered over the </a:t>
            </a:r>
            <a:r>
              <a:rPr dirty="0" sz="1450" spc="-5">
                <a:latin typeface="Times New Roman"/>
                <a:cs typeface="Times New Roman"/>
              </a:rPr>
              <a:t>book or  </a:t>
            </a:r>
            <a:r>
              <a:rPr dirty="0" sz="1450" spc="-10">
                <a:latin typeface="Times New Roman"/>
                <a:cs typeface="Times New Roman"/>
              </a:rPr>
              <a:t>the article </a:t>
            </a:r>
            <a:r>
              <a:rPr dirty="0" sz="1450" spc="-5">
                <a:latin typeface="Times New Roman"/>
                <a:cs typeface="Times New Roman"/>
              </a:rPr>
              <a:t>by </a:t>
            </a:r>
            <a:r>
              <a:rPr dirty="0" sz="1450" spc="-10">
                <a:latin typeface="Times New Roman"/>
                <a:cs typeface="Times New Roman"/>
              </a:rPr>
              <a:t>the translator—seem to me an assault </a:t>
            </a:r>
            <a:r>
              <a:rPr dirty="0" sz="1450" spc="-5">
                <a:latin typeface="Times New Roman"/>
                <a:cs typeface="Times New Roman"/>
              </a:rPr>
              <a:t>on </a:t>
            </a:r>
            <a:r>
              <a:rPr dirty="0" sz="1450" spc="-10">
                <a:latin typeface="Times New Roman"/>
                <a:cs typeface="Times New Roman"/>
              </a:rPr>
              <a:t>the author's person, as  well as </a:t>
            </a:r>
            <a:r>
              <a:rPr dirty="0" sz="1450" spc="-5">
                <a:latin typeface="Times New Roman"/>
                <a:cs typeface="Times New Roman"/>
              </a:rPr>
              <a:t>on </a:t>
            </a:r>
            <a:r>
              <a:rPr dirty="0" sz="1450" spc="-10">
                <a:latin typeface="Times New Roman"/>
                <a:cs typeface="Times New Roman"/>
              </a:rPr>
              <a:t>my independence as </a:t>
            </a:r>
            <a:r>
              <a:rPr dirty="0" sz="1450" spc="-5">
                <a:latin typeface="Times New Roman"/>
                <a:cs typeface="Times New Roman"/>
              </a:rPr>
              <a:t>a</a:t>
            </a:r>
            <a:r>
              <a:rPr dirty="0" sz="1450" spc="15">
                <a:latin typeface="Times New Roman"/>
                <a:cs typeface="Times New Roman"/>
              </a:rPr>
              <a:t> </a:t>
            </a:r>
            <a:r>
              <a:rPr dirty="0" sz="1450" spc="-20">
                <a:latin typeface="Times New Roman"/>
                <a:cs typeface="Times New Roman"/>
              </a:rPr>
              <a:t>reader.</a:t>
            </a:r>
            <a:endParaRPr sz="1450">
              <a:latin typeface="Times New Roman"/>
              <a:cs typeface="Times New Roman"/>
            </a:endParaRPr>
          </a:p>
          <a:p>
            <a:pPr algn="just" marL="12700" marR="5080" indent="255904">
              <a:lnSpc>
                <a:spcPts val="1730"/>
              </a:lnSpc>
              <a:spcBef>
                <a:spcPts val="765"/>
              </a:spcBef>
            </a:pPr>
            <a:r>
              <a:rPr dirty="0" sz="1450" spc="-10">
                <a:latin typeface="Times New Roman"/>
                <a:cs typeface="Times New Roman"/>
              </a:rPr>
              <a:t>Once </a:t>
            </a:r>
            <a:r>
              <a:rPr dirty="0" sz="1450" spc="-5">
                <a:latin typeface="Times New Roman"/>
                <a:cs typeface="Times New Roman"/>
              </a:rPr>
              <a:t>I </a:t>
            </a:r>
            <a:r>
              <a:rPr dirty="0" sz="1450" spc="-10">
                <a:latin typeface="Times New Roman"/>
                <a:cs typeface="Times New Roman"/>
              </a:rPr>
              <a:t>was invited as an expert to the High Court. In the interval </a:t>
            </a:r>
            <a:r>
              <a:rPr dirty="0" sz="1450" spc="-5">
                <a:latin typeface="Times New Roman"/>
                <a:cs typeface="Times New Roman"/>
              </a:rPr>
              <a:t>one of  </a:t>
            </a:r>
            <a:r>
              <a:rPr dirty="0" sz="1450" spc="-10">
                <a:latin typeface="Times New Roman"/>
                <a:cs typeface="Times New Roman"/>
              </a:rPr>
              <a:t>my fellow-experts called my attention to the rude behaviour </a:t>
            </a:r>
            <a:r>
              <a:rPr dirty="0" sz="1450" spc="-5">
                <a:latin typeface="Times New Roman"/>
                <a:cs typeface="Times New Roman"/>
              </a:rPr>
              <a:t>of </a:t>
            </a:r>
            <a:r>
              <a:rPr dirty="0" sz="1450" spc="-10">
                <a:latin typeface="Times New Roman"/>
                <a:cs typeface="Times New Roman"/>
              </a:rPr>
              <a:t>the public  prosecutor to the prisoners, among whom were two women intellectuals. </a:t>
            </a:r>
            <a:r>
              <a:rPr dirty="0" sz="1450" spc="-5">
                <a:latin typeface="Times New Roman"/>
                <a:cs typeface="Times New Roman"/>
              </a:rPr>
              <a:t>I  don't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exaggerated at all when </a:t>
            </a:r>
            <a:r>
              <a:rPr dirty="0" sz="1450" spc="-5">
                <a:latin typeface="Times New Roman"/>
                <a:cs typeface="Times New Roman"/>
              </a:rPr>
              <a:t>I </a:t>
            </a:r>
            <a:r>
              <a:rPr dirty="0" sz="1450" spc="-10">
                <a:latin typeface="Times New Roman"/>
                <a:cs typeface="Times New Roman"/>
              </a:rPr>
              <a:t>replied to my colleague that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behaving more rudely than authors </a:t>
            </a:r>
            <a:r>
              <a:rPr dirty="0" sz="1450" spc="-5">
                <a:latin typeface="Times New Roman"/>
                <a:cs typeface="Times New Roman"/>
              </a:rPr>
              <a:t>of </a:t>
            </a:r>
            <a:r>
              <a:rPr dirty="0" sz="1450" spc="-10">
                <a:latin typeface="Times New Roman"/>
                <a:cs typeface="Times New Roman"/>
              </a:rPr>
              <a:t>serious articles behave to </a:t>
            </a:r>
            <a:r>
              <a:rPr dirty="0" sz="1450" spc="-5">
                <a:latin typeface="Times New Roman"/>
                <a:cs typeface="Times New Roman"/>
              </a:rPr>
              <a:t>one </a:t>
            </a:r>
            <a:r>
              <a:rPr dirty="0" sz="1450" spc="-20">
                <a:latin typeface="Times New Roman"/>
                <a:cs typeface="Times New Roman"/>
              </a:rPr>
              <a:t>another. </a:t>
            </a:r>
            <a:r>
              <a:rPr dirty="0" sz="1450" spc="320">
                <a:latin typeface="Times New Roman"/>
                <a:cs typeface="Times New Roman"/>
              </a:rPr>
              <a:t> </a:t>
            </a:r>
            <a:r>
              <a:rPr dirty="0" sz="1450" spc="-10">
                <a:latin typeface="Times New Roman"/>
                <a:cs typeface="Times New Roman"/>
              </a:rPr>
              <a:t>Indeed their behaviour is so rude that </a:t>
            </a:r>
            <a:r>
              <a:rPr dirty="0" sz="1450" spc="-5">
                <a:latin typeface="Times New Roman"/>
                <a:cs typeface="Times New Roman"/>
              </a:rPr>
              <a:t>one </a:t>
            </a:r>
            <a:r>
              <a:rPr dirty="0" sz="1450" spc="-10">
                <a:latin typeface="Times New Roman"/>
                <a:cs typeface="Times New Roman"/>
              </a:rPr>
              <a:t>speaks </a:t>
            </a:r>
            <a:r>
              <a:rPr dirty="0" sz="1450" spc="-5">
                <a:latin typeface="Times New Roman"/>
                <a:cs typeface="Times New Roman"/>
              </a:rPr>
              <a:t>of </a:t>
            </a:r>
            <a:r>
              <a:rPr dirty="0" sz="1450" spc="-10">
                <a:latin typeface="Times New Roman"/>
                <a:cs typeface="Times New Roman"/>
              </a:rPr>
              <a:t>them with bitterness.</a:t>
            </a:r>
            <a:r>
              <a:rPr dirty="0" sz="1450" spc="280">
                <a:latin typeface="Times New Roman"/>
                <a:cs typeface="Times New Roman"/>
              </a:rPr>
              <a:t> </a:t>
            </a:r>
            <a:r>
              <a:rPr dirty="0" sz="1450" spc="-10">
                <a:latin typeface="Times New Roman"/>
                <a:cs typeface="Times New Roman"/>
              </a:rPr>
              <a:t>They</a:t>
            </a:r>
            <a:endParaRPr sz="145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241790"/>
          </a:xfrm>
          <a:prstGeom prst="rect">
            <a:avLst/>
          </a:prstGeom>
        </p:spPr>
        <p:txBody>
          <a:bodyPr wrap="square" lIns="0" tIns="13335" rIns="0" bIns="0" rtlCol="0" vert="horz">
            <a:spAutoFit/>
          </a:bodyPr>
          <a:lstStyle/>
          <a:p>
            <a:pPr algn="just" marL="12700" marR="6350">
              <a:lnSpc>
                <a:spcPct val="99200"/>
              </a:lnSpc>
              <a:spcBef>
                <a:spcPts val="105"/>
              </a:spcBef>
            </a:pPr>
            <a:r>
              <a:rPr dirty="0" sz="1450" spc="-10">
                <a:latin typeface="Times New Roman"/>
                <a:cs typeface="Times New Roman"/>
              </a:rPr>
              <a:t>behave to each other </a:t>
            </a:r>
            <a:r>
              <a:rPr dirty="0" sz="1450" spc="-5">
                <a:latin typeface="Times New Roman"/>
                <a:cs typeface="Times New Roman"/>
              </a:rPr>
              <a:t>or </a:t>
            </a:r>
            <a:r>
              <a:rPr dirty="0" sz="1450" spc="-10">
                <a:latin typeface="Times New Roman"/>
                <a:cs typeface="Times New Roman"/>
              </a:rPr>
              <a:t>to the writers whom they criticise either with too much  deference, careless </a:t>
            </a:r>
            <a:r>
              <a:rPr dirty="0" sz="1450" spc="-5">
                <a:latin typeface="Times New Roman"/>
                <a:cs typeface="Times New Roman"/>
              </a:rPr>
              <a:t>of </a:t>
            </a:r>
            <a:r>
              <a:rPr dirty="0" sz="1450" spc="-10">
                <a:latin typeface="Times New Roman"/>
                <a:cs typeface="Times New Roman"/>
              </a:rPr>
              <a:t>their own </a:t>
            </a:r>
            <a:r>
              <a:rPr dirty="0" sz="1450" spc="-20">
                <a:latin typeface="Times New Roman"/>
                <a:cs typeface="Times New Roman"/>
              </a:rPr>
              <a:t>dignity, </a:t>
            </a:r>
            <a:r>
              <a:rPr dirty="0" sz="1450" spc="-25">
                <a:latin typeface="Times New Roman"/>
                <a:cs typeface="Times New Roman"/>
              </a:rPr>
              <a:t>or, </a:t>
            </a:r>
            <a:r>
              <a:rPr dirty="0" sz="1450" spc="-5">
                <a:latin typeface="Times New Roman"/>
                <a:cs typeface="Times New Roman"/>
              </a:rPr>
              <a:t>on </a:t>
            </a:r>
            <a:r>
              <a:rPr dirty="0" sz="1450" spc="-10">
                <a:latin typeface="Times New Roman"/>
                <a:cs typeface="Times New Roman"/>
              </a:rPr>
              <a:t>the other hand, they treat them  much worse than </a:t>
            </a:r>
            <a:r>
              <a:rPr dirty="0" sz="1450" spc="-5">
                <a:latin typeface="Times New Roman"/>
                <a:cs typeface="Times New Roman"/>
              </a:rPr>
              <a:t>I </a:t>
            </a:r>
            <a:r>
              <a:rPr dirty="0" sz="1450" spc="-10">
                <a:latin typeface="Times New Roman"/>
                <a:cs typeface="Times New Roman"/>
              </a:rPr>
              <a:t>have treated </a:t>
            </a:r>
            <a:r>
              <a:rPr dirty="0" sz="1450" spc="-15">
                <a:latin typeface="Times New Roman"/>
                <a:cs typeface="Times New Roman"/>
              </a:rPr>
              <a:t>Gnekker, </a:t>
            </a:r>
            <a:r>
              <a:rPr dirty="0" sz="1450" spc="-10">
                <a:latin typeface="Times New Roman"/>
                <a:cs typeface="Times New Roman"/>
              </a:rPr>
              <a:t>my future </a:t>
            </a:r>
            <a:r>
              <a:rPr dirty="0" sz="1450" spc="-20">
                <a:latin typeface="Times New Roman"/>
                <a:cs typeface="Times New Roman"/>
              </a:rPr>
              <a:t>son-in-law, </a:t>
            </a:r>
            <a:r>
              <a:rPr dirty="0" sz="1450" spc="-10">
                <a:latin typeface="Times New Roman"/>
                <a:cs typeface="Times New Roman"/>
              </a:rPr>
              <a:t>in these notes  and thoughts </a:t>
            </a:r>
            <a:r>
              <a:rPr dirty="0" sz="1450" spc="-5">
                <a:latin typeface="Times New Roman"/>
                <a:cs typeface="Times New Roman"/>
              </a:rPr>
              <a:t>of </a:t>
            </a:r>
            <a:r>
              <a:rPr dirty="0" sz="1450" spc="-10">
                <a:latin typeface="Times New Roman"/>
                <a:cs typeface="Times New Roman"/>
              </a:rPr>
              <a:t>mine. Accusations </a:t>
            </a:r>
            <a:r>
              <a:rPr dirty="0" sz="1450" spc="-5">
                <a:latin typeface="Times New Roman"/>
                <a:cs typeface="Times New Roman"/>
              </a:rPr>
              <a:t>of </a:t>
            </a:r>
            <a:r>
              <a:rPr dirty="0" sz="1450" spc="-15">
                <a:latin typeface="Times New Roman"/>
                <a:cs typeface="Times New Roman"/>
              </a:rPr>
              <a:t>irresponsibility, </a:t>
            </a:r>
            <a:r>
              <a:rPr dirty="0" sz="1450" spc="-5">
                <a:latin typeface="Times New Roman"/>
                <a:cs typeface="Times New Roman"/>
              </a:rPr>
              <a:t>of </a:t>
            </a:r>
            <a:r>
              <a:rPr dirty="0" sz="1450" spc="-10">
                <a:latin typeface="Times New Roman"/>
                <a:cs typeface="Times New Roman"/>
              </a:rPr>
              <a:t>impure intentions, </a:t>
            </a:r>
            <a:r>
              <a:rPr dirty="0" sz="1450" spc="-5">
                <a:latin typeface="Times New Roman"/>
                <a:cs typeface="Times New Roman"/>
              </a:rPr>
              <a:t>of  </a:t>
            </a:r>
            <a:r>
              <a:rPr dirty="0" sz="1450" spc="-10">
                <a:latin typeface="Times New Roman"/>
                <a:cs typeface="Times New Roman"/>
              </a:rPr>
              <a:t>any kind </a:t>
            </a:r>
            <a:r>
              <a:rPr dirty="0" sz="1450" spc="-5">
                <a:latin typeface="Times New Roman"/>
                <a:cs typeface="Times New Roman"/>
              </a:rPr>
              <a:t>of </a:t>
            </a:r>
            <a:r>
              <a:rPr dirty="0" sz="1450" spc="-10">
                <a:latin typeface="Times New Roman"/>
                <a:cs typeface="Times New Roman"/>
              </a:rPr>
              <a:t>crime even, are the usual adornment </a:t>
            </a:r>
            <a:r>
              <a:rPr dirty="0" sz="1450" spc="-5">
                <a:latin typeface="Times New Roman"/>
                <a:cs typeface="Times New Roman"/>
              </a:rPr>
              <a:t>of </a:t>
            </a:r>
            <a:r>
              <a:rPr dirty="0" sz="1450" spc="-10">
                <a:latin typeface="Times New Roman"/>
                <a:cs typeface="Times New Roman"/>
              </a:rPr>
              <a:t>serious articles. And this,  as </a:t>
            </a:r>
            <a:r>
              <a:rPr dirty="0" sz="1450" spc="-5">
                <a:latin typeface="Times New Roman"/>
                <a:cs typeface="Times New Roman"/>
              </a:rPr>
              <a:t>our young </a:t>
            </a:r>
            <a:r>
              <a:rPr dirty="0" sz="1450" spc="-10">
                <a:latin typeface="Times New Roman"/>
                <a:cs typeface="Times New Roman"/>
              </a:rPr>
              <a:t>medicos love to say in their little articles—quite ultima ratio.  Such an attitude must necessarily </a:t>
            </a:r>
            <a:r>
              <a:rPr dirty="0" sz="1450" spc="-5">
                <a:latin typeface="Times New Roman"/>
                <a:cs typeface="Times New Roman"/>
              </a:rPr>
              <a:t>be </a:t>
            </a:r>
            <a:r>
              <a:rPr dirty="0" sz="1450" spc="-10">
                <a:latin typeface="Times New Roman"/>
                <a:cs typeface="Times New Roman"/>
              </a:rPr>
              <a:t>reflected in the character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generation </a:t>
            </a:r>
            <a:r>
              <a:rPr dirty="0" sz="1450" spc="-5">
                <a:latin typeface="Times New Roman"/>
                <a:cs typeface="Times New Roman"/>
              </a:rPr>
              <a:t>of </a:t>
            </a:r>
            <a:r>
              <a:rPr dirty="0" sz="1450" spc="-10">
                <a:latin typeface="Times New Roman"/>
                <a:cs typeface="Times New Roman"/>
              </a:rPr>
              <a:t>writers, and therefore I'm </a:t>
            </a:r>
            <a:r>
              <a:rPr dirty="0" sz="1450" spc="-5">
                <a:latin typeface="Times New Roman"/>
                <a:cs typeface="Times New Roman"/>
              </a:rPr>
              <a:t>not </a:t>
            </a:r>
            <a:r>
              <a:rPr dirty="0" sz="1450" spc="-10">
                <a:latin typeface="Times New Roman"/>
                <a:cs typeface="Times New Roman"/>
              </a:rPr>
              <a:t>at all surprised that in the new  </a:t>
            </a:r>
            <a:r>
              <a:rPr dirty="0" sz="1450" spc="-5">
                <a:latin typeface="Times New Roman"/>
                <a:cs typeface="Times New Roman"/>
              </a:rPr>
              <a:t>books </a:t>
            </a:r>
            <a:r>
              <a:rPr dirty="0" sz="1450" spc="-10">
                <a:latin typeface="Times New Roman"/>
                <a:cs typeface="Times New Roman"/>
              </a:rPr>
              <a:t>which, have been added to </a:t>
            </a:r>
            <a:r>
              <a:rPr dirty="0" sz="1450" spc="-5">
                <a:latin typeface="Times New Roman"/>
                <a:cs typeface="Times New Roman"/>
              </a:rPr>
              <a:t>our </a:t>
            </a:r>
            <a:r>
              <a:rPr dirty="0" sz="1450" spc="-10">
                <a:latin typeface="Times New Roman"/>
                <a:cs typeface="Times New Roman"/>
              </a:rPr>
              <a:t>belles lettres in the last ten </a:t>
            </a:r>
            <a:r>
              <a:rPr dirty="0" sz="1450" spc="-5">
                <a:latin typeface="Times New Roman"/>
                <a:cs typeface="Times New Roman"/>
              </a:rPr>
              <a:t>or </a:t>
            </a:r>
            <a:r>
              <a:rPr dirty="0" sz="1450" spc="-10">
                <a:latin typeface="Times New Roman"/>
                <a:cs typeface="Times New Roman"/>
              </a:rPr>
              <a:t>fifteen  years, the heroes drink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vodka </a:t>
            </a:r>
            <a:r>
              <a:rPr dirty="0" sz="1450" spc="-10">
                <a:latin typeface="Times New Roman"/>
                <a:cs typeface="Times New Roman"/>
              </a:rPr>
              <a:t>and the heroines are </a:t>
            </a:r>
            <a:r>
              <a:rPr dirty="0" sz="1450" spc="-5">
                <a:latin typeface="Times New Roman"/>
                <a:cs typeface="Times New Roman"/>
              </a:rPr>
              <a:t>not  </a:t>
            </a:r>
            <a:r>
              <a:rPr dirty="0" sz="1450" spc="-10">
                <a:latin typeface="Times New Roman"/>
                <a:cs typeface="Times New Roman"/>
              </a:rPr>
              <a:t>sufficiently chaste.</a:t>
            </a:r>
            <a:endParaRPr sz="1450">
              <a:latin typeface="Times New Roman"/>
              <a:cs typeface="Times New Roman"/>
            </a:endParaRPr>
          </a:p>
          <a:p>
            <a:pPr algn="just" marL="12700" marR="7620" indent="255904">
              <a:lnSpc>
                <a:spcPts val="1730"/>
              </a:lnSpc>
              <a:spcBef>
                <a:spcPts val="844"/>
              </a:spcBef>
            </a:pPr>
            <a:r>
              <a:rPr dirty="0" sz="1450" spc="-5">
                <a:latin typeface="Times New Roman"/>
                <a:cs typeface="Times New Roman"/>
              </a:rPr>
              <a:t>I </a:t>
            </a:r>
            <a:r>
              <a:rPr dirty="0" sz="1450" spc="-10">
                <a:latin typeface="Times New Roman"/>
                <a:cs typeface="Times New Roman"/>
              </a:rPr>
              <a:t>read French </a:t>
            </a:r>
            <a:r>
              <a:rPr dirty="0" sz="1450" spc="-5">
                <a:latin typeface="Times New Roman"/>
                <a:cs typeface="Times New Roman"/>
              </a:rPr>
              <a:t>books </a:t>
            </a:r>
            <a:r>
              <a:rPr dirty="0" sz="1450" spc="-10">
                <a:latin typeface="Times New Roman"/>
                <a:cs typeface="Times New Roman"/>
              </a:rPr>
              <a:t>and look </a:t>
            </a:r>
            <a:r>
              <a:rPr dirty="0" sz="1450" spc="-5">
                <a:latin typeface="Times New Roman"/>
                <a:cs typeface="Times New Roman"/>
              </a:rPr>
              <a:t>out of </a:t>
            </a:r>
            <a:r>
              <a:rPr dirty="0" sz="1450" spc="-10">
                <a:latin typeface="Times New Roman"/>
                <a:cs typeface="Times New Roman"/>
              </a:rPr>
              <a:t>the </a:t>
            </a:r>
            <a:r>
              <a:rPr dirty="0" sz="1450" spc="-20">
                <a:latin typeface="Times New Roman"/>
                <a:cs typeface="Times New Roman"/>
              </a:rPr>
              <a:t>window, </a:t>
            </a:r>
            <a:r>
              <a:rPr dirty="0" sz="1450" spc="-10">
                <a:latin typeface="Times New Roman"/>
                <a:cs typeface="Times New Roman"/>
              </a:rPr>
              <a:t>which is open—I see the  pointed palings </a:t>
            </a:r>
            <a:r>
              <a:rPr dirty="0" sz="1450" spc="-5">
                <a:latin typeface="Times New Roman"/>
                <a:cs typeface="Times New Roman"/>
              </a:rPr>
              <a:t>of </a:t>
            </a:r>
            <a:r>
              <a:rPr dirty="0" sz="1450" spc="-10">
                <a:latin typeface="Times New Roman"/>
                <a:cs typeface="Times New Roman"/>
              </a:rPr>
              <a:t>my little garden, two </a:t>
            </a:r>
            <a:r>
              <a:rPr dirty="0" sz="1450" spc="-5">
                <a:latin typeface="Times New Roman"/>
                <a:cs typeface="Times New Roman"/>
              </a:rPr>
              <a:t>or </a:t>
            </a:r>
            <a:r>
              <a:rPr dirty="0" sz="1450" spc="-10">
                <a:latin typeface="Times New Roman"/>
                <a:cs typeface="Times New Roman"/>
              </a:rPr>
              <a:t>three skinny trees, and there,  beyond the garden, the road, fields, then </a:t>
            </a:r>
            <a:r>
              <a:rPr dirty="0" sz="1450" spc="-5">
                <a:latin typeface="Times New Roman"/>
                <a:cs typeface="Times New Roman"/>
              </a:rPr>
              <a:t>a </a:t>
            </a:r>
            <a:r>
              <a:rPr dirty="0" sz="1450" spc="-10">
                <a:latin typeface="Times New Roman"/>
                <a:cs typeface="Times New Roman"/>
              </a:rPr>
              <a:t>wide strip </a:t>
            </a:r>
            <a:r>
              <a:rPr dirty="0" sz="1450" spc="-5">
                <a:latin typeface="Times New Roman"/>
                <a:cs typeface="Times New Roman"/>
              </a:rPr>
              <a:t>of young </a:t>
            </a:r>
            <a:r>
              <a:rPr dirty="0" sz="1450" spc="-10">
                <a:latin typeface="Times New Roman"/>
                <a:cs typeface="Times New Roman"/>
              </a:rPr>
              <a:t>pine-forest. </a:t>
            </a:r>
            <a:r>
              <a:rPr dirty="0" sz="1450" spc="-5">
                <a:latin typeface="Times New Roman"/>
                <a:cs typeface="Times New Roman"/>
              </a:rPr>
              <a:t>I  </a:t>
            </a:r>
            <a:r>
              <a:rPr dirty="0" sz="1450" spc="-10">
                <a:latin typeface="Times New Roman"/>
                <a:cs typeface="Times New Roman"/>
              </a:rPr>
              <a:t>often delight in watching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boy </a:t>
            </a:r>
            <a:r>
              <a:rPr dirty="0" sz="1450" spc="-10">
                <a:latin typeface="Times New Roman"/>
                <a:cs typeface="Times New Roman"/>
              </a:rPr>
              <a:t>and girl, both white-haired and ragged,  climb </a:t>
            </a:r>
            <a:r>
              <a:rPr dirty="0" sz="1450" spc="-5">
                <a:latin typeface="Times New Roman"/>
                <a:cs typeface="Times New Roman"/>
              </a:rPr>
              <a:t>on </a:t>
            </a:r>
            <a:r>
              <a:rPr dirty="0" sz="1450" spc="-10">
                <a:latin typeface="Times New Roman"/>
                <a:cs typeface="Times New Roman"/>
              </a:rPr>
              <a:t>the garden fence and laugh at my baldness. In their shining little eyes  </a:t>
            </a:r>
            <a:r>
              <a:rPr dirty="0" sz="1450" spc="-5">
                <a:latin typeface="Times New Roman"/>
                <a:cs typeface="Times New Roman"/>
              </a:rPr>
              <a:t>I </a:t>
            </a:r>
            <a:r>
              <a:rPr dirty="0" sz="1450" spc="-10">
                <a:latin typeface="Times New Roman"/>
                <a:cs typeface="Times New Roman"/>
              </a:rPr>
              <a:t>read, "Come </a:t>
            </a:r>
            <a:r>
              <a:rPr dirty="0" sz="1450" spc="-5">
                <a:latin typeface="Times New Roman"/>
                <a:cs typeface="Times New Roman"/>
              </a:rPr>
              <a:t>out, </a:t>
            </a:r>
            <a:r>
              <a:rPr dirty="0" sz="1450" spc="-10">
                <a:latin typeface="Times New Roman"/>
                <a:cs typeface="Times New Roman"/>
              </a:rPr>
              <a:t>thou bald-head." These are almost the only people who  </a:t>
            </a:r>
            <a:r>
              <a:rPr dirty="0" sz="1450" spc="-5">
                <a:latin typeface="Times New Roman"/>
                <a:cs typeface="Times New Roman"/>
              </a:rPr>
              <a:t>don't </a:t>
            </a:r>
            <a:r>
              <a:rPr dirty="0" sz="1450" spc="-10">
                <a:latin typeface="Times New Roman"/>
                <a:cs typeface="Times New Roman"/>
              </a:rPr>
              <a:t>care </a:t>
            </a:r>
            <a:r>
              <a:rPr dirty="0" sz="1450" spc="-5">
                <a:latin typeface="Times New Roman"/>
                <a:cs typeface="Times New Roman"/>
              </a:rPr>
              <a:t>a bit </a:t>
            </a:r>
            <a:r>
              <a:rPr dirty="0" sz="1450" spc="-10">
                <a:latin typeface="Times New Roman"/>
                <a:cs typeface="Times New Roman"/>
              </a:rPr>
              <a:t>about my reputation </a:t>
            </a:r>
            <a:r>
              <a:rPr dirty="0" sz="1450" spc="-5">
                <a:latin typeface="Times New Roman"/>
                <a:cs typeface="Times New Roman"/>
              </a:rPr>
              <a:t>or </a:t>
            </a:r>
            <a:r>
              <a:rPr dirty="0" sz="1450" spc="-10">
                <a:latin typeface="Times New Roman"/>
                <a:cs typeface="Times New Roman"/>
              </a:rPr>
              <a:t>my</a:t>
            </a:r>
            <a:r>
              <a:rPr dirty="0" sz="1450" spc="10">
                <a:latin typeface="Times New Roman"/>
                <a:cs typeface="Times New Roman"/>
              </a:rPr>
              <a:t> </a:t>
            </a:r>
            <a:r>
              <a:rPr dirty="0" sz="1450" spc="-10">
                <a:latin typeface="Times New Roman"/>
                <a:cs typeface="Times New Roman"/>
              </a:rPr>
              <a:t>title.</a:t>
            </a:r>
            <a:endParaRPr sz="1450">
              <a:latin typeface="Times New Roman"/>
              <a:cs typeface="Times New Roman"/>
            </a:endParaRPr>
          </a:p>
          <a:p>
            <a:pPr algn="just" marL="12700" marR="8890" indent="255904">
              <a:lnSpc>
                <a:spcPts val="1730"/>
              </a:lnSpc>
              <a:spcBef>
                <a:spcPts val="710"/>
              </a:spcBef>
            </a:pPr>
            <a:r>
              <a:rPr dirty="0" sz="1450" spc="-5">
                <a:latin typeface="Times New Roman"/>
                <a:cs typeface="Times New Roman"/>
              </a:rPr>
              <a:t>I don't </a:t>
            </a:r>
            <a:r>
              <a:rPr dirty="0" sz="1450" spc="-10">
                <a:latin typeface="Times New Roman"/>
                <a:cs typeface="Times New Roman"/>
              </a:rPr>
              <a:t>have visitors everyday </a:t>
            </a:r>
            <a:r>
              <a:rPr dirty="0" sz="1450" spc="-30">
                <a:latin typeface="Times New Roman"/>
                <a:cs typeface="Times New Roman"/>
              </a:rPr>
              <a:t>now. </a:t>
            </a:r>
            <a:r>
              <a:rPr dirty="0" sz="1450" spc="-10">
                <a:latin typeface="Times New Roman"/>
                <a:cs typeface="Times New Roman"/>
              </a:rPr>
              <a:t>I'll mention only the visits </a:t>
            </a:r>
            <a:r>
              <a:rPr dirty="0" sz="1450" spc="-5">
                <a:latin typeface="Times New Roman"/>
                <a:cs typeface="Times New Roman"/>
              </a:rPr>
              <a:t>of </a:t>
            </a:r>
            <a:r>
              <a:rPr dirty="0" sz="1450" spc="-10">
                <a:latin typeface="Times New Roman"/>
                <a:cs typeface="Times New Roman"/>
              </a:rPr>
              <a:t>Nicolas  and Piotr Ignatievich. Nicolas comes to me usually </a:t>
            </a:r>
            <a:r>
              <a:rPr dirty="0" sz="1450" spc="-5">
                <a:latin typeface="Times New Roman"/>
                <a:cs typeface="Times New Roman"/>
              </a:rPr>
              <a:t>on </a:t>
            </a:r>
            <a:r>
              <a:rPr dirty="0" sz="1450" spc="-10">
                <a:latin typeface="Times New Roman"/>
                <a:cs typeface="Times New Roman"/>
              </a:rPr>
              <a:t>holidays, pretending to  come </a:t>
            </a:r>
            <a:r>
              <a:rPr dirty="0" sz="1450" spc="-5">
                <a:latin typeface="Times New Roman"/>
                <a:cs typeface="Times New Roman"/>
              </a:rPr>
              <a:t>on </a:t>
            </a:r>
            <a:r>
              <a:rPr dirty="0" sz="1450" spc="-10">
                <a:latin typeface="Times New Roman"/>
                <a:cs typeface="Times New Roman"/>
              </a:rPr>
              <a:t>business, </a:t>
            </a:r>
            <a:r>
              <a:rPr dirty="0" sz="1450" spc="-5">
                <a:latin typeface="Times New Roman"/>
                <a:cs typeface="Times New Roman"/>
              </a:rPr>
              <a:t>but </a:t>
            </a:r>
            <a:r>
              <a:rPr dirty="0" sz="1450" spc="-10">
                <a:latin typeface="Times New Roman"/>
                <a:cs typeface="Times New Roman"/>
              </a:rPr>
              <a:t>really to see me. He is very hilarious, </a:t>
            </a:r>
            <a:r>
              <a:rPr dirty="0" sz="1450" spc="-5">
                <a:latin typeface="Times New Roman"/>
                <a:cs typeface="Times New Roman"/>
              </a:rPr>
              <a:t>a </a:t>
            </a:r>
            <a:r>
              <a:rPr dirty="0" sz="1450" spc="-10">
                <a:latin typeface="Times New Roman"/>
                <a:cs typeface="Times New Roman"/>
              </a:rPr>
              <a:t>thing which  never happens to him in the</a:t>
            </a:r>
            <a:r>
              <a:rPr dirty="0" sz="1450" spc="15">
                <a:latin typeface="Times New Roman"/>
                <a:cs typeface="Times New Roman"/>
              </a:rPr>
              <a:t> </a:t>
            </a:r>
            <a:r>
              <a:rPr dirty="0" sz="1450" spc="-20">
                <a:latin typeface="Times New Roman"/>
                <a:cs typeface="Times New Roman"/>
              </a:rPr>
              <a:t>winter.</a:t>
            </a:r>
            <a:endParaRPr sz="1450">
              <a:latin typeface="Times New Roman"/>
              <a:cs typeface="Times New Roman"/>
            </a:endParaRPr>
          </a:p>
          <a:p>
            <a:pPr algn="just" marL="268605" marR="12065">
              <a:lnSpc>
                <a:spcPts val="2520"/>
              </a:lnSpc>
              <a:spcBef>
                <a:spcPts val="155"/>
              </a:spcBef>
            </a:pPr>
            <a:r>
              <a:rPr dirty="0" sz="1450" spc="-30">
                <a:latin typeface="Times New Roman"/>
                <a:cs typeface="Times New Roman"/>
              </a:rPr>
              <a:t>"Well, </a:t>
            </a:r>
            <a:r>
              <a:rPr dirty="0" sz="1450" spc="-10">
                <a:latin typeface="Times New Roman"/>
                <a:cs typeface="Times New Roman"/>
              </a:rPr>
              <a:t>what have </a:t>
            </a:r>
            <a:r>
              <a:rPr dirty="0" sz="1450" spc="-5">
                <a:latin typeface="Times New Roman"/>
                <a:cs typeface="Times New Roman"/>
              </a:rPr>
              <a:t>you got </a:t>
            </a:r>
            <a:r>
              <a:rPr dirty="0" sz="1450" spc="-10">
                <a:latin typeface="Times New Roman"/>
                <a:cs typeface="Times New Roman"/>
              </a:rPr>
              <a:t>to say?" </a:t>
            </a:r>
            <a:r>
              <a:rPr dirty="0" sz="1450" spc="-5">
                <a:latin typeface="Times New Roman"/>
                <a:cs typeface="Times New Roman"/>
              </a:rPr>
              <a:t>I </a:t>
            </a:r>
            <a:r>
              <a:rPr dirty="0" sz="1450" spc="-10">
                <a:latin typeface="Times New Roman"/>
                <a:cs typeface="Times New Roman"/>
              </a:rPr>
              <a:t>ask him, coming </a:t>
            </a:r>
            <a:r>
              <a:rPr dirty="0" sz="1450" spc="-5">
                <a:latin typeface="Times New Roman"/>
                <a:cs typeface="Times New Roman"/>
              </a:rPr>
              <a:t>out </a:t>
            </a:r>
            <a:r>
              <a:rPr dirty="0" sz="1450" spc="-10">
                <a:latin typeface="Times New Roman"/>
                <a:cs typeface="Times New Roman"/>
              </a:rPr>
              <a:t>into the passage.  </a:t>
            </a:r>
            <a:r>
              <a:rPr dirty="0" sz="1450" spc="-40">
                <a:latin typeface="Times New Roman"/>
                <a:cs typeface="Times New Roman"/>
              </a:rPr>
              <a:t>"Your</a:t>
            </a:r>
            <a:r>
              <a:rPr dirty="0" sz="1450" spc="130">
                <a:latin typeface="Times New Roman"/>
                <a:cs typeface="Times New Roman"/>
              </a:rPr>
              <a:t> </a:t>
            </a:r>
            <a:r>
              <a:rPr dirty="0" sz="1450" spc="-10">
                <a:latin typeface="Times New Roman"/>
                <a:cs typeface="Times New Roman"/>
              </a:rPr>
              <a:t>Excellency!"</a:t>
            </a:r>
            <a:r>
              <a:rPr dirty="0" sz="1450" spc="135">
                <a:latin typeface="Times New Roman"/>
                <a:cs typeface="Times New Roman"/>
              </a:rPr>
              <a:t> </a:t>
            </a:r>
            <a:r>
              <a:rPr dirty="0" sz="1450" spc="-5">
                <a:latin typeface="Times New Roman"/>
                <a:cs typeface="Times New Roman"/>
              </a:rPr>
              <a:t>he</a:t>
            </a:r>
            <a:r>
              <a:rPr dirty="0" sz="1450" spc="135">
                <a:latin typeface="Times New Roman"/>
                <a:cs typeface="Times New Roman"/>
              </a:rPr>
              <a:t> </a:t>
            </a:r>
            <a:r>
              <a:rPr dirty="0" sz="1450" spc="-10">
                <a:latin typeface="Times New Roman"/>
                <a:cs typeface="Times New Roman"/>
              </a:rPr>
              <a:t>says,</a:t>
            </a:r>
            <a:r>
              <a:rPr dirty="0" sz="1450" spc="140">
                <a:latin typeface="Times New Roman"/>
                <a:cs typeface="Times New Roman"/>
              </a:rPr>
              <a:t> </a:t>
            </a:r>
            <a:r>
              <a:rPr dirty="0" sz="1450" spc="-10">
                <a:latin typeface="Times New Roman"/>
                <a:cs typeface="Times New Roman"/>
              </a:rPr>
              <a:t>pressing</a:t>
            </a:r>
            <a:r>
              <a:rPr dirty="0" sz="1450" spc="135">
                <a:latin typeface="Times New Roman"/>
                <a:cs typeface="Times New Roman"/>
              </a:rPr>
              <a:t> </a:t>
            </a:r>
            <a:r>
              <a:rPr dirty="0" sz="1450" spc="-10">
                <a:latin typeface="Times New Roman"/>
                <a:cs typeface="Times New Roman"/>
              </a:rPr>
              <a:t>his</a:t>
            </a:r>
            <a:r>
              <a:rPr dirty="0" sz="1450" spc="140">
                <a:latin typeface="Times New Roman"/>
                <a:cs typeface="Times New Roman"/>
              </a:rPr>
              <a:t> </a:t>
            </a:r>
            <a:r>
              <a:rPr dirty="0" sz="1450" spc="-10">
                <a:latin typeface="Times New Roman"/>
                <a:cs typeface="Times New Roman"/>
              </a:rPr>
              <a:t>hand</a:t>
            </a:r>
            <a:r>
              <a:rPr dirty="0" sz="1450" spc="135">
                <a:latin typeface="Times New Roman"/>
                <a:cs typeface="Times New Roman"/>
              </a:rPr>
              <a:t> </a:t>
            </a:r>
            <a:r>
              <a:rPr dirty="0" sz="1450" spc="-10">
                <a:latin typeface="Times New Roman"/>
                <a:cs typeface="Times New Roman"/>
              </a:rPr>
              <a:t>to</a:t>
            </a:r>
            <a:r>
              <a:rPr dirty="0" sz="1450" spc="135">
                <a:latin typeface="Times New Roman"/>
                <a:cs typeface="Times New Roman"/>
              </a:rPr>
              <a:t> </a:t>
            </a:r>
            <a:r>
              <a:rPr dirty="0" sz="1450" spc="-10">
                <a:latin typeface="Times New Roman"/>
                <a:cs typeface="Times New Roman"/>
              </a:rPr>
              <a:t>his</a:t>
            </a:r>
            <a:r>
              <a:rPr dirty="0" sz="1450" spc="140">
                <a:latin typeface="Times New Roman"/>
                <a:cs typeface="Times New Roman"/>
              </a:rPr>
              <a:t> </a:t>
            </a:r>
            <a:r>
              <a:rPr dirty="0" sz="1450" spc="-10">
                <a:latin typeface="Times New Roman"/>
                <a:cs typeface="Times New Roman"/>
              </a:rPr>
              <a:t>heart</a:t>
            </a:r>
            <a:r>
              <a:rPr dirty="0" sz="1450" spc="135">
                <a:latin typeface="Times New Roman"/>
                <a:cs typeface="Times New Roman"/>
              </a:rPr>
              <a:t> </a:t>
            </a:r>
            <a:r>
              <a:rPr dirty="0" sz="1450" spc="-10">
                <a:latin typeface="Times New Roman"/>
                <a:cs typeface="Times New Roman"/>
              </a:rPr>
              <a:t>and</a:t>
            </a:r>
            <a:r>
              <a:rPr dirty="0" sz="1450" spc="135">
                <a:latin typeface="Times New Roman"/>
                <a:cs typeface="Times New Roman"/>
              </a:rPr>
              <a:t> </a:t>
            </a:r>
            <a:r>
              <a:rPr dirty="0" sz="1450" spc="-10">
                <a:latin typeface="Times New Roman"/>
                <a:cs typeface="Times New Roman"/>
              </a:rPr>
              <a:t>looking</a:t>
            </a:r>
            <a:r>
              <a:rPr dirty="0" sz="1450" spc="140">
                <a:latin typeface="Times New Roman"/>
                <a:cs typeface="Times New Roman"/>
              </a:rPr>
              <a:t> </a:t>
            </a:r>
            <a:r>
              <a:rPr dirty="0" sz="1450" spc="-10">
                <a:latin typeface="Times New Roman"/>
                <a:cs typeface="Times New Roman"/>
              </a:rPr>
              <a:t>at</a:t>
            </a:r>
            <a:endParaRPr sz="1450">
              <a:latin typeface="Times New Roman"/>
              <a:cs typeface="Times New Roman"/>
            </a:endParaRPr>
          </a:p>
          <a:p>
            <a:pPr algn="just" marL="12700">
              <a:lnSpc>
                <a:spcPts val="1510"/>
              </a:lnSpc>
            </a:pPr>
            <a:r>
              <a:rPr dirty="0" sz="1450" spc="-10">
                <a:latin typeface="Times New Roman"/>
                <a:cs typeface="Times New Roman"/>
              </a:rPr>
              <a:t>me</a:t>
            </a:r>
            <a:r>
              <a:rPr dirty="0" sz="1450" spc="95">
                <a:latin typeface="Times New Roman"/>
                <a:cs typeface="Times New Roman"/>
              </a:rPr>
              <a:t> </a:t>
            </a:r>
            <a:r>
              <a:rPr dirty="0" sz="1450" spc="-10">
                <a:latin typeface="Times New Roman"/>
                <a:cs typeface="Times New Roman"/>
              </a:rPr>
              <a:t>with</a:t>
            </a:r>
            <a:r>
              <a:rPr dirty="0" sz="1450" spc="95">
                <a:latin typeface="Times New Roman"/>
                <a:cs typeface="Times New Roman"/>
              </a:rPr>
              <a:t> </a:t>
            </a:r>
            <a:r>
              <a:rPr dirty="0" sz="1450" spc="-5">
                <a:latin typeface="Times New Roman"/>
                <a:cs typeface="Times New Roman"/>
              </a:rPr>
              <a:t>a</a:t>
            </a:r>
            <a:r>
              <a:rPr dirty="0" sz="1450" spc="100">
                <a:latin typeface="Times New Roman"/>
                <a:cs typeface="Times New Roman"/>
              </a:rPr>
              <a:t> </a:t>
            </a:r>
            <a:r>
              <a:rPr dirty="0" sz="1450" spc="-10">
                <a:latin typeface="Times New Roman"/>
                <a:cs typeface="Times New Roman"/>
              </a:rPr>
              <a:t>lover's</a:t>
            </a:r>
            <a:r>
              <a:rPr dirty="0" sz="1450" spc="95">
                <a:latin typeface="Times New Roman"/>
                <a:cs typeface="Times New Roman"/>
              </a:rPr>
              <a:t> </a:t>
            </a:r>
            <a:r>
              <a:rPr dirty="0" sz="1450" spc="-10">
                <a:latin typeface="Times New Roman"/>
                <a:cs typeface="Times New Roman"/>
              </a:rPr>
              <a:t>rapture.</a:t>
            </a:r>
            <a:r>
              <a:rPr dirty="0" sz="1450" spc="95">
                <a:latin typeface="Times New Roman"/>
                <a:cs typeface="Times New Roman"/>
              </a:rPr>
              <a:t> </a:t>
            </a:r>
            <a:r>
              <a:rPr dirty="0" sz="1450" spc="-40">
                <a:latin typeface="Times New Roman"/>
                <a:cs typeface="Times New Roman"/>
              </a:rPr>
              <a:t>"Your</a:t>
            </a:r>
            <a:r>
              <a:rPr dirty="0" sz="1450" spc="100">
                <a:latin typeface="Times New Roman"/>
                <a:cs typeface="Times New Roman"/>
              </a:rPr>
              <a:t> </a:t>
            </a:r>
            <a:r>
              <a:rPr dirty="0" sz="1450" spc="-10">
                <a:latin typeface="Times New Roman"/>
                <a:cs typeface="Times New Roman"/>
              </a:rPr>
              <a:t>Excellency!</a:t>
            </a:r>
            <a:r>
              <a:rPr dirty="0" sz="1450" spc="95">
                <a:latin typeface="Times New Roman"/>
                <a:cs typeface="Times New Roman"/>
              </a:rPr>
              <a:t> </a:t>
            </a:r>
            <a:r>
              <a:rPr dirty="0" sz="1450" spc="-10">
                <a:latin typeface="Times New Roman"/>
                <a:cs typeface="Times New Roman"/>
              </a:rPr>
              <a:t>So</a:t>
            </a:r>
            <a:r>
              <a:rPr dirty="0" sz="1450" spc="100">
                <a:latin typeface="Times New Roman"/>
                <a:cs typeface="Times New Roman"/>
              </a:rPr>
              <a:t> </a:t>
            </a:r>
            <a:r>
              <a:rPr dirty="0" sz="1450" spc="-10">
                <a:latin typeface="Times New Roman"/>
                <a:cs typeface="Times New Roman"/>
              </a:rPr>
              <a:t>help</a:t>
            </a:r>
            <a:r>
              <a:rPr dirty="0" sz="1450" spc="95">
                <a:latin typeface="Times New Roman"/>
                <a:cs typeface="Times New Roman"/>
              </a:rPr>
              <a:t> </a:t>
            </a:r>
            <a:r>
              <a:rPr dirty="0" sz="1450" spc="-10">
                <a:latin typeface="Times New Roman"/>
                <a:cs typeface="Times New Roman"/>
              </a:rPr>
              <a:t>me</a:t>
            </a:r>
            <a:r>
              <a:rPr dirty="0" sz="1450" spc="95">
                <a:latin typeface="Times New Roman"/>
                <a:cs typeface="Times New Roman"/>
              </a:rPr>
              <a:t> </a:t>
            </a:r>
            <a:r>
              <a:rPr dirty="0" sz="1450" spc="-10">
                <a:latin typeface="Times New Roman"/>
                <a:cs typeface="Times New Roman"/>
              </a:rPr>
              <a:t>God!</a:t>
            </a:r>
            <a:r>
              <a:rPr dirty="0" sz="1450" spc="100">
                <a:latin typeface="Times New Roman"/>
                <a:cs typeface="Times New Roman"/>
              </a:rPr>
              <a:t> </a:t>
            </a:r>
            <a:r>
              <a:rPr dirty="0" sz="1450" spc="-10">
                <a:latin typeface="Times New Roman"/>
                <a:cs typeface="Times New Roman"/>
              </a:rPr>
              <a:t>God</a:t>
            </a:r>
            <a:r>
              <a:rPr dirty="0" sz="1450" spc="95">
                <a:latin typeface="Times New Roman"/>
                <a:cs typeface="Times New Roman"/>
              </a:rPr>
              <a:t> </a:t>
            </a:r>
            <a:r>
              <a:rPr dirty="0" sz="1450" spc="-10">
                <a:latin typeface="Times New Roman"/>
                <a:cs typeface="Times New Roman"/>
              </a:rPr>
              <a:t>strike</a:t>
            </a:r>
            <a:r>
              <a:rPr dirty="0" sz="1450" spc="9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a:lnSpc>
                <a:spcPts val="1735"/>
              </a:lnSpc>
            </a:pPr>
            <a:r>
              <a:rPr dirty="0" sz="1450" spc="-10">
                <a:latin typeface="Times New Roman"/>
                <a:cs typeface="Times New Roman"/>
              </a:rPr>
              <a:t>where </a:t>
            </a:r>
            <a:r>
              <a:rPr dirty="0" sz="1450" spc="-5">
                <a:latin typeface="Times New Roman"/>
                <a:cs typeface="Times New Roman"/>
              </a:rPr>
              <a:t>I </a:t>
            </a:r>
            <a:r>
              <a:rPr dirty="0" sz="1450" spc="-10">
                <a:latin typeface="Times New Roman"/>
                <a:cs typeface="Times New Roman"/>
              </a:rPr>
              <a:t>stand! Gaudeamus igitur</a:t>
            </a:r>
            <a:r>
              <a:rPr dirty="0" sz="1450" spc="10">
                <a:latin typeface="Times New Roman"/>
                <a:cs typeface="Times New Roman"/>
              </a:rPr>
              <a:t> </a:t>
            </a:r>
            <a:r>
              <a:rPr dirty="0" sz="1450" spc="-10">
                <a:latin typeface="Times New Roman"/>
                <a:cs typeface="Times New Roman"/>
              </a:rPr>
              <a:t>juvenestus."</a:t>
            </a:r>
            <a:endParaRPr sz="1450">
              <a:latin typeface="Times New Roman"/>
              <a:cs typeface="Times New Roman"/>
            </a:endParaRPr>
          </a:p>
          <a:p>
            <a:pPr algn="just" marL="268605" marR="302895">
              <a:lnSpc>
                <a:spcPts val="2520"/>
              </a:lnSpc>
              <a:spcBef>
                <a:spcPts val="140"/>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kisses me eagerly </a:t>
            </a:r>
            <a:r>
              <a:rPr dirty="0" sz="1450" spc="-5">
                <a:latin typeface="Times New Roman"/>
                <a:cs typeface="Times New Roman"/>
              </a:rPr>
              <a:t>on </a:t>
            </a:r>
            <a:r>
              <a:rPr dirty="0" sz="1450" spc="-10">
                <a:latin typeface="Times New Roman"/>
                <a:cs typeface="Times New Roman"/>
              </a:rPr>
              <a:t>the shoulders, </a:t>
            </a:r>
            <a:r>
              <a:rPr dirty="0" sz="1450" spc="-5">
                <a:latin typeface="Times New Roman"/>
                <a:cs typeface="Times New Roman"/>
              </a:rPr>
              <a:t>on </a:t>
            </a:r>
            <a:r>
              <a:rPr dirty="0" sz="1450" spc="-10">
                <a:latin typeface="Times New Roman"/>
                <a:cs typeface="Times New Roman"/>
              </a:rPr>
              <a:t>my sleeves, and buttons.  "Is everything all right over there?"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ask.</a:t>
            </a:r>
            <a:endParaRPr sz="1450">
              <a:latin typeface="Times New Roman"/>
              <a:cs typeface="Times New Roman"/>
            </a:endParaRPr>
          </a:p>
          <a:p>
            <a:pPr algn="just" marL="268605">
              <a:lnSpc>
                <a:spcPct val="100000"/>
              </a:lnSpc>
              <a:spcBef>
                <a:spcPts val="565"/>
              </a:spcBef>
            </a:pPr>
            <a:r>
              <a:rPr dirty="0" sz="1450" spc="-40">
                <a:latin typeface="Times New Roman"/>
                <a:cs typeface="Times New Roman"/>
              </a:rPr>
              <a:t>"Your </a:t>
            </a:r>
            <a:r>
              <a:rPr dirty="0" sz="1450" spc="-10">
                <a:latin typeface="Times New Roman"/>
                <a:cs typeface="Times New Roman"/>
              </a:rPr>
              <a:t>Excellency! </a:t>
            </a:r>
            <a:r>
              <a:rPr dirty="0" sz="1450" spc="-5">
                <a:latin typeface="Times New Roman"/>
                <a:cs typeface="Times New Roman"/>
              </a:rPr>
              <a:t>I </a:t>
            </a:r>
            <a:r>
              <a:rPr dirty="0" sz="1450" spc="-10">
                <a:latin typeface="Times New Roman"/>
                <a:cs typeface="Times New Roman"/>
              </a:rPr>
              <a:t>swear to</a:t>
            </a:r>
            <a:r>
              <a:rPr dirty="0" sz="1450" spc="35">
                <a:latin typeface="Times New Roman"/>
                <a:cs typeface="Times New Roman"/>
              </a:rPr>
              <a:t> </a:t>
            </a:r>
            <a:r>
              <a:rPr dirty="0" sz="1450" spc="-5">
                <a:latin typeface="Times New Roman"/>
                <a:cs typeface="Times New Roman"/>
              </a:rPr>
              <a:t>God...."</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He never stops swearing, quite </a:t>
            </a:r>
            <a:r>
              <a:rPr dirty="0" sz="1450" spc="-15">
                <a:latin typeface="Times New Roman"/>
                <a:cs typeface="Times New Roman"/>
              </a:rPr>
              <a:t>unnecessarily,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soon get bored, and  send him to the kitchen, where they give him </a:t>
            </a:r>
            <a:r>
              <a:rPr dirty="0" sz="1450" spc="-20">
                <a:latin typeface="Times New Roman"/>
                <a:cs typeface="Times New Roman"/>
              </a:rPr>
              <a:t>dinner. </a:t>
            </a:r>
            <a:r>
              <a:rPr dirty="0" sz="1450" spc="-10">
                <a:latin typeface="Times New Roman"/>
                <a:cs typeface="Times New Roman"/>
              </a:rPr>
              <a:t>Piotr Ignatievich also  comes </a:t>
            </a:r>
            <a:r>
              <a:rPr dirty="0" sz="1450" spc="-5">
                <a:latin typeface="Times New Roman"/>
                <a:cs typeface="Times New Roman"/>
              </a:rPr>
              <a:t>on </a:t>
            </a:r>
            <a:r>
              <a:rPr dirty="0" sz="1450" spc="-10">
                <a:latin typeface="Times New Roman"/>
                <a:cs typeface="Times New Roman"/>
              </a:rPr>
              <a:t>holidays specially to visit me and communicate his thoughts to me.  He usually sits </a:t>
            </a:r>
            <a:r>
              <a:rPr dirty="0" sz="1450" spc="-5">
                <a:latin typeface="Times New Roman"/>
                <a:cs typeface="Times New Roman"/>
              </a:rPr>
              <a:t>by </a:t>
            </a:r>
            <a:r>
              <a:rPr dirty="0" sz="1450" spc="-10">
                <a:latin typeface="Times New Roman"/>
                <a:cs typeface="Times New Roman"/>
              </a:rPr>
              <a:t>the table in my room, modest, clean, judicious, without  daring to cross his legs </a:t>
            </a:r>
            <a:r>
              <a:rPr dirty="0" sz="1450" spc="-5">
                <a:latin typeface="Times New Roman"/>
                <a:cs typeface="Times New Roman"/>
              </a:rPr>
              <a:t>or </a:t>
            </a:r>
            <a:r>
              <a:rPr dirty="0" sz="1450" spc="-10">
                <a:latin typeface="Times New Roman"/>
                <a:cs typeface="Times New Roman"/>
              </a:rPr>
              <a:t>lean his elbows </a:t>
            </a:r>
            <a:r>
              <a:rPr dirty="0" sz="1450" spc="-5">
                <a:latin typeface="Times New Roman"/>
                <a:cs typeface="Times New Roman"/>
              </a:rPr>
              <a:t>on </a:t>
            </a:r>
            <a:r>
              <a:rPr dirty="0" sz="1450" spc="-10">
                <a:latin typeface="Times New Roman"/>
                <a:cs typeface="Times New Roman"/>
              </a:rPr>
              <a:t>the table, all the while telling me  in </a:t>
            </a:r>
            <a:r>
              <a:rPr dirty="0" sz="1450" spc="-5">
                <a:latin typeface="Times New Roman"/>
                <a:cs typeface="Times New Roman"/>
              </a:rPr>
              <a:t>a </a:t>
            </a:r>
            <a:r>
              <a:rPr dirty="0" sz="1450" spc="-10">
                <a:latin typeface="Times New Roman"/>
                <a:cs typeface="Times New Roman"/>
              </a:rPr>
              <a:t>quiet, even voice what </a:t>
            </a:r>
            <a:r>
              <a:rPr dirty="0" sz="1450" spc="-5">
                <a:latin typeface="Times New Roman"/>
                <a:cs typeface="Times New Roman"/>
              </a:rPr>
              <a:t>he </a:t>
            </a:r>
            <a:r>
              <a:rPr dirty="0" sz="1450" spc="-10">
                <a:latin typeface="Times New Roman"/>
                <a:cs typeface="Times New Roman"/>
              </a:rPr>
              <a:t>considers very piquant items </a:t>
            </a:r>
            <a:r>
              <a:rPr dirty="0" sz="1450" spc="-5">
                <a:latin typeface="Times New Roman"/>
                <a:cs typeface="Times New Roman"/>
              </a:rPr>
              <a:t>of </a:t>
            </a:r>
            <a:r>
              <a:rPr dirty="0" sz="1450" spc="-10">
                <a:latin typeface="Times New Roman"/>
                <a:cs typeface="Times New Roman"/>
              </a:rPr>
              <a:t>news gathered  from journals and</a:t>
            </a:r>
            <a:r>
              <a:rPr dirty="0" sz="1450">
                <a:latin typeface="Times New Roman"/>
                <a:cs typeface="Times New Roman"/>
              </a:rPr>
              <a:t> </a:t>
            </a:r>
            <a:r>
              <a:rPr dirty="0" sz="1450" spc="-10">
                <a:latin typeface="Times New Roman"/>
                <a:cs typeface="Times New Roman"/>
              </a:rPr>
              <a:t>pamphlets.</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These items are all alike and can </a:t>
            </a:r>
            <a:r>
              <a:rPr dirty="0" sz="1450" spc="-5">
                <a:latin typeface="Times New Roman"/>
                <a:cs typeface="Times New Roman"/>
              </a:rPr>
              <a:t>be </a:t>
            </a:r>
            <a:r>
              <a:rPr dirty="0" sz="1450" spc="-10">
                <a:latin typeface="Times New Roman"/>
                <a:cs typeface="Times New Roman"/>
              </a:rPr>
              <a:t>reduced to the following type: A  Frenchman made </a:t>
            </a:r>
            <a:r>
              <a:rPr dirty="0" sz="1450" spc="-5">
                <a:latin typeface="Times New Roman"/>
                <a:cs typeface="Times New Roman"/>
              </a:rPr>
              <a:t>a </a:t>
            </a:r>
            <a:r>
              <a:rPr dirty="0" sz="1450" spc="-20">
                <a:latin typeface="Times New Roman"/>
                <a:cs typeface="Times New Roman"/>
              </a:rPr>
              <a:t>discovery. </a:t>
            </a:r>
            <a:r>
              <a:rPr dirty="0" sz="1450" spc="-10">
                <a:latin typeface="Times New Roman"/>
                <a:cs typeface="Times New Roman"/>
              </a:rPr>
              <a:t>Another—a German—exposed him </a:t>
            </a:r>
            <a:r>
              <a:rPr dirty="0" sz="1450" spc="-5">
                <a:latin typeface="Times New Roman"/>
                <a:cs typeface="Times New Roman"/>
              </a:rPr>
              <a:t>by</a:t>
            </a:r>
            <a:r>
              <a:rPr dirty="0" sz="1450" spc="95">
                <a:latin typeface="Times New Roman"/>
                <a:cs typeface="Times New Roman"/>
              </a:rPr>
              <a:t> </a:t>
            </a:r>
            <a:r>
              <a:rPr dirty="0" sz="1450" spc="-10">
                <a:latin typeface="Times New Roman"/>
                <a:cs typeface="Times New Roman"/>
              </a:rPr>
              <a:t>showing</a:t>
            </a:r>
            <a:endParaRPr sz="145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075" cy="9290050"/>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that this discovery had been made as long ago as </a:t>
            </a:r>
            <a:r>
              <a:rPr dirty="0" sz="1450" spc="-5">
                <a:latin typeface="Times New Roman"/>
                <a:cs typeface="Times New Roman"/>
              </a:rPr>
              <a:t>1870 by </a:t>
            </a:r>
            <a:r>
              <a:rPr dirty="0" sz="1450" spc="-10">
                <a:latin typeface="Times New Roman"/>
                <a:cs typeface="Times New Roman"/>
              </a:rPr>
              <a:t>some American.  Then </a:t>
            </a:r>
            <a:r>
              <a:rPr dirty="0" sz="1450" spc="-5">
                <a:latin typeface="Times New Roman"/>
                <a:cs typeface="Times New Roman"/>
              </a:rPr>
              <a:t>a </a:t>
            </a:r>
            <a:r>
              <a:rPr dirty="0" sz="1450" spc="-10">
                <a:latin typeface="Times New Roman"/>
                <a:cs typeface="Times New Roman"/>
              </a:rPr>
              <a:t>third—also </a:t>
            </a:r>
            <a:r>
              <a:rPr dirty="0" sz="1450" spc="-5">
                <a:latin typeface="Times New Roman"/>
                <a:cs typeface="Times New Roman"/>
              </a:rPr>
              <a:t>a </a:t>
            </a:r>
            <a:r>
              <a:rPr dirty="0" sz="1450" spc="-10">
                <a:latin typeface="Times New Roman"/>
                <a:cs typeface="Times New Roman"/>
              </a:rPr>
              <a:t>German—outwitted them both </a:t>
            </a:r>
            <a:r>
              <a:rPr dirty="0" sz="1450" spc="-5">
                <a:latin typeface="Times New Roman"/>
                <a:cs typeface="Times New Roman"/>
              </a:rPr>
              <a:t>by </a:t>
            </a:r>
            <a:r>
              <a:rPr dirty="0" sz="1450" spc="-10">
                <a:latin typeface="Times New Roman"/>
                <a:cs typeface="Times New Roman"/>
              </a:rPr>
              <a:t>showing that both </a:t>
            </a:r>
            <a:r>
              <a:rPr dirty="0" sz="1450" spc="-5">
                <a:latin typeface="Times New Roman"/>
                <a:cs typeface="Times New Roman"/>
              </a:rPr>
              <a:t>of  </a:t>
            </a:r>
            <a:r>
              <a:rPr dirty="0" sz="1450" spc="-10">
                <a:latin typeface="Times New Roman"/>
                <a:cs typeface="Times New Roman"/>
              </a:rPr>
              <a:t>them had been confused, </a:t>
            </a:r>
            <a:r>
              <a:rPr dirty="0" sz="1450" spc="-5">
                <a:latin typeface="Times New Roman"/>
                <a:cs typeface="Times New Roman"/>
              </a:rPr>
              <a:t>by </a:t>
            </a:r>
            <a:r>
              <a:rPr dirty="0" sz="1450" spc="-10">
                <a:latin typeface="Times New Roman"/>
                <a:cs typeface="Times New Roman"/>
              </a:rPr>
              <a:t>taking spherules </a:t>
            </a:r>
            <a:r>
              <a:rPr dirty="0" sz="1450" spc="-5">
                <a:latin typeface="Times New Roman"/>
                <a:cs typeface="Times New Roman"/>
              </a:rPr>
              <a:t>of </a:t>
            </a:r>
            <a:r>
              <a:rPr dirty="0" sz="1450" spc="-10">
                <a:latin typeface="Times New Roman"/>
                <a:cs typeface="Times New Roman"/>
              </a:rPr>
              <a:t>air under </a:t>
            </a:r>
            <a:r>
              <a:rPr dirty="0" sz="1450" spc="-5">
                <a:latin typeface="Times New Roman"/>
                <a:cs typeface="Times New Roman"/>
              </a:rPr>
              <a:t>a </a:t>
            </a:r>
            <a:r>
              <a:rPr dirty="0" sz="1450" spc="-10">
                <a:latin typeface="Times New Roman"/>
                <a:cs typeface="Times New Roman"/>
              </a:rPr>
              <a:t>microscope for  dark pigment. Even when </a:t>
            </a:r>
            <a:r>
              <a:rPr dirty="0" sz="1450" spc="-5">
                <a:latin typeface="Times New Roman"/>
                <a:cs typeface="Times New Roman"/>
              </a:rPr>
              <a:t>he </a:t>
            </a:r>
            <a:r>
              <a:rPr dirty="0" sz="1450" spc="-10">
                <a:latin typeface="Times New Roman"/>
                <a:cs typeface="Times New Roman"/>
              </a:rPr>
              <a:t>wants to make me laugh, Piotr Ignatievich tells  his story at great length, very much as though </a:t>
            </a:r>
            <a:r>
              <a:rPr dirty="0" sz="1450" spc="-5">
                <a:latin typeface="Times New Roman"/>
                <a:cs typeface="Times New Roman"/>
              </a:rPr>
              <a:t>he </a:t>
            </a:r>
            <a:r>
              <a:rPr dirty="0" sz="1450" spc="-10">
                <a:latin typeface="Times New Roman"/>
                <a:cs typeface="Times New Roman"/>
              </a:rPr>
              <a:t>were defending </a:t>
            </a:r>
            <a:r>
              <a:rPr dirty="0" sz="1450" spc="-5">
                <a:latin typeface="Times New Roman"/>
                <a:cs typeface="Times New Roman"/>
              </a:rPr>
              <a:t>a </a:t>
            </a:r>
            <a:r>
              <a:rPr dirty="0" sz="1450" spc="-10">
                <a:latin typeface="Times New Roman"/>
                <a:cs typeface="Times New Roman"/>
              </a:rPr>
              <a:t>thesis,  enumerating his literary sources in detail, with every </a:t>
            </a:r>
            <a:r>
              <a:rPr dirty="0" sz="1450" spc="-15">
                <a:latin typeface="Times New Roman"/>
                <a:cs typeface="Times New Roman"/>
              </a:rPr>
              <a:t>effort </a:t>
            </a:r>
            <a:r>
              <a:rPr dirty="0" sz="1450" spc="-10">
                <a:latin typeface="Times New Roman"/>
                <a:cs typeface="Times New Roman"/>
              </a:rPr>
              <a:t>to avoid mistakes  in the dates, the particular number </a:t>
            </a:r>
            <a:r>
              <a:rPr dirty="0" sz="1450" spc="-5">
                <a:latin typeface="Times New Roman"/>
                <a:cs typeface="Times New Roman"/>
              </a:rPr>
              <a:t>of </a:t>
            </a:r>
            <a:r>
              <a:rPr dirty="0" sz="1450" spc="-10">
                <a:latin typeface="Times New Roman"/>
                <a:cs typeface="Times New Roman"/>
              </a:rPr>
              <a:t>the journal and the names. </a:t>
            </a:r>
            <a:r>
              <a:rPr dirty="0" sz="1450" spc="-15">
                <a:latin typeface="Times New Roman"/>
                <a:cs typeface="Times New Roman"/>
              </a:rPr>
              <a:t>Moreover, </a:t>
            </a:r>
            <a:r>
              <a:rPr dirty="0" sz="1450" spc="-5">
                <a:latin typeface="Times New Roman"/>
                <a:cs typeface="Times New Roman"/>
              </a:rPr>
              <a:t>he  </a:t>
            </a:r>
            <a:r>
              <a:rPr dirty="0" sz="1450" spc="-10">
                <a:latin typeface="Times New Roman"/>
                <a:cs typeface="Times New Roman"/>
              </a:rPr>
              <a:t>does </a:t>
            </a:r>
            <a:r>
              <a:rPr dirty="0" sz="1450" spc="-5">
                <a:latin typeface="Times New Roman"/>
                <a:cs typeface="Times New Roman"/>
              </a:rPr>
              <a:t>not </a:t>
            </a:r>
            <a:r>
              <a:rPr dirty="0" sz="1450" spc="-10">
                <a:latin typeface="Times New Roman"/>
                <a:cs typeface="Times New Roman"/>
              </a:rPr>
              <a:t>say Petit simply </a:t>
            </a:r>
            <a:r>
              <a:rPr dirty="0" sz="1450" spc="-5">
                <a:latin typeface="Times New Roman"/>
                <a:cs typeface="Times New Roman"/>
              </a:rPr>
              <a:t>but </a:t>
            </a:r>
            <a:r>
              <a:rPr dirty="0" sz="1450" spc="-15">
                <a:latin typeface="Times New Roman"/>
                <a:cs typeface="Times New Roman"/>
              </a:rPr>
              <a:t>inevitably, </a:t>
            </a:r>
            <a:r>
              <a:rPr dirty="0" sz="1450" spc="-10">
                <a:latin typeface="Times New Roman"/>
                <a:cs typeface="Times New Roman"/>
              </a:rPr>
              <a:t>Jean Jacques Petit. If </a:t>
            </a:r>
            <a:r>
              <a:rPr dirty="0" sz="1450" spc="-5">
                <a:latin typeface="Times New Roman"/>
                <a:cs typeface="Times New Roman"/>
              </a:rPr>
              <a:t>he </a:t>
            </a:r>
            <a:r>
              <a:rPr dirty="0" sz="1450" spc="-10">
                <a:latin typeface="Times New Roman"/>
                <a:cs typeface="Times New Roman"/>
              </a:rPr>
              <a:t>happens to  stay to </a:t>
            </a:r>
            <a:r>
              <a:rPr dirty="0" sz="1450" spc="-15">
                <a:latin typeface="Times New Roman"/>
                <a:cs typeface="Times New Roman"/>
              </a:rPr>
              <a:t>dinner, </a:t>
            </a:r>
            <a:r>
              <a:rPr dirty="0" sz="1450" spc="-5">
                <a:latin typeface="Times New Roman"/>
                <a:cs typeface="Times New Roman"/>
              </a:rPr>
              <a:t>he </a:t>
            </a:r>
            <a:r>
              <a:rPr dirty="0" sz="1450" spc="-10">
                <a:latin typeface="Times New Roman"/>
                <a:cs typeface="Times New Roman"/>
              </a:rPr>
              <a:t>will tell the same sort </a:t>
            </a:r>
            <a:r>
              <a:rPr dirty="0" sz="1450" spc="-5">
                <a:latin typeface="Times New Roman"/>
                <a:cs typeface="Times New Roman"/>
              </a:rPr>
              <a:t>of </a:t>
            </a:r>
            <a:r>
              <a:rPr dirty="0" sz="1450" spc="-10">
                <a:latin typeface="Times New Roman"/>
                <a:cs typeface="Times New Roman"/>
              </a:rPr>
              <a:t>piquant stories and drive all the  company to </a:t>
            </a:r>
            <a:r>
              <a:rPr dirty="0" sz="1450" spc="-15">
                <a:latin typeface="Times New Roman"/>
                <a:cs typeface="Times New Roman"/>
              </a:rPr>
              <a:t>despondency. </a:t>
            </a:r>
            <a:r>
              <a:rPr dirty="0" sz="1450" spc="-10">
                <a:latin typeface="Times New Roman"/>
                <a:cs typeface="Times New Roman"/>
              </a:rPr>
              <a:t>If Gnekker and Liza begin to speak </a:t>
            </a:r>
            <a:r>
              <a:rPr dirty="0" sz="1450" spc="-5">
                <a:latin typeface="Times New Roman"/>
                <a:cs typeface="Times New Roman"/>
              </a:rPr>
              <a:t>of </a:t>
            </a:r>
            <a:r>
              <a:rPr dirty="0" sz="1450" spc="-10">
                <a:latin typeface="Times New Roman"/>
                <a:cs typeface="Times New Roman"/>
              </a:rPr>
              <a:t>fugues and  counter-fugues in his presence </a:t>
            </a:r>
            <a:r>
              <a:rPr dirty="0" sz="1450" spc="-5">
                <a:latin typeface="Times New Roman"/>
                <a:cs typeface="Times New Roman"/>
              </a:rPr>
              <a:t>he </a:t>
            </a:r>
            <a:r>
              <a:rPr dirty="0" sz="1450" spc="-10">
                <a:latin typeface="Times New Roman"/>
                <a:cs typeface="Times New Roman"/>
              </a:rPr>
              <a:t>modestly lowers his eyes, and his face falls.  He is ashamed that such trivialities should </a:t>
            </a:r>
            <a:r>
              <a:rPr dirty="0" sz="1450" spc="-5">
                <a:latin typeface="Times New Roman"/>
                <a:cs typeface="Times New Roman"/>
              </a:rPr>
              <a:t>be </a:t>
            </a:r>
            <a:r>
              <a:rPr dirty="0" sz="1450" spc="-10">
                <a:latin typeface="Times New Roman"/>
                <a:cs typeface="Times New Roman"/>
              </a:rPr>
              <a:t>spoken </a:t>
            </a:r>
            <a:r>
              <a:rPr dirty="0" sz="1450" spc="-5">
                <a:latin typeface="Times New Roman"/>
                <a:cs typeface="Times New Roman"/>
              </a:rPr>
              <a:t>of </a:t>
            </a:r>
            <a:r>
              <a:rPr dirty="0" sz="1450" spc="-10">
                <a:latin typeface="Times New Roman"/>
                <a:cs typeface="Times New Roman"/>
              </a:rPr>
              <a:t>in the presence </a:t>
            </a:r>
            <a:r>
              <a:rPr dirty="0" sz="1450" spc="-5">
                <a:latin typeface="Times New Roman"/>
                <a:cs typeface="Times New Roman"/>
              </a:rPr>
              <a:t>of  </a:t>
            </a:r>
            <a:r>
              <a:rPr dirty="0" sz="1450" spc="-10">
                <a:latin typeface="Times New Roman"/>
                <a:cs typeface="Times New Roman"/>
              </a:rPr>
              <a:t>such serious men as him and</a:t>
            </a:r>
            <a:r>
              <a:rPr dirty="0" sz="1450" spc="1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In my present state </a:t>
            </a:r>
            <a:r>
              <a:rPr dirty="0" sz="1450" spc="-5">
                <a:latin typeface="Times New Roman"/>
                <a:cs typeface="Times New Roman"/>
              </a:rPr>
              <a:t>of </a:t>
            </a:r>
            <a:r>
              <a:rPr dirty="0" sz="1450" spc="-10">
                <a:latin typeface="Times New Roman"/>
                <a:cs typeface="Times New Roman"/>
              </a:rPr>
              <a:t>mind five minutes are enough for him to bore me as  though </a:t>
            </a:r>
            <a:r>
              <a:rPr dirty="0" sz="1450" spc="-5">
                <a:latin typeface="Times New Roman"/>
                <a:cs typeface="Times New Roman"/>
              </a:rPr>
              <a:t>I </a:t>
            </a:r>
            <a:r>
              <a:rPr dirty="0" sz="1450" spc="-10">
                <a:latin typeface="Times New Roman"/>
                <a:cs typeface="Times New Roman"/>
              </a:rPr>
              <a:t>had seen and listened to him for </a:t>
            </a:r>
            <a:r>
              <a:rPr dirty="0" sz="1450" spc="-5">
                <a:latin typeface="Times New Roman"/>
                <a:cs typeface="Times New Roman"/>
              </a:rPr>
              <a:t>a </a:t>
            </a:r>
            <a:r>
              <a:rPr dirty="0" sz="1450" spc="-10">
                <a:latin typeface="Times New Roman"/>
                <a:cs typeface="Times New Roman"/>
              </a:rPr>
              <a:t>whole </a:t>
            </a:r>
            <a:r>
              <a:rPr dirty="0" sz="1450" spc="-20">
                <a:latin typeface="Times New Roman"/>
                <a:cs typeface="Times New Roman"/>
              </a:rPr>
              <a:t>eternity. </a:t>
            </a:r>
            <a:r>
              <a:rPr dirty="0" sz="1450" spc="-5">
                <a:latin typeface="Times New Roman"/>
                <a:cs typeface="Times New Roman"/>
              </a:rPr>
              <a:t>I </a:t>
            </a:r>
            <a:r>
              <a:rPr dirty="0" sz="1450" spc="-10">
                <a:latin typeface="Times New Roman"/>
                <a:cs typeface="Times New Roman"/>
              </a:rPr>
              <a:t>hate the </a:t>
            </a:r>
            <a:r>
              <a:rPr dirty="0" sz="1450" spc="-5">
                <a:latin typeface="Times New Roman"/>
                <a:cs typeface="Times New Roman"/>
              </a:rPr>
              <a:t>poor </a:t>
            </a:r>
            <a:r>
              <a:rPr dirty="0" sz="1450" spc="-10">
                <a:latin typeface="Times New Roman"/>
                <a:cs typeface="Times New Roman"/>
              </a:rPr>
              <a:t>man.  </a:t>
            </a:r>
            <a:r>
              <a:rPr dirty="0" sz="1450" spc="-5">
                <a:latin typeface="Times New Roman"/>
                <a:cs typeface="Times New Roman"/>
              </a:rPr>
              <a:t>I </a:t>
            </a:r>
            <a:r>
              <a:rPr dirty="0" sz="1450" spc="-10">
                <a:latin typeface="Times New Roman"/>
                <a:cs typeface="Times New Roman"/>
              </a:rPr>
              <a:t>wither away beneath his quiet, even voice and his bookish language. His  stories make me </a:t>
            </a:r>
            <a:r>
              <a:rPr dirty="0" sz="1450" spc="-5">
                <a:latin typeface="Times New Roman"/>
                <a:cs typeface="Times New Roman"/>
              </a:rPr>
              <a:t>stupid.... </a:t>
            </a:r>
            <a:r>
              <a:rPr dirty="0" sz="1450" spc="-10">
                <a:latin typeface="Times New Roman"/>
                <a:cs typeface="Times New Roman"/>
              </a:rPr>
              <a:t>He cherishes the kindliest feelings towards me and  talks to me only to give me pleasure. </a:t>
            </a:r>
            <a:r>
              <a:rPr dirty="0" sz="1450" spc="-5">
                <a:latin typeface="Times New Roman"/>
                <a:cs typeface="Times New Roman"/>
              </a:rPr>
              <a:t>I </a:t>
            </a:r>
            <a:r>
              <a:rPr dirty="0" sz="1450" spc="-10">
                <a:latin typeface="Times New Roman"/>
                <a:cs typeface="Times New Roman"/>
              </a:rPr>
              <a:t>reward him </a:t>
            </a:r>
            <a:r>
              <a:rPr dirty="0" sz="1450" spc="-5">
                <a:latin typeface="Times New Roman"/>
                <a:cs typeface="Times New Roman"/>
              </a:rPr>
              <a:t>by </a:t>
            </a:r>
            <a:r>
              <a:rPr dirty="0" sz="1450" spc="-10">
                <a:latin typeface="Times New Roman"/>
                <a:cs typeface="Times New Roman"/>
              </a:rPr>
              <a:t>staring at his face as if </a:t>
            </a:r>
            <a:r>
              <a:rPr dirty="0" sz="1450" spc="-5">
                <a:latin typeface="Times New Roman"/>
                <a:cs typeface="Times New Roman"/>
              </a:rPr>
              <a:t>I  </a:t>
            </a:r>
            <a:r>
              <a:rPr dirty="0" sz="1450" spc="-10">
                <a:latin typeface="Times New Roman"/>
                <a:cs typeface="Times New Roman"/>
              </a:rPr>
              <a:t>wanted to hypnotise him, and thinking "Go </a:t>
            </a:r>
            <a:r>
              <a:rPr dirty="0" sz="1450" spc="-30">
                <a:latin typeface="Times New Roman"/>
                <a:cs typeface="Times New Roman"/>
              </a:rPr>
              <a:t>away. </a:t>
            </a:r>
            <a:r>
              <a:rPr dirty="0" sz="1450" spc="-10">
                <a:latin typeface="Times New Roman"/>
                <a:cs typeface="Times New Roman"/>
              </a:rPr>
              <a:t>Go, </a:t>
            </a:r>
            <a:r>
              <a:rPr dirty="0" sz="1450" spc="-5">
                <a:latin typeface="Times New Roman"/>
                <a:cs typeface="Times New Roman"/>
              </a:rPr>
              <a:t>go...." </a:t>
            </a:r>
            <a:r>
              <a:rPr dirty="0" sz="1450" spc="-10">
                <a:latin typeface="Times New Roman"/>
                <a:cs typeface="Times New Roman"/>
              </a:rPr>
              <a:t>But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proof  </a:t>
            </a:r>
            <a:r>
              <a:rPr dirty="0" sz="1450" spc="-10">
                <a:latin typeface="Times New Roman"/>
                <a:cs typeface="Times New Roman"/>
              </a:rPr>
              <a:t>against my mental suggestion and sits, sits,</a:t>
            </a:r>
            <a:r>
              <a:rPr dirty="0" sz="1450" spc="30">
                <a:latin typeface="Times New Roman"/>
                <a:cs typeface="Times New Roman"/>
              </a:rPr>
              <a:t> </a:t>
            </a:r>
            <a:r>
              <a:rPr dirty="0" sz="1450" spc="-10">
                <a:latin typeface="Times New Roman"/>
                <a:cs typeface="Times New Roman"/>
              </a:rPr>
              <a:t>sits....</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While </a:t>
            </a:r>
            <a:r>
              <a:rPr dirty="0" sz="1450" spc="-5">
                <a:latin typeface="Times New Roman"/>
                <a:cs typeface="Times New Roman"/>
              </a:rPr>
              <a:t>he </a:t>
            </a:r>
            <a:r>
              <a:rPr dirty="0" sz="1450" spc="-10">
                <a:latin typeface="Times New Roman"/>
                <a:cs typeface="Times New Roman"/>
              </a:rPr>
              <a:t>sits with me </a:t>
            </a:r>
            <a:r>
              <a:rPr dirty="0" sz="1450" spc="-5">
                <a:latin typeface="Times New Roman"/>
                <a:cs typeface="Times New Roman"/>
              </a:rPr>
              <a:t>I </a:t>
            </a:r>
            <a:r>
              <a:rPr dirty="0" sz="1450" spc="-10">
                <a:latin typeface="Times New Roman"/>
                <a:cs typeface="Times New Roman"/>
              </a:rPr>
              <a:t>cannot rid myself </a:t>
            </a:r>
            <a:r>
              <a:rPr dirty="0" sz="1450" spc="-5">
                <a:latin typeface="Times New Roman"/>
                <a:cs typeface="Times New Roman"/>
              </a:rPr>
              <a:t>of </a:t>
            </a:r>
            <a:r>
              <a:rPr dirty="0" sz="1450" spc="-10">
                <a:latin typeface="Times New Roman"/>
                <a:cs typeface="Times New Roman"/>
              </a:rPr>
              <a:t>the idea: "When </a:t>
            </a:r>
            <a:r>
              <a:rPr dirty="0" sz="1450" spc="-5">
                <a:latin typeface="Times New Roman"/>
                <a:cs typeface="Times New Roman"/>
              </a:rPr>
              <a:t>I </a:t>
            </a:r>
            <a:r>
              <a:rPr dirty="0" sz="1450" spc="-10">
                <a:latin typeface="Times New Roman"/>
                <a:cs typeface="Times New Roman"/>
              </a:rPr>
              <a:t>die, it's  quite possible that </a:t>
            </a:r>
            <a:r>
              <a:rPr dirty="0" sz="1450" spc="-5">
                <a:latin typeface="Times New Roman"/>
                <a:cs typeface="Times New Roman"/>
              </a:rPr>
              <a:t>he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appointed in my place." Then my </a:t>
            </a:r>
            <a:r>
              <a:rPr dirty="0" sz="1450" spc="-5">
                <a:latin typeface="Times New Roman"/>
                <a:cs typeface="Times New Roman"/>
              </a:rPr>
              <a:t>poor </a:t>
            </a:r>
            <a:r>
              <a:rPr dirty="0" sz="1450" spc="-10">
                <a:latin typeface="Times New Roman"/>
                <a:cs typeface="Times New Roman"/>
              </a:rPr>
              <a:t>audience  appears to me as an oasis where the stream has dried, </a:t>
            </a:r>
            <a:r>
              <a:rPr dirty="0" sz="1450" spc="-5">
                <a:latin typeface="Times New Roman"/>
                <a:cs typeface="Times New Roman"/>
              </a:rPr>
              <a:t>up,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am unkind to  Piotr Ignatievich, and silent and morose as if </a:t>
            </a:r>
            <a:r>
              <a:rPr dirty="0" sz="1450" spc="-5">
                <a:latin typeface="Times New Roman"/>
                <a:cs typeface="Times New Roman"/>
              </a:rPr>
              <a:t>he </a:t>
            </a:r>
            <a:r>
              <a:rPr dirty="0" sz="1450" spc="-10">
                <a:latin typeface="Times New Roman"/>
                <a:cs typeface="Times New Roman"/>
              </a:rPr>
              <a:t>were guilty </a:t>
            </a:r>
            <a:r>
              <a:rPr dirty="0" sz="1450" spc="-5">
                <a:latin typeface="Times New Roman"/>
                <a:cs typeface="Times New Roman"/>
              </a:rPr>
              <a:t>of </a:t>
            </a:r>
            <a:r>
              <a:rPr dirty="0" sz="1450" spc="-10">
                <a:latin typeface="Times New Roman"/>
                <a:cs typeface="Times New Roman"/>
              </a:rPr>
              <a:t>such thoughts  and </a:t>
            </a:r>
            <a:r>
              <a:rPr dirty="0" sz="1450" spc="-5">
                <a:latin typeface="Times New Roman"/>
                <a:cs typeface="Times New Roman"/>
              </a:rPr>
              <a:t>not I </a:t>
            </a:r>
            <a:r>
              <a:rPr dirty="0" sz="1450" spc="-10">
                <a:latin typeface="Times New Roman"/>
                <a:cs typeface="Times New Roman"/>
              </a:rPr>
              <a:t>myself. When </a:t>
            </a:r>
            <a:r>
              <a:rPr dirty="0" sz="1450" spc="-5">
                <a:latin typeface="Times New Roman"/>
                <a:cs typeface="Times New Roman"/>
              </a:rPr>
              <a:t>he </a:t>
            </a:r>
            <a:r>
              <a:rPr dirty="0" sz="1450" spc="-10">
                <a:latin typeface="Times New Roman"/>
                <a:cs typeface="Times New Roman"/>
              </a:rPr>
              <a:t>begins, as usual, to glorify the German scholars, </a:t>
            </a:r>
            <a:r>
              <a:rPr dirty="0" sz="1450" spc="-5">
                <a:latin typeface="Times New Roman"/>
                <a:cs typeface="Times New Roman"/>
              </a:rPr>
              <a:t>I  no </a:t>
            </a:r>
            <a:r>
              <a:rPr dirty="0" sz="1450" spc="-10">
                <a:latin typeface="Times New Roman"/>
                <a:cs typeface="Times New Roman"/>
              </a:rPr>
              <a:t>longer jest </a:t>
            </a:r>
            <a:r>
              <a:rPr dirty="0" sz="1450" spc="-15">
                <a:latin typeface="Times New Roman"/>
                <a:cs typeface="Times New Roman"/>
              </a:rPr>
              <a:t>good-naturedly, </a:t>
            </a:r>
            <a:r>
              <a:rPr dirty="0" sz="1450" spc="-5">
                <a:latin typeface="Times New Roman"/>
                <a:cs typeface="Times New Roman"/>
              </a:rPr>
              <a:t>but </a:t>
            </a:r>
            <a:r>
              <a:rPr dirty="0" sz="1450" spc="-10">
                <a:latin typeface="Times New Roman"/>
                <a:cs typeface="Times New Roman"/>
              </a:rPr>
              <a:t>murmur</a:t>
            </a:r>
            <a:r>
              <a:rPr dirty="0" sz="1450" spc="15">
                <a:latin typeface="Times New Roman"/>
                <a:cs typeface="Times New Roman"/>
              </a:rPr>
              <a:t> </a:t>
            </a:r>
            <a:r>
              <a:rPr dirty="0" sz="1450" spc="-10">
                <a:latin typeface="Times New Roman"/>
                <a:cs typeface="Times New Roman"/>
              </a:rPr>
              <a:t>sternly:</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"They're fools, </a:t>
            </a:r>
            <a:r>
              <a:rPr dirty="0" sz="1450" spc="-5">
                <a:latin typeface="Times New Roman"/>
                <a:cs typeface="Times New Roman"/>
              </a:rPr>
              <a:t>your</a:t>
            </a:r>
            <a:r>
              <a:rPr dirty="0" sz="1450">
                <a:latin typeface="Times New Roman"/>
                <a:cs typeface="Times New Roman"/>
              </a:rPr>
              <a:t> </a:t>
            </a:r>
            <a:r>
              <a:rPr dirty="0" sz="1450" spc="-10">
                <a:latin typeface="Times New Roman"/>
                <a:cs typeface="Times New Roman"/>
              </a:rPr>
              <a:t>Germans...."</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It's like the late Professor Nikita Krylov when </a:t>
            </a:r>
            <a:r>
              <a:rPr dirty="0" sz="1450" spc="-5">
                <a:latin typeface="Times New Roman"/>
                <a:cs typeface="Times New Roman"/>
              </a:rPr>
              <a:t>he </a:t>
            </a:r>
            <a:r>
              <a:rPr dirty="0" sz="1450" spc="-10">
                <a:latin typeface="Times New Roman"/>
                <a:cs typeface="Times New Roman"/>
              </a:rPr>
              <a:t>was bathing with Pirogov  at Reval. He </a:t>
            </a:r>
            <a:r>
              <a:rPr dirty="0" sz="1450" spc="-5">
                <a:latin typeface="Times New Roman"/>
                <a:cs typeface="Times New Roman"/>
              </a:rPr>
              <a:t>got </a:t>
            </a:r>
            <a:r>
              <a:rPr dirty="0" sz="1450" spc="-10">
                <a:latin typeface="Times New Roman"/>
                <a:cs typeface="Times New Roman"/>
              </a:rPr>
              <a:t>angry with the </a:t>
            </a:r>
            <a:r>
              <a:rPr dirty="0" sz="1450" spc="-20">
                <a:latin typeface="Times New Roman"/>
                <a:cs typeface="Times New Roman"/>
              </a:rPr>
              <a:t>water, </a:t>
            </a:r>
            <a:r>
              <a:rPr dirty="0" sz="1450" spc="-10">
                <a:latin typeface="Times New Roman"/>
                <a:cs typeface="Times New Roman"/>
              </a:rPr>
              <a:t>which was very cold, and swore about  "These scoundrelly Germans." </a:t>
            </a:r>
            <a:r>
              <a:rPr dirty="0" sz="1450" spc="-5">
                <a:latin typeface="Times New Roman"/>
                <a:cs typeface="Times New Roman"/>
              </a:rPr>
              <a:t>I </a:t>
            </a:r>
            <a:r>
              <a:rPr dirty="0" sz="1450" spc="-10">
                <a:latin typeface="Times New Roman"/>
                <a:cs typeface="Times New Roman"/>
              </a:rPr>
              <a:t>behave badly to Piotr Ignatievich; and it's  only when </a:t>
            </a:r>
            <a:r>
              <a:rPr dirty="0" sz="1450" spc="-5">
                <a:latin typeface="Times New Roman"/>
                <a:cs typeface="Times New Roman"/>
              </a:rPr>
              <a:t>he </a:t>
            </a:r>
            <a:r>
              <a:rPr dirty="0" sz="1450" spc="-10">
                <a:latin typeface="Times New Roman"/>
                <a:cs typeface="Times New Roman"/>
              </a:rPr>
              <a:t>is going away and </a:t>
            </a:r>
            <a:r>
              <a:rPr dirty="0" sz="1450" spc="-5">
                <a:latin typeface="Times New Roman"/>
                <a:cs typeface="Times New Roman"/>
              </a:rPr>
              <a:t>I </a:t>
            </a:r>
            <a:r>
              <a:rPr dirty="0" sz="1450" spc="-10">
                <a:latin typeface="Times New Roman"/>
                <a:cs typeface="Times New Roman"/>
              </a:rPr>
              <a:t>see through the window his grey hat  disappearing behind the garden fence, that </a:t>
            </a:r>
            <a:r>
              <a:rPr dirty="0" sz="1450" spc="-5">
                <a:latin typeface="Times New Roman"/>
                <a:cs typeface="Times New Roman"/>
              </a:rPr>
              <a:t>I </a:t>
            </a:r>
            <a:r>
              <a:rPr dirty="0" sz="1450" spc="-10">
                <a:latin typeface="Times New Roman"/>
                <a:cs typeface="Times New Roman"/>
              </a:rPr>
              <a:t>want to call him back and say:  "Forgive me, my dear</a:t>
            </a:r>
            <a:r>
              <a:rPr dirty="0" sz="1450" spc="5">
                <a:latin typeface="Times New Roman"/>
                <a:cs typeface="Times New Roman"/>
              </a:rPr>
              <a:t> </a:t>
            </a:r>
            <a:r>
              <a:rPr dirty="0" sz="1450" spc="-20">
                <a:latin typeface="Times New Roman"/>
                <a:cs typeface="Times New Roman"/>
              </a:rPr>
              <a:t>fellow."</a:t>
            </a:r>
            <a:endParaRPr sz="1450">
              <a:latin typeface="Times New Roman"/>
              <a:cs typeface="Times New Roman"/>
            </a:endParaRPr>
          </a:p>
          <a:p>
            <a:pPr algn="just" marL="12700" marR="7620" indent="255904">
              <a:lnSpc>
                <a:spcPts val="1730"/>
              </a:lnSpc>
              <a:spcBef>
                <a:spcPts val="710"/>
              </a:spcBef>
            </a:pPr>
            <a:r>
              <a:rPr dirty="0" sz="1450" spc="-10">
                <a:latin typeface="Times New Roman"/>
                <a:cs typeface="Times New Roman"/>
              </a:rPr>
              <a:t>The dinner goes yet more wearily than in </a:t>
            </a:r>
            <a:r>
              <a:rPr dirty="0" sz="1450" spc="-20">
                <a:latin typeface="Times New Roman"/>
                <a:cs typeface="Times New Roman"/>
              </a:rPr>
              <a:t>winter. </a:t>
            </a:r>
            <a:r>
              <a:rPr dirty="0" sz="1450" spc="-10">
                <a:latin typeface="Times New Roman"/>
                <a:cs typeface="Times New Roman"/>
              </a:rPr>
              <a:t>The same </a:t>
            </a:r>
            <a:r>
              <a:rPr dirty="0" sz="1450" spc="-15">
                <a:latin typeface="Times New Roman"/>
                <a:cs typeface="Times New Roman"/>
              </a:rPr>
              <a:t>Gnekker,  </a:t>
            </a:r>
            <a:r>
              <a:rPr dirty="0" sz="1450" spc="-10">
                <a:latin typeface="Times New Roman"/>
                <a:cs typeface="Times New Roman"/>
              </a:rPr>
              <a:t>whom </a:t>
            </a:r>
            <a:r>
              <a:rPr dirty="0" sz="1450" spc="-5">
                <a:latin typeface="Times New Roman"/>
                <a:cs typeface="Times New Roman"/>
              </a:rPr>
              <a:t>I </a:t>
            </a:r>
            <a:r>
              <a:rPr dirty="0" sz="1450" spc="-10">
                <a:latin typeface="Times New Roman"/>
                <a:cs typeface="Times New Roman"/>
              </a:rPr>
              <a:t>now hate and despise, dines with me every </a:t>
            </a:r>
            <a:r>
              <a:rPr dirty="0" sz="1450" spc="-30">
                <a:latin typeface="Times New Roman"/>
                <a:cs typeface="Times New Roman"/>
              </a:rPr>
              <a:t>day. </a:t>
            </a:r>
            <a:r>
              <a:rPr dirty="0" sz="1450" spc="-10">
                <a:latin typeface="Times New Roman"/>
                <a:cs typeface="Times New Roman"/>
              </a:rPr>
              <a:t>Before, </a:t>
            </a:r>
            <a:r>
              <a:rPr dirty="0" sz="1450" spc="-5">
                <a:latin typeface="Times New Roman"/>
                <a:cs typeface="Times New Roman"/>
              </a:rPr>
              <a:t>I </a:t>
            </a:r>
            <a:r>
              <a:rPr dirty="0" sz="1450" spc="-10">
                <a:latin typeface="Times New Roman"/>
                <a:cs typeface="Times New Roman"/>
              </a:rPr>
              <a:t>used to  </a:t>
            </a:r>
            <a:r>
              <a:rPr dirty="0" sz="1450" spc="-15">
                <a:latin typeface="Times New Roman"/>
                <a:cs typeface="Times New Roman"/>
              </a:rPr>
              <a:t>suffer </a:t>
            </a:r>
            <a:r>
              <a:rPr dirty="0" sz="1450" spc="-10">
                <a:latin typeface="Times New Roman"/>
                <a:cs typeface="Times New Roman"/>
              </a:rPr>
              <a:t>his presence in silence, </a:t>
            </a:r>
            <a:r>
              <a:rPr dirty="0" sz="1450" spc="-5">
                <a:latin typeface="Times New Roman"/>
                <a:cs typeface="Times New Roman"/>
              </a:rPr>
              <a:t>but </a:t>
            </a: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say biting things to him, which make  my wife and Liza blush. Carried away </a:t>
            </a:r>
            <a:r>
              <a:rPr dirty="0" sz="1450" spc="-5">
                <a:latin typeface="Times New Roman"/>
                <a:cs typeface="Times New Roman"/>
              </a:rPr>
              <a:t>by </a:t>
            </a:r>
            <a:r>
              <a:rPr dirty="0" sz="1450" spc="-10">
                <a:latin typeface="Times New Roman"/>
                <a:cs typeface="Times New Roman"/>
              </a:rPr>
              <a:t>an evil feeling, </a:t>
            </a:r>
            <a:r>
              <a:rPr dirty="0" sz="1450" spc="-5">
                <a:latin typeface="Times New Roman"/>
                <a:cs typeface="Times New Roman"/>
              </a:rPr>
              <a:t>I </a:t>
            </a:r>
            <a:r>
              <a:rPr dirty="0" sz="1450" spc="-10">
                <a:latin typeface="Times New Roman"/>
                <a:cs typeface="Times New Roman"/>
              </a:rPr>
              <a:t>often say things  that are merely foolish, end </a:t>
            </a:r>
            <a:r>
              <a:rPr dirty="0" sz="1450" spc="-5">
                <a:latin typeface="Times New Roman"/>
                <a:cs typeface="Times New Roman"/>
              </a:rPr>
              <a:t>don't </a:t>
            </a:r>
            <a:r>
              <a:rPr dirty="0" sz="1450" spc="-10">
                <a:latin typeface="Times New Roman"/>
                <a:cs typeface="Times New Roman"/>
              </a:rPr>
              <a:t>know why </a:t>
            </a:r>
            <a:r>
              <a:rPr dirty="0" sz="1450" spc="-5">
                <a:latin typeface="Times New Roman"/>
                <a:cs typeface="Times New Roman"/>
              </a:rPr>
              <a:t>I </a:t>
            </a:r>
            <a:r>
              <a:rPr dirty="0" sz="1450" spc="-10">
                <a:latin typeface="Times New Roman"/>
                <a:cs typeface="Times New Roman"/>
              </a:rPr>
              <a:t>say them. Thus it happened once  that after looking at Gnekker contemptuously for </a:t>
            </a:r>
            <a:r>
              <a:rPr dirty="0" sz="1450" spc="-5">
                <a:latin typeface="Times New Roman"/>
                <a:cs typeface="Times New Roman"/>
              </a:rPr>
              <a:t>a </a:t>
            </a:r>
            <a:r>
              <a:rPr dirty="0" sz="1450" spc="-10">
                <a:latin typeface="Times New Roman"/>
                <a:cs typeface="Times New Roman"/>
              </a:rPr>
              <a:t>long while, </a:t>
            </a:r>
            <a:r>
              <a:rPr dirty="0" sz="1450" spc="-5">
                <a:latin typeface="Times New Roman"/>
                <a:cs typeface="Times New Roman"/>
              </a:rPr>
              <a:t>I </a:t>
            </a:r>
            <a:r>
              <a:rPr dirty="0" sz="1450" spc="-10">
                <a:latin typeface="Times New Roman"/>
                <a:cs typeface="Times New Roman"/>
              </a:rPr>
              <a:t>suddenly  fired </a:t>
            </a:r>
            <a:r>
              <a:rPr dirty="0" sz="1450" spc="-15">
                <a:latin typeface="Times New Roman"/>
                <a:cs typeface="Times New Roman"/>
              </a:rPr>
              <a:t>off, </a:t>
            </a:r>
            <a:r>
              <a:rPr dirty="0" sz="1450" spc="-10">
                <a:latin typeface="Times New Roman"/>
                <a:cs typeface="Times New Roman"/>
              </a:rPr>
              <a:t>for </a:t>
            </a:r>
            <a:r>
              <a:rPr dirty="0" sz="1450" spc="-5">
                <a:latin typeface="Times New Roman"/>
                <a:cs typeface="Times New Roman"/>
              </a:rPr>
              <a:t>no </a:t>
            </a:r>
            <a:r>
              <a:rPr dirty="0" sz="1450" spc="-10">
                <a:latin typeface="Times New Roman"/>
                <a:cs typeface="Times New Roman"/>
              </a:rPr>
              <a:t>reason at</a:t>
            </a:r>
            <a:r>
              <a:rPr dirty="0" sz="1450" spc="15">
                <a:latin typeface="Times New Roman"/>
                <a:cs typeface="Times New Roman"/>
              </a:rPr>
              <a:t> </a:t>
            </a:r>
            <a:r>
              <a:rPr dirty="0" sz="1450" spc="-10">
                <a:latin typeface="Times New Roman"/>
                <a:cs typeface="Times New Roman"/>
              </a:rPr>
              <a:t>all:</a:t>
            </a:r>
            <a:endParaRPr sz="145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537700"/>
          </a:xfrm>
          <a:prstGeom prst="rect">
            <a:avLst/>
          </a:prstGeom>
        </p:spPr>
        <p:txBody>
          <a:bodyPr wrap="square" lIns="0" tIns="12700" rIns="0" bIns="0" rtlCol="0" vert="horz">
            <a:spAutoFit/>
          </a:bodyPr>
          <a:lstStyle/>
          <a:p>
            <a:pPr algn="just" marL="268605" marR="2169795">
              <a:lnSpc>
                <a:spcPct val="144900"/>
              </a:lnSpc>
              <a:spcBef>
                <a:spcPts val="100"/>
              </a:spcBef>
            </a:pPr>
            <a:r>
              <a:rPr dirty="0" sz="1450" spc="-10">
                <a:latin typeface="Times New Roman"/>
                <a:cs typeface="Times New Roman"/>
              </a:rPr>
              <a:t>"Eagles than barnyard-fowls may lower bend;  But fowls shall never to the heav'ns</a:t>
            </a:r>
            <a:r>
              <a:rPr dirty="0" sz="1450" spc="55">
                <a:latin typeface="Times New Roman"/>
                <a:cs typeface="Times New Roman"/>
              </a:rPr>
              <a:t> </a:t>
            </a:r>
            <a:r>
              <a:rPr dirty="0" sz="1450" spc="-10">
                <a:latin typeface="Times New Roman"/>
                <a:cs typeface="Times New Roman"/>
              </a:rPr>
              <a:t>ascend."</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More's the pity that the fowl Gnekker shows himself more clever than the  eagle </a:t>
            </a:r>
            <a:r>
              <a:rPr dirty="0" sz="1450" spc="-15">
                <a:latin typeface="Times New Roman"/>
                <a:cs typeface="Times New Roman"/>
              </a:rPr>
              <a:t>professor. </a:t>
            </a:r>
            <a:r>
              <a:rPr dirty="0" sz="1450" spc="-10">
                <a:latin typeface="Times New Roman"/>
                <a:cs typeface="Times New Roman"/>
              </a:rPr>
              <a:t>Knowing my wife and daughter are </a:t>
            </a:r>
            <a:r>
              <a:rPr dirty="0" sz="1450" spc="-5">
                <a:latin typeface="Times New Roman"/>
                <a:cs typeface="Times New Roman"/>
              </a:rPr>
              <a:t>on </a:t>
            </a:r>
            <a:r>
              <a:rPr dirty="0" sz="1450" spc="-10">
                <a:latin typeface="Times New Roman"/>
                <a:cs typeface="Times New Roman"/>
              </a:rPr>
              <a:t>his side </a:t>
            </a:r>
            <a:r>
              <a:rPr dirty="0" sz="1450" spc="-5">
                <a:latin typeface="Times New Roman"/>
                <a:cs typeface="Times New Roman"/>
              </a:rPr>
              <a:t>he </a:t>
            </a:r>
            <a:r>
              <a:rPr dirty="0" sz="1450" spc="-10">
                <a:latin typeface="Times New Roman"/>
                <a:cs typeface="Times New Roman"/>
              </a:rPr>
              <a:t>maintains  these tactics. He replies to my shafts with </a:t>
            </a:r>
            <a:r>
              <a:rPr dirty="0" sz="1450" spc="-5">
                <a:latin typeface="Times New Roman"/>
                <a:cs typeface="Times New Roman"/>
              </a:rPr>
              <a:t>a </a:t>
            </a:r>
            <a:r>
              <a:rPr dirty="0" sz="1450" spc="-10">
                <a:latin typeface="Times New Roman"/>
                <a:cs typeface="Times New Roman"/>
              </a:rPr>
              <a:t>condescending silence ("The old  man's </a:t>
            </a:r>
            <a:r>
              <a:rPr dirty="0" sz="1450" spc="-15">
                <a:latin typeface="Times New Roman"/>
                <a:cs typeface="Times New Roman"/>
              </a:rPr>
              <a:t>off </a:t>
            </a:r>
            <a:r>
              <a:rPr dirty="0" sz="1450" spc="-10">
                <a:latin typeface="Times New Roman"/>
                <a:cs typeface="Times New Roman"/>
              </a:rPr>
              <a:t>his </a:t>
            </a:r>
            <a:r>
              <a:rPr dirty="0" sz="1450" spc="-5">
                <a:latin typeface="Times New Roman"/>
                <a:cs typeface="Times New Roman"/>
              </a:rPr>
              <a:t>head.... </a:t>
            </a:r>
            <a:r>
              <a:rPr dirty="0" sz="1450" spc="-10">
                <a:latin typeface="Times New Roman"/>
                <a:cs typeface="Times New Roman"/>
              </a:rPr>
              <a:t>What's the </a:t>
            </a:r>
            <a:r>
              <a:rPr dirty="0" sz="1450" spc="-5">
                <a:latin typeface="Times New Roman"/>
                <a:cs typeface="Times New Roman"/>
              </a:rPr>
              <a:t>good of </a:t>
            </a:r>
            <a:r>
              <a:rPr dirty="0" sz="1450" spc="-10">
                <a:latin typeface="Times New Roman"/>
                <a:cs typeface="Times New Roman"/>
              </a:rPr>
              <a:t>talking to him?"), </a:t>
            </a:r>
            <a:r>
              <a:rPr dirty="0" sz="1450" spc="-5">
                <a:latin typeface="Times New Roman"/>
                <a:cs typeface="Times New Roman"/>
              </a:rPr>
              <a:t>or </a:t>
            </a:r>
            <a:r>
              <a:rPr dirty="0" sz="1450" spc="-10">
                <a:latin typeface="Times New Roman"/>
                <a:cs typeface="Times New Roman"/>
              </a:rPr>
              <a:t>makes </a:t>
            </a:r>
            <a:r>
              <a:rPr dirty="0" sz="1450" spc="-5">
                <a:latin typeface="Times New Roman"/>
                <a:cs typeface="Times New Roman"/>
              </a:rPr>
              <a:t>good-  </a:t>
            </a:r>
            <a:r>
              <a:rPr dirty="0" sz="1450" spc="-10">
                <a:latin typeface="Times New Roman"/>
                <a:cs typeface="Times New Roman"/>
              </a:rPr>
              <a:t>humoured fun </a:t>
            </a:r>
            <a:r>
              <a:rPr dirty="0" sz="1450" spc="-5">
                <a:latin typeface="Times New Roman"/>
                <a:cs typeface="Times New Roman"/>
              </a:rPr>
              <a:t>of </a:t>
            </a:r>
            <a:r>
              <a:rPr dirty="0" sz="1450" spc="-10">
                <a:latin typeface="Times New Roman"/>
                <a:cs typeface="Times New Roman"/>
              </a:rPr>
              <a:t>me. It is amazing to what depths </a:t>
            </a:r>
            <a:r>
              <a:rPr dirty="0" sz="1450" spc="-5">
                <a:latin typeface="Times New Roman"/>
                <a:cs typeface="Times New Roman"/>
              </a:rPr>
              <a:t>of </a:t>
            </a:r>
            <a:r>
              <a:rPr dirty="0" sz="1450" spc="-10">
                <a:latin typeface="Times New Roman"/>
                <a:cs typeface="Times New Roman"/>
              </a:rPr>
              <a:t>pettiness </a:t>
            </a:r>
            <a:r>
              <a:rPr dirty="0" sz="1450" spc="-5">
                <a:latin typeface="Times New Roman"/>
                <a:cs typeface="Times New Roman"/>
              </a:rPr>
              <a:t>a </a:t>
            </a:r>
            <a:r>
              <a:rPr dirty="0" sz="1450" spc="-10">
                <a:latin typeface="Times New Roman"/>
                <a:cs typeface="Times New Roman"/>
              </a:rPr>
              <a:t>man may  descend. During the whole dinner </a:t>
            </a:r>
            <a:r>
              <a:rPr dirty="0" sz="1450" spc="-5">
                <a:latin typeface="Times New Roman"/>
                <a:cs typeface="Times New Roman"/>
              </a:rPr>
              <a:t>I </a:t>
            </a:r>
            <a:r>
              <a:rPr dirty="0" sz="1450" spc="-10">
                <a:latin typeface="Times New Roman"/>
                <a:cs typeface="Times New Roman"/>
              </a:rPr>
              <a:t>can dream how Gnekker will </a:t>
            </a:r>
            <a:r>
              <a:rPr dirty="0" sz="1450" spc="-5">
                <a:latin typeface="Times New Roman"/>
                <a:cs typeface="Times New Roman"/>
              </a:rPr>
              <a:t>be </a:t>
            </a:r>
            <a:r>
              <a:rPr dirty="0" sz="1450" spc="-10">
                <a:latin typeface="Times New Roman"/>
                <a:cs typeface="Times New Roman"/>
              </a:rPr>
              <a:t>shown to  </a:t>
            </a:r>
            <a:r>
              <a:rPr dirty="0" sz="1450" spc="-5">
                <a:latin typeface="Times New Roman"/>
                <a:cs typeface="Times New Roman"/>
              </a:rPr>
              <a:t>be </a:t>
            </a:r>
            <a:r>
              <a:rPr dirty="0" sz="1450" spc="-10">
                <a:latin typeface="Times New Roman"/>
                <a:cs typeface="Times New Roman"/>
              </a:rPr>
              <a:t>an </a:t>
            </a:r>
            <a:r>
              <a:rPr dirty="0" sz="1450" spc="-15">
                <a:latin typeface="Times New Roman"/>
                <a:cs typeface="Times New Roman"/>
              </a:rPr>
              <a:t>adventurer, </a:t>
            </a:r>
            <a:r>
              <a:rPr dirty="0" sz="1450" spc="-10">
                <a:latin typeface="Times New Roman"/>
                <a:cs typeface="Times New Roman"/>
              </a:rPr>
              <a:t>how Liza and my wife will realise their mistake, and </a:t>
            </a:r>
            <a:r>
              <a:rPr dirty="0" sz="1450" spc="-5">
                <a:latin typeface="Times New Roman"/>
                <a:cs typeface="Times New Roman"/>
              </a:rPr>
              <a:t>I </a:t>
            </a:r>
            <a:r>
              <a:rPr dirty="0" sz="1450" spc="-10">
                <a:latin typeface="Times New Roman"/>
                <a:cs typeface="Times New Roman"/>
              </a:rPr>
              <a:t>will  tease them—ridiculous dreams like these at </a:t>
            </a:r>
            <a:r>
              <a:rPr dirty="0" sz="1450" spc="-5">
                <a:latin typeface="Times New Roman"/>
                <a:cs typeface="Times New Roman"/>
              </a:rPr>
              <a:t>a </a:t>
            </a:r>
            <a:r>
              <a:rPr dirty="0" sz="1450" spc="-10">
                <a:latin typeface="Times New Roman"/>
                <a:cs typeface="Times New Roman"/>
              </a:rPr>
              <a:t>time when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one foot </a:t>
            </a:r>
            <a:r>
              <a:rPr dirty="0" sz="1450" spc="-10">
                <a:latin typeface="Times New Roman"/>
                <a:cs typeface="Times New Roman"/>
              </a:rPr>
              <a:t>in the  grave.</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Now there occur misunderstandings, </a:t>
            </a:r>
            <a:r>
              <a:rPr dirty="0" sz="1450" spc="-5">
                <a:latin typeface="Times New Roman"/>
                <a:cs typeface="Times New Roman"/>
              </a:rPr>
              <a:t>of a </a:t>
            </a:r>
            <a:r>
              <a:rPr dirty="0" sz="1450" spc="-10">
                <a:latin typeface="Times New Roman"/>
                <a:cs typeface="Times New Roman"/>
              </a:rPr>
              <a:t>kind which </a:t>
            </a:r>
            <a:r>
              <a:rPr dirty="0" sz="1450" spc="-5">
                <a:latin typeface="Times New Roman"/>
                <a:cs typeface="Times New Roman"/>
              </a:rPr>
              <a:t>I </a:t>
            </a:r>
            <a:r>
              <a:rPr dirty="0" sz="1450" spc="-10">
                <a:latin typeface="Times New Roman"/>
                <a:cs typeface="Times New Roman"/>
              </a:rPr>
              <a:t>formerly knew only  </a:t>
            </a:r>
            <a:r>
              <a:rPr dirty="0" sz="1450" spc="-5">
                <a:latin typeface="Times New Roman"/>
                <a:cs typeface="Times New Roman"/>
              </a:rPr>
              <a:t>by </a:t>
            </a:r>
            <a:r>
              <a:rPr dirty="0" sz="1450" spc="-20">
                <a:latin typeface="Times New Roman"/>
                <a:cs typeface="Times New Roman"/>
              </a:rPr>
              <a:t>hearsay. </a:t>
            </a:r>
            <a:r>
              <a:rPr dirty="0" sz="1450" spc="-10">
                <a:latin typeface="Times New Roman"/>
                <a:cs typeface="Times New Roman"/>
              </a:rPr>
              <a:t>Though it is painful </a:t>
            </a:r>
            <a:r>
              <a:rPr dirty="0" sz="1450" spc="-5">
                <a:latin typeface="Times New Roman"/>
                <a:cs typeface="Times New Roman"/>
              </a:rPr>
              <a:t>I </a:t>
            </a:r>
            <a:r>
              <a:rPr dirty="0" sz="1450" spc="-10">
                <a:latin typeface="Times New Roman"/>
                <a:cs typeface="Times New Roman"/>
              </a:rPr>
              <a:t>will describe </a:t>
            </a:r>
            <a:r>
              <a:rPr dirty="0" sz="1450" spc="-5">
                <a:latin typeface="Times New Roman"/>
                <a:cs typeface="Times New Roman"/>
              </a:rPr>
              <a:t>one </a:t>
            </a:r>
            <a:r>
              <a:rPr dirty="0" sz="1450" spc="-10">
                <a:latin typeface="Times New Roman"/>
                <a:cs typeface="Times New Roman"/>
              </a:rPr>
              <a:t>which occurred after  dinner the other </a:t>
            </a:r>
            <a:r>
              <a:rPr dirty="0" sz="1450" spc="-30">
                <a:latin typeface="Times New Roman"/>
                <a:cs typeface="Times New Roman"/>
              </a:rPr>
              <a:t>day. </a:t>
            </a:r>
            <a:r>
              <a:rPr dirty="0" sz="1450" spc="-5">
                <a:latin typeface="Times New Roman"/>
                <a:cs typeface="Times New Roman"/>
              </a:rPr>
              <a:t>I </a:t>
            </a:r>
            <a:r>
              <a:rPr dirty="0" sz="1450" spc="-10">
                <a:latin typeface="Times New Roman"/>
                <a:cs typeface="Times New Roman"/>
              </a:rPr>
              <a:t>sit in my room smoking </a:t>
            </a:r>
            <a:r>
              <a:rPr dirty="0" sz="1450" spc="-5">
                <a:latin typeface="Times New Roman"/>
                <a:cs typeface="Times New Roman"/>
              </a:rPr>
              <a:t>a </a:t>
            </a:r>
            <a:r>
              <a:rPr dirty="0" sz="1450" spc="-10">
                <a:latin typeface="Times New Roman"/>
                <a:cs typeface="Times New Roman"/>
              </a:rPr>
              <a:t>little pipe. Enters my wife, as  usual, sits down and begins to talk. What </a:t>
            </a:r>
            <a:r>
              <a:rPr dirty="0" sz="1450" spc="-5">
                <a:latin typeface="Times New Roman"/>
                <a:cs typeface="Times New Roman"/>
              </a:rPr>
              <a:t>a good </a:t>
            </a:r>
            <a:r>
              <a:rPr dirty="0" sz="1450" spc="-10">
                <a:latin typeface="Times New Roman"/>
                <a:cs typeface="Times New Roman"/>
              </a:rPr>
              <a:t>idea it would </a:t>
            </a:r>
            <a:r>
              <a:rPr dirty="0" sz="1450" spc="-5">
                <a:latin typeface="Times New Roman"/>
                <a:cs typeface="Times New Roman"/>
              </a:rPr>
              <a:t>be </a:t>
            </a:r>
            <a:r>
              <a:rPr dirty="0" sz="1450" spc="-10">
                <a:latin typeface="Times New Roman"/>
                <a:cs typeface="Times New Roman"/>
              </a:rPr>
              <a:t>to </a:t>
            </a:r>
            <a:r>
              <a:rPr dirty="0" sz="1450" spc="-5">
                <a:latin typeface="Times New Roman"/>
                <a:cs typeface="Times New Roman"/>
              </a:rPr>
              <a:t>go </a:t>
            </a:r>
            <a:r>
              <a:rPr dirty="0" sz="1450" spc="-10">
                <a:latin typeface="Times New Roman"/>
                <a:cs typeface="Times New Roman"/>
              </a:rPr>
              <a:t>to  Kharkov now while the weather is warm and there is the time, and inquire  what kind </a:t>
            </a:r>
            <a:r>
              <a:rPr dirty="0" sz="1450" spc="-5">
                <a:latin typeface="Times New Roman"/>
                <a:cs typeface="Times New Roman"/>
              </a:rPr>
              <a:t>of </a:t>
            </a:r>
            <a:r>
              <a:rPr dirty="0" sz="1450" spc="-10">
                <a:latin typeface="Times New Roman"/>
                <a:cs typeface="Times New Roman"/>
              </a:rPr>
              <a:t>man </a:t>
            </a:r>
            <a:r>
              <a:rPr dirty="0" sz="1450" spc="-5">
                <a:latin typeface="Times New Roman"/>
                <a:cs typeface="Times New Roman"/>
              </a:rPr>
              <a:t>our </a:t>
            </a:r>
            <a:r>
              <a:rPr dirty="0" sz="1450" spc="-10">
                <a:latin typeface="Times New Roman"/>
                <a:cs typeface="Times New Roman"/>
              </a:rPr>
              <a:t>Gnekker</a:t>
            </a:r>
            <a:r>
              <a:rPr dirty="0" sz="1450" spc="5">
                <a:latin typeface="Times New Roman"/>
                <a:cs typeface="Times New Roman"/>
              </a:rPr>
              <a:t> </a:t>
            </a:r>
            <a:r>
              <a:rPr dirty="0" sz="1450" spc="-10">
                <a:latin typeface="Times New Roman"/>
                <a:cs typeface="Times New Roman"/>
              </a:rPr>
              <a:t>is.</a:t>
            </a:r>
            <a:endParaRPr sz="1450">
              <a:latin typeface="Times New Roman"/>
              <a:cs typeface="Times New Roman"/>
            </a:endParaRPr>
          </a:p>
          <a:p>
            <a:pPr algn="just" marL="268605">
              <a:lnSpc>
                <a:spcPct val="100000"/>
              </a:lnSpc>
              <a:spcBef>
                <a:spcPts val="720"/>
              </a:spcBef>
            </a:pPr>
            <a:r>
              <a:rPr dirty="0" sz="1450" spc="-45">
                <a:latin typeface="Times New Roman"/>
                <a:cs typeface="Times New Roman"/>
              </a:rPr>
              <a:t>"Very </a:t>
            </a:r>
            <a:r>
              <a:rPr dirty="0" sz="1450" spc="-10">
                <a:latin typeface="Times New Roman"/>
                <a:cs typeface="Times New Roman"/>
              </a:rPr>
              <a:t>well. I'll </a:t>
            </a:r>
            <a:r>
              <a:rPr dirty="0" sz="1450" spc="-5">
                <a:latin typeface="Times New Roman"/>
                <a:cs typeface="Times New Roman"/>
              </a:rPr>
              <a:t>go," I</a:t>
            </a:r>
            <a:r>
              <a:rPr dirty="0" sz="1450" spc="40">
                <a:latin typeface="Times New Roman"/>
                <a:cs typeface="Times New Roman"/>
              </a:rPr>
              <a:t> </a:t>
            </a:r>
            <a:r>
              <a:rPr dirty="0" sz="1450" spc="-10">
                <a:latin typeface="Times New Roman"/>
                <a:cs typeface="Times New Roman"/>
              </a:rPr>
              <a:t>agree.</a:t>
            </a:r>
            <a:endParaRPr sz="1450">
              <a:latin typeface="Times New Roman"/>
              <a:cs typeface="Times New Roman"/>
            </a:endParaRPr>
          </a:p>
          <a:p>
            <a:pPr algn="just" marL="12700" marR="8890" indent="255904">
              <a:lnSpc>
                <a:spcPts val="1730"/>
              </a:lnSpc>
              <a:spcBef>
                <a:spcPts val="775"/>
              </a:spcBef>
            </a:pPr>
            <a:r>
              <a:rPr dirty="0" sz="1450" spc="-10">
                <a:latin typeface="Times New Roman"/>
                <a:cs typeface="Times New Roman"/>
              </a:rPr>
              <a:t>My wife gets </a:t>
            </a:r>
            <a:r>
              <a:rPr dirty="0" sz="1450" spc="-5">
                <a:latin typeface="Times New Roman"/>
                <a:cs typeface="Times New Roman"/>
              </a:rPr>
              <a:t>up, </a:t>
            </a:r>
            <a:r>
              <a:rPr dirty="0" sz="1450" spc="-10">
                <a:latin typeface="Times New Roman"/>
                <a:cs typeface="Times New Roman"/>
              </a:rPr>
              <a:t>pleased with me, and walks to the </a:t>
            </a:r>
            <a:r>
              <a:rPr dirty="0" sz="1450" spc="-5">
                <a:latin typeface="Times New Roman"/>
                <a:cs typeface="Times New Roman"/>
              </a:rPr>
              <a:t>door; but </a:t>
            </a:r>
            <a:r>
              <a:rPr dirty="0" sz="1450" spc="-10">
                <a:latin typeface="Times New Roman"/>
                <a:cs typeface="Times New Roman"/>
              </a:rPr>
              <a:t>immediately  returns:</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"By-the bye, I've </a:t>
            </a:r>
            <a:r>
              <a:rPr dirty="0" sz="1450" spc="-5">
                <a:latin typeface="Times New Roman"/>
                <a:cs typeface="Times New Roman"/>
              </a:rPr>
              <a:t>one </a:t>
            </a:r>
            <a:r>
              <a:rPr dirty="0" sz="1450" spc="-10">
                <a:latin typeface="Times New Roman"/>
                <a:cs typeface="Times New Roman"/>
              </a:rPr>
              <a:t>more favour to ask. </a:t>
            </a:r>
            <a:r>
              <a:rPr dirty="0" sz="1450" spc="-5">
                <a:latin typeface="Times New Roman"/>
                <a:cs typeface="Times New Roman"/>
              </a:rPr>
              <a:t>I </a:t>
            </a:r>
            <a:r>
              <a:rPr dirty="0" sz="1450" spc="-10">
                <a:latin typeface="Times New Roman"/>
                <a:cs typeface="Times New Roman"/>
              </a:rPr>
              <a:t>know you'll </a:t>
            </a:r>
            <a:r>
              <a:rPr dirty="0" sz="1450" spc="-5">
                <a:latin typeface="Times New Roman"/>
                <a:cs typeface="Times New Roman"/>
              </a:rPr>
              <a:t>be </a:t>
            </a:r>
            <a:r>
              <a:rPr dirty="0" sz="1450" spc="-10">
                <a:latin typeface="Times New Roman"/>
                <a:cs typeface="Times New Roman"/>
              </a:rPr>
              <a:t>angry; </a:t>
            </a:r>
            <a:r>
              <a:rPr dirty="0" sz="1450" spc="-5">
                <a:latin typeface="Times New Roman"/>
                <a:cs typeface="Times New Roman"/>
              </a:rPr>
              <a:t>but </a:t>
            </a:r>
            <a:r>
              <a:rPr dirty="0" sz="1450" spc="-10">
                <a:latin typeface="Times New Roman"/>
                <a:cs typeface="Times New Roman"/>
              </a:rPr>
              <a:t>it's  my duty to warn </a:t>
            </a:r>
            <a:r>
              <a:rPr dirty="0" sz="1450" spc="-5">
                <a:latin typeface="Times New Roman"/>
                <a:cs typeface="Times New Roman"/>
              </a:rPr>
              <a:t>you.... </a:t>
            </a:r>
            <a:r>
              <a:rPr dirty="0" sz="1450" spc="-10">
                <a:latin typeface="Times New Roman"/>
                <a:cs typeface="Times New Roman"/>
              </a:rPr>
              <a:t>Forgive me, Nicolai,—but all </a:t>
            </a:r>
            <a:r>
              <a:rPr dirty="0" sz="1450" spc="-5">
                <a:latin typeface="Times New Roman"/>
                <a:cs typeface="Times New Roman"/>
              </a:rPr>
              <a:t>our </a:t>
            </a:r>
            <a:r>
              <a:rPr dirty="0" sz="1450" spc="-10">
                <a:latin typeface="Times New Roman"/>
                <a:cs typeface="Times New Roman"/>
              </a:rPr>
              <a:t>neighbours have  begun to talk about the way </a:t>
            </a:r>
            <a:r>
              <a:rPr dirty="0" sz="1450" spc="-5">
                <a:latin typeface="Times New Roman"/>
                <a:cs typeface="Times New Roman"/>
              </a:rPr>
              <a:t>you go </a:t>
            </a:r>
            <a:r>
              <a:rPr dirty="0" sz="1450" spc="-10">
                <a:latin typeface="Times New Roman"/>
                <a:cs typeface="Times New Roman"/>
              </a:rPr>
              <a:t>to Katy's </a:t>
            </a:r>
            <a:r>
              <a:rPr dirty="0" sz="1450" spc="-15">
                <a:latin typeface="Times New Roman"/>
                <a:cs typeface="Times New Roman"/>
              </a:rPr>
              <a:t>continually. </a:t>
            </a:r>
            <a:r>
              <a:rPr dirty="0" sz="1450" spc="-5">
                <a:latin typeface="Times New Roman"/>
                <a:cs typeface="Times New Roman"/>
              </a:rPr>
              <a:t>I don't </a:t>
            </a:r>
            <a:r>
              <a:rPr dirty="0" sz="1450" spc="-10">
                <a:latin typeface="Times New Roman"/>
                <a:cs typeface="Times New Roman"/>
              </a:rPr>
              <a:t>deny that  she's clever and educated. It's pleasant to spend the time with </a:t>
            </a:r>
            <a:r>
              <a:rPr dirty="0" sz="1450" spc="-30">
                <a:latin typeface="Times New Roman"/>
                <a:cs typeface="Times New Roman"/>
              </a:rPr>
              <a:t>her. </a:t>
            </a:r>
            <a:r>
              <a:rPr dirty="0" sz="1450" spc="-10">
                <a:latin typeface="Times New Roman"/>
                <a:cs typeface="Times New Roman"/>
              </a:rPr>
              <a:t>But at </a:t>
            </a:r>
            <a:r>
              <a:rPr dirty="0" sz="1450" spc="-5">
                <a:latin typeface="Times New Roman"/>
                <a:cs typeface="Times New Roman"/>
              </a:rPr>
              <a:t>your  </a:t>
            </a:r>
            <a:r>
              <a:rPr dirty="0" sz="1450" spc="-10">
                <a:latin typeface="Times New Roman"/>
                <a:cs typeface="Times New Roman"/>
              </a:rPr>
              <a:t>age and in </a:t>
            </a:r>
            <a:r>
              <a:rPr dirty="0" sz="1450" spc="-5">
                <a:latin typeface="Times New Roman"/>
                <a:cs typeface="Times New Roman"/>
              </a:rPr>
              <a:t>your </a:t>
            </a:r>
            <a:r>
              <a:rPr dirty="0" sz="1450" spc="-10">
                <a:latin typeface="Times New Roman"/>
                <a:cs typeface="Times New Roman"/>
              </a:rPr>
              <a:t>position it's rather strange to find pleasure in her </a:t>
            </a:r>
            <a:r>
              <a:rPr dirty="0" sz="1450" spc="-15">
                <a:latin typeface="Times New Roman"/>
                <a:cs typeface="Times New Roman"/>
              </a:rPr>
              <a:t>society....  </a:t>
            </a:r>
            <a:r>
              <a:rPr dirty="0" sz="1450" spc="-10">
                <a:latin typeface="Times New Roman"/>
                <a:cs typeface="Times New Roman"/>
              </a:rPr>
              <a:t>Besides she has </a:t>
            </a:r>
            <a:r>
              <a:rPr dirty="0" sz="1450" spc="-5">
                <a:latin typeface="Times New Roman"/>
                <a:cs typeface="Times New Roman"/>
              </a:rPr>
              <a:t>a </a:t>
            </a:r>
            <a:r>
              <a:rPr dirty="0" sz="1450" spc="-10">
                <a:latin typeface="Times New Roman"/>
                <a:cs typeface="Times New Roman"/>
              </a:rPr>
              <a:t>reputation enough</a:t>
            </a:r>
            <a:r>
              <a:rPr dirty="0" sz="1450" spc="15">
                <a:latin typeface="Times New Roman"/>
                <a:cs typeface="Times New Roman"/>
              </a:rPr>
              <a:t> </a:t>
            </a:r>
            <a:r>
              <a:rPr dirty="0" sz="1450" spc="-5">
                <a:latin typeface="Times New Roman"/>
                <a:cs typeface="Times New Roman"/>
              </a:rPr>
              <a:t>to...."</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All my blood rushes instantly from my brain. My eyes flash fire. </a:t>
            </a:r>
            <a:r>
              <a:rPr dirty="0" sz="1450" spc="-5">
                <a:latin typeface="Times New Roman"/>
                <a:cs typeface="Times New Roman"/>
              </a:rPr>
              <a:t>I </a:t>
            </a:r>
            <a:r>
              <a:rPr dirty="0" sz="1450" spc="-10">
                <a:latin typeface="Times New Roman"/>
                <a:cs typeface="Times New Roman"/>
              </a:rPr>
              <a:t>catch  hold </a:t>
            </a:r>
            <a:r>
              <a:rPr dirty="0" sz="1450" spc="-5">
                <a:latin typeface="Times New Roman"/>
                <a:cs typeface="Times New Roman"/>
              </a:rPr>
              <a:t>of </a:t>
            </a:r>
            <a:r>
              <a:rPr dirty="0" sz="1450" spc="-10">
                <a:latin typeface="Times New Roman"/>
                <a:cs typeface="Times New Roman"/>
              </a:rPr>
              <a:t>my </a:t>
            </a:r>
            <a:r>
              <a:rPr dirty="0" sz="1450" spc="-20">
                <a:latin typeface="Times New Roman"/>
                <a:cs typeface="Times New Roman"/>
              </a:rPr>
              <a:t>hair, </a:t>
            </a:r>
            <a:r>
              <a:rPr dirty="0" sz="1450" spc="-10">
                <a:latin typeface="Times New Roman"/>
                <a:cs typeface="Times New Roman"/>
              </a:rPr>
              <a:t>and stamp and </a:t>
            </a:r>
            <a:r>
              <a:rPr dirty="0" sz="1450" spc="-30">
                <a:latin typeface="Times New Roman"/>
                <a:cs typeface="Times New Roman"/>
              </a:rPr>
              <a:t>cry,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voice that is </a:t>
            </a:r>
            <a:r>
              <a:rPr dirty="0" sz="1450" spc="-5">
                <a:latin typeface="Times New Roman"/>
                <a:cs typeface="Times New Roman"/>
              </a:rPr>
              <a:t>not</a:t>
            </a:r>
            <a:r>
              <a:rPr dirty="0" sz="1450" spc="90">
                <a:latin typeface="Times New Roman"/>
                <a:cs typeface="Times New Roman"/>
              </a:rPr>
              <a:t> </a:t>
            </a:r>
            <a:r>
              <a:rPr dirty="0" sz="1450" spc="-10">
                <a:latin typeface="Times New Roman"/>
                <a:cs typeface="Times New Roman"/>
              </a:rPr>
              <a:t>mine:</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"Leave me alone, leave me, leave</a:t>
            </a:r>
            <a:r>
              <a:rPr dirty="0" sz="1450" spc="15">
                <a:latin typeface="Times New Roman"/>
                <a:cs typeface="Times New Roman"/>
              </a:rPr>
              <a:t> </a:t>
            </a:r>
            <a:r>
              <a:rPr dirty="0" sz="1450" spc="-5">
                <a:latin typeface="Times New Roman"/>
                <a:cs typeface="Times New Roman"/>
              </a:rPr>
              <a:t>me...."</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My face is probably terrible, and my voice strange, for my wife suddenly  gets pale, and calls aloud, with </a:t>
            </a:r>
            <a:r>
              <a:rPr dirty="0" sz="1450" spc="-5">
                <a:latin typeface="Times New Roman"/>
                <a:cs typeface="Times New Roman"/>
              </a:rPr>
              <a:t>a </a:t>
            </a:r>
            <a:r>
              <a:rPr dirty="0" sz="1450" spc="-10">
                <a:latin typeface="Times New Roman"/>
                <a:cs typeface="Times New Roman"/>
              </a:rPr>
              <a:t>despairing voice, also </a:t>
            </a:r>
            <a:r>
              <a:rPr dirty="0" sz="1450" spc="-5">
                <a:latin typeface="Times New Roman"/>
                <a:cs typeface="Times New Roman"/>
              </a:rPr>
              <a:t>not </a:t>
            </a:r>
            <a:r>
              <a:rPr dirty="0" sz="1450" spc="-10">
                <a:latin typeface="Times New Roman"/>
                <a:cs typeface="Times New Roman"/>
              </a:rPr>
              <a:t>her own. At </a:t>
            </a:r>
            <a:r>
              <a:rPr dirty="0" sz="1450" spc="-5">
                <a:latin typeface="Times New Roman"/>
                <a:cs typeface="Times New Roman"/>
              </a:rPr>
              <a:t>our  </a:t>
            </a:r>
            <a:r>
              <a:rPr dirty="0" sz="1450" spc="-10">
                <a:latin typeface="Times New Roman"/>
                <a:cs typeface="Times New Roman"/>
              </a:rPr>
              <a:t>cries rush in Liza and </a:t>
            </a:r>
            <a:r>
              <a:rPr dirty="0" sz="1450" spc="-15">
                <a:latin typeface="Times New Roman"/>
                <a:cs typeface="Times New Roman"/>
              </a:rPr>
              <a:t>Gnekker, </a:t>
            </a:r>
            <a:r>
              <a:rPr dirty="0" sz="1450" spc="-10">
                <a:latin typeface="Times New Roman"/>
                <a:cs typeface="Times New Roman"/>
              </a:rPr>
              <a:t>then</a:t>
            </a:r>
            <a:r>
              <a:rPr dirty="0" sz="1450" spc="25">
                <a:latin typeface="Times New Roman"/>
                <a:cs typeface="Times New Roman"/>
              </a:rPr>
              <a:t> </a:t>
            </a:r>
            <a:r>
              <a:rPr dirty="0" sz="1450" spc="-45">
                <a:latin typeface="Times New Roman"/>
                <a:cs typeface="Times New Roman"/>
              </a:rPr>
              <a:t>Yegor.</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My feet grow numb, as though they did </a:t>
            </a:r>
            <a:r>
              <a:rPr dirty="0" sz="1450" spc="-5">
                <a:latin typeface="Times New Roman"/>
                <a:cs typeface="Times New Roman"/>
              </a:rPr>
              <a:t>not </a:t>
            </a:r>
            <a:r>
              <a:rPr dirty="0" sz="1450" spc="-10">
                <a:latin typeface="Times New Roman"/>
                <a:cs typeface="Times New Roman"/>
              </a:rPr>
              <a:t>exist. </a:t>
            </a:r>
            <a:r>
              <a:rPr dirty="0" sz="1450" spc="-5">
                <a:latin typeface="Times New Roman"/>
                <a:cs typeface="Times New Roman"/>
              </a:rPr>
              <a:t>I </a:t>
            </a:r>
            <a:r>
              <a:rPr dirty="0" sz="1450" spc="-10">
                <a:latin typeface="Times New Roman"/>
                <a:cs typeface="Times New Roman"/>
              </a:rPr>
              <a:t>feel that </a:t>
            </a:r>
            <a:r>
              <a:rPr dirty="0" sz="1450" spc="-5">
                <a:latin typeface="Times New Roman"/>
                <a:cs typeface="Times New Roman"/>
              </a:rPr>
              <a:t>I </a:t>
            </a:r>
            <a:r>
              <a:rPr dirty="0" sz="1450" spc="-10">
                <a:latin typeface="Times New Roman"/>
                <a:cs typeface="Times New Roman"/>
              </a:rPr>
              <a:t>am falling  into somebody's arms. Then </a:t>
            </a:r>
            <a:r>
              <a:rPr dirty="0" sz="1450" spc="-5">
                <a:latin typeface="Times New Roman"/>
                <a:cs typeface="Times New Roman"/>
              </a:rPr>
              <a:t>I </a:t>
            </a:r>
            <a:r>
              <a:rPr dirty="0" sz="1450" spc="-10">
                <a:latin typeface="Times New Roman"/>
                <a:cs typeface="Times New Roman"/>
              </a:rPr>
              <a:t>hear crying for </a:t>
            </a:r>
            <a:r>
              <a:rPr dirty="0" sz="1450" spc="-5">
                <a:latin typeface="Times New Roman"/>
                <a:cs typeface="Times New Roman"/>
              </a:rPr>
              <a:t>a </a:t>
            </a:r>
            <a:r>
              <a:rPr dirty="0" sz="1450" spc="-10">
                <a:latin typeface="Times New Roman"/>
                <a:cs typeface="Times New Roman"/>
              </a:rPr>
              <a:t>little while and sink into </a:t>
            </a:r>
            <a:r>
              <a:rPr dirty="0" sz="1450" spc="-5">
                <a:latin typeface="Times New Roman"/>
                <a:cs typeface="Times New Roman"/>
              </a:rPr>
              <a:t>a </a:t>
            </a:r>
            <a:r>
              <a:rPr dirty="0" sz="1450" spc="-10">
                <a:latin typeface="Times New Roman"/>
                <a:cs typeface="Times New Roman"/>
              </a:rPr>
              <a:t>faint  which lasts for two </a:t>
            </a:r>
            <a:r>
              <a:rPr dirty="0" sz="1450" spc="-5">
                <a:latin typeface="Times New Roman"/>
                <a:cs typeface="Times New Roman"/>
              </a:rPr>
              <a:t>or </a:t>
            </a:r>
            <a:r>
              <a:rPr dirty="0" sz="1450" spc="-10">
                <a:latin typeface="Times New Roman"/>
                <a:cs typeface="Times New Roman"/>
              </a:rPr>
              <a:t>three</a:t>
            </a:r>
            <a:r>
              <a:rPr dirty="0" sz="1450" spc="10">
                <a:latin typeface="Times New Roman"/>
                <a:cs typeface="Times New Roman"/>
              </a:rPr>
              <a:t> </a:t>
            </a:r>
            <a:r>
              <a:rPr dirty="0" sz="1450" spc="-10">
                <a:latin typeface="Times New Roman"/>
                <a:cs typeface="Times New Roman"/>
              </a:rPr>
              <a:t>hours.</a:t>
            </a:r>
            <a:endParaRPr sz="1450">
              <a:latin typeface="Times New Roman"/>
              <a:cs typeface="Times New Roman"/>
            </a:endParaRPr>
          </a:p>
          <a:p>
            <a:pPr algn="just" marL="12700" marR="9525" indent="255904">
              <a:lnSpc>
                <a:spcPts val="1730"/>
              </a:lnSpc>
              <a:spcBef>
                <a:spcPts val="715"/>
              </a:spcBef>
            </a:pPr>
            <a:r>
              <a:rPr dirty="0" sz="1450" spc="-10">
                <a:latin typeface="Times New Roman"/>
                <a:cs typeface="Times New Roman"/>
              </a:rPr>
              <a:t>Now for </a:t>
            </a:r>
            <a:r>
              <a:rPr dirty="0" sz="1450" spc="-30">
                <a:latin typeface="Times New Roman"/>
                <a:cs typeface="Times New Roman"/>
              </a:rPr>
              <a:t>Katy. </a:t>
            </a:r>
            <a:r>
              <a:rPr dirty="0" sz="1450" spc="-10">
                <a:latin typeface="Times New Roman"/>
                <a:cs typeface="Times New Roman"/>
              </a:rPr>
              <a:t>She comes to see me before evening every </a:t>
            </a:r>
            <a:r>
              <a:rPr dirty="0" sz="1450" spc="-30">
                <a:latin typeface="Times New Roman"/>
                <a:cs typeface="Times New Roman"/>
              </a:rPr>
              <a:t>day, </a:t>
            </a:r>
            <a:r>
              <a:rPr dirty="0" sz="1450" spc="-10">
                <a:latin typeface="Times New Roman"/>
                <a:cs typeface="Times New Roman"/>
              </a:rPr>
              <a:t>which </a:t>
            </a:r>
            <a:r>
              <a:rPr dirty="0" sz="1450" spc="-5">
                <a:latin typeface="Times New Roman"/>
                <a:cs typeface="Times New Roman"/>
              </a:rPr>
              <a:t>of  </a:t>
            </a:r>
            <a:r>
              <a:rPr dirty="0" sz="1450" spc="-10">
                <a:latin typeface="Times New Roman"/>
                <a:cs typeface="Times New Roman"/>
              </a:rPr>
              <a:t>course must </a:t>
            </a:r>
            <a:r>
              <a:rPr dirty="0" sz="1450" spc="-5">
                <a:latin typeface="Times New Roman"/>
                <a:cs typeface="Times New Roman"/>
              </a:rPr>
              <a:t>be </a:t>
            </a:r>
            <a:r>
              <a:rPr dirty="0" sz="1450" spc="-10">
                <a:latin typeface="Times New Roman"/>
                <a:cs typeface="Times New Roman"/>
              </a:rPr>
              <a:t>noticed </a:t>
            </a:r>
            <a:r>
              <a:rPr dirty="0" sz="1450" spc="-5">
                <a:latin typeface="Times New Roman"/>
                <a:cs typeface="Times New Roman"/>
              </a:rPr>
              <a:t>by </a:t>
            </a:r>
            <a:r>
              <a:rPr dirty="0" sz="1450" spc="-10">
                <a:latin typeface="Times New Roman"/>
                <a:cs typeface="Times New Roman"/>
              </a:rPr>
              <a:t>my neighbours and my friends. After </a:t>
            </a:r>
            <a:r>
              <a:rPr dirty="0" sz="1450" spc="-5">
                <a:latin typeface="Times New Roman"/>
                <a:cs typeface="Times New Roman"/>
              </a:rPr>
              <a:t>a </a:t>
            </a:r>
            <a:r>
              <a:rPr dirty="0" sz="1450" spc="-10">
                <a:latin typeface="Times New Roman"/>
                <a:cs typeface="Times New Roman"/>
              </a:rPr>
              <a:t>minute she  takes</a:t>
            </a:r>
            <a:r>
              <a:rPr dirty="0" sz="1450" spc="175">
                <a:latin typeface="Times New Roman"/>
                <a:cs typeface="Times New Roman"/>
              </a:rPr>
              <a:t> </a:t>
            </a:r>
            <a:r>
              <a:rPr dirty="0" sz="1450" spc="-10">
                <a:latin typeface="Times New Roman"/>
                <a:cs typeface="Times New Roman"/>
              </a:rPr>
              <a:t>me</a:t>
            </a:r>
            <a:r>
              <a:rPr dirty="0" sz="1450" spc="175">
                <a:latin typeface="Times New Roman"/>
                <a:cs typeface="Times New Roman"/>
              </a:rPr>
              <a:t> </a:t>
            </a:r>
            <a:r>
              <a:rPr dirty="0" sz="1450" spc="-10">
                <a:latin typeface="Times New Roman"/>
                <a:cs typeface="Times New Roman"/>
              </a:rPr>
              <a:t>with</a:t>
            </a:r>
            <a:r>
              <a:rPr dirty="0" sz="1450" spc="175">
                <a:latin typeface="Times New Roman"/>
                <a:cs typeface="Times New Roman"/>
              </a:rPr>
              <a:t> </a:t>
            </a:r>
            <a:r>
              <a:rPr dirty="0" sz="1450" spc="-10">
                <a:latin typeface="Times New Roman"/>
                <a:cs typeface="Times New Roman"/>
              </a:rPr>
              <a:t>her</a:t>
            </a:r>
            <a:r>
              <a:rPr dirty="0" sz="1450" spc="175">
                <a:latin typeface="Times New Roman"/>
                <a:cs typeface="Times New Roman"/>
              </a:rPr>
              <a:t> </a:t>
            </a:r>
            <a:r>
              <a:rPr dirty="0" sz="1450" spc="-10">
                <a:latin typeface="Times New Roman"/>
                <a:cs typeface="Times New Roman"/>
              </a:rPr>
              <a:t>for</a:t>
            </a:r>
            <a:r>
              <a:rPr dirty="0" sz="1450" spc="175">
                <a:latin typeface="Times New Roman"/>
                <a:cs typeface="Times New Roman"/>
              </a:rPr>
              <a:t> </a:t>
            </a:r>
            <a:r>
              <a:rPr dirty="0" sz="1450" spc="-5">
                <a:latin typeface="Times New Roman"/>
                <a:cs typeface="Times New Roman"/>
              </a:rPr>
              <a:t>a</a:t>
            </a:r>
            <a:r>
              <a:rPr dirty="0" sz="1450" spc="175">
                <a:latin typeface="Times New Roman"/>
                <a:cs typeface="Times New Roman"/>
              </a:rPr>
              <a:t> </a:t>
            </a:r>
            <a:r>
              <a:rPr dirty="0" sz="1450" spc="-10">
                <a:latin typeface="Times New Roman"/>
                <a:cs typeface="Times New Roman"/>
              </a:rPr>
              <a:t>drive.</a:t>
            </a:r>
            <a:r>
              <a:rPr dirty="0" sz="1450" spc="175">
                <a:latin typeface="Times New Roman"/>
                <a:cs typeface="Times New Roman"/>
              </a:rPr>
              <a:t> </a:t>
            </a:r>
            <a:r>
              <a:rPr dirty="0" sz="1450" spc="-10">
                <a:latin typeface="Times New Roman"/>
                <a:cs typeface="Times New Roman"/>
              </a:rPr>
              <a:t>She</a:t>
            </a:r>
            <a:r>
              <a:rPr dirty="0" sz="1450" spc="175">
                <a:latin typeface="Times New Roman"/>
                <a:cs typeface="Times New Roman"/>
              </a:rPr>
              <a:t> </a:t>
            </a:r>
            <a:r>
              <a:rPr dirty="0" sz="1450" spc="-10">
                <a:latin typeface="Times New Roman"/>
                <a:cs typeface="Times New Roman"/>
              </a:rPr>
              <a:t>has</a:t>
            </a:r>
            <a:r>
              <a:rPr dirty="0" sz="1450" spc="175">
                <a:latin typeface="Times New Roman"/>
                <a:cs typeface="Times New Roman"/>
              </a:rPr>
              <a:t> </a:t>
            </a:r>
            <a:r>
              <a:rPr dirty="0" sz="1450" spc="-10">
                <a:latin typeface="Times New Roman"/>
                <a:cs typeface="Times New Roman"/>
              </a:rPr>
              <a:t>her</a:t>
            </a:r>
            <a:r>
              <a:rPr dirty="0" sz="1450" spc="175">
                <a:latin typeface="Times New Roman"/>
                <a:cs typeface="Times New Roman"/>
              </a:rPr>
              <a:t> </a:t>
            </a:r>
            <a:r>
              <a:rPr dirty="0" sz="1450" spc="-10">
                <a:latin typeface="Times New Roman"/>
                <a:cs typeface="Times New Roman"/>
              </a:rPr>
              <a:t>own</a:t>
            </a:r>
            <a:r>
              <a:rPr dirty="0" sz="1450" spc="175">
                <a:latin typeface="Times New Roman"/>
                <a:cs typeface="Times New Roman"/>
              </a:rPr>
              <a:t> </a:t>
            </a:r>
            <a:r>
              <a:rPr dirty="0" sz="1450" spc="-10">
                <a:latin typeface="Times New Roman"/>
                <a:cs typeface="Times New Roman"/>
              </a:rPr>
              <a:t>horse</a:t>
            </a:r>
            <a:r>
              <a:rPr dirty="0" sz="1450" spc="175">
                <a:latin typeface="Times New Roman"/>
                <a:cs typeface="Times New Roman"/>
              </a:rPr>
              <a:t> </a:t>
            </a:r>
            <a:r>
              <a:rPr dirty="0" sz="1450" spc="-10">
                <a:latin typeface="Times New Roman"/>
                <a:cs typeface="Times New Roman"/>
              </a:rPr>
              <a:t>and</a:t>
            </a:r>
            <a:r>
              <a:rPr dirty="0" sz="1450" spc="175">
                <a:latin typeface="Times New Roman"/>
                <a:cs typeface="Times New Roman"/>
              </a:rPr>
              <a:t> </a:t>
            </a:r>
            <a:r>
              <a:rPr dirty="0" sz="1450" spc="-5">
                <a:latin typeface="Times New Roman"/>
                <a:cs typeface="Times New Roman"/>
              </a:rPr>
              <a:t>a</a:t>
            </a:r>
            <a:r>
              <a:rPr dirty="0" sz="1450" spc="175">
                <a:latin typeface="Times New Roman"/>
                <a:cs typeface="Times New Roman"/>
              </a:rPr>
              <a:t> </a:t>
            </a:r>
            <a:r>
              <a:rPr dirty="0" sz="1450" spc="-10">
                <a:latin typeface="Times New Roman"/>
                <a:cs typeface="Times New Roman"/>
              </a:rPr>
              <a:t>new</a:t>
            </a:r>
            <a:r>
              <a:rPr dirty="0" sz="1450" spc="175">
                <a:latin typeface="Times New Roman"/>
                <a:cs typeface="Times New Roman"/>
              </a:rPr>
              <a:t> </a:t>
            </a:r>
            <a:r>
              <a:rPr dirty="0" sz="1450" spc="-5">
                <a:latin typeface="Times New Roman"/>
                <a:cs typeface="Times New Roman"/>
              </a:rPr>
              <a:t>buggy</a:t>
            </a:r>
            <a:r>
              <a:rPr dirty="0" sz="1450" spc="175">
                <a:latin typeface="Times New Roman"/>
                <a:cs typeface="Times New Roman"/>
              </a:rPr>
              <a:t> </a:t>
            </a:r>
            <a:r>
              <a:rPr dirty="0" sz="1450" spc="-10">
                <a:latin typeface="Times New Roman"/>
                <a:cs typeface="Times New Roman"/>
              </a:rPr>
              <a:t>she</a:t>
            </a:r>
            <a:endParaRPr sz="145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393555"/>
          </a:xfrm>
          <a:prstGeom prst="rect">
            <a:avLst/>
          </a:prstGeom>
        </p:spPr>
        <p:txBody>
          <a:bodyPr wrap="square" lIns="0" tIns="11430" rIns="0" bIns="0" rtlCol="0" vert="horz">
            <a:spAutoFit/>
          </a:bodyPr>
          <a:lstStyle/>
          <a:p>
            <a:pPr algn="just" marL="12700" marR="10795">
              <a:lnSpc>
                <a:spcPct val="99800"/>
              </a:lnSpc>
              <a:spcBef>
                <a:spcPts val="90"/>
              </a:spcBef>
            </a:pPr>
            <a:r>
              <a:rPr dirty="0" sz="1450" spc="-5">
                <a:latin typeface="Times New Roman"/>
                <a:cs typeface="Times New Roman"/>
              </a:rPr>
              <a:t>bought </a:t>
            </a:r>
            <a:r>
              <a:rPr dirty="0" sz="1450" spc="-10">
                <a:latin typeface="Times New Roman"/>
                <a:cs typeface="Times New Roman"/>
              </a:rPr>
              <a:t>this </a:t>
            </a:r>
            <a:r>
              <a:rPr dirty="0" sz="1450" spc="-20">
                <a:latin typeface="Times New Roman"/>
                <a:cs typeface="Times New Roman"/>
              </a:rPr>
              <a:t>summer. </a:t>
            </a:r>
            <a:r>
              <a:rPr dirty="0" sz="1450" spc="-10">
                <a:latin typeface="Times New Roman"/>
                <a:cs typeface="Times New Roman"/>
              </a:rPr>
              <a:t>Generally she lives like </a:t>
            </a:r>
            <a:r>
              <a:rPr dirty="0" sz="1450" spc="-5">
                <a:latin typeface="Times New Roman"/>
                <a:cs typeface="Times New Roman"/>
              </a:rPr>
              <a:t>a </a:t>
            </a:r>
            <a:r>
              <a:rPr dirty="0" sz="1450" spc="-10">
                <a:latin typeface="Times New Roman"/>
                <a:cs typeface="Times New Roman"/>
              </a:rPr>
              <a:t>princess. She has taken an  expensive detached bungalow with </a:t>
            </a:r>
            <a:r>
              <a:rPr dirty="0" sz="1450" spc="-5">
                <a:latin typeface="Times New Roman"/>
                <a:cs typeface="Times New Roman"/>
              </a:rPr>
              <a:t>a </a:t>
            </a:r>
            <a:r>
              <a:rPr dirty="0" sz="1450" spc="-10">
                <a:latin typeface="Times New Roman"/>
                <a:cs typeface="Times New Roman"/>
              </a:rPr>
              <a:t>big garden, and </a:t>
            </a:r>
            <a:r>
              <a:rPr dirty="0" sz="1450" spc="-5">
                <a:latin typeface="Times New Roman"/>
                <a:cs typeface="Times New Roman"/>
              </a:rPr>
              <a:t>put </a:t>
            </a:r>
            <a:r>
              <a:rPr dirty="0" sz="1450" spc="-10">
                <a:latin typeface="Times New Roman"/>
                <a:cs typeface="Times New Roman"/>
              </a:rPr>
              <a:t>into it all her town  furniture. She has two maids and </a:t>
            </a:r>
            <a:r>
              <a:rPr dirty="0" sz="1450" spc="-5">
                <a:latin typeface="Times New Roman"/>
                <a:cs typeface="Times New Roman"/>
              </a:rPr>
              <a:t>a </a:t>
            </a:r>
            <a:r>
              <a:rPr dirty="0" sz="1450" spc="-10">
                <a:latin typeface="Times New Roman"/>
                <a:cs typeface="Times New Roman"/>
              </a:rPr>
              <a:t>coachman. </a:t>
            </a:r>
            <a:r>
              <a:rPr dirty="0" sz="1450" spc="-5">
                <a:latin typeface="Times New Roman"/>
                <a:cs typeface="Times New Roman"/>
              </a:rPr>
              <a:t>I </a:t>
            </a:r>
            <a:r>
              <a:rPr dirty="0" sz="1450" spc="-10">
                <a:latin typeface="Times New Roman"/>
                <a:cs typeface="Times New Roman"/>
              </a:rPr>
              <a:t>often ask</a:t>
            </a:r>
            <a:r>
              <a:rPr dirty="0" sz="1450" spc="50">
                <a:latin typeface="Times New Roman"/>
                <a:cs typeface="Times New Roman"/>
              </a:rPr>
              <a:t> </a:t>
            </a:r>
            <a:r>
              <a:rPr dirty="0" sz="1450" spc="-10">
                <a:latin typeface="Times New Roman"/>
                <a:cs typeface="Times New Roman"/>
              </a:rPr>
              <a:t>her:</a:t>
            </a:r>
            <a:endParaRPr sz="1450">
              <a:latin typeface="Times New Roman"/>
              <a:cs typeface="Times New Roman"/>
            </a:endParaRPr>
          </a:p>
          <a:p>
            <a:pPr algn="just" marL="268605" marR="181610">
              <a:lnSpc>
                <a:spcPct val="140700"/>
              </a:lnSpc>
              <a:spcBef>
                <a:spcPts val="75"/>
              </a:spcBef>
            </a:pPr>
            <a:r>
              <a:rPr dirty="0" sz="1450" spc="-25">
                <a:latin typeface="Times New Roman"/>
                <a:cs typeface="Times New Roman"/>
              </a:rPr>
              <a:t>"Katy, </a:t>
            </a:r>
            <a:r>
              <a:rPr dirty="0" sz="1450" spc="-10">
                <a:latin typeface="Times New Roman"/>
                <a:cs typeface="Times New Roman"/>
              </a:rPr>
              <a:t>what will </a:t>
            </a:r>
            <a:r>
              <a:rPr dirty="0" sz="1450" spc="-5">
                <a:latin typeface="Times New Roman"/>
                <a:cs typeface="Times New Roman"/>
              </a:rPr>
              <a:t>you </a:t>
            </a:r>
            <a:r>
              <a:rPr dirty="0" sz="1450" spc="-10">
                <a:latin typeface="Times New Roman"/>
                <a:cs typeface="Times New Roman"/>
              </a:rPr>
              <a:t>live </a:t>
            </a:r>
            <a:r>
              <a:rPr dirty="0" sz="1450" spc="-5">
                <a:latin typeface="Times New Roman"/>
                <a:cs typeface="Times New Roman"/>
              </a:rPr>
              <a:t>on </a:t>
            </a:r>
            <a:r>
              <a:rPr dirty="0" sz="1450" spc="-10">
                <a:latin typeface="Times New Roman"/>
                <a:cs typeface="Times New Roman"/>
              </a:rPr>
              <a:t>when </a:t>
            </a:r>
            <a:r>
              <a:rPr dirty="0" sz="1450" spc="-5">
                <a:latin typeface="Times New Roman"/>
                <a:cs typeface="Times New Roman"/>
              </a:rPr>
              <a:t>you've </a:t>
            </a:r>
            <a:r>
              <a:rPr dirty="0" sz="1450" spc="-10">
                <a:latin typeface="Times New Roman"/>
                <a:cs typeface="Times New Roman"/>
              </a:rPr>
              <a:t>spent all </a:t>
            </a:r>
            <a:r>
              <a:rPr dirty="0" sz="1450" spc="-5">
                <a:latin typeface="Times New Roman"/>
                <a:cs typeface="Times New Roman"/>
              </a:rPr>
              <a:t>your </a:t>
            </a:r>
            <a:r>
              <a:rPr dirty="0" sz="1450" spc="-10">
                <a:latin typeface="Times New Roman"/>
                <a:cs typeface="Times New Roman"/>
              </a:rPr>
              <a:t>father's money?"  </a:t>
            </a:r>
            <a:r>
              <a:rPr dirty="0" sz="1450" spc="-30">
                <a:latin typeface="Times New Roman"/>
                <a:cs typeface="Times New Roman"/>
              </a:rPr>
              <a:t>"We'll </a:t>
            </a:r>
            <a:r>
              <a:rPr dirty="0" sz="1450" spc="-10">
                <a:latin typeface="Times New Roman"/>
                <a:cs typeface="Times New Roman"/>
              </a:rPr>
              <a:t>see, then," she</a:t>
            </a:r>
            <a:r>
              <a:rPr dirty="0" sz="1450" spc="25">
                <a:latin typeface="Times New Roman"/>
                <a:cs typeface="Times New Roman"/>
              </a:rPr>
              <a:t> </a:t>
            </a:r>
            <a:r>
              <a:rPr dirty="0" sz="1450" spc="-10">
                <a:latin typeface="Times New Roman"/>
                <a:cs typeface="Times New Roman"/>
              </a:rPr>
              <a:t>answers.</a:t>
            </a:r>
            <a:endParaRPr sz="1450">
              <a:latin typeface="Times New Roman"/>
              <a:cs typeface="Times New Roman"/>
            </a:endParaRPr>
          </a:p>
          <a:p>
            <a:pPr algn="just" marL="12700" marR="13335" indent="255904">
              <a:lnSpc>
                <a:spcPts val="1730"/>
              </a:lnSpc>
              <a:spcBef>
                <a:spcPts val="844"/>
              </a:spcBef>
            </a:pPr>
            <a:r>
              <a:rPr dirty="0" sz="1450" spc="-10">
                <a:latin typeface="Times New Roman"/>
                <a:cs typeface="Times New Roman"/>
              </a:rPr>
              <a:t>"But this money deserves to </a:t>
            </a:r>
            <a:r>
              <a:rPr dirty="0" sz="1450" spc="-5">
                <a:latin typeface="Times New Roman"/>
                <a:cs typeface="Times New Roman"/>
              </a:rPr>
              <a:t>be </a:t>
            </a:r>
            <a:r>
              <a:rPr dirty="0" sz="1450" spc="-10">
                <a:latin typeface="Times New Roman"/>
                <a:cs typeface="Times New Roman"/>
              </a:rPr>
              <a:t>treated more </a:t>
            </a:r>
            <a:r>
              <a:rPr dirty="0" sz="1450" spc="-20">
                <a:latin typeface="Times New Roman"/>
                <a:cs typeface="Times New Roman"/>
              </a:rPr>
              <a:t>seriously, </a:t>
            </a:r>
            <a:r>
              <a:rPr dirty="0" sz="1450" spc="-10">
                <a:latin typeface="Times New Roman"/>
                <a:cs typeface="Times New Roman"/>
              </a:rPr>
              <a:t>my </a:t>
            </a:r>
            <a:r>
              <a:rPr dirty="0" sz="1450" spc="-25">
                <a:latin typeface="Times New Roman"/>
                <a:cs typeface="Times New Roman"/>
              </a:rPr>
              <a:t>dear. </a:t>
            </a:r>
            <a:r>
              <a:rPr dirty="0" sz="1450" spc="-10">
                <a:latin typeface="Times New Roman"/>
                <a:cs typeface="Times New Roman"/>
              </a:rPr>
              <a:t>It was  earned </a:t>
            </a:r>
            <a:r>
              <a:rPr dirty="0" sz="1450" spc="-5">
                <a:latin typeface="Times New Roman"/>
                <a:cs typeface="Times New Roman"/>
              </a:rPr>
              <a:t>by a good </a:t>
            </a:r>
            <a:r>
              <a:rPr dirty="0" sz="1450" spc="-10">
                <a:latin typeface="Times New Roman"/>
                <a:cs typeface="Times New Roman"/>
              </a:rPr>
              <a:t>man and honest</a:t>
            </a:r>
            <a:r>
              <a:rPr dirty="0" sz="1450" spc="5">
                <a:latin typeface="Times New Roman"/>
                <a:cs typeface="Times New Roman"/>
              </a:rPr>
              <a:t> </a:t>
            </a:r>
            <a:r>
              <a:rPr dirty="0" sz="1450" spc="-20">
                <a:latin typeface="Times New Roman"/>
                <a:cs typeface="Times New Roman"/>
              </a:rPr>
              <a:t>labour."</a:t>
            </a:r>
            <a:endParaRPr sz="1450">
              <a:latin typeface="Times New Roman"/>
              <a:cs typeface="Times New Roman"/>
            </a:endParaRPr>
          </a:p>
          <a:p>
            <a:pPr algn="just" marL="268605">
              <a:lnSpc>
                <a:spcPct val="100000"/>
              </a:lnSpc>
              <a:spcBef>
                <a:spcPts val="725"/>
              </a:spcBef>
            </a:pPr>
            <a:r>
              <a:rPr dirty="0" sz="1450" spc="-30">
                <a:latin typeface="Times New Roman"/>
                <a:cs typeface="Times New Roman"/>
              </a:rPr>
              <a:t>"You've </a:t>
            </a:r>
            <a:r>
              <a:rPr dirty="0" sz="1450" spc="-10">
                <a:latin typeface="Times New Roman"/>
                <a:cs typeface="Times New Roman"/>
              </a:rPr>
              <a:t>told me that before. </a:t>
            </a:r>
            <a:r>
              <a:rPr dirty="0" sz="1450" spc="-5">
                <a:latin typeface="Times New Roman"/>
                <a:cs typeface="Times New Roman"/>
              </a:rPr>
              <a:t>I</a:t>
            </a:r>
            <a:r>
              <a:rPr dirty="0" sz="1450" spc="40">
                <a:latin typeface="Times New Roman"/>
                <a:cs typeface="Times New Roman"/>
              </a:rPr>
              <a:t> </a:t>
            </a:r>
            <a:r>
              <a:rPr dirty="0" sz="1450" spc="-25">
                <a:latin typeface="Times New Roman"/>
                <a:cs typeface="Times New Roman"/>
              </a:rPr>
              <a:t>know."</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First we drive </a:t>
            </a:r>
            <a:r>
              <a:rPr dirty="0" sz="1450" spc="-5">
                <a:latin typeface="Times New Roman"/>
                <a:cs typeface="Times New Roman"/>
              </a:rPr>
              <a:t>by </a:t>
            </a:r>
            <a:r>
              <a:rPr dirty="0" sz="1450" spc="-10">
                <a:latin typeface="Times New Roman"/>
                <a:cs typeface="Times New Roman"/>
              </a:rPr>
              <a:t>the field, then </a:t>
            </a:r>
            <a:r>
              <a:rPr dirty="0" sz="1450" spc="-5">
                <a:latin typeface="Times New Roman"/>
                <a:cs typeface="Times New Roman"/>
              </a:rPr>
              <a:t>by a young </a:t>
            </a:r>
            <a:r>
              <a:rPr dirty="0" sz="1450" spc="-10">
                <a:latin typeface="Times New Roman"/>
                <a:cs typeface="Times New Roman"/>
              </a:rPr>
              <a:t>pine forest, which </a:t>
            </a:r>
            <a:r>
              <a:rPr dirty="0" sz="1450" spc="-5">
                <a:latin typeface="Times New Roman"/>
                <a:cs typeface="Times New Roman"/>
              </a:rPr>
              <a:t>you </a:t>
            </a:r>
            <a:r>
              <a:rPr dirty="0" sz="1450" spc="-10">
                <a:latin typeface="Times New Roman"/>
                <a:cs typeface="Times New Roman"/>
              </a:rPr>
              <a:t>can see  from my </a:t>
            </a:r>
            <a:r>
              <a:rPr dirty="0" sz="1450" spc="-20">
                <a:latin typeface="Times New Roman"/>
                <a:cs typeface="Times New Roman"/>
              </a:rPr>
              <a:t>window. </a:t>
            </a:r>
            <a:r>
              <a:rPr dirty="0" sz="1450" spc="-10">
                <a:latin typeface="Times New Roman"/>
                <a:cs typeface="Times New Roman"/>
              </a:rPr>
              <a:t>Nature seems to me as beautiful as she used, although the  devil whispers to me that all these pines and firs, the birds and white clouds in  the sky will </a:t>
            </a:r>
            <a:r>
              <a:rPr dirty="0" sz="1450" spc="-5">
                <a:latin typeface="Times New Roman"/>
                <a:cs typeface="Times New Roman"/>
              </a:rPr>
              <a:t>not </a:t>
            </a:r>
            <a:r>
              <a:rPr dirty="0" sz="1450" spc="-10">
                <a:latin typeface="Times New Roman"/>
                <a:cs typeface="Times New Roman"/>
              </a:rPr>
              <a:t>notice my absence in three </a:t>
            </a:r>
            <a:r>
              <a:rPr dirty="0" sz="1450" spc="-5">
                <a:latin typeface="Times New Roman"/>
                <a:cs typeface="Times New Roman"/>
              </a:rPr>
              <a:t>or </a:t>
            </a:r>
            <a:r>
              <a:rPr dirty="0" sz="1450" spc="-10">
                <a:latin typeface="Times New Roman"/>
                <a:cs typeface="Times New Roman"/>
              </a:rPr>
              <a:t>four months when </a:t>
            </a:r>
            <a:r>
              <a:rPr dirty="0" sz="1450" spc="-5">
                <a:latin typeface="Times New Roman"/>
                <a:cs typeface="Times New Roman"/>
              </a:rPr>
              <a:t>I </a:t>
            </a:r>
            <a:r>
              <a:rPr dirty="0" sz="1450" spc="-10">
                <a:latin typeface="Times New Roman"/>
                <a:cs typeface="Times New Roman"/>
              </a:rPr>
              <a:t>am dead.  Katy likes to take the reins, and it is </a:t>
            </a:r>
            <a:r>
              <a:rPr dirty="0" sz="1450" spc="-5">
                <a:latin typeface="Times New Roman"/>
                <a:cs typeface="Times New Roman"/>
              </a:rPr>
              <a:t>good </a:t>
            </a:r>
            <a:r>
              <a:rPr dirty="0" sz="1450" spc="-10">
                <a:latin typeface="Times New Roman"/>
                <a:cs typeface="Times New Roman"/>
              </a:rPr>
              <a:t>that the weather is fine and </a:t>
            </a:r>
            <a:r>
              <a:rPr dirty="0" sz="1450" spc="-5">
                <a:latin typeface="Times New Roman"/>
                <a:cs typeface="Times New Roman"/>
              </a:rPr>
              <a:t>I </a:t>
            </a:r>
            <a:r>
              <a:rPr dirty="0" sz="1450" spc="-10">
                <a:latin typeface="Times New Roman"/>
                <a:cs typeface="Times New Roman"/>
              </a:rPr>
              <a:t>am  sitting </a:t>
            </a:r>
            <a:r>
              <a:rPr dirty="0" sz="1450" spc="-5">
                <a:latin typeface="Times New Roman"/>
                <a:cs typeface="Times New Roman"/>
              </a:rPr>
              <a:t>by </a:t>
            </a:r>
            <a:r>
              <a:rPr dirty="0" sz="1450" spc="-10">
                <a:latin typeface="Times New Roman"/>
                <a:cs typeface="Times New Roman"/>
              </a:rPr>
              <a:t>her side. She is in </a:t>
            </a:r>
            <a:r>
              <a:rPr dirty="0" sz="1450" spc="-5">
                <a:latin typeface="Times New Roman"/>
                <a:cs typeface="Times New Roman"/>
              </a:rPr>
              <a:t>a </a:t>
            </a:r>
            <a:r>
              <a:rPr dirty="0" sz="1450" spc="-10">
                <a:latin typeface="Times New Roman"/>
                <a:cs typeface="Times New Roman"/>
              </a:rPr>
              <a:t>happy mood, and does </a:t>
            </a:r>
            <a:r>
              <a:rPr dirty="0" sz="1450" spc="-5">
                <a:latin typeface="Times New Roman"/>
                <a:cs typeface="Times New Roman"/>
              </a:rPr>
              <a:t>not </a:t>
            </a:r>
            <a:r>
              <a:rPr dirty="0" sz="1450" spc="-10">
                <a:latin typeface="Times New Roman"/>
                <a:cs typeface="Times New Roman"/>
              </a:rPr>
              <a:t>say bitter</a:t>
            </a:r>
            <a:r>
              <a:rPr dirty="0" sz="1450" spc="120">
                <a:latin typeface="Times New Roman"/>
                <a:cs typeface="Times New Roman"/>
              </a:rPr>
              <a:t> </a:t>
            </a:r>
            <a:r>
              <a:rPr dirty="0" sz="1450" spc="-10">
                <a:latin typeface="Times New Roman"/>
                <a:cs typeface="Times New Roman"/>
              </a:rPr>
              <a:t>things.</a:t>
            </a:r>
            <a:endParaRPr sz="1450">
              <a:latin typeface="Times New Roman"/>
              <a:cs typeface="Times New Roman"/>
            </a:endParaRPr>
          </a:p>
          <a:p>
            <a:pPr algn="just" marL="12700" marR="5080" indent="255904">
              <a:lnSpc>
                <a:spcPts val="1730"/>
              </a:lnSpc>
              <a:spcBef>
                <a:spcPts val="780"/>
              </a:spcBef>
            </a:pPr>
            <a:r>
              <a:rPr dirty="0" sz="1450" spc="-30">
                <a:latin typeface="Times New Roman"/>
                <a:cs typeface="Times New Roman"/>
              </a:rPr>
              <a:t>"You're </a:t>
            </a:r>
            <a:r>
              <a:rPr dirty="0" sz="1450" spc="-5">
                <a:latin typeface="Times New Roman"/>
                <a:cs typeface="Times New Roman"/>
              </a:rPr>
              <a:t>a </a:t>
            </a:r>
            <a:r>
              <a:rPr dirty="0" sz="1450" spc="-10">
                <a:latin typeface="Times New Roman"/>
                <a:cs typeface="Times New Roman"/>
              </a:rPr>
              <a:t>very </a:t>
            </a:r>
            <a:r>
              <a:rPr dirty="0" sz="1450" spc="-5">
                <a:latin typeface="Times New Roman"/>
                <a:cs typeface="Times New Roman"/>
              </a:rPr>
              <a:t>good </a:t>
            </a:r>
            <a:r>
              <a:rPr dirty="0" sz="1450" spc="-10">
                <a:latin typeface="Times New Roman"/>
                <a:cs typeface="Times New Roman"/>
              </a:rPr>
              <a:t>man, Nicolai," she says. </a:t>
            </a:r>
            <a:r>
              <a:rPr dirty="0" sz="1450" spc="-4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rare bird. There's  </a:t>
            </a:r>
            <a:r>
              <a:rPr dirty="0" sz="1450" spc="-5">
                <a:latin typeface="Times New Roman"/>
                <a:cs typeface="Times New Roman"/>
              </a:rPr>
              <a:t>no </a:t>
            </a:r>
            <a:r>
              <a:rPr dirty="0" sz="1450" spc="-10">
                <a:latin typeface="Times New Roman"/>
                <a:cs typeface="Times New Roman"/>
              </a:rPr>
              <a:t>actor who could play </a:t>
            </a:r>
            <a:r>
              <a:rPr dirty="0" sz="1450" spc="-5">
                <a:latin typeface="Times New Roman"/>
                <a:cs typeface="Times New Roman"/>
              </a:rPr>
              <a:t>your </a:t>
            </a:r>
            <a:r>
              <a:rPr dirty="0" sz="1450" spc="-10">
                <a:latin typeface="Times New Roman"/>
                <a:cs typeface="Times New Roman"/>
              </a:rPr>
              <a:t>part. Mine </a:t>
            </a:r>
            <a:r>
              <a:rPr dirty="0" sz="1450" spc="-5">
                <a:latin typeface="Times New Roman"/>
                <a:cs typeface="Times New Roman"/>
              </a:rPr>
              <a:t>or </a:t>
            </a:r>
            <a:r>
              <a:rPr dirty="0" sz="1450" spc="-10">
                <a:latin typeface="Times New Roman"/>
                <a:cs typeface="Times New Roman"/>
              </a:rPr>
              <a:t>Mikhail's, for instance—even </a:t>
            </a:r>
            <a:r>
              <a:rPr dirty="0" sz="1450" spc="-5">
                <a:latin typeface="Times New Roman"/>
                <a:cs typeface="Times New Roman"/>
              </a:rPr>
              <a:t>a  </a:t>
            </a:r>
            <a:r>
              <a:rPr dirty="0" sz="1450" spc="-10">
                <a:latin typeface="Times New Roman"/>
                <a:cs typeface="Times New Roman"/>
              </a:rPr>
              <a:t>bad actor could manage, </a:t>
            </a:r>
            <a:r>
              <a:rPr dirty="0" sz="1450" spc="-5">
                <a:latin typeface="Times New Roman"/>
                <a:cs typeface="Times New Roman"/>
              </a:rPr>
              <a:t>but </a:t>
            </a:r>
            <a:r>
              <a:rPr dirty="0" sz="1450" spc="-10">
                <a:latin typeface="Times New Roman"/>
                <a:cs typeface="Times New Roman"/>
              </a:rPr>
              <a:t>yours—there's </a:t>
            </a:r>
            <a:r>
              <a:rPr dirty="0" sz="1450" spc="-20">
                <a:latin typeface="Times New Roman"/>
                <a:cs typeface="Times New Roman"/>
              </a:rPr>
              <a:t>nobody. </a:t>
            </a:r>
            <a:r>
              <a:rPr dirty="0" sz="1450" spc="-5">
                <a:latin typeface="Times New Roman"/>
                <a:cs typeface="Times New Roman"/>
              </a:rPr>
              <a:t>I </a:t>
            </a:r>
            <a:r>
              <a:rPr dirty="0" sz="1450" spc="-10">
                <a:latin typeface="Times New Roman"/>
                <a:cs typeface="Times New Roman"/>
              </a:rPr>
              <a:t>envy </a:t>
            </a:r>
            <a:r>
              <a:rPr dirty="0" sz="1450" spc="-5">
                <a:latin typeface="Times New Roman"/>
                <a:cs typeface="Times New Roman"/>
              </a:rPr>
              <a:t>you, </a:t>
            </a:r>
            <a:r>
              <a:rPr dirty="0" sz="1450" spc="-10">
                <a:latin typeface="Times New Roman"/>
                <a:cs typeface="Times New Roman"/>
              </a:rPr>
              <a:t>envy </a:t>
            </a:r>
            <a:r>
              <a:rPr dirty="0" sz="1450" spc="-5">
                <a:latin typeface="Times New Roman"/>
                <a:cs typeface="Times New Roman"/>
              </a:rPr>
              <a:t>you  </a:t>
            </a:r>
            <a:r>
              <a:rPr dirty="0" sz="1450" spc="-10">
                <a:latin typeface="Times New Roman"/>
                <a:cs typeface="Times New Roman"/>
              </a:rPr>
              <a:t>terribly </a:t>
            </a:r>
            <a:r>
              <a:rPr dirty="0" sz="1450" spc="-5">
                <a:latin typeface="Times New Roman"/>
                <a:cs typeface="Times New Roman"/>
              </a:rPr>
              <a:t>I </a:t>
            </a:r>
            <a:r>
              <a:rPr dirty="0" sz="1450" spc="-10">
                <a:latin typeface="Times New Roman"/>
                <a:cs typeface="Times New Roman"/>
              </a:rPr>
              <a:t>What am I?</a:t>
            </a:r>
            <a:r>
              <a:rPr dirty="0" sz="1450" spc="5">
                <a:latin typeface="Times New Roman"/>
                <a:cs typeface="Times New Roman"/>
              </a:rPr>
              <a:t> </a:t>
            </a:r>
            <a:r>
              <a:rPr dirty="0" sz="1450" spc="-10">
                <a:latin typeface="Times New Roman"/>
                <a:cs typeface="Times New Roman"/>
              </a:rPr>
              <a:t>What?"</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She thinks for </a:t>
            </a:r>
            <a:r>
              <a:rPr dirty="0" sz="1450" spc="-5">
                <a:latin typeface="Times New Roman"/>
                <a:cs typeface="Times New Roman"/>
              </a:rPr>
              <a:t>a </a:t>
            </a:r>
            <a:r>
              <a:rPr dirty="0" sz="1450" spc="-10">
                <a:latin typeface="Times New Roman"/>
                <a:cs typeface="Times New Roman"/>
              </a:rPr>
              <a:t>moment, and</a:t>
            </a:r>
            <a:r>
              <a:rPr dirty="0" sz="1450" spc="10">
                <a:latin typeface="Times New Roman"/>
                <a:cs typeface="Times New Roman"/>
              </a:rPr>
              <a:t> </a:t>
            </a:r>
            <a:r>
              <a:rPr dirty="0" sz="1450" spc="-10">
                <a:latin typeface="Times New Roman"/>
                <a:cs typeface="Times New Roman"/>
              </a:rPr>
              <a:t>asks:</a:t>
            </a:r>
            <a:endParaRPr sz="1450">
              <a:latin typeface="Times New Roman"/>
              <a:cs typeface="Times New Roman"/>
            </a:endParaRPr>
          </a:p>
          <a:p>
            <a:pPr algn="just" marL="268605" marR="2684145">
              <a:lnSpc>
                <a:spcPts val="2520"/>
              </a:lnSpc>
              <a:spcBef>
                <a:spcPts val="145"/>
              </a:spcBef>
            </a:pPr>
            <a:r>
              <a:rPr dirty="0" sz="1450" spc="-10">
                <a:latin typeface="Times New Roman"/>
                <a:cs typeface="Times New Roman"/>
              </a:rPr>
              <a:t>"I'm </a:t>
            </a:r>
            <a:r>
              <a:rPr dirty="0" sz="1450" spc="-5">
                <a:latin typeface="Times New Roman"/>
                <a:cs typeface="Times New Roman"/>
              </a:rPr>
              <a:t>a </a:t>
            </a:r>
            <a:r>
              <a:rPr dirty="0" sz="1450" spc="-10">
                <a:latin typeface="Times New Roman"/>
                <a:cs typeface="Times New Roman"/>
              </a:rPr>
              <a:t>negative phenomenon, aren't I?"  </a:t>
            </a:r>
            <a:r>
              <a:rPr dirty="0" sz="1450" spc="-35">
                <a:latin typeface="Times New Roman"/>
                <a:cs typeface="Times New Roman"/>
              </a:rPr>
              <a:t>"Yes," </a:t>
            </a:r>
            <a:r>
              <a:rPr dirty="0" sz="1450" spc="-5">
                <a:latin typeface="Times New Roman"/>
                <a:cs typeface="Times New Roman"/>
              </a:rPr>
              <a:t>I</a:t>
            </a:r>
            <a:r>
              <a:rPr dirty="0" sz="1450" spc="20">
                <a:latin typeface="Times New Roman"/>
                <a:cs typeface="Times New Roman"/>
              </a:rPr>
              <a:t> </a:t>
            </a:r>
            <a:r>
              <a:rPr dirty="0" sz="1450" spc="-20">
                <a:latin typeface="Times New Roman"/>
                <a:cs typeface="Times New Roman"/>
              </a:rPr>
              <a:t>answer.</a:t>
            </a:r>
            <a:endParaRPr sz="1450">
              <a:latin typeface="Times New Roman"/>
              <a:cs typeface="Times New Roman"/>
            </a:endParaRPr>
          </a:p>
          <a:p>
            <a:pPr algn="just" marL="268605">
              <a:lnSpc>
                <a:spcPct val="100000"/>
              </a:lnSpc>
              <a:spcBef>
                <a:spcPts val="565"/>
              </a:spcBef>
            </a:pPr>
            <a:r>
              <a:rPr dirty="0" sz="1450" spc="-10">
                <a:latin typeface="Times New Roman"/>
                <a:cs typeface="Times New Roman"/>
              </a:rPr>
              <a:t>"H'm </a:t>
            </a:r>
            <a:r>
              <a:rPr dirty="0" sz="1450" spc="-5">
                <a:latin typeface="Times New Roman"/>
                <a:cs typeface="Times New Roman"/>
              </a:rPr>
              <a:t>... </a:t>
            </a:r>
            <a:r>
              <a:rPr dirty="0" sz="1450" spc="-10">
                <a:latin typeface="Times New Roman"/>
                <a:cs typeface="Times New Roman"/>
              </a:rPr>
              <a:t>what's to </a:t>
            </a:r>
            <a:r>
              <a:rPr dirty="0" sz="1450" spc="-5">
                <a:latin typeface="Times New Roman"/>
                <a:cs typeface="Times New Roman"/>
              </a:rPr>
              <a:t>be done</a:t>
            </a:r>
            <a:r>
              <a:rPr dirty="0" sz="1450" spc="5">
                <a:latin typeface="Times New Roman"/>
                <a:cs typeface="Times New Roman"/>
              </a:rPr>
              <a:t> </a:t>
            </a:r>
            <a:r>
              <a:rPr dirty="0" sz="1450" spc="-10">
                <a:latin typeface="Times New Roman"/>
                <a:cs typeface="Times New Roman"/>
              </a:rPr>
              <a:t>then?"</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What answer can </a:t>
            </a:r>
            <a:r>
              <a:rPr dirty="0" sz="1450" spc="-5">
                <a:latin typeface="Times New Roman"/>
                <a:cs typeface="Times New Roman"/>
              </a:rPr>
              <a:t>I </a:t>
            </a:r>
            <a:r>
              <a:rPr dirty="0" sz="1450" spc="-10">
                <a:latin typeface="Times New Roman"/>
                <a:cs typeface="Times New Roman"/>
              </a:rPr>
              <a:t>give? It's easy to say </a:t>
            </a:r>
            <a:r>
              <a:rPr dirty="0" sz="1450" spc="-25">
                <a:latin typeface="Times New Roman"/>
                <a:cs typeface="Times New Roman"/>
              </a:rPr>
              <a:t>"Work," </a:t>
            </a:r>
            <a:r>
              <a:rPr dirty="0" sz="1450" spc="-5">
                <a:latin typeface="Times New Roman"/>
                <a:cs typeface="Times New Roman"/>
              </a:rPr>
              <a:t>or </a:t>
            </a:r>
            <a:r>
              <a:rPr dirty="0" sz="1450" spc="-10">
                <a:latin typeface="Times New Roman"/>
                <a:cs typeface="Times New Roman"/>
              </a:rPr>
              <a:t>"Give </a:t>
            </a:r>
            <a:r>
              <a:rPr dirty="0" sz="1450" spc="-5">
                <a:latin typeface="Times New Roman"/>
                <a:cs typeface="Times New Roman"/>
              </a:rPr>
              <a:t>your </a:t>
            </a:r>
            <a:r>
              <a:rPr dirty="0" sz="1450" spc="-10">
                <a:latin typeface="Times New Roman"/>
                <a:cs typeface="Times New Roman"/>
              </a:rPr>
              <a:t>property to  the </a:t>
            </a:r>
            <a:r>
              <a:rPr dirty="0" sz="1450" spc="-15">
                <a:latin typeface="Times New Roman"/>
                <a:cs typeface="Times New Roman"/>
              </a:rPr>
              <a:t>poor," </a:t>
            </a:r>
            <a:r>
              <a:rPr dirty="0" sz="1450" spc="-5">
                <a:latin typeface="Times New Roman"/>
                <a:cs typeface="Times New Roman"/>
              </a:rPr>
              <a:t>or </a:t>
            </a:r>
            <a:r>
              <a:rPr dirty="0" sz="1450" spc="-10">
                <a:latin typeface="Times New Roman"/>
                <a:cs typeface="Times New Roman"/>
              </a:rPr>
              <a:t>"Know yourself," and because it's so easy to say this </a:t>
            </a:r>
            <a:r>
              <a:rPr dirty="0" sz="1450" spc="-5">
                <a:latin typeface="Times New Roman"/>
                <a:cs typeface="Times New Roman"/>
              </a:rPr>
              <a:t>I don't </a:t>
            </a:r>
            <a:r>
              <a:rPr dirty="0" sz="1450" spc="-10">
                <a:latin typeface="Times New Roman"/>
                <a:cs typeface="Times New Roman"/>
              </a:rPr>
              <a:t>know  what to</a:t>
            </a:r>
            <a:r>
              <a:rPr dirty="0" sz="1450" spc="-5">
                <a:latin typeface="Times New Roman"/>
                <a:cs typeface="Times New Roman"/>
              </a:rPr>
              <a:t> </a:t>
            </a:r>
            <a:r>
              <a:rPr dirty="0" sz="1450" spc="-20">
                <a:latin typeface="Times New Roman"/>
                <a:cs typeface="Times New Roman"/>
              </a:rPr>
              <a:t>answer.</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My therapeutist colleagues, when teaching methods </a:t>
            </a:r>
            <a:r>
              <a:rPr dirty="0" sz="1450" spc="-5">
                <a:latin typeface="Times New Roman"/>
                <a:cs typeface="Times New Roman"/>
              </a:rPr>
              <a:t>of </a:t>
            </a:r>
            <a:r>
              <a:rPr dirty="0" sz="1450" spc="-10">
                <a:latin typeface="Times New Roman"/>
                <a:cs typeface="Times New Roman"/>
              </a:rPr>
              <a:t>cure, advise </a:t>
            </a:r>
            <a:r>
              <a:rPr dirty="0" sz="1450" spc="-5">
                <a:latin typeface="Times New Roman"/>
                <a:cs typeface="Times New Roman"/>
              </a:rPr>
              <a:t>one </a:t>
            </a:r>
            <a:r>
              <a:rPr dirty="0" sz="1450" spc="-10">
                <a:latin typeface="Times New Roman"/>
                <a:cs typeface="Times New Roman"/>
              </a:rPr>
              <a:t>"to  individualise each particular case." This advice must </a:t>
            </a:r>
            <a:r>
              <a:rPr dirty="0" sz="1450" spc="-5">
                <a:latin typeface="Times New Roman"/>
                <a:cs typeface="Times New Roman"/>
              </a:rPr>
              <a:t>be </a:t>
            </a:r>
            <a:r>
              <a:rPr dirty="0" sz="1450" spc="-10">
                <a:latin typeface="Times New Roman"/>
                <a:cs typeface="Times New Roman"/>
              </a:rPr>
              <a:t>followed in order to  convince one's self that the remedies recommended in the text-books as the  best and most thoroughly suitable as </a:t>
            </a:r>
            <a:r>
              <a:rPr dirty="0" sz="1450" spc="-5">
                <a:latin typeface="Times New Roman"/>
                <a:cs typeface="Times New Roman"/>
              </a:rPr>
              <a:t>a </a:t>
            </a:r>
            <a:r>
              <a:rPr dirty="0" sz="1450" spc="-10">
                <a:latin typeface="Times New Roman"/>
                <a:cs typeface="Times New Roman"/>
              </a:rPr>
              <a:t>general rule, are quite unsuitable in  particular cases. It applies to moral affections as well. But </a:t>
            </a:r>
            <a:r>
              <a:rPr dirty="0" sz="1450" spc="-5">
                <a:latin typeface="Times New Roman"/>
                <a:cs typeface="Times New Roman"/>
              </a:rPr>
              <a:t>I </a:t>
            </a:r>
            <a:r>
              <a:rPr dirty="0" sz="1450" spc="-10">
                <a:latin typeface="Times New Roman"/>
                <a:cs typeface="Times New Roman"/>
              </a:rPr>
              <a:t>must answer  something. So </a:t>
            </a:r>
            <a:r>
              <a:rPr dirty="0" sz="1450" spc="-5">
                <a:latin typeface="Times New Roman"/>
                <a:cs typeface="Times New Roman"/>
              </a:rPr>
              <a:t>I</a:t>
            </a:r>
            <a:r>
              <a:rPr dirty="0" sz="1450">
                <a:latin typeface="Times New Roman"/>
                <a:cs typeface="Times New Roman"/>
              </a:rPr>
              <a:t> </a:t>
            </a:r>
            <a:r>
              <a:rPr dirty="0" sz="1450" spc="-10">
                <a:latin typeface="Times New Roman"/>
                <a:cs typeface="Times New Roman"/>
              </a:rPr>
              <a:t>say:</a:t>
            </a:r>
            <a:endParaRPr sz="1450">
              <a:latin typeface="Times New Roman"/>
              <a:cs typeface="Times New Roman"/>
            </a:endParaRPr>
          </a:p>
          <a:p>
            <a:pPr algn="just" marL="12700" marR="9525" indent="255904">
              <a:lnSpc>
                <a:spcPts val="1730"/>
              </a:lnSpc>
              <a:spcBef>
                <a:spcPts val="780"/>
              </a:spcBef>
            </a:pPr>
            <a:r>
              <a:rPr dirty="0" sz="1450" spc="-30">
                <a:latin typeface="Times New Roman"/>
                <a:cs typeface="Times New Roman"/>
              </a:rPr>
              <a:t>"You've </a:t>
            </a:r>
            <a:r>
              <a:rPr dirty="0" sz="1450" spc="-10">
                <a:latin typeface="Times New Roman"/>
                <a:cs typeface="Times New Roman"/>
              </a:rPr>
              <a:t>too much time </a:t>
            </a:r>
            <a:r>
              <a:rPr dirty="0" sz="1450" spc="-5">
                <a:latin typeface="Times New Roman"/>
                <a:cs typeface="Times New Roman"/>
              </a:rPr>
              <a:t>on your </a:t>
            </a:r>
            <a:r>
              <a:rPr dirty="0" sz="1450" spc="-10">
                <a:latin typeface="Times New Roman"/>
                <a:cs typeface="Times New Roman"/>
              </a:rPr>
              <a:t>hands, my </a:t>
            </a:r>
            <a:r>
              <a:rPr dirty="0" sz="1450" spc="-25">
                <a:latin typeface="Times New Roman"/>
                <a:cs typeface="Times New Roman"/>
              </a:rPr>
              <a:t>dear. </a:t>
            </a:r>
            <a:r>
              <a:rPr dirty="0" sz="1450" spc="-60">
                <a:latin typeface="Times New Roman"/>
                <a:cs typeface="Times New Roman"/>
              </a:rPr>
              <a:t>You </a:t>
            </a:r>
            <a:r>
              <a:rPr dirty="0" sz="1450" spc="-10">
                <a:latin typeface="Times New Roman"/>
                <a:cs typeface="Times New Roman"/>
              </a:rPr>
              <a:t>must take </a:t>
            </a:r>
            <a:r>
              <a:rPr dirty="0" sz="1450" spc="-5">
                <a:latin typeface="Times New Roman"/>
                <a:cs typeface="Times New Roman"/>
              </a:rPr>
              <a:t>up  </a:t>
            </a:r>
            <a:r>
              <a:rPr dirty="0" sz="1450" spc="-10">
                <a:latin typeface="Times New Roman"/>
                <a:cs typeface="Times New Roman"/>
              </a:rPr>
              <a:t>something.... In fact, why shouldn't </a:t>
            </a:r>
            <a:r>
              <a:rPr dirty="0" sz="1450" spc="-5">
                <a:latin typeface="Times New Roman"/>
                <a:cs typeface="Times New Roman"/>
              </a:rPr>
              <a:t>you go on </a:t>
            </a:r>
            <a:r>
              <a:rPr dirty="0" sz="1450" spc="-10">
                <a:latin typeface="Times New Roman"/>
                <a:cs typeface="Times New Roman"/>
              </a:rPr>
              <a:t>the stage again, if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vocation."</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"I can't."</a:t>
            </a:r>
            <a:endParaRPr sz="1450">
              <a:latin typeface="Times New Roman"/>
              <a:cs typeface="Times New Roman"/>
            </a:endParaRPr>
          </a:p>
          <a:p>
            <a:pPr algn="just" marL="268605">
              <a:lnSpc>
                <a:spcPct val="100000"/>
              </a:lnSpc>
              <a:spcBef>
                <a:spcPts val="780"/>
              </a:spcBef>
            </a:pPr>
            <a:r>
              <a:rPr dirty="0" sz="1450" spc="-45">
                <a:latin typeface="Times New Roman"/>
                <a:cs typeface="Times New Roman"/>
              </a:rPr>
              <a:t>"You</a:t>
            </a:r>
            <a:r>
              <a:rPr dirty="0" sz="1450" spc="155">
                <a:latin typeface="Times New Roman"/>
                <a:cs typeface="Times New Roman"/>
              </a:rPr>
              <a:t> </a:t>
            </a:r>
            <a:r>
              <a:rPr dirty="0" sz="1450" spc="-10">
                <a:latin typeface="Times New Roman"/>
                <a:cs typeface="Times New Roman"/>
              </a:rPr>
              <a:t>have</a:t>
            </a:r>
            <a:r>
              <a:rPr dirty="0" sz="1450" spc="160">
                <a:latin typeface="Times New Roman"/>
                <a:cs typeface="Times New Roman"/>
              </a:rPr>
              <a:t> </a:t>
            </a:r>
            <a:r>
              <a:rPr dirty="0" sz="1450" spc="-10">
                <a:latin typeface="Times New Roman"/>
                <a:cs typeface="Times New Roman"/>
              </a:rPr>
              <a:t>the</a:t>
            </a:r>
            <a:r>
              <a:rPr dirty="0" sz="1450" spc="160">
                <a:latin typeface="Times New Roman"/>
                <a:cs typeface="Times New Roman"/>
              </a:rPr>
              <a:t> </a:t>
            </a:r>
            <a:r>
              <a:rPr dirty="0" sz="1450" spc="-10">
                <a:latin typeface="Times New Roman"/>
                <a:cs typeface="Times New Roman"/>
              </a:rPr>
              <a:t>manner</a:t>
            </a:r>
            <a:r>
              <a:rPr dirty="0" sz="1450" spc="160">
                <a:latin typeface="Times New Roman"/>
                <a:cs typeface="Times New Roman"/>
              </a:rPr>
              <a:t> </a:t>
            </a:r>
            <a:r>
              <a:rPr dirty="0" sz="1450" spc="-10">
                <a:latin typeface="Times New Roman"/>
                <a:cs typeface="Times New Roman"/>
              </a:rPr>
              <a:t>and</a:t>
            </a:r>
            <a:r>
              <a:rPr dirty="0" sz="1450" spc="160">
                <a:latin typeface="Times New Roman"/>
                <a:cs typeface="Times New Roman"/>
              </a:rPr>
              <a:t> </a:t>
            </a:r>
            <a:r>
              <a:rPr dirty="0" sz="1450" spc="-10">
                <a:latin typeface="Times New Roman"/>
                <a:cs typeface="Times New Roman"/>
              </a:rPr>
              <a:t>tone</a:t>
            </a:r>
            <a:r>
              <a:rPr dirty="0" sz="1450" spc="160">
                <a:latin typeface="Times New Roman"/>
                <a:cs typeface="Times New Roman"/>
              </a:rPr>
              <a:t> </a:t>
            </a:r>
            <a:r>
              <a:rPr dirty="0" sz="1450" spc="-5">
                <a:latin typeface="Times New Roman"/>
                <a:cs typeface="Times New Roman"/>
              </a:rPr>
              <a:t>of</a:t>
            </a:r>
            <a:r>
              <a:rPr dirty="0" sz="1450" spc="160">
                <a:latin typeface="Times New Roman"/>
                <a:cs typeface="Times New Roman"/>
              </a:rPr>
              <a:t> </a:t>
            </a:r>
            <a:r>
              <a:rPr dirty="0" sz="1450" spc="-5">
                <a:latin typeface="Times New Roman"/>
                <a:cs typeface="Times New Roman"/>
              </a:rPr>
              <a:t>a</a:t>
            </a:r>
            <a:r>
              <a:rPr dirty="0" sz="1450" spc="160">
                <a:latin typeface="Times New Roman"/>
                <a:cs typeface="Times New Roman"/>
              </a:rPr>
              <a:t> </a:t>
            </a:r>
            <a:r>
              <a:rPr dirty="0" sz="1450" spc="-10">
                <a:latin typeface="Times New Roman"/>
                <a:cs typeface="Times New Roman"/>
              </a:rPr>
              <a:t>victim.</a:t>
            </a:r>
            <a:r>
              <a:rPr dirty="0" sz="1450" spc="155">
                <a:latin typeface="Times New Roman"/>
                <a:cs typeface="Times New Roman"/>
              </a:rPr>
              <a:t> </a:t>
            </a:r>
            <a:r>
              <a:rPr dirty="0" sz="1450" spc="-5">
                <a:latin typeface="Times New Roman"/>
                <a:cs typeface="Times New Roman"/>
              </a:rPr>
              <a:t>I</a:t>
            </a:r>
            <a:r>
              <a:rPr dirty="0" sz="1450" spc="160">
                <a:latin typeface="Times New Roman"/>
                <a:cs typeface="Times New Roman"/>
              </a:rPr>
              <a:t> </a:t>
            </a:r>
            <a:r>
              <a:rPr dirty="0" sz="1450" spc="-5">
                <a:latin typeface="Times New Roman"/>
                <a:cs typeface="Times New Roman"/>
              </a:rPr>
              <a:t>don't</a:t>
            </a:r>
            <a:r>
              <a:rPr dirty="0" sz="1450" spc="155">
                <a:latin typeface="Times New Roman"/>
                <a:cs typeface="Times New Roman"/>
              </a:rPr>
              <a:t> </a:t>
            </a:r>
            <a:r>
              <a:rPr dirty="0" sz="1450" spc="-10">
                <a:latin typeface="Times New Roman"/>
                <a:cs typeface="Times New Roman"/>
              </a:rPr>
              <a:t>like</a:t>
            </a:r>
            <a:r>
              <a:rPr dirty="0" sz="1450" spc="160">
                <a:latin typeface="Times New Roman"/>
                <a:cs typeface="Times New Roman"/>
              </a:rPr>
              <a:t> </a:t>
            </a:r>
            <a:r>
              <a:rPr dirty="0" sz="1450" spc="-10">
                <a:latin typeface="Times New Roman"/>
                <a:cs typeface="Times New Roman"/>
              </a:rPr>
              <a:t>it,</a:t>
            </a:r>
            <a:r>
              <a:rPr dirty="0" sz="1450" spc="160">
                <a:latin typeface="Times New Roman"/>
                <a:cs typeface="Times New Roman"/>
              </a:rPr>
              <a:t> </a:t>
            </a:r>
            <a:r>
              <a:rPr dirty="0" sz="1450" spc="-10">
                <a:latin typeface="Times New Roman"/>
                <a:cs typeface="Times New Roman"/>
              </a:rPr>
              <a:t>my</a:t>
            </a:r>
            <a:r>
              <a:rPr dirty="0" sz="1450" spc="160">
                <a:latin typeface="Times New Roman"/>
                <a:cs typeface="Times New Roman"/>
              </a:rPr>
              <a:t> </a:t>
            </a:r>
            <a:r>
              <a:rPr dirty="0" sz="1450" spc="-25">
                <a:latin typeface="Times New Roman"/>
                <a:cs typeface="Times New Roman"/>
              </a:rPr>
              <a:t>dear.</a:t>
            </a:r>
            <a:r>
              <a:rPr dirty="0" sz="1450" spc="160">
                <a:latin typeface="Times New Roman"/>
                <a:cs typeface="Times New Roman"/>
              </a:rPr>
              <a:t> </a:t>
            </a:r>
            <a:r>
              <a:rPr dirty="0" sz="1450" spc="-60">
                <a:latin typeface="Times New Roman"/>
                <a:cs typeface="Times New Roman"/>
              </a:rPr>
              <a:t>You</a:t>
            </a:r>
            <a:endParaRPr sz="145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528"/>
            <a:ext cx="5807710" cy="9316720"/>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have yourself to blame. </a:t>
            </a:r>
            <a:r>
              <a:rPr dirty="0" sz="1450" spc="-15">
                <a:latin typeface="Times New Roman"/>
                <a:cs typeface="Times New Roman"/>
              </a:rPr>
              <a:t>Remember, </a:t>
            </a:r>
            <a:r>
              <a:rPr dirty="0" sz="1450" spc="-5">
                <a:latin typeface="Times New Roman"/>
                <a:cs typeface="Times New Roman"/>
              </a:rPr>
              <a:t>you </a:t>
            </a:r>
            <a:r>
              <a:rPr dirty="0" sz="1450" spc="-10">
                <a:latin typeface="Times New Roman"/>
                <a:cs typeface="Times New Roman"/>
              </a:rPr>
              <a:t>began </a:t>
            </a:r>
            <a:r>
              <a:rPr dirty="0" sz="1450" spc="-5">
                <a:latin typeface="Times New Roman"/>
                <a:cs typeface="Times New Roman"/>
              </a:rPr>
              <a:t>by </a:t>
            </a:r>
            <a:r>
              <a:rPr dirty="0" sz="1450" spc="-10">
                <a:latin typeface="Times New Roman"/>
                <a:cs typeface="Times New Roman"/>
              </a:rPr>
              <a:t>getting angry with people  and things in general; </a:t>
            </a:r>
            <a:r>
              <a:rPr dirty="0" sz="1450" spc="-5">
                <a:latin typeface="Times New Roman"/>
                <a:cs typeface="Times New Roman"/>
              </a:rPr>
              <a:t>but you </a:t>
            </a:r>
            <a:r>
              <a:rPr dirty="0" sz="1450" spc="-10">
                <a:latin typeface="Times New Roman"/>
                <a:cs typeface="Times New Roman"/>
              </a:rPr>
              <a:t>never did anything to improve either </a:t>
            </a:r>
            <a:r>
              <a:rPr dirty="0" sz="1450" spc="-5">
                <a:latin typeface="Times New Roman"/>
                <a:cs typeface="Times New Roman"/>
              </a:rPr>
              <a:t>of </a:t>
            </a:r>
            <a:r>
              <a:rPr dirty="0" sz="1450" spc="-10">
                <a:latin typeface="Times New Roman"/>
                <a:cs typeface="Times New Roman"/>
              </a:rPr>
              <a:t>them.  </a:t>
            </a:r>
            <a:r>
              <a:rPr dirty="0" sz="1450" spc="-60">
                <a:latin typeface="Times New Roman"/>
                <a:cs typeface="Times New Roman"/>
              </a:rPr>
              <a:t>You </a:t>
            </a:r>
            <a:r>
              <a:rPr dirty="0" sz="1450" spc="-10">
                <a:latin typeface="Times New Roman"/>
                <a:cs typeface="Times New Roman"/>
              </a:rPr>
              <a:t>didn't </a:t>
            </a:r>
            <a:r>
              <a:rPr dirty="0" sz="1450" spc="-5">
                <a:latin typeface="Times New Roman"/>
                <a:cs typeface="Times New Roman"/>
              </a:rPr>
              <a:t>put up a </a:t>
            </a:r>
            <a:r>
              <a:rPr dirty="0" sz="1450" spc="-10">
                <a:latin typeface="Times New Roman"/>
                <a:cs typeface="Times New Roman"/>
              </a:rPr>
              <a:t>struggle against the evil. </a:t>
            </a:r>
            <a:r>
              <a:rPr dirty="0" sz="1450" spc="-60">
                <a:latin typeface="Times New Roman"/>
                <a:cs typeface="Times New Roman"/>
              </a:rPr>
              <a:t>You </a:t>
            </a:r>
            <a:r>
              <a:rPr dirty="0" sz="1450" spc="-5">
                <a:latin typeface="Times New Roman"/>
                <a:cs typeface="Times New Roman"/>
              </a:rPr>
              <a:t>got </a:t>
            </a:r>
            <a:r>
              <a:rPr dirty="0" sz="1450" spc="-10">
                <a:latin typeface="Times New Roman"/>
                <a:cs typeface="Times New Roman"/>
              </a:rPr>
              <a:t>tired. </a:t>
            </a:r>
            <a:r>
              <a:rPr dirty="0" sz="1450" spc="-35">
                <a:latin typeface="Times New Roman"/>
                <a:cs typeface="Times New Roman"/>
              </a:rPr>
              <a:t>You're </a:t>
            </a:r>
            <a:r>
              <a:rPr dirty="0" sz="1450" spc="-5">
                <a:latin typeface="Times New Roman"/>
                <a:cs typeface="Times New Roman"/>
              </a:rPr>
              <a:t>not a </a:t>
            </a:r>
            <a:r>
              <a:rPr dirty="0" sz="1450" spc="-10">
                <a:latin typeface="Times New Roman"/>
                <a:cs typeface="Times New Roman"/>
              </a:rPr>
              <a:t>victim  </a:t>
            </a:r>
            <a:r>
              <a:rPr dirty="0" sz="1450" spc="-5">
                <a:latin typeface="Times New Roman"/>
                <a:cs typeface="Times New Roman"/>
              </a:rPr>
              <a:t>of </a:t>
            </a:r>
            <a:r>
              <a:rPr dirty="0" sz="1450" spc="-10">
                <a:latin typeface="Times New Roman"/>
                <a:cs typeface="Times New Roman"/>
              </a:rPr>
              <a:t>the struggle </a:t>
            </a:r>
            <a:r>
              <a:rPr dirty="0" sz="1450" spc="-5">
                <a:latin typeface="Times New Roman"/>
                <a:cs typeface="Times New Roman"/>
              </a:rPr>
              <a:t>but of your </a:t>
            </a:r>
            <a:r>
              <a:rPr dirty="0" sz="1450" spc="-10">
                <a:latin typeface="Times New Roman"/>
                <a:cs typeface="Times New Roman"/>
              </a:rPr>
              <a:t>own weakness. Certainly </a:t>
            </a:r>
            <a:r>
              <a:rPr dirty="0" sz="1450" spc="-5">
                <a:latin typeface="Times New Roman"/>
                <a:cs typeface="Times New Roman"/>
              </a:rPr>
              <a:t>you </a:t>
            </a:r>
            <a:r>
              <a:rPr dirty="0" sz="1450" spc="-10">
                <a:latin typeface="Times New Roman"/>
                <a:cs typeface="Times New Roman"/>
              </a:rPr>
              <a:t>were </a:t>
            </a:r>
            <a:r>
              <a:rPr dirty="0" sz="1450" spc="-5">
                <a:latin typeface="Times New Roman"/>
                <a:cs typeface="Times New Roman"/>
              </a:rPr>
              <a:t>young </a:t>
            </a:r>
            <a:r>
              <a:rPr dirty="0" sz="1450" spc="-10">
                <a:latin typeface="Times New Roman"/>
                <a:cs typeface="Times New Roman"/>
              </a:rPr>
              <a:t>then and  inexperienced. But now everything can </a:t>
            </a:r>
            <a:r>
              <a:rPr dirty="0" sz="1450" spc="-5">
                <a:latin typeface="Times New Roman"/>
                <a:cs typeface="Times New Roman"/>
              </a:rPr>
              <a:t>be </a:t>
            </a:r>
            <a:r>
              <a:rPr dirty="0" sz="1450" spc="-10">
                <a:latin typeface="Times New Roman"/>
                <a:cs typeface="Times New Roman"/>
              </a:rPr>
              <a:t>different. Come </a:t>
            </a:r>
            <a:r>
              <a:rPr dirty="0" sz="1450" spc="-5">
                <a:latin typeface="Times New Roman"/>
                <a:cs typeface="Times New Roman"/>
              </a:rPr>
              <a:t>on, be </a:t>
            </a:r>
            <a:r>
              <a:rPr dirty="0" sz="1450" spc="-10">
                <a:latin typeface="Times New Roman"/>
                <a:cs typeface="Times New Roman"/>
              </a:rPr>
              <a:t>an actress.  </a:t>
            </a:r>
            <a:r>
              <a:rPr dirty="0" sz="1450" spc="-60">
                <a:latin typeface="Times New Roman"/>
                <a:cs typeface="Times New Roman"/>
              </a:rPr>
              <a:t>You </a:t>
            </a:r>
            <a:r>
              <a:rPr dirty="0" sz="1450" spc="-10">
                <a:latin typeface="Times New Roman"/>
                <a:cs typeface="Times New Roman"/>
              </a:rPr>
              <a:t>will work; </a:t>
            </a:r>
            <a:r>
              <a:rPr dirty="0" sz="1450" spc="-5">
                <a:latin typeface="Times New Roman"/>
                <a:cs typeface="Times New Roman"/>
              </a:rPr>
              <a:t>you </a:t>
            </a:r>
            <a:r>
              <a:rPr dirty="0" sz="1450" spc="-10">
                <a:latin typeface="Times New Roman"/>
                <a:cs typeface="Times New Roman"/>
              </a:rPr>
              <a:t>will serve in the temple </a:t>
            </a:r>
            <a:r>
              <a:rPr dirty="0" sz="1450" spc="-5">
                <a:latin typeface="Times New Roman"/>
                <a:cs typeface="Times New Roman"/>
              </a:rPr>
              <a:t>of</a:t>
            </a:r>
            <a:r>
              <a:rPr dirty="0" sz="1450" spc="90">
                <a:latin typeface="Times New Roman"/>
                <a:cs typeface="Times New Roman"/>
              </a:rPr>
              <a:t> </a:t>
            </a:r>
            <a:r>
              <a:rPr dirty="0" sz="1450" spc="-10">
                <a:latin typeface="Times New Roman"/>
                <a:cs typeface="Times New Roman"/>
              </a:rPr>
              <a:t>art."...</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"Don't </a:t>
            </a:r>
            <a:r>
              <a:rPr dirty="0" sz="1450" spc="-5">
                <a:latin typeface="Times New Roman"/>
                <a:cs typeface="Times New Roman"/>
              </a:rPr>
              <a:t>be </a:t>
            </a:r>
            <a:r>
              <a:rPr dirty="0" sz="1450" spc="-10">
                <a:latin typeface="Times New Roman"/>
                <a:cs typeface="Times New Roman"/>
              </a:rPr>
              <a:t>so </a:t>
            </a:r>
            <a:r>
              <a:rPr dirty="0" sz="1450" spc="-15">
                <a:latin typeface="Times New Roman"/>
                <a:cs typeface="Times New Roman"/>
              </a:rPr>
              <a:t>clever, </a:t>
            </a:r>
            <a:r>
              <a:rPr dirty="0" sz="1450" spc="-10">
                <a:latin typeface="Times New Roman"/>
                <a:cs typeface="Times New Roman"/>
              </a:rPr>
              <a:t>Nicolai," she interrupts. "Let's agree once for all: let's  speak about actors, actresses, writers, </a:t>
            </a:r>
            <a:r>
              <a:rPr dirty="0" sz="1450" spc="-5">
                <a:latin typeface="Times New Roman"/>
                <a:cs typeface="Times New Roman"/>
              </a:rPr>
              <a:t>but </a:t>
            </a: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leave art </a:t>
            </a:r>
            <a:r>
              <a:rPr dirty="0" sz="1450" spc="-5">
                <a:latin typeface="Times New Roman"/>
                <a:cs typeface="Times New Roman"/>
              </a:rPr>
              <a:t>out of </a:t>
            </a:r>
            <a:r>
              <a:rPr dirty="0" sz="1450" spc="-10">
                <a:latin typeface="Times New Roman"/>
                <a:cs typeface="Times New Roman"/>
              </a:rPr>
              <a:t>it. </a:t>
            </a:r>
            <a:r>
              <a:rPr dirty="0" sz="1450" spc="-35">
                <a:latin typeface="Times New Roman"/>
                <a:cs typeface="Times New Roman"/>
              </a:rPr>
              <a:t>You're </a:t>
            </a:r>
            <a:r>
              <a:rPr dirty="0" sz="1450" spc="-5">
                <a:latin typeface="Times New Roman"/>
                <a:cs typeface="Times New Roman"/>
              </a:rPr>
              <a:t>a </a:t>
            </a:r>
            <a:r>
              <a:rPr dirty="0" sz="1450" spc="-10">
                <a:latin typeface="Times New Roman"/>
                <a:cs typeface="Times New Roman"/>
              </a:rPr>
              <a:t>rare  and excellent man. But </a:t>
            </a:r>
            <a:r>
              <a:rPr dirty="0" sz="1450" spc="-5">
                <a:latin typeface="Times New Roman"/>
                <a:cs typeface="Times New Roman"/>
              </a:rPr>
              <a:t>you don't </a:t>
            </a:r>
            <a:r>
              <a:rPr dirty="0" sz="1450" spc="-10">
                <a:latin typeface="Times New Roman"/>
                <a:cs typeface="Times New Roman"/>
              </a:rPr>
              <a:t>understand enough about art to consider it  truly sacred. </a:t>
            </a:r>
            <a:r>
              <a:rPr dirty="0" sz="1450" spc="-60">
                <a:latin typeface="Times New Roman"/>
                <a:cs typeface="Times New Roman"/>
              </a:rPr>
              <a:t>You </a:t>
            </a:r>
            <a:r>
              <a:rPr dirty="0" sz="1450" spc="-10">
                <a:latin typeface="Times New Roman"/>
                <a:cs typeface="Times New Roman"/>
              </a:rPr>
              <a:t>have </a:t>
            </a:r>
            <a:r>
              <a:rPr dirty="0" sz="1450" spc="-5">
                <a:latin typeface="Times New Roman"/>
                <a:cs typeface="Times New Roman"/>
              </a:rPr>
              <a:t>no </a:t>
            </a:r>
            <a:r>
              <a:rPr dirty="0" sz="1450" spc="-20">
                <a:latin typeface="Times New Roman"/>
                <a:cs typeface="Times New Roman"/>
              </a:rPr>
              <a:t>flair, </a:t>
            </a:r>
            <a:r>
              <a:rPr dirty="0" sz="1450" spc="-5">
                <a:latin typeface="Times New Roman"/>
                <a:cs typeface="Times New Roman"/>
              </a:rPr>
              <a:t>no </a:t>
            </a:r>
            <a:r>
              <a:rPr dirty="0" sz="1450" spc="-10">
                <a:latin typeface="Times New Roman"/>
                <a:cs typeface="Times New Roman"/>
              </a:rPr>
              <a:t>ear for art. </a:t>
            </a:r>
            <a:r>
              <a:rPr dirty="0" sz="1450" spc="-35">
                <a:latin typeface="Times New Roman"/>
                <a:cs typeface="Times New Roman"/>
              </a:rPr>
              <a:t>You've </a:t>
            </a:r>
            <a:r>
              <a:rPr dirty="0" sz="1450" spc="-10">
                <a:latin typeface="Times New Roman"/>
                <a:cs typeface="Times New Roman"/>
              </a:rPr>
              <a:t>been busy all </a:t>
            </a:r>
            <a:r>
              <a:rPr dirty="0" sz="1450" spc="-5">
                <a:latin typeface="Times New Roman"/>
                <a:cs typeface="Times New Roman"/>
              </a:rPr>
              <a:t>your </a:t>
            </a:r>
            <a:r>
              <a:rPr dirty="0" sz="1450" spc="-10">
                <a:latin typeface="Times New Roman"/>
                <a:cs typeface="Times New Roman"/>
              </a:rPr>
              <a:t>life,  and </a:t>
            </a:r>
            <a:r>
              <a:rPr dirty="0" sz="1450" spc="-5">
                <a:latin typeface="Times New Roman"/>
                <a:cs typeface="Times New Roman"/>
              </a:rPr>
              <a:t>you </a:t>
            </a:r>
            <a:r>
              <a:rPr dirty="0" sz="1450" spc="-10">
                <a:latin typeface="Times New Roman"/>
                <a:cs typeface="Times New Roman"/>
              </a:rPr>
              <a:t>never had time to acquire the </a:t>
            </a:r>
            <a:r>
              <a:rPr dirty="0" sz="1450" spc="-25">
                <a:latin typeface="Times New Roman"/>
                <a:cs typeface="Times New Roman"/>
              </a:rPr>
              <a:t>flair. </a:t>
            </a:r>
            <a:r>
              <a:rPr dirty="0" sz="1450" spc="-10">
                <a:latin typeface="Times New Roman"/>
                <a:cs typeface="Times New Roman"/>
              </a:rPr>
              <a:t>Really </a:t>
            </a:r>
            <a:r>
              <a:rPr dirty="0" sz="1450" spc="-5">
                <a:latin typeface="Times New Roman"/>
                <a:cs typeface="Times New Roman"/>
              </a:rPr>
              <a:t>... I don't </a:t>
            </a:r>
            <a:r>
              <a:rPr dirty="0" sz="1450" spc="-10">
                <a:latin typeface="Times New Roman"/>
                <a:cs typeface="Times New Roman"/>
              </a:rPr>
              <a:t>love these  conversations about art!" she continues </a:t>
            </a:r>
            <a:r>
              <a:rPr dirty="0" sz="1450" spc="-20">
                <a:latin typeface="Times New Roman"/>
                <a:cs typeface="Times New Roman"/>
              </a:rPr>
              <a:t>nervously. </a:t>
            </a:r>
            <a:r>
              <a:rPr dirty="0" sz="1450" spc="-10">
                <a:latin typeface="Times New Roman"/>
                <a:cs typeface="Times New Roman"/>
              </a:rPr>
              <a:t>"I </a:t>
            </a:r>
            <a:r>
              <a:rPr dirty="0" sz="1450" spc="-5">
                <a:latin typeface="Times New Roman"/>
                <a:cs typeface="Times New Roman"/>
              </a:rPr>
              <a:t>don't </a:t>
            </a:r>
            <a:r>
              <a:rPr dirty="0" sz="1450" spc="-10">
                <a:latin typeface="Times New Roman"/>
                <a:cs typeface="Times New Roman"/>
              </a:rPr>
              <a:t>love them. They've  vulgarised it enough </a:t>
            </a:r>
            <a:r>
              <a:rPr dirty="0" sz="1450" spc="-20">
                <a:latin typeface="Times New Roman"/>
                <a:cs typeface="Times New Roman"/>
              </a:rPr>
              <a:t>already, </a:t>
            </a:r>
            <a:r>
              <a:rPr dirty="0" sz="1450" spc="-10">
                <a:latin typeface="Times New Roman"/>
                <a:cs typeface="Times New Roman"/>
              </a:rPr>
              <a:t>thank</a:t>
            </a:r>
            <a:r>
              <a:rPr dirty="0" sz="1450" spc="2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"Who's vulgarised</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"They vulgarised it </a:t>
            </a:r>
            <a:r>
              <a:rPr dirty="0" sz="1450" spc="-5">
                <a:latin typeface="Times New Roman"/>
                <a:cs typeface="Times New Roman"/>
              </a:rPr>
              <a:t>by </a:t>
            </a:r>
            <a:r>
              <a:rPr dirty="0" sz="1450" spc="-10">
                <a:latin typeface="Times New Roman"/>
                <a:cs typeface="Times New Roman"/>
              </a:rPr>
              <a:t>their drunkenness, newspapers </a:t>
            </a:r>
            <a:r>
              <a:rPr dirty="0" sz="1450" spc="-5">
                <a:latin typeface="Times New Roman"/>
                <a:cs typeface="Times New Roman"/>
              </a:rPr>
              <a:t>by </a:t>
            </a:r>
            <a:r>
              <a:rPr dirty="0" sz="1450" spc="-10">
                <a:latin typeface="Times New Roman"/>
                <a:cs typeface="Times New Roman"/>
              </a:rPr>
              <a:t>their </a:t>
            </a:r>
            <a:r>
              <a:rPr dirty="0" sz="1450" spc="-15">
                <a:latin typeface="Times New Roman"/>
                <a:cs typeface="Times New Roman"/>
              </a:rPr>
              <a:t>over-  </a:t>
            </a:r>
            <a:r>
              <a:rPr dirty="0" sz="1450" spc="-20">
                <a:latin typeface="Times New Roman"/>
                <a:cs typeface="Times New Roman"/>
              </a:rPr>
              <a:t>familiarity, </a:t>
            </a:r>
            <a:r>
              <a:rPr dirty="0" sz="1450" spc="-10">
                <a:latin typeface="Times New Roman"/>
                <a:cs typeface="Times New Roman"/>
              </a:rPr>
              <a:t>clever people </a:t>
            </a:r>
            <a:r>
              <a:rPr dirty="0" sz="1450" spc="-5">
                <a:latin typeface="Times New Roman"/>
                <a:cs typeface="Times New Roman"/>
              </a:rPr>
              <a:t>by</a:t>
            </a:r>
            <a:r>
              <a:rPr dirty="0" sz="1450" spc="20">
                <a:latin typeface="Times New Roman"/>
                <a:cs typeface="Times New Roman"/>
              </a:rPr>
              <a:t> </a:t>
            </a:r>
            <a:r>
              <a:rPr dirty="0" sz="1450" spc="-15">
                <a:latin typeface="Times New Roman"/>
                <a:cs typeface="Times New Roman"/>
              </a:rPr>
              <a:t>philosophy."</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"What's philosophy </a:t>
            </a:r>
            <a:r>
              <a:rPr dirty="0" sz="1450" spc="-5">
                <a:latin typeface="Times New Roman"/>
                <a:cs typeface="Times New Roman"/>
              </a:rPr>
              <a:t>got </a:t>
            </a: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with</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"A great deal. If </a:t>
            </a:r>
            <a:r>
              <a:rPr dirty="0" sz="1450" spc="-5">
                <a:latin typeface="Times New Roman"/>
                <a:cs typeface="Times New Roman"/>
              </a:rPr>
              <a:t>a </a:t>
            </a:r>
            <a:r>
              <a:rPr dirty="0" sz="1450" spc="-10">
                <a:latin typeface="Times New Roman"/>
                <a:cs typeface="Times New Roman"/>
              </a:rPr>
              <a:t>man philosophises, it means </a:t>
            </a:r>
            <a:r>
              <a:rPr dirty="0" sz="1450" spc="-5">
                <a:latin typeface="Times New Roman"/>
                <a:cs typeface="Times New Roman"/>
              </a:rPr>
              <a:t>he </a:t>
            </a:r>
            <a:r>
              <a:rPr dirty="0" sz="1450" spc="-10">
                <a:latin typeface="Times New Roman"/>
                <a:cs typeface="Times New Roman"/>
              </a:rPr>
              <a:t>doesn't</a:t>
            </a:r>
            <a:r>
              <a:rPr dirty="0" sz="1450" spc="10">
                <a:latin typeface="Times New Roman"/>
                <a:cs typeface="Times New Roman"/>
              </a:rPr>
              <a:t> </a:t>
            </a:r>
            <a:r>
              <a:rPr dirty="0" sz="1450" spc="-10">
                <a:latin typeface="Times New Roman"/>
                <a:cs typeface="Times New Roman"/>
              </a:rPr>
              <a:t>understand."</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So that it should </a:t>
            </a:r>
            <a:r>
              <a:rPr dirty="0" sz="1450" spc="-5">
                <a:latin typeface="Times New Roman"/>
                <a:cs typeface="Times New Roman"/>
              </a:rPr>
              <a:t>not </a:t>
            </a:r>
            <a:r>
              <a:rPr dirty="0" sz="1450" spc="-10">
                <a:latin typeface="Times New Roman"/>
                <a:cs typeface="Times New Roman"/>
              </a:rPr>
              <a:t>come to bitter words, </a:t>
            </a:r>
            <a:r>
              <a:rPr dirty="0" sz="1450" spc="-5">
                <a:latin typeface="Times New Roman"/>
                <a:cs typeface="Times New Roman"/>
              </a:rPr>
              <a:t>I </a:t>
            </a:r>
            <a:r>
              <a:rPr dirty="0" sz="1450" spc="-10">
                <a:latin typeface="Times New Roman"/>
                <a:cs typeface="Times New Roman"/>
              </a:rPr>
              <a:t>hasten to change the subject,  and then keep silence for </a:t>
            </a:r>
            <a:r>
              <a:rPr dirty="0" sz="1450" spc="-5">
                <a:latin typeface="Times New Roman"/>
                <a:cs typeface="Times New Roman"/>
              </a:rPr>
              <a:t>a </a:t>
            </a:r>
            <a:r>
              <a:rPr dirty="0" sz="1450" spc="-10">
                <a:latin typeface="Times New Roman"/>
                <a:cs typeface="Times New Roman"/>
              </a:rPr>
              <a:t>long while. It's </a:t>
            </a:r>
            <a:r>
              <a:rPr dirty="0" sz="1450" spc="-5">
                <a:latin typeface="Times New Roman"/>
                <a:cs typeface="Times New Roman"/>
              </a:rPr>
              <a:t>not </a:t>
            </a:r>
            <a:r>
              <a:rPr dirty="0" sz="1450" spc="-10">
                <a:latin typeface="Times New Roman"/>
                <a:cs typeface="Times New Roman"/>
              </a:rPr>
              <a:t>till we come </a:t>
            </a:r>
            <a:r>
              <a:rPr dirty="0" sz="1450" spc="-5">
                <a:latin typeface="Times New Roman"/>
                <a:cs typeface="Times New Roman"/>
              </a:rPr>
              <a:t>out of </a:t>
            </a:r>
            <a:r>
              <a:rPr dirty="0" sz="1450" spc="-10">
                <a:latin typeface="Times New Roman"/>
                <a:cs typeface="Times New Roman"/>
              </a:rPr>
              <a:t>the forest  and drive towards Katy's </a:t>
            </a:r>
            <a:r>
              <a:rPr dirty="0" sz="1450" spc="-20">
                <a:latin typeface="Times New Roman"/>
                <a:cs typeface="Times New Roman"/>
              </a:rPr>
              <a:t>bungalow, </a:t>
            </a:r>
            <a:r>
              <a:rPr dirty="0" sz="1450" spc="-5">
                <a:latin typeface="Times New Roman"/>
                <a:cs typeface="Times New Roman"/>
              </a:rPr>
              <a:t>I </a:t>
            </a:r>
            <a:r>
              <a:rPr dirty="0" sz="1450" spc="-10">
                <a:latin typeface="Times New Roman"/>
                <a:cs typeface="Times New Roman"/>
              </a:rPr>
              <a:t>return to the subject and</a:t>
            </a:r>
            <a:r>
              <a:rPr dirty="0" sz="1450" spc="80">
                <a:latin typeface="Times New Roman"/>
                <a:cs typeface="Times New Roman"/>
              </a:rPr>
              <a:t> </a:t>
            </a:r>
            <a:r>
              <a:rPr dirty="0" sz="1450" spc="-10">
                <a:latin typeface="Times New Roman"/>
                <a:cs typeface="Times New Roman"/>
              </a:rPr>
              <a:t>ask:</a:t>
            </a:r>
            <a:endParaRPr sz="1450">
              <a:latin typeface="Times New Roman"/>
              <a:cs typeface="Times New Roman"/>
            </a:endParaRPr>
          </a:p>
          <a:p>
            <a:pPr algn="just" marL="268605" marR="9525">
              <a:lnSpc>
                <a:spcPct val="140700"/>
              </a:lnSpc>
              <a:spcBef>
                <a:spcPts val="10"/>
              </a:spcBef>
            </a:pPr>
            <a:r>
              <a:rPr dirty="0" sz="1450" spc="-10">
                <a:latin typeface="Times New Roman"/>
                <a:cs typeface="Times New Roman"/>
              </a:rPr>
              <a:t>"Still, </a:t>
            </a:r>
            <a:r>
              <a:rPr dirty="0" sz="1450" spc="-5">
                <a:latin typeface="Times New Roman"/>
                <a:cs typeface="Times New Roman"/>
              </a:rPr>
              <a:t>you </a:t>
            </a:r>
            <a:r>
              <a:rPr dirty="0" sz="1450" spc="-10">
                <a:latin typeface="Times New Roman"/>
                <a:cs typeface="Times New Roman"/>
              </a:rPr>
              <a:t>haven't answered me why </a:t>
            </a:r>
            <a:r>
              <a:rPr dirty="0" sz="1450" spc="-5">
                <a:latin typeface="Times New Roman"/>
                <a:cs typeface="Times New Roman"/>
              </a:rPr>
              <a:t>you don't </a:t>
            </a:r>
            <a:r>
              <a:rPr dirty="0" sz="1450" spc="-10">
                <a:latin typeface="Times New Roman"/>
                <a:cs typeface="Times New Roman"/>
              </a:rPr>
              <a:t>want to </a:t>
            </a:r>
            <a:r>
              <a:rPr dirty="0" sz="1450" spc="-5">
                <a:latin typeface="Times New Roman"/>
                <a:cs typeface="Times New Roman"/>
              </a:rPr>
              <a:t>go on </a:t>
            </a:r>
            <a:r>
              <a:rPr dirty="0" sz="1450" spc="-10">
                <a:latin typeface="Times New Roman"/>
                <a:cs typeface="Times New Roman"/>
              </a:rPr>
              <a:t>the stage?"  </a:t>
            </a:r>
            <a:r>
              <a:rPr dirty="0" sz="1450" spc="-20">
                <a:latin typeface="Times New Roman"/>
                <a:cs typeface="Times New Roman"/>
              </a:rPr>
              <a:t>"Really,</a:t>
            </a:r>
            <a:r>
              <a:rPr dirty="0" sz="1450" spc="55">
                <a:latin typeface="Times New Roman"/>
                <a:cs typeface="Times New Roman"/>
              </a:rPr>
              <a:t> </a:t>
            </a:r>
            <a:r>
              <a:rPr dirty="0" sz="1450" spc="-10">
                <a:latin typeface="Times New Roman"/>
                <a:cs typeface="Times New Roman"/>
              </a:rPr>
              <a:t>it's</a:t>
            </a:r>
            <a:r>
              <a:rPr dirty="0" sz="1450" spc="55">
                <a:latin typeface="Times New Roman"/>
                <a:cs typeface="Times New Roman"/>
              </a:rPr>
              <a:t> </a:t>
            </a:r>
            <a:r>
              <a:rPr dirty="0" sz="1450" spc="-10">
                <a:latin typeface="Times New Roman"/>
                <a:cs typeface="Times New Roman"/>
              </a:rPr>
              <a:t>cruel,"</a:t>
            </a:r>
            <a:r>
              <a:rPr dirty="0" sz="1450" spc="60">
                <a:latin typeface="Times New Roman"/>
                <a:cs typeface="Times New Roman"/>
              </a:rPr>
              <a:t> </a:t>
            </a:r>
            <a:r>
              <a:rPr dirty="0" sz="1450" spc="-10">
                <a:latin typeface="Times New Roman"/>
                <a:cs typeface="Times New Roman"/>
              </a:rPr>
              <a:t>she</a:t>
            </a:r>
            <a:r>
              <a:rPr dirty="0" sz="1450" spc="55">
                <a:latin typeface="Times New Roman"/>
                <a:cs typeface="Times New Roman"/>
              </a:rPr>
              <a:t> </a:t>
            </a:r>
            <a:r>
              <a:rPr dirty="0" sz="1450" spc="-10">
                <a:latin typeface="Times New Roman"/>
                <a:cs typeface="Times New Roman"/>
              </a:rPr>
              <a:t>cries</a:t>
            </a:r>
            <a:r>
              <a:rPr dirty="0" sz="1450" spc="55">
                <a:latin typeface="Times New Roman"/>
                <a:cs typeface="Times New Roman"/>
              </a:rPr>
              <a:t> </a:t>
            </a:r>
            <a:r>
              <a:rPr dirty="0" sz="1450" spc="-5">
                <a:latin typeface="Times New Roman"/>
                <a:cs typeface="Times New Roman"/>
              </a:rPr>
              <a:t>out,</a:t>
            </a:r>
            <a:r>
              <a:rPr dirty="0" sz="1450" spc="60">
                <a:latin typeface="Times New Roman"/>
                <a:cs typeface="Times New Roman"/>
              </a:rPr>
              <a:t> </a:t>
            </a:r>
            <a:r>
              <a:rPr dirty="0" sz="1450" spc="-10">
                <a:latin typeface="Times New Roman"/>
                <a:cs typeface="Times New Roman"/>
              </a:rPr>
              <a:t>and</a:t>
            </a:r>
            <a:r>
              <a:rPr dirty="0" sz="1450" spc="55">
                <a:latin typeface="Times New Roman"/>
                <a:cs typeface="Times New Roman"/>
              </a:rPr>
              <a:t> </a:t>
            </a:r>
            <a:r>
              <a:rPr dirty="0" sz="1450" spc="-10">
                <a:latin typeface="Times New Roman"/>
                <a:cs typeface="Times New Roman"/>
              </a:rPr>
              <a:t>suddenly</a:t>
            </a:r>
            <a:r>
              <a:rPr dirty="0" sz="1450" spc="55">
                <a:latin typeface="Times New Roman"/>
                <a:cs typeface="Times New Roman"/>
              </a:rPr>
              <a:t> </a:t>
            </a:r>
            <a:r>
              <a:rPr dirty="0" sz="1450" spc="-10">
                <a:latin typeface="Times New Roman"/>
                <a:cs typeface="Times New Roman"/>
              </a:rPr>
              <a:t>blushes</a:t>
            </a:r>
            <a:r>
              <a:rPr dirty="0" sz="1450" spc="60">
                <a:latin typeface="Times New Roman"/>
                <a:cs typeface="Times New Roman"/>
              </a:rPr>
              <a:t> </a:t>
            </a:r>
            <a:r>
              <a:rPr dirty="0" sz="1450" spc="-10">
                <a:latin typeface="Times New Roman"/>
                <a:cs typeface="Times New Roman"/>
              </a:rPr>
              <a:t>all</a:t>
            </a:r>
            <a:r>
              <a:rPr dirty="0" sz="1450" spc="55">
                <a:latin typeface="Times New Roman"/>
                <a:cs typeface="Times New Roman"/>
              </a:rPr>
              <a:t> </a:t>
            </a:r>
            <a:r>
              <a:rPr dirty="0" sz="1450" spc="-25">
                <a:latin typeface="Times New Roman"/>
                <a:cs typeface="Times New Roman"/>
              </a:rPr>
              <a:t>over.</a:t>
            </a:r>
            <a:r>
              <a:rPr dirty="0" sz="1450" spc="60">
                <a:latin typeface="Times New Roman"/>
                <a:cs typeface="Times New Roman"/>
              </a:rPr>
              <a:t> </a:t>
            </a:r>
            <a:r>
              <a:rPr dirty="0" sz="1450" spc="-45">
                <a:latin typeface="Times New Roman"/>
                <a:cs typeface="Times New Roman"/>
              </a:rPr>
              <a:t>"You</a:t>
            </a:r>
            <a:r>
              <a:rPr dirty="0" sz="1450" spc="55">
                <a:latin typeface="Times New Roman"/>
                <a:cs typeface="Times New Roman"/>
              </a:rPr>
              <a:t> </a:t>
            </a:r>
            <a:r>
              <a:rPr dirty="0" sz="1450" spc="-10">
                <a:latin typeface="Times New Roman"/>
                <a:cs typeface="Times New Roman"/>
              </a:rPr>
              <a:t>want</a:t>
            </a:r>
            <a:endParaRPr sz="1450">
              <a:latin typeface="Times New Roman"/>
              <a:cs typeface="Times New Roman"/>
            </a:endParaRPr>
          </a:p>
          <a:p>
            <a:pPr algn="just" marL="12700" marR="12065">
              <a:lnSpc>
                <a:spcPts val="1730"/>
              </a:lnSpc>
              <a:spcBef>
                <a:spcPts val="55"/>
              </a:spcBef>
            </a:pPr>
            <a:r>
              <a:rPr dirty="0" sz="1450" spc="-10">
                <a:latin typeface="Times New Roman"/>
                <a:cs typeface="Times New Roman"/>
              </a:rPr>
              <a:t>me to tell </a:t>
            </a:r>
            <a:r>
              <a:rPr dirty="0" sz="1450" spc="-5">
                <a:latin typeface="Times New Roman"/>
                <a:cs typeface="Times New Roman"/>
              </a:rPr>
              <a:t>you </a:t>
            </a:r>
            <a:r>
              <a:rPr dirty="0" sz="1450" spc="-10">
                <a:latin typeface="Times New Roman"/>
                <a:cs typeface="Times New Roman"/>
              </a:rPr>
              <a:t>the truth outright. </a:t>
            </a:r>
            <a:r>
              <a:rPr dirty="0" sz="1450" spc="-50">
                <a:latin typeface="Times New Roman"/>
                <a:cs typeface="Times New Roman"/>
              </a:rPr>
              <a:t>Very </a:t>
            </a:r>
            <a:r>
              <a:rPr dirty="0" sz="1450" spc="-10">
                <a:latin typeface="Times New Roman"/>
                <a:cs typeface="Times New Roman"/>
              </a:rPr>
              <a:t>well if </a:t>
            </a:r>
            <a:r>
              <a:rPr dirty="0" sz="1450" spc="-5">
                <a:latin typeface="Times New Roman"/>
                <a:cs typeface="Times New Roman"/>
              </a:rPr>
              <a:t>...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will have it </a:t>
            </a:r>
            <a:r>
              <a:rPr dirty="0" sz="1450" spc="-5">
                <a:latin typeface="Times New Roman"/>
                <a:cs typeface="Times New Roman"/>
              </a:rPr>
              <a:t>I </a:t>
            </a:r>
            <a:r>
              <a:rPr dirty="0" sz="1450" spc="-10">
                <a:latin typeface="Times New Roman"/>
                <a:cs typeface="Times New Roman"/>
              </a:rPr>
              <a:t>I've </a:t>
            </a:r>
            <a:r>
              <a:rPr dirty="0" sz="1450" spc="-5">
                <a:latin typeface="Times New Roman"/>
                <a:cs typeface="Times New Roman"/>
              </a:rPr>
              <a:t>no  </a:t>
            </a:r>
            <a:r>
              <a:rPr dirty="0" sz="1450" spc="-10">
                <a:latin typeface="Times New Roman"/>
                <a:cs typeface="Times New Roman"/>
              </a:rPr>
              <a:t>talent! No talent and </a:t>
            </a:r>
            <a:r>
              <a:rPr dirty="0" sz="1450" spc="-5">
                <a:latin typeface="Times New Roman"/>
                <a:cs typeface="Times New Roman"/>
              </a:rPr>
              <a:t>... </a:t>
            </a:r>
            <a:r>
              <a:rPr dirty="0" sz="1450" spc="-10">
                <a:latin typeface="Times New Roman"/>
                <a:cs typeface="Times New Roman"/>
              </a:rPr>
              <a:t>much ambition! There </a:t>
            </a:r>
            <a:r>
              <a:rPr dirty="0" sz="1450" spc="-5">
                <a:latin typeface="Times New Roman"/>
                <a:cs typeface="Times New Roman"/>
              </a:rPr>
              <a:t>you</a:t>
            </a:r>
            <a:r>
              <a:rPr dirty="0" sz="1450" spc="35">
                <a:latin typeface="Times New Roman"/>
                <a:cs typeface="Times New Roman"/>
              </a:rPr>
              <a:t> </a:t>
            </a:r>
            <a:r>
              <a:rPr dirty="0" sz="1450" spc="-10">
                <a:latin typeface="Times New Roman"/>
                <a:cs typeface="Times New Roman"/>
              </a:rPr>
              <a:t>are!"</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After this confession, she turns her face away from me, and to hide the  trembling </a:t>
            </a:r>
            <a:r>
              <a:rPr dirty="0" sz="1450" spc="-5">
                <a:latin typeface="Times New Roman"/>
                <a:cs typeface="Times New Roman"/>
              </a:rPr>
              <a:t>of </a:t>
            </a:r>
            <a:r>
              <a:rPr dirty="0" sz="1450" spc="-10">
                <a:latin typeface="Times New Roman"/>
                <a:cs typeface="Times New Roman"/>
              </a:rPr>
              <a:t>her hands, tugs at the</a:t>
            </a:r>
            <a:r>
              <a:rPr dirty="0" sz="1450" spc="20">
                <a:latin typeface="Times New Roman"/>
                <a:cs typeface="Times New Roman"/>
              </a:rPr>
              <a:t> </a:t>
            </a:r>
            <a:r>
              <a:rPr dirty="0" sz="1450" spc="-10">
                <a:latin typeface="Times New Roman"/>
                <a:cs typeface="Times New Roman"/>
              </a:rPr>
              <a:t>reins.</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As we approach her </a:t>
            </a:r>
            <a:r>
              <a:rPr dirty="0" sz="1450" spc="-20">
                <a:latin typeface="Times New Roman"/>
                <a:cs typeface="Times New Roman"/>
              </a:rPr>
              <a:t>bungalow, </a:t>
            </a:r>
            <a:r>
              <a:rPr dirty="0" sz="1450" spc="-10">
                <a:latin typeface="Times New Roman"/>
                <a:cs typeface="Times New Roman"/>
              </a:rPr>
              <a:t>from </a:t>
            </a:r>
            <a:r>
              <a:rPr dirty="0" sz="1450" spc="-5">
                <a:latin typeface="Times New Roman"/>
                <a:cs typeface="Times New Roman"/>
              </a:rPr>
              <a:t>a </a:t>
            </a:r>
            <a:r>
              <a:rPr dirty="0" sz="1450" spc="-10">
                <a:latin typeface="Times New Roman"/>
                <a:cs typeface="Times New Roman"/>
              </a:rPr>
              <a:t>distance we see Mikhail </a:t>
            </a:r>
            <a:r>
              <a:rPr dirty="0" sz="1450" spc="-20">
                <a:latin typeface="Times New Roman"/>
                <a:cs typeface="Times New Roman"/>
              </a:rPr>
              <a:t>already,  </a:t>
            </a:r>
            <a:r>
              <a:rPr dirty="0" sz="1450" spc="-10">
                <a:latin typeface="Times New Roman"/>
                <a:cs typeface="Times New Roman"/>
              </a:rPr>
              <a:t>walking about </a:t>
            </a:r>
            <a:r>
              <a:rPr dirty="0" sz="1450" spc="-5">
                <a:latin typeface="Times New Roman"/>
                <a:cs typeface="Times New Roman"/>
              </a:rPr>
              <a:t>by </a:t>
            </a:r>
            <a:r>
              <a:rPr dirty="0" sz="1450" spc="-10">
                <a:latin typeface="Times New Roman"/>
                <a:cs typeface="Times New Roman"/>
              </a:rPr>
              <a:t>the gate, impatiently awaiting</a:t>
            </a:r>
            <a:r>
              <a:rPr dirty="0" sz="1450" spc="20">
                <a:latin typeface="Times New Roman"/>
                <a:cs typeface="Times New Roman"/>
              </a:rPr>
              <a:t> </a:t>
            </a:r>
            <a:r>
              <a:rPr dirty="0" sz="1450" spc="-10">
                <a:latin typeface="Times New Roman"/>
                <a:cs typeface="Times New Roman"/>
              </a:rPr>
              <a:t>us.</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"This Fiodorovich again," Katy says with annoyance. "Please take him  away from me. I'm sick </a:t>
            </a:r>
            <a:r>
              <a:rPr dirty="0" sz="1450" spc="-5">
                <a:latin typeface="Times New Roman"/>
                <a:cs typeface="Times New Roman"/>
              </a:rPr>
              <a:t>of </a:t>
            </a:r>
            <a:r>
              <a:rPr dirty="0" sz="1450" spc="-10">
                <a:latin typeface="Times New Roman"/>
                <a:cs typeface="Times New Roman"/>
              </a:rPr>
              <a:t>him. He's flat.... Let him </a:t>
            </a:r>
            <a:r>
              <a:rPr dirty="0" sz="1450" spc="-5">
                <a:latin typeface="Times New Roman"/>
                <a:cs typeface="Times New Roman"/>
              </a:rPr>
              <a:t>go </a:t>
            </a:r>
            <a:r>
              <a:rPr dirty="0" sz="1450" spc="-10">
                <a:latin typeface="Times New Roman"/>
                <a:cs typeface="Times New Roman"/>
              </a:rPr>
              <a:t>to the</a:t>
            </a:r>
            <a:r>
              <a:rPr dirty="0" sz="1450" spc="80">
                <a:latin typeface="Times New Roman"/>
                <a:cs typeface="Times New Roman"/>
              </a:rPr>
              <a:t> </a:t>
            </a:r>
            <a:r>
              <a:rPr dirty="0" sz="1450" spc="-10">
                <a:latin typeface="Times New Roman"/>
                <a:cs typeface="Times New Roman"/>
              </a:rPr>
              <a:t>deuce."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Mikhail Fiodorovich </a:t>
            </a:r>
            <a:r>
              <a:rPr dirty="0" sz="1450" spc="-5">
                <a:latin typeface="Times New Roman"/>
                <a:cs typeface="Times New Roman"/>
              </a:rPr>
              <a:t>ought </a:t>
            </a:r>
            <a:r>
              <a:rPr dirty="0" sz="1450" spc="-10">
                <a:latin typeface="Times New Roman"/>
                <a:cs typeface="Times New Roman"/>
              </a:rPr>
              <a:t>to have </a:t>
            </a:r>
            <a:r>
              <a:rPr dirty="0" sz="1450" spc="-5">
                <a:latin typeface="Times New Roman"/>
                <a:cs typeface="Times New Roman"/>
              </a:rPr>
              <a:t>gone </a:t>
            </a:r>
            <a:r>
              <a:rPr dirty="0" sz="1450" spc="-10">
                <a:latin typeface="Times New Roman"/>
                <a:cs typeface="Times New Roman"/>
              </a:rPr>
              <a:t>abroad long ago, </a:t>
            </a:r>
            <a:r>
              <a:rPr dirty="0" sz="1450" spc="-5">
                <a:latin typeface="Times New Roman"/>
                <a:cs typeface="Times New Roman"/>
              </a:rPr>
              <a:t>but he </a:t>
            </a:r>
            <a:r>
              <a:rPr dirty="0" sz="1450" spc="-10">
                <a:latin typeface="Times New Roman"/>
                <a:cs typeface="Times New Roman"/>
              </a:rPr>
              <a:t>has  postponed his departure every week. There have been some changes in him  </a:t>
            </a:r>
            <a:r>
              <a:rPr dirty="0" sz="1450" spc="-25">
                <a:latin typeface="Times New Roman"/>
                <a:cs typeface="Times New Roman"/>
              </a:rPr>
              <a:t>lately. </a:t>
            </a:r>
            <a:r>
              <a:rPr dirty="0" sz="1450" spc="-10">
                <a:latin typeface="Times New Roman"/>
                <a:cs typeface="Times New Roman"/>
              </a:rPr>
              <a:t>He's suddenly </a:t>
            </a:r>
            <a:r>
              <a:rPr dirty="0" sz="1450" spc="-5">
                <a:latin typeface="Times New Roman"/>
                <a:cs typeface="Times New Roman"/>
              </a:rPr>
              <a:t>got </a:t>
            </a:r>
            <a:r>
              <a:rPr dirty="0" sz="1450" spc="-10">
                <a:latin typeface="Times New Roman"/>
                <a:cs typeface="Times New Roman"/>
              </a:rPr>
              <a:t>thin, begun to </a:t>
            </a:r>
            <a:r>
              <a:rPr dirty="0" sz="1450" spc="-5">
                <a:latin typeface="Times New Roman"/>
                <a:cs typeface="Times New Roman"/>
              </a:rPr>
              <a:t>be </a:t>
            </a:r>
            <a:r>
              <a:rPr dirty="0" sz="1450" spc="-15">
                <a:latin typeface="Times New Roman"/>
                <a:cs typeface="Times New Roman"/>
              </a:rPr>
              <a:t>affected </a:t>
            </a:r>
            <a:r>
              <a:rPr dirty="0" sz="1450" spc="-5">
                <a:latin typeface="Times New Roman"/>
                <a:cs typeface="Times New Roman"/>
              </a:rPr>
              <a:t>by </a:t>
            </a:r>
            <a:r>
              <a:rPr dirty="0" sz="1450" spc="-10">
                <a:latin typeface="Times New Roman"/>
                <a:cs typeface="Times New Roman"/>
              </a:rPr>
              <a:t>drink—a thing that  never happened to him before, and his black eyebrows have begun to get </a:t>
            </a:r>
            <a:r>
              <a:rPr dirty="0" sz="1450" spc="-25">
                <a:latin typeface="Times New Roman"/>
                <a:cs typeface="Times New Roman"/>
              </a:rPr>
              <a:t>grey.  </a:t>
            </a:r>
            <a:r>
              <a:rPr dirty="0" sz="1450" spc="-10">
                <a:latin typeface="Times New Roman"/>
                <a:cs typeface="Times New Roman"/>
              </a:rPr>
              <a:t>When </a:t>
            </a:r>
            <a:r>
              <a:rPr dirty="0" sz="1450" spc="-5">
                <a:latin typeface="Times New Roman"/>
                <a:cs typeface="Times New Roman"/>
              </a:rPr>
              <a:t>our buggy </a:t>
            </a:r>
            <a:r>
              <a:rPr dirty="0" sz="1450" spc="-10">
                <a:latin typeface="Times New Roman"/>
                <a:cs typeface="Times New Roman"/>
              </a:rPr>
              <a:t>stops at the gate </a:t>
            </a:r>
            <a:r>
              <a:rPr dirty="0" sz="1450" spc="-5">
                <a:latin typeface="Times New Roman"/>
                <a:cs typeface="Times New Roman"/>
              </a:rPr>
              <a:t>he </a:t>
            </a:r>
            <a:r>
              <a:rPr dirty="0" sz="1450" spc="-10">
                <a:latin typeface="Times New Roman"/>
                <a:cs typeface="Times New Roman"/>
              </a:rPr>
              <a:t>cannot hide his joy and impatience.  Anxiously</a:t>
            </a:r>
            <a:r>
              <a:rPr dirty="0" sz="1450" spc="195">
                <a:latin typeface="Times New Roman"/>
                <a:cs typeface="Times New Roman"/>
              </a:rPr>
              <a:t> </a:t>
            </a:r>
            <a:r>
              <a:rPr dirty="0" sz="1450" spc="-5">
                <a:latin typeface="Times New Roman"/>
                <a:cs typeface="Times New Roman"/>
              </a:rPr>
              <a:t>he</a:t>
            </a:r>
            <a:r>
              <a:rPr dirty="0" sz="1450" spc="195">
                <a:latin typeface="Times New Roman"/>
                <a:cs typeface="Times New Roman"/>
              </a:rPr>
              <a:t> </a:t>
            </a:r>
            <a:r>
              <a:rPr dirty="0" sz="1450" spc="-10">
                <a:latin typeface="Times New Roman"/>
                <a:cs typeface="Times New Roman"/>
              </a:rPr>
              <a:t>helps</a:t>
            </a:r>
            <a:r>
              <a:rPr dirty="0" sz="1450" spc="195">
                <a:latin typeface="Times New Roman"/>
                <a:cs typeface="Times New Roman"/>
              </a:rPr>
              <a:t> </a:t>
            </a:r>
            <a:r>
              <a:rPr dirty="0" sz="1450" spc="-10">
                <a:latin typeface="Times New Roman"/>
                <a:cs typeface="Times New Roman"/>
              </a:rPr>
              <a:t>Katy</a:t>
            </a:r>
            <a:r>
              <a:rPr dirty="0" sz="1450" spc="195">
                <a:latin typeface="Times New Roman"/>
                <a:cs typeface="Times New Roman"/>
              </a:rPr>
              <a:t> </a:t>
            </a:r>
            <a:r>
              <a:rPr dirty="0" sz="1450" spc="-10">
                <a:latin typeface="Times New Roman"/>
                <a:cs typeface="Times New Roman"/>
              </a:rPr>
              <a:t>and</a:t>
            </a:r>
            <a:r>
              <a:rPr dirty="0" sz="1450" spc="195">
                <a:latin typeface="Times New Roman"/>
                <a:cs typeface="Times New Roman"/>
              </a:rPr>
              <a:t> </a:t>
            </a:r>
            <a:r>
              <a:rPr dirty="0" sz="1450" spc="-10">
                <a:latin typeface="Times New Roman"/>
                <a:cs typeface="Times New Roman"/>
              </a:rPr>
              <a:t>me</a:t>
            </a:r>
            <a:r>
              <a:rPr dirty="0" sz="1450" spc="200">
                <a:latin typeface="Times New Roman"/>
                <a:cs typeface="Times New Roman"/>
              </a:rPr>
              <a:t> </a:t>
            </a:r>
            <a:r>
              <a:rPr dirty="0" sz="1450" spc="-10">
                <a:latin typeface="Times New Roman"/>
                <a:cs typeface="Times New Roman"/>
              </a:rPr>
              <a:t>from</a:t>
            </a:r>
            <a:r>
              <a:rPr dirty="0" sz="1450" spc="195">
                <a:latin typeface="Times New Roman"/>
                <a:cs typeface="Times New Roman"/>
              </a:rPr>
              <a:t> </a:t>
            </a:r>
            <a:r>
              <a:rPr dirty="0" sz="1450" spc="-10">
                <a:latin typeface="Times New Roman"/>
                <a:cs typeface="Times New Roman"/>
              </a:rPr>
              <a:t>the</a:t>
            </a:r>
            <a:r>
              <a:rPr dirty="0" sz="1450" spc="195">
                <a:latin typeface="Times New Roman"/>
                <a:cs typeface="Times New Roman"/>
              </a:rPr>
              <a:t> </a:t>
            </a:r>
            <a:r>
              <a:rPr dirty="0" sz="1450" spc="-25">
                <a:latin typeface="Times New Roman"/>
                <a:cs typeface="Times New Roman"/>
              </a:rPr>
              <a:t>buggy,</a:t>
            </a:r>
            <a:r>
              <a:rPr dirty="0" sz="1450" spc="195">
                <a:latin typeface="Times New Roman"/>
                <a:cs typeface="Times New Roman"/>
              </a:rPr>
              <a:t> </a:t>
            </a:r>
            <a:r>
              <a:rPr dirty="0" sz="1450" spc="-10">
                <a:latin typeface="Times New Roman"/>
                <a:cs typeface="Times New Roman"/>
              </a:rPr>
              <a:t>hastily</a:t>
            </a:r>
            <a:r>
              <a:rPr dirty="0" sz="1450" spc="195">
                <a:latin typeface="Times New Roman"/>
                <a:cs typeface="Times New Roman"/>
              </a:rPr>
              <a:t> </a:t>
            </a:r>
            <a:r>
              <a:rPr dirty="0" sz="1450" spc="-10">
                <a:latin typeface="Times New Roman"/>
                <a:cs typeface="Times New Roman"/>
              </a:rPr>
              <a:t>asks</a:t>
            </a:r>
            <a:r>
              <a:rPr dirty="0" sz="1450" spc="200">
                <a:latin typeface="Times New Roman"/>
                <a:cs typeface="Times New Roman"/>
              </a:rPr>
              <a:t> </a:t>
            </a:r>
            <a:r>
              <a:rPr dirty="0" sz="1450" spc="-5">
                <a:latin typeface="Times New Roman"/>
                <a:cs typeface="Times New Roman"/>
              </a:rPr>
              <a:t>us</a:t>
            </a:r>
            <a:r>
              <a:rPr dirty="0" sz="1450" spc="195">
                <a:latin typeface="Times New Roman"/>
                <a:cs typeface="Times New Roman"/>
              </a:rPr>
              <a:t> </a:t>
            </a:r>
            <a:r>
              <a:rPr dirty="0" sz="1450" spc="-10">
                <a:latin typeface="Times New Roman"/>
                <a:cs typeface="Times New Roman"/>
              </a:rPr>
              <a:t>questions,</a:t>
            </a:r>
            <a:endParaRPr sz="145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6440" cy="3417570"/>
          </a:xfrm>
          <a:prstGeom prst="rect">
            <a:avLst/>
          </a:prstGeom>
        </p:spPr>
        <p:txBody>
          <a:bodyPr wrap="square" lIns="0" tIns="13335" rIns="0" bIns="0" rtlCol="0" vert="horz">
            <a:spAutoFit/>
          </a:bodyPr>
          <a:lstStyle/>
          <a:p>
            <a:pPr algn="just" marL="12700" marR="5715">
              <a:lnSpc>
                <a:spcPct val="99200"/>
              </a:lnSpc>
              <a:spcBef>
                <a:spcPts val="105"/>
              </a:spcBef>
            </a:pPr>
            <a:r>
              <a:rPr dirty="0" sz="1450" spc="-10">
                <a:latin typeface="Times New Roman"/>
                <a:cs typeface="Times New Roman"/>
              </a:rPr>
              <a:t>laughs, slowly rubs his hands, and that gentle, prayerful, pure something that </a:t>
            </a:r>
            <a:r>
              <a:rPr dirty="0" sz="1450" spc="-5">
                <a:latin typeface="Times New Roman"/>
                <a:cs typeface="Times New Roman"/>
              </a:rPr>
              <a:t>I  </a:t>
            </a:r>
            <a:r>
              <a:rPr dirty="0" sz="1450" spc="-10">
                <a:latin typeface="Times New Roman"/>
                <a:cs typeface="Times New Roman"/>
              </a:rPr>
              <a:t>used to notice only in his eyes is now poured over all his face. He is happy and  at the same time ashamed </a:t>
            </a:r>
            <a:r>
              <a:rPr dirty="0" sz="1450" spc="-5">
                <a:latin typeface="Times New Roman"/>
                <a:cs typeface="Times New Roman"/>
              </a:rPr>
              <a:t>of </a:t>
            </a:r>
            <a:r>
              <a:rPr dirty="0" sz="1450" spc="-10">
                <a:latin typeface="Times New Roman"/>
                <a:cs typeface="Times New Roman"/>
              </a:rPr>
              <a:t>his happiness, ashamed </a:t>
            </a:r>
            <a:r>
              <a:rPr dirty="0" sz="1450" spc="-5">
                <a:latin typeface="Times New Roman"/>
                <a:cs typeface="Times New Roman"/>
              </a:rPr>
              <a:t>of </a:t>
            </a:r>
            <a:r>
              <a:rPr dirty="0" sz="1450" spc="-10">
                <a:latin typeface="Times New Roman"/>
                <a:cs typeface="Times New Roman"/>
              </a:rPr>
              <a:t>his habit </a:t>
            </a:r>
            <a:r>
              <a:rPr dirty="0" sz="1450" spc="-5">
                <a:latin typeface="Times New Roman"/>
                <a:cs typeface="Times New Roman"/>
              </a:rPr>
              <a:t>of </a:t>
            </a:r>
            <a:r>
              <a:rPr dirty="0" sz="1450" spc="-10">
                <a:latin typeface="Times New Roman"/>
                <a:cs typeface="Times New Roman"/>
              </a:rPr>
              <a:t>coming to  Katy's every evening, and </a:t>
            </a:r>
            <a:r>
              <a:rPr dirty="0" sz="1450" spc="-5">
                <a:latin typeface="Times New Roman"/>
                <a:cs typeface="Times New Roman"/>
              </a:rPr>
              <a:t>he </a:t>
            </a:r>
            <a:r>
              <a:rPr dirty="0" sz="1450" spc="-10">
                <a:latin typeface="Times New Roman"/>
                <a:cs typeface="Times New Roman"/>
              </a:rPr>
              <a:t>finds it necessary to give </a:t>
            </a:r>
            <a:r>
              <a:rPr dirty="0" sz="1450" spc="-5">
                <a:latin typeface="Times New Roman"/>
                <a:cs typeface="Times New Roman"/>
              </a:rPr>
              <a:t>a </a:t>
            </a:r>
            <a:r>
              <a:rPr dirty="0" sz="1450" spc="-10">
                <a:latin typeface="Times New Roman"/>
                <a:cs typeface="Times New Roman"/>
              </a:rPr>
              <a:t>reason for his  coming, some </a:t>
            </a:r>
            <a:r>
              <a:rPr dirty="0" sz="1450" spc="-5">
                <a:latin typeface="Times New Roman"/>
                <a:cs typeface="Times New Roman"/>
              </a:rPr>
              <a:t>obvious </a:t>
            </a:r>
            <a:r>
              <a:rPr dirty="0" sz="1450" spc="-20">
                <a:latin typeface="Times New Roman"/>
                <a:cs typeface="Times New Roman"/>
              </a:rPr>
              <a:t>absurdity, </a:t>
            </a:r>
            <a:r>
              <a:rPr dirty="0" sz="1450" spc="-10">
                <a:latin typeface="Times New Roman"/>
                <a:cs typeface="Times New Roman"/>
              </a:rPr>
              <a:t>like: "I was passing </a:t>
            </a:r>
            <a:r>
              <a:rPr dirty="0" sz="1450" spc="-5">
                <a:latin typeface="Times New Roman"/>
                <a:cs typeface="Times New Roman"/>
              </a:rPr>
              <a:t>on </a:t>
            </a:r>
            <a:r>
              <a:rPr dirty="0" sz="1450" spc="-10">
                <a:latin typeface="Times New Roman"/>
                <a:cs typeface="Times New Roman"/>
              </a:rPr>
              <a:t>business, and </a:t>
            </a:r>
            <a:r>
              <a:rPr dirty="0" sz="1450" spc="-5">
                <a:latin typeface="Times New Roman"/>
                <a:cs typeface="Times New Roman"/>
              </a:rPr>
              <a:t>I  thought </a:t>
            </a:r>
            <a:r>
              <a:rPr dirty="0" sz="1450" spc="-10">
                <a:latin typeface="Times New Roman"/>
                <a:cs typeface="Times New Roman"/>
              </a:rPr>
              <a:t>I'd just drop in for </a:t>
            </a:r>
            <a:r>
              <a:rPr dirty="0" sz="1450" spc="-5">
                <a:latin typeface="Times New Roman"/>
                <a:cs typeface="Times New Roman"/>
              </a:rPr>
              <a:t>a</a:t>
            </a:r>
            <a:r>
              <a:rPr dirty="0" sz="1450" spc="20">
                <a:latin typeface="Times New Roman"/>
                <a:cs typeface="Times New Roman"/>
              </a:rPr>
              <a:t> </a:t>
            </a:r>
            <a:r>
              <a:rPr dirty="0" sz="1450" spc="-10">
                <a:latin typeface="Times New Roman"/>
                <a:cs typeface="Times New Roman"/>
              </a:rPr>
              <a:t>second."</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All three </a:t>
            </a:r>
            <a:r>
              <a:rPr dirty="0" sz="1450" spc="-5">
                <a:latin typeface="Times New Roman"/>
                <a:cs typeface="Times New Roman"/>
              </a:rPr>
              <a:t>of us go </a:t>
            </a:r>
            <a:r>
              <a:rPr dirty="0" sz="1450" spc="-10">
                <a:latin typeface="Times New Roman"/>
                <a:cs typeface="Times New Roman"/>
              </a:rPr>
              <a:t>indoors. First we drink tea, then </a:t>
            </a:r>
            <a:r>
              <a:rPr dirty="0" sz="1450" spc="-5">
                <a:latin typeface="Times New Roman"/>
                <a:cs typeface="Times New Roman"/>
              </a:rPr>
              <a:t>our </a:t>
            </a:r>
            <a:r>
              <a:rPr dirty="0" sz="1450" spc="-10">
                <a:latin typeface="Times New Roman"/>
                <a:cs typeface="Times New Roman"/>
              </a:rPr>
              <a:t>old friends, the two  packs </a:t>
            </a:r>
            <a:r>
              <a:rPr dirty="0" sz="1450" spc="-5">
                <a:latin typeface="Times New Roman"/>
                <a:cs typeface="Times New Roman"/>
              </a:rPr>
              <a:t>of </a:t>
            </a:r>
            <a:r>
              <a:rPr dirty="0" sz="1450" spc="-10">
                <a:latin typeface="Times New Roman"/>
                <a:cs typeface="Times New Roman"/>
              </a:rPr>
              <a:t>cards, appear </a:t>
            </a:r>
            <a:r>
              <a:rPr dirty="0" sz="1450" spc="-5">
                <a:latin typeface="Times New Roman"/>
                <a:cs typeface="Times New Roman"/>
              </a:rPr>
              <a:t>on </a:t>
            </a:r>
            <a:r>
              <a:rPr dirty="0" sz="1450" spc="-10">
                <a:latin typeface="Times New Roman"/>
                <a:cs typeface="Times New Roman"/>
              </a:rPr>
              <a:t>the table, with </a:t>
            </a:r>
            <a:r>
              <a:rPr dirty="0" sz="1450" spc="-5">
                <a:latin typeface="Times New Roman"/>
                <a:cs typeface="Times New Roman"/>
              </a:rPr>
              <a:t>a </a:t>
            </a:r>
            <a:r>
              <a:rPr dirty="0" sz="1450" spc="-10">
                <a:latin typeface="Times New Roman"/>
                <a:cs typeface="Times New Roman"/>
              </a:rPr>
              <a:t>big piece </a:t>
            </a:r>
            <a:r>
              <a:rPr dirty="0" sz="1450" spc="-5">
                <a:latin typeface="Times New Roman"/>
                <a:cs typeface="Times New Roman"/>
              </a:rPr>
              <a:t>of </a:t>
            </a:r>
            <a:r>
              <a:rPr dirty="0" sz="1450" spc="-10">
                <a:latin typeface="Times New Roman"/>
                <a:cs typeface="Times New Roman"/>
              </a:rPr>
              <a:t>cheese, some fruit, and  </a:t>
            </a:r>
            <a:r>
              <a:rPr dirty="0" sz="1450" spc="-5">
                <a:latin typeface="Times New Roman"/>
                <a:cs typeface="Times New Roman"/>
              </a:rPr>
              <a:t>a </a:t>
            </a:r>
            <a:r>
              <a:rPr dirty="0" sz="1450" spc="-10">
                <a:latin typeface="Times New Roman"/>
                <a:cs typeface="Times New Roman"/>
              </a:rPr>
              <a:t>bottle </a:t>
            </a:r>
            <a:r>
              <a:rPr dirty="0" sz="1450" spc="-5">
                <a:latin typeface="Times New Roman"/>
                <a:cs typeface="Times New Roman"/>
              </a:rPr>
              <a:t>of </a:t>
            </a:r>
            <a:r>
              <a:rPr dirty="0" sz="1450" spc="-10">
                <a:latin typeface="Times New Roman"/>
                <a:cs typeface="Times New Roman"/>
              </a:rPr>
              <a:t>Crimean champagne. The subjects </a:t>
            </a:r>
            <a:r>
              <a:rPr dirty="0" sz="1450" spc="-5">
                <a:latin typeface="Times New Roman"/>
                <a:cs typeface="Times New Roman"/>
              </a:rPr>
              <a:t>of </a:t>
            </a:r>
            <a:r>
              <a:rPr dirty="0" sz="1450" spc="-10">
                <a:latin typeface="Times New Roman"/>
                <a:cs typeface="Times New Roman"/>
              </a:rPr>
              <a:t>conversation are </a:t>
            </a:r>
            <a:r>
              <a:rPr dirty="0" sz="1450" spc="-5">
                <a:latin typeface="Times New Roman"/>
                <a:cs typeface="Times New Roman"/>
              </a:rPr>
              <a:t>not </a:t>
            </a:r>
            <a:r>
              <a:rPr dirty="0" sz="1450" spc="-30">
                <a:latin typeface="Times New Roman"/>
                <a:cs typeface="Times New Roman"/>
              </a:rPr>
              <a:t>new, </a:t>
            </a:r>
            <a:r>
              <a:rPr dirty="0" sz="1450" spc="-5">
                <a:latin typeface="Times New Roman"/>
                <a:cs typeface="Times New Roman"/>
              </a:rPr>
              <a:t>but  </a:t>
            </a:r>
            <a:r>
              <a:rPr dirty="0" sz="1450" spc="-10">
                <a:latin typeface="Times New Roman"/>
                <a:cs typeface="Times New Roman"/>
              </a:rPr>
              <a:t>all exactly the same as they were in the </a:t>
            </a:r>
            <a:r>
              <a:rPr dirty="0" sz="1450" spc="-20">
                <a:latin typeface="Times New Roman"/>
                <a:cs typeface="Times New Roman"/>
              </a:rPr>
              <a:t>winter. </a:t>
            </a:r>
            <a:r>
              <a:rPr dirty="0" sz="1450" spc="-10">
                <a:latin typeface="Times New Roman"/>
                <a:cs typeface="Times New Roman"/>
              </a:rPr>
              <a:t>The </a:t>
            </a:r>
            <a:r>
              <a:rPr dirty="0" sz="1450" spc="-15">
                <a:latin typeface="Times New Roman"/>
                <a:cs typeface="Times New Roman"/>
              </a:rPr>
              <a:t>university, </a:t>
            </a:r>
            <a:r>
              <a:rPr dirty="0" sz="1450" spc="-10">
                <a:latin typeface="Times New Roman"/>
                <a:cs typeface="Times New Roman"/>
              </a:rPr>
              <a:t>the students,  literature, the theatre—all </a:t>
            </a:r>
            <a:r>
              <a:rPr dirty="0" sz="1450" spc="-5">
                <a:latin typeface="Times New Roman"/>
                <a:cs typeface="Times New Roman"/>
              </a:rPr>
              <a:t>of </a:t>
            </a:r>
            <a:r>
              <a:rPr dirty="0" sz="1450" spc="-10">
                <a:latin typeface="Times New Roman"/>
                <a:cs typeface="Times New Roman"/>
              </a:rPr>
              <a:t>them come in for it. The air thickens with  slanders, and grows more dose. It is poisoned </a:t>
            </a:r>
            <a:r>
              <a:rPr dirty="0" sz="1450" spc="-5">
                <a:latin typeface="Times New Roman"/>
                <a:cs typeface="Times New Roman"/>
              </a:rPr>
              <a:t>by </a:t>
            </a:r>
            <a:r>
              <a:rPr dirty="0" sz="1450" spc="-10">
                <a:latin typeface="Times New Roman"/>
                <a:cs typeface="Times New Roman"/>
              </a:rPr>
              <a:t>the breath, </a:t>
            </a:r>
            <a:r>
              <a:rPr dirty="0" sz="1450" spc="-5">
                <a:latin typeface="Times New Roman"/>
                <a:cs typeface="Times New Roman"/>
              </a:rPr>
              <a:t>not of </a:t>
            </a:r>
            <a:r>
              <a:rPr dirty="0" sz="1450" spc="-10">
                <a:latin typeface="Times New Roman"/>
                <a:cs typeface="Times New Roman"/>
              </a:rPr>
              <a:t>two toads  as in </a:t>
            </a:r>
            <a:r>
              <a:rPr dirty="0" sz="1450" spc="-20">
                <a:latin typeface="Times New Roman"/>
                <a:cs typeface="Times New Roman"/>
              </a:rPr>
              <a:t>winter, </a:t>
            </a:r>
            <a:r>
              <a:rPr dirty="0" sz="1450" spc="-5">
                <a:latin typeface="Times New Roman"/>
                <a:cs typeface="Times New Roman"/>
              </a:rPr>
              <a:t>but </a:t>
            </a:r>
            <a:r>
              <a:rPr dirty="0" sz="1450" spc="-10">
                <a:latin typeface="Times New Roman"/>
                <a:cs typeface="Times New Roman"/>
              </a:rPr>
              <a:t>now </a:t>
            </a:r>
            <a:r>
              <a:rPr dirty="0" sz="1450" spc="-5">
                <a:latin typeface="Times New Roman"/>
                <a:cs typeface="Times New Roman"/>
              </a:rPr>
              <a:t>by </a:t>
            </a:r>
            <a:r>
              <a:rPr dirty="0" sz="1450" spc="-10">
                <a:latin typeface="Times New Roman"/>
                <a:cs typeface="Times New Roman"/>
              </a:rPr>
              <a:t>all three. Besides the </a:t>
            </a:r>
            <a:r>
              <a:rPr dirty="0" sz="1450" spc="-20">
                <a:latin typeface="Times New Roman"/>
                <a:cs typeface="Times New Roman"/>
              </a:rPr>
              <a:t>velvety, </a:t>
            </a:r>
            <a:r>
              <a:rPr dirty="0" sz="1450" spc="-10">
                <a:latin typeface="Times New Roman"/>
                <a:cs typeface="Times New Roman"/>
              </a:rPr>
              <a:t>baritone laughter and  the accordion-like giggle, the maid who waits </a:t>
            </a:r>
            <a:r>
              <a:rPr dirty="0" sz="1450" spc="-5">
                <a:latin typeface="Times New Roman"/>
                <a:cs typeface="Times New Roman"/>
              </a:rPr>
              <a:t>upon us </a:t>
            </a:r>
            <a:r>
              <a:rPr dirty="0" sz="1450" spc="-10">
                <a:latin typeface="Times New Roman"/>
                <a:cs typeface="Times New Roman"/>
              </a:rPr>
              <a:t>hears also the  unpleasant jarring laugh </a:t>
            </a:r>
            <a:r>
              <a:rPr dirty="0" sz="1450" spc="-5">
                <a:latin typeface="Times New Roman"/>
                <a:cs typeface="Times New Roman"/>
              </a:rPr>
              <a:t>of a </a:t>
            </a:r>
            <a:r>
              <a:rPr dirty="0" sz="1450" spc="-10">
                <a:latin typeface="Times New Roman"/>
                <a:cs typeface="Times New Roman"/>
              </a:rPr>
              <a:t>musical comedy general: "He, he,</a:t>
            </a:r>
            <a:r>
              <a:rPr dirty="0" sz="1450" spc="55">
                <a:latin typeface="Times New Roman"/>
                <a:cs typeface="Times New Roman"/>
              </a:rPr>
              <a:t> </a:t>
            </a:r>
            <a:r>
              <a:rPr dirty="0" sz="1450" spc="-10">
                <a:latin typeface="Times New Roman"/>
                <a:cs typeface="Times New Roman"/>
              </a:rPr>
              <a:t>he!"</a:t>
            </a:r>
            <a:endParaRPr sz="1450">
              <a:latin typeface="Times New Roman"/>
              <a:cs typeface="Times New Roman"/>
            </a:endParaRPr>
          </a:p>
        </p:txBody>
      </p:sp>
      <p:sp>
        <p:nvSpPr>
          <p:cNvPr id="3" name="object 3"/>
          <p:cNvSpPr txBox="1"/>
          <p:nvPr/>
        </p:nvSpPr>
        <p:spPr>
          <a:xfrm>
            <a:off x="876300" y="4578728"/>
            <a:ext cx="5807710" cy="5367020"/>
          </a:xfrm>
          <a:prstGeom prst="rect">
            <a:avLst/>
          </a:prstGeom>
        </p:spPr>
        <p:txBody>
          <a:bodyPr wrap="square" lIns="0" tIns="11430" rIns="0" bIns="0" rtlCol="0" vert="horz">
            <a:spAutoFit/>
          </a:bodyPr>
          <a:lstStyle/>
          <a:p>
            <a:pPr algn="ctr">
              <a:lnSpc>
                <a:spcPct val="100000"/>
              </a:lnSpc>
              <a:spcBef>
                <a:spcPts val="90"/>
              </a:spcBef>
            </a:pPr>
            <a:r>
              <a:rPr dirty="0" sz="1450" spc="-10" b="1">
                <a:latin typeface="Times New Roman"/>
                <a:cs typeface="Times New Roman"/>
              </a:rPr>
              <a:t>V</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8890" indent="255904">
              <a:lnSpc>
                <a:spcPts val="1730"/>
              </a:lnSpc>
            </a:pPr>
            <a:r>
              <a:rPr dirty="0" sz="1450" spc="-10">
                <a:latin typeface="Times New Roman"/>
                <a:cs typeface="Times New Roman"/>
              </a:rPr>
              <a:t>There sometimes come fearful nights with </a:t>
            </a:r>
            <a:r>
              <a:rPr dirty="0" sz="1450" spc="-15">
                <a:latin typeface="Times New Roman"/>
                <a:cs typeface="Times New Roman"/>
              </a:rPr>
              <a:t>thunder, </a:t>
            </a:r>
            <a:r>
              <a:rPr dirty="0" sz="1450" spc="-10">
                <a:latin typeface="Times New Roman"/>
                <a:cs typeface="Times New Roman"/>
              </a:rPr>
              <a:t>lightning, rain, and  wind, which the peasants call "sparrow-nights." There was </a:t>
            </a:r>
            <a:r>
              <a:rPr dirty="0" sz="1450" spc="-5">
                <a:latin typeface="Times New Roman"/>
                <a:cs typeface="Times New Roman"/>
              </a:rPr>
              <a:t>one </a:t>
            </a:r>
            <a:r>
              <a:rPr dirty="0" sz="1450" spc="-10">
                <a:latin typeface="Times New Roman"/>
                <a:cs typeface="Times New Roman"/>
              </a:rPr>
              <a:t>such sparrow-  </a:t>
            </a:r>
            <a:r>
              <a:rPr dirty="0" sz="1450" spc="-5">
                <a:latin typeface="Times New Roman"/>
                <a:cs typeface="Times New Roman"/>
              </a:rPr>
              <a:t>night </a:t>
            </a:r>
            <a:r>
              <a:rPr dirty="0" sz="1450" spc="-10">
                <a:latin typeface="Times New Roman"/>
                <a:cs typeface="Times New Roman"/>
              </a:rPr>
              <a:t>in my own personal</a:t>
            </a:r>
            <a:r>
              <a:rPr dirty="0" sz="1450" spc="5">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5080" indent="255904">
              <a:lnSpc>
                <a:spcPts val="1730"/>
              </a:lnSpc>
              <a:spcBef>
                <a:spcPts val="790"/>
              </a:spcBef>
            </a:pPr>
            <a:r>
              <a:rPr dirty="0" sz="1450" spc="-5">
                <a:latin typeface="Times New Roman"/>
                <a:cs typeface="Times New Roman"/>
              </a:rPr>
              <a:t>I </a:t>
            </a:r>
            <a:r>
              <a:rPr dirty="0" sz="1450" spc="-10">
                <a:latin typeface="Times New Roman"/>
                <a:cs typeface="Times New Roman"/>
              </a:rPr>
              <a:t>wake after midnight and suddenly leap </a:t>
            </a:r>
            <a:r>
              <a:rPr dirty="0" sz="1450" spc="-5">
                <a:latin typeface="Times New Roman"/>
                <a:cs typeface="Times New Roman"/>
              </a:rPr>
              <a:t>out of </a:t>
            </a:r>
            <a:r>
              <a:rPr dirty="0" sz="1450" spc="-10">
                <a:latin typeface="Times New Roman"/>
                <a:cs typeface="Times New Roman"/>
              </a:rPr>
              <a:t>bed. Somehow it seems to  me that </a:t>
            </a:r>
            <a:r>
              <a:rPr dirty="0" sz="1450" spc="-5">
                <a:latin typeface="Times New Roman"/>
                <a:cs typeface="Times New Roman"/>
              </a:rPr>
              <a:t>I </a:t>
            </a:r>
            <a:r>
              <a:rPr dirty="0" sz="1450" spc="-10">
                <a:latin typeface="Times New Roman"/>
                <a:cs typeface="Times New Roman"/>
              </a:rPr>
              <a:t>am going to die </a:t>
            </a:r>
            <a:r>
              <a:rPr dirty="0" sz="1450" spc="-20">
                <a:latin typeface="Times New Roman"/>
                <a:cs typeface="Times New Roman"/>
              </a:rPr>
              <a:t>immediately. </a:t>
            </a:r>
            <a:r>
              <a:rPr dirty="0" sz="1450" spc="-5">
                <a:latin typeface="Times New Roman"/>
                <a:cs typeface="Times New Roman"/>
              </a:rPr>
              <a:t>I do not </a:t>
            </a:r>
            <a:r>
              <a:rPr dirty="0" sz="1450" spc="-10">
                <a:latin typeface="Times New Roman"/>
                <a:cs typeface="Times New Roman"/>
              </a:rPr>
              <a:t>know </a:t>
            </a:r>
            <a:r>
              <a:rPr dirty="0" sz="1450" spc="-30">
                <a:latin typeface="Times New Roman"/>
                <a:cs typeface="Times New Roman"/>
              </a:rPr>
              <a:t>why, </a:t>
            </a:r>
            <a:r>
              <a:rPr dirty="0" sz="1450" spc="-10">
                <a:latin typeface="Times New Roman"/>
                <a:cs typeface="Times New Roman"/>
              </a:rPr>
              <a:t>for there is </a:t>
            </a:r>
            <a:r>
              <a:rPr dirty="0" sz="1450" spc="-5">
                <a:latin typeface="Times New Roman"/>
                <a:cs typeface="Times New Roman"/>
              </a:rPr>
              <a:t>no  </a:t>
            </a:r>
            <a:r>
              <a:rPr dirty="0" sz="1450" spc="-10">
                <a:latin typeface="Times New Roman"/>
                <a:cs typeface="Times New Roman"/>
              </a:rPr>
              <a:t>single sensation in my </a:t>
            </a:r>
            <a:r>
              <a:rPr dirty="0" sz="1450" spc="-5">
                <a:latin typeface="Times New Roman"/>
                <a:cs typeface="Times New Roman"/>
              </a:rPr>
              <a:t>body </a:t>
            </a:r>
            <a:r>
              <a:rPr dirty="0" sz="1450" spc="-10">
                <a:latin typeface="Times New Roman"/>
                <a:cs typeface="Times New Roman"/>
              </a:rPr>
              <a:t>which points to </a:t>
            </a:r>
            <a:r>
              <a:rPr dirty="0" sz="1450" spc="-5">
                <a:latin typeface="Times New Roman"/>
                <a:cs typeface="Times New Roman"/>
              </a:rPr>
              <a:t>a </a:t>
            </a:r>
            <a:r>
              <a:rPr dirty="0" sz="1450" spc="-10">
                <a:latin typeface="Times New Roman"/>
                <a:cs typeface="Times New Roman"/>
              </a:rPr>
              <a:t>quick end; </a:t>
            </a:r>
            <a:r>
              <a:rPr dirty="0" sz="1450" spc="-5">
                <a:latin typeface="Times New Roman"/>
                <a:cs typeface="Times New Roman"/>
              </a:rPr>
              <a:t>but a </a:t>
            </a:r>
            <a:r>
              <a:rPr dirty="0" sz="1450" spc="-10">
                <a:latin typeface="Times New Roman"/>
                <a:cs typeface="Times New Roman"/>
              </a:rPr>
              <a:t>terror presses  </a:t>
            </a:r>
            <a:r>
              <a:rPr dirty="0" sz="1450" spc="-5">
                <a:latin typeface="Times New Roman"/>
                <a:cs typeface="Times New Roman"/>
              </a:rPr>
              <a:t>on </a:t>
            </a:r>
            <a:r>
              <a:rPr dirty="0" sz="1450" spc="-10">
                <a:latin typeface="Times New Roman"/>
                <a:cs typeface="Times New Roman"/>
              </a:rPr>
              <a:t>my soul as though </a:t>
            </a:r>
            <a:r>
              <a:rPr dirty="0" sz="1450" spc="-5">
                <a:latin typeface="Times New Roman"/>
                <a:cs typeface="Times New Roman"/>
              </a:rPr>
              <a:t>I </a:t>
            </a:r>
            <a:r>
              <a:rPr dirty="0" sz="1450" spc="-10">
                <a:latin typeface="Times New Roman"/>
                <a:cs typeface="Times New Roman"/>
              </a:rPr>
              <a:t>had suddenly seen </a:t>
            </a:r>
            <a:r>
              <a:rPr dirty="0" sz="1450" spc="-5">
                <a:latin typeface="Times New Roman"/>
                <a:cs typeface="Times New Roman"/>
              </a:rPr>
              <a:t>a </a:t>
            </a:r>
            <a:r>
              <a:rPr dirty="0" sz="1450" spc="-10">
                <a:latin typeface="Times New Roman"/>
                <a:cs typeface="Times New Roman"/>
              </a:rPr>
              <a:t>huge, ill-boding fire in the</a:t>
            </a:r>
            <a:r>
              <a:rPr dirty="0" sz="1450" spc="125">
                <a:latin typeface="Times New Roman"/>
                <a:cs typeface="Times New Roman"/>
              </a:rPr>
              <a:t> </a:t>
            </a:r>
            <a:r>
              <a:rPr dirty="0" sz="1450" spc="-30">
                <a:latin typeface="Times New Roman"/>
                <a:cs typeface="Times New Roman"/>
              </a:rPr>
              <a:t>sky.</a:t>
            </a:r>
            <a:endParaRPr sz="1450">
              <a:latin typeface="Times New Roman"/>
              <a:cs typeface="Times New Roman"/>
            </a:endParaRPr>
          </a:p>
          <a:p>
            <a:pPr algn="just" marL="12700" marR="7620" indent="255904">
              <a:lnSpc>
                <a:spcPts val="1730"/>
              </a:lnSpc>
              <a:spcBef>
                <a:spcPts val="710"/>
              </a:spcBef>
            </a:pPr>
            <a:r>
              <a:rPr dirty="0" sz="1450" spc="-5">
                <a:latin typeface="Times New Roman"/>
                <a:cs typeface="Times New Roman"/>
              </a:rPr>
              <a:t>I </a:t>
            </a:r>
            <a:r>
              <a:rPr dirty="0" sz="1450" spc="-10">
                <a:latin typeface="Times New Roman"/>
                <a:cs typeface="Times New Roman"/>
              </a:rPr>
              <a:t>light the lamp quickly and drink some water straight </a:t>
            </a:r>
            <a:r>
              <a:rPr dirty="0" sz="1450" spc="-5">
                <a:latin typeface="Times New Roman"/>
                <a:cs typeface="Times New Roman"/>
              </a:rPr>
              <a:t>out of </a:t>
            </a:r>
            <a:r>
              <a:rPr dirty="0" sz="1450" spc="-10">
                <a:latin typeface="Times New Roman"/>
                <a:cs typeface="Times New Roman"/>
              </a:rPr>
              <a:t>the </a:t>
            </a:r>
            <a:r>
              <a:rPr dirty="0" sz="1450" spc="-20">
                <a:latin typeface="Times New Roman"/>
                <a:cs typeface="Times New Roman"/>
              </a:rPr>
              <a:t>decanter.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hurry to the </a:t>
            </a:r>
            <a:r>
              <a:rPr dirty="0" sz="1450" spc="-20">
                <a:latin typeface="Times New Roman"/>
                <a:cs typeface="Times New Roman"/>
              </a:rPr>
              <a:t>window. </a:t>
            </a:r>
            <a:r>
              <a:rPr dirty="0" sz="1450" spc="-10">
                <a:latin typeface="Times New Roman"/>
                <a:cs typeface="Times New Roman"/>
              </a:rPr>
              <a:t>The weather is magnificent. The air smells </a:t>
            </a:r>
            <a:r>
              <a:rPr dirty="0" sz="1450" spc="-5">
                <a:latin typeface="Times New Roman"/>
                <a:cs typeface="Times New Roman"/>
              </a:rPr>
              <a:t>of </a:t>
            </a:r>
            <a:r>
              <a:rPr dirty="0" sz="1450" spc="-10">
                <a:latin typeface="Times New Roman"/>
                <a:cs typeface="Times New Roman"/>
              </a:rPr>
              <a:t>hay  and some delicious thing besides. </a:t>
            </a:r>
            <a:r>
              <a:rPr dirty="0" sz="1450" spc="-5">
                <a:latin typeface="Times New Roman"/>
                <a:cs typeface="Times New Roman"/>
              </a:rPr>
              <a:t>I </a:t>
            </a:r>
            <a:r>
              <a:rPr dirty="0" sz="1450" spc="-10">
                <a:latin typeface="Times New Roman"/>
                <a:cs typeface="Times New Roman"/>
              </a:rPr>
              <a:t>see the spikes </a:t>
            </a:r>
            <a:r>
              <a:rPr dirty="0" sz="1450" spc="-5">
                <a:latin typeface="Times New Roman"/>
                <a:cs typeface="Times New Roman"/>
              </a:rPr>
              <a:t>of </a:t>
            </a:r>
            <a:r>
              <a:rPr dirty="0" sz="1450" spc="-10">
                <a:latin typeface="Times New Roman"/>
                <a:cs typeface="Times New Roman"/>
              </a:rPr>
              <a:t>my garden fence, the  sleepy starveling trees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window, </a:t>
            </a:r>
            <a:r>
              <a:rPr dirty="0" sz="1450" spc="-10">
                <a:latin typeface="Times New Roman"/>
                <a:cs typeface="Times New Roman"/>
              </a:rPr>
              <a:t>the road, the dark strip </a:t>
            </a:r>
            <a:r>
              <a:rPr dirty="0" sz="1450" spc="-5">
                <a:latin typeface="Times New Roman"/>
                <a:cs typeface="Times New Roman"/>
              </a:rPr>
              <a:t>of </a:t>
            </a:r>
            <a:r>
              <a:rPr dirty="0" sz="1450" spc="-10">
                <a:latin typeface="Times New Roman"/>
                <a:cs typeface="Times New Roman"/>
              </a:rPr>
              <a:t>forest. There  is </a:t>
            </a:r>
            <a:r>
              <a:rPr dirty="0" sz="1450" spc="-5">
                <a:latin typeface="Times New Roman"/>
                <a:cs typeface="Times New Roman"/>
              </a:rPr>
              <a:t>a </a:t>
            </a:r>
            <a:r>
              <a:rPr dirty="0" sz="1450" spc="-10">
                <a:latin typeface="Times New Roman"/>
                <a:cs typeface="Times New Roman"/>
              </a:rPr>
              <a:t>calm and brilliant moon in the sky and </a:t>
            </a:r>
            <a:r>
              <a:rPr dirty="0" sz="1450" spc="-5">
                <a:latin typeface="Times New Roman"/>
                <a:cs typeface="Times New Roman"/>
              </a:rPr>
              <a:t>not a </a:t>
            </a:r>
            <a:r>
              <a:rPr dirty="0" sz="1450" spc="-10">
                <a:latin typeface="Times New Roman"/>
                <a:cs typeface="Times New Roman"/>
              </a:rPr>
              <a:t>single cloud. </a:t>
            </a:r>
            <a:r>
              <a:rPr dirty="0" sz="1450" spc="-20">
                <a:latin typeface="Times New Roman"/>
                <a:cs typeface="Times New Roman"/>
              </a:rPr>
              <a:t>Serenity. </a:t>
            </a:r>
            <a:r>
              <a:rPr dirty="0" sz="1450" spc="-10">
                <a:latin typeface="Times New Roman"/>
                <a:cs typeface="Times New Roman"/>
              </a:rPr>
              <a:t>Not </a:t>
            </a:r>
            <a:r>
              <a:rPr dirty="0" sz="1450" spc="-5">
                <a:latin typeface="Times New Roman"/>
                <a:cs typeface="Times New Roman"/>
              </a:rPr>
              <a:t>a  </a:t>
            </a:r>
            <a:r>
              <a:rPr dirty="0" sz="1450" spc="-10">
                <a:latin typeface="Times New Roman"/>
                <a:cs typeface="Times New Roman"/>
              </a:rPr>
              <a:t>leaf stirs. </a:t>
            </a:r>
            <a:r>
              <a:rPr dirty="0" sz="1450" spc="-60">
                <a:latin typeface="Times New Roman"/>
                <a:cs typeface="Times New Roman"/>
              </a:rPr>
              <a:t>To </a:t>
            </a:r>
            <a:r>
              <a:rPr dirty="0" sz="1450" spc="-10">
                <a:latin typeface="Times New Roman"/>
                <a:cs typeface="Times New Roman"/>
              </a:rPr>
              <a:t>me it seems that everything is looking at me and listening for me  to die.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Dread seizes me. </a:t>
            </a:r>
            <a:r>
              <a:rPr dirty="0" sz="1450" spc="-5">
                <a:latin typeface="Times New Roman"/>
                <a:cs typeface="Times New Roman"/>
              </a:rPr>
              <a:t>I </a:t>
            </a:r>
            <a:r>
              <a:rPr dirty="0" sz="1450" spc="-10">
                <a:latin typeface="Times New Roman"/>
                <a:cs typeface="Times New Roman"/>
              </a:rPr>
              <a:t>shut the window and run to the bed, </a:t>
            </a:r>
            <a:r>
              <a:rPr dirty="0" sz="1450" spc="-5">
                <a:latin typeface="Times New Roman"/>
                <a:cs typeface="Times New Roman"/>
              </a:rPr>
              <a:t>I </a:t>
            </a:r>
            <a:r>
              <a:rPr dirty="0" sz="1450" spc="-10">
                <a:latin typeface="Times New Roman"/>
                <a:cs typeface="Times New Roman"/>
              </a:rPr>
              <a:t>feel for my pulse.  </a:t>
            </a:r>
            <a:r>
              <a:rPr dirty="0" sz="1450" spc="-5">
                <a:latin typeface="Times New Roman"/>
                <a:cs typeface="Times New Roman"/>
              </a:rPr>
              <a:t>I </a:t>
            </a:r>
            <a:r>
              <a:rPr dirty="0" sz="1450" spc="-10">
                <a:latin typeface="Times New Roman"/>
                <a:cs typeface="Times New Roman"/>
              </a:rPr>
              <a:t>cannot find it in my wrist; </a:t>
            </a:r>
            <a:r>
              <a:rPr dirty="0" sz="1450" spc="-5">
                <a:latin typeface="Times New Roman"/>
                <a:cs typeface="Times New Roman"/>
              </a:rPr>
              <a:t>I </a:t>
            </a:r>
            <a:r>
              <a:rPr dirty="0" sz="1450" spc="-10">
                <a:latin typeface="Times New Roman"/>
                <a:cs typeface="Times New Roman"/>
              </a:rPr>
              <a:t>seek it in my temples, my chin, my hand again.  They are all cold and slippery with sweat. My breathing comes quicker and  quicker; my </a:t>
            </a:r>
            <a:r>
              <a:rPr dirty="0" sz="1450" spc="-5">
                <a:latin typeface="Times New Roman"/>
                <a:cs typeface="Times New Roman"/>
              </a:rPr>
              <a:t>body </a:t>
            </a:r>
            <a:r>
              <a:rPr dirty="0" sz="1450" spc="-10">
                <a:latin typeface="Times New Roman"/>
                <a:cs typeface="Times New Roman"/>
              </a:rPr>
              <a:t>trembles, all my bowels are stirred, and my face and  forehead feel as though </a:t>
            </a:r>
            <a:r>
              <a:rPr dirty="0" sz="1450" spc="-5">
                <a:latin typeface="Times New Roman"/>
                <a:cs typeface="Times New Roman"/>
              </a:rPr>
              <a:t>a </a:t>
            </a:r>
            <a:r>
              <a:rPr dirty="0" sz="1450" spc="-10">
                <a:latin typeface="Times New Roman"/>
                <a:cs typeface="Times New Roman"/>
              </a:rPr>
              <a:t>cobweb had settled </a:t>
            </a:r>
            <a:r>
              <a:rPr dirty="0" sz="1450" spc="-5">
                <a:latin typeface="Times New Roman"/>
                <a:cs typeface="Times New Roman"/>
              </a:rPr>
              <a:t>on</a:t>
            </a:r>
            <a:r>
              <a:rPr dirty="0" sz="1450" spc="3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What</a:t>
            </a:r>
            <a:r>
              <a:rPr dirty="0" sz="1450" spc="114">
                <a:latin typeface="Times New Roman"/>
                <a:cs typeface="Times New Roman"/>
              </a:rPr>
              <a:t> </a:t>
            </a:r>
            <a:r>
              <a:rPr dirty="0" sz="1450" spc="-10">
                <a:latin typeface="Times New Roman"/>
                <a:cs typeface="Times New Roman"/>
              </a:rPr>
              <a:t>shall</a:t>
            </a:r>
            <a:r>
              <a:rPr dirty="0" sz="1450" spc="114">
                <a:latin typeface="Times New Roman"/>
                <a:cs typeface="Times New Roman"/>
              </a:rPr>
              <a:t> </a:t>
            </a:r>
            <a:r>
              <a:rPr dirty="0" sz="1450" spc="-5">
                <a:latin typeface="Times New Roman"/>
                <a:cs typeface="Times New Roman"/>
              </a:rPr>
              <a:t>I</a:t>
            </a:r>
            <a:r>
              <a:rPr dirty="0" sz="1450" spc="120">
                <a:latin typeface="Times New Roman"/>
                <a:cs typeface="Times New Roman"/>
              </a:rPr>
              <a:t> </a:t>
            </a:r>
            <a:r>
              <a:rPr dirty="0" sz="1450" spc="-5">
                <a:latin typeface="Times New Roman"/>
                <a:cs typeface="Times New Roman"/>
              </a:rPr>
              <a:t>do?</a:t>
            </a:r>
            <a:r>
              <a:rPr dirty="0" sz="1450" spc="114">
                <a:latin typeface="Times New Roman"/>
                <a:cs typeface="Times New Roman"/>
              </a:rPr>
              <a:t> </a:t>
            </a:r>
            <a:r>
              <a:rPr dirty="0" sz="1450" spc="-10">
                <a:latin typeface="Times New Roman"/>
                <a:cs typeface="Times New Roman"/>
              </a:rPr>
              <a:t>Shall</a:t>
            </a:r>
            <a:r>
              <a:rPr dirty="0" sz="1450" spc="120">
                <a:latin typeface="Times New Roman"/>
                <a:cs typeface="Times New Roman"/>
              </a:rPr>
              <a:t> </a:t>
            </a:r>
            <a:r>
              <a:rPr dirty="0" sz="1450" spc="-5">
                <a:latin typeface="Times New Roman"/>
                <a:cs typeface="Times New Roman"/>
              </a:rPr>
              <a:t>I</a:t>
            </a:r>
            <a:r>
              <a:rPr dirty="0" sz="1450" spc="114">
                <a:latin typeface="Times New Roman"/>
                <a:cs typeface="Times New Roman"/>
              </a:rPr>
              <a:t> </a:t>
            </a:r>
            <a:r>
              <a:rPr dirty="0" sz="1450" spc="-10">
                <a:latin typeface="Times New Roman"/>
                <a:cs typeface="Times New Roman"/>
              </a:rPr>
              <a:t>call</a:t>
            </a:r>
            <a:r>
              <a:rPr dirty="0" sz="1450" spc="120">
                <a:latin typeface="Times New Roman"/>
                <a:cs typeface="Times New Roman"/>
              </a:rPr>
              <a:t> </a:t>
            </a:r>
            <a:r>
              <a:rPr dirty="0" sz="1450" spc="-10">
                <a:latin typeface="Times New Roman"/>
                <a:cs typeface="Times New Roman"/>
              </a:rPr>
              <a:t>my</a:t>
            </a:r>
            <a:r>
              <a:rPr dirty="0" sz="1450" spc="114">
                <a:latin typeface="Times New Roman"/>
                <a:cs typeface="Times New Roman"/>
              </a:rPr>
              <a:t> </a:t>
            </a:r>
            <a:r>
              <a:rPr dirty="0" sz="1450" spc="-10">
                <a:latin typeface="Times New Roman"/>
                <a:cs typeface="Times New Roman"/>
              </a:rPr>
              <a:t>family?</a:t>
            </a:r>
            <a:r>
              <a:rPr dirty="0" sz="1450" spc="120">
                <a:latin typeface="Times New Roman"/>
                <a:cs typeface="Times New Roman"/>
              </a:rPr>
              <a:t> </a:t>
            </a:r>
            <a:r>
              <a:rPr dirty="0" sz="1450" spc="-10">
                <a:latin typeface="Times New Roman"/>
                <a:cs typeface="Times New Roman"/>
              </a:rPr>
              <a:t>No</a:t>
            </a:r>
            <a:r>
              <a:rPr dirty="0" sz="1450" spc="114">
                <a:latin typeface="Times New Roman"/>
                <a:cs typeface="Times New Roman"/>
              </a:rPr>
              <a:t> </a:t>
            </a:r>
            <a:r>
              <a:rPr dirty="0" sz="1450" spc="-10">
                <a:latin typeface="Times New Roman"/>
                <a:cs typeface="Times New Roman"/>
              </a:rPr>
              <a:t>use.</a:t>
            </a:r>
            <a:r>
              <a:rPr dirty="0" sz="1450" spc="120">
                <a:latin typeface="Times New Roman"/>
                <a:cs typeface="Times New Roman"/>
              </a:rPr>
              <a:t> </a:t>
            </a:r>
            <a:r>
              <a:rPr dirty="0" sz="1450" spc="-5">
                <a:latin typeface="Times New Roman"/>
                <a:cs typeface="Times New Roman"/>
              </a:rPr>
              <a:t>I</a:t>
            </a:r>
            <a:r>
              <a:rPr dirty="0" sz="1450" spc="114">
                <a:latin typeface="Times New Roman"/>
                <a:cs typeface="Times New Roman"/>
              </a:rPr>
              <a:t> </a:t>
            </a:r>
            <a:r>
              <a:rPr dirty="0" sz="1450" spc="-5">
                <a:latin typeface="Times New Roman"/>
                <a:cs typeface="Times New Roman"/>
              </a:rPr>
              <a:t>do</a:t>
            </a:r>
            <a:r>
              <a:rPr dirty="0" sz="1450" spc="120">
                <a:latin typeface="Times New Roman"/>
                <a:cs typeface="Times New Roman"/>
              </a:rPr>
              <a:t> </a:t>
            </a:r>
            <a:r>
              <a:rPr dirty="0" sz="1450" spc="-5">
                <a:latin typeface="Times New Roman"/>
                <a:cs typeface="Times New Roman"/>
              </a:rPr>
              <a:t>not</a:t>
            </a:r>
            <a:r>
              <a:rPr dirty="0" sz="1450" spc="114">
                <a:latin typeface="Times New Roman"/>
                <a:cs typeface="Times New Roman"/>
              </a:rPr>
              <a:t> </a:t>
            </a:r>
            <a:r>
              <a:rPr dirty="0" sz="1450" spc="-10">
                <a:latin typeface="Times New Roman"/>
                <a:cs typeface="Times New Roman"/>
              </a:rPr>
              <a:t>know</a:t>
            </a:r>
            <a:r>
              <a:rPr dirty="0" sz="1450" spc="120">
                <a:latin typeface="Times New Roman"/>
                <a:cs typeface="Times New Roman"/>
              </a:rPr>
              <a:t> </a:t>
            </a:r>
            <a:r>
              <a:rPr dirty="0" sz="1450" spc="-10">
                <a:latin typeface="Times New Roman"/>
                <a:cs typeface="Times New Roman"/>
              </a:rPr>
              <a:t>what</a:t>
            </a:r>
            <a:r>
              <a:rPr dirty="0" sz="1450" spc="114">
                <a:latin typeface="Times New Roman"/>
                <a:cs typeface="Times New Roman"/>
              </a:rPr>
              <a:t> </a:t>
            </a:r>
            <a:r>
              <a:rPr dirty="0" sz="1450" spc="-10">
                <a:latin typeface="Times New Roman"/>
                <a:cs typeface="Times New Roman"/>
              </a:rPr>
              <a:t>my</a:t>
            </a:r>
            <a:endParaRPr sz="145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7494"/>
            <a:ext cx="5807710" cy="9264650"/>
          </a:xfrm>
          <a:prstGeom prst="rect">
            <a:avLst/>
          </a:prstGeom>
        </p:spPr>
        <p:txBody>
          <a:bodyPr wrap="square" lIns="0" tIns="107950" rIns="0" bIns="0" rtlCol="0" vert="horz">
            <a:spAutoFit/>
          </a:bodyPr>
          <a:lstStyle/>
          <a:p>
            <a:pPr algn="just" marL="12700">
              <a:lnSpc>
                <a:spcPct val="100000"/>
              </a:lnSpc>
              <a:spcBef>
                <a:spcPts val="850"/>
              </a:spcBef>
            </a:pPr>
            <a:r>
              <a:rPr dirty="0" sz="1450" spc="-10">
                <a:latin typeface="Times New Roman"/>
                <a:cs typeface="Times New Roman"/>
              </a:rPr>
              <a:t>wife and Liza will </a:t>
            </a:r>
            <a:r>
              <a:rPr dirty="0" sz="1450" spc="-5">
                <a:latin typeface="Times New Roman"/>
                <a:cs typeface="Times New Roman"/>
              </a:rPr>
              <a:t>do </a:t>
            </a:r>
            <a:r>
              <a:rPr dirty="0" sz="1450" spc="-10">
                <a:latin typeface="Times New Roman"/>
                <a:cs typeface="Times New Roman"/>
              </a:rPr>
              <a:t>when they come in to</a:t>
            </a:r>
            <a:r>
              <a:rPr dirty="0" sz="1450" spc="3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815"/>
              </a:spcBef>
            </a:pPr>
            <a:r>
              <a:rPr dirty="0" sz="1450" spc="-5">
                <a:latin typeface="Times New Roman"/>
                <a:cs typeface="Times New Roman"/>
              </a:rPr>
              <a:t>I </a:t>
            </a:r>
            <a:r>
              <a:rPr dirty="0" sz="1450" spc="-10">
                <a:latin typeface="Times New Roman"/>
                <a:cs typeface="Times New Roman"/>
              </a:rPr>
              <a:t>hide my head under the </a:t>
            </a:r>
            <a:r>
              <a:rPr dirty="0" sz="1450" spc="-20">
                <a:latin typeface="Times New Roman"/>
                <a:cs typeface="Times New Roman"/>
              </a:rPr>
              <a:t>pillow, </a:t>
            </a:r>
            <a:r>
              <a:rPr dirty="0" sz="1450" spc="-10">
                <a:latin typeface="Times New Roman"/>
                <a:cs typeface="Times New Roman"/>
              </a:rPr>
              <a:t>shut my eyes and wait, wait.... My spine  is cold. It almost contracts within me. And </a:t>
            </a:r>
            <a:r>
              <a:rPr dirty="0" sz="1450" spc="-5">
                <a:latin typeface="Times New Roman"/>
                <a:cs typeface="Times New Roman"/>
              </a:rPr>
              <a:t>I </a:t>
            </a:r>
            <a:r>
              <a:rPr dirty="0" sz="1450" spc="-10">
                <a:latin typeface="Times New Roman"/>
                <a:cs typeface="Times New Roman"/>
              </a:rPr>
              <a:t>feel that death will approach me  only from behind, very</a:t>
            </a:r>
            <a:r>
              <a:rPr dirty="0" sz="1450" spc="5">
                <a:latin typeface="Times New Roman"/>
                <a:cs typeface="Times New Roman"/>
              </a:rPr>
              <a:t> </a:t>
            </a:r>
            <a:r>
              <a:rPr dirty="0" sz="1450" spc="-20">
                <a:latin typeface="Times New Roman"/>
                <a:cs typeface="Times New Roman"/>
              </a:rPr>
              <a:t>quietly.</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"Kivi, kivi." A squeak sounds in the stillness </a:t>
            </a:r>
            <a:r>
              <a:rPr dirty="0" sz="1450" spc="-5">
                <a:latin typeface="Times New Roman"/>
                <a:cs typeface="Times New Roman"/>
              </a:rPr>
              <a:t>of </a:t>
            </a:r>
            <a:r>
              <a:rPr dirty="0" sz="1450" spc="-10">
                <a:latin typeface="Times New Roman"/>
                <a:cs typeface="Times New Roman"/>
              </a:rPr>
              <a:t>the night. </a:t>
            </a:r>
            <a:r>
              <a:rPr dirty="0" sz="1450" spc="-5">
                <a:latin typeface="Times New Roman"/>
                <a:cs typeface="Times New Roman"/>
              </a:rPr>
              <a:t>I do not </a:t>
            </a:r>
            <a:r>
              <a:rPr dirty="0" sz="1450" spc="-10">
                <a:latin typeface="Times New Roman"/>
                <a:cs typeface="Times New Roman"/>
              </a:rPr>
              <a:t>know  whether it is in my heart </a:t>
            </a:r>
            <a:r>
              <a:rPr dirty="0" sz="1450" spc="-5">
                <a:latin typeface="Times New Roman"/>
                <a:cs typeface="Times New Roman"/>
              </a:rPr>
              <a:t>or </a:t>
            </a:r>
            <a:r>
              <a:rPr dirty="0" sz="1450" spc="-10">
                <a:latin typeface="Times New Roman"/>
                <a:cs typeface="Times New Roman"/>
              </a:rPr>
              <a:t>in the</a:t>
            </a:r>
            <a:r>
              <a:rPr dirty="0" sz="1450" spc="30">
                <a:latin typeface="Times New Roman"/>
                <a:cs typeface="Times New Roman"/>
              </a:rPr>
              <a:t> </a:t>
            </a:r>
            <a:r>
              <a:rPr dirty="0" sz="1450" spc="-10">
                <a:latin typeface="Times New Roman"/>
                <a:cs typeface="Times New Roman"/>
              </a:rPr>
              <a:t>street.</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God, how awful! </a:t>
            </a:r>
            <a:r>
              <a:rPr dirty="0" sz="1450" spc="-5">
                <a:latin typeface="Times New Roman"/>
                <a:cs typeface="Times New Roman"/>
              </a:rPr>
              <a:t>I </a:t>
            </a:r>
            <a:r>
              <a:rPr dirty="0" sz="1450" spc="-10">
                <a:latin typeface="Times New Roman"/>
                <a:cs typeface="Times New Roman"/>
              </a:rPr>
              <a:t>would drink some more water; </a:t>
            </a:r>
            <a:r>
              <a:rPr dirty="0" sz="1450" spc="-5">
                <a:latin typeface="Times New Roman"/>
                <a:cs typeface="Times New Roman"/>
              </a:rPr>
              <a:t>but </a:t>
            </a: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dread opening  my eyes, and fear to raise my head. The terror is unaccountable, animal. </a:t>
            </a:r>
            <a:r>
              <a:rPr dirty="0" sz="1450" spc="-5">
                <a:latin typeface="Times New Roman"/>
                <a:cs typeface="Times New Roman"/>
              </a:rPr>
              <a:t>I  </a:t>
            </a:r>
            <a:r>
              <a:rPr dirty="0" sz="1450" spc="-10">
                <a:latin typeface="Times New Roman"/>
                <a:cs typeface="Times New Roman"/>
              </a:rPr>
              <a:t>cannot understand why </a:t>
            </a:r>
            <a:r>
              <a:rPr dirty="0" sz="1450" spc="-5">
                <a:latin typeface="Times New Roman"/>
                <a:cs typeface="Times New Roman"/>
              </a:rPr>
              <a:t>I </a:t>
            </a:r>
            <a:r>
              <a:rPr dirty="0" sz="1450" spc="-10">
                <a:latin typeface="Times New Roman"/>
                <a:cs typeface="Times New Roman"/>
              </a:rPr>
              <a:t>am afraid. Is it because </a:t>
            </a:r>
            <a:r>
              <a:rPr dirty="0" sz="1450" spc="-5">
                <a:latin typeface="Times New Roman"/>
                <a:cs typeface="Times New Roman"/>
              </a:rPr>
              <a:t>I </a:t>
            </a:r>
            <a:r>
              <a:rPr dirty="0" sz="1450" spc="-10">
                <a:latin typeface="Times New Roman"/>
                <a:cs typeface="Times New Roman"/>
              </a:rPr>
              <a:t>want to live, </a:t>
            </a:r>
            <a:r>
              <a:rPr dirty="0" sz="1450" spc="-5">
                <a:latin typeface="Times New Roman"/>
                <a:cs typeface="Times New Roman"/>
              </a:rPr>
              <a:t>or </a:t>
            </a:r>
            <a:r>
              <a:rPr dirty="0" sz="1450" spc="-10">
                <a:latin typeface="Times New Roman"/>
                <a:cs typeface="Times New Roman"/>
              </a:rPr>
              <a:t>because </a:t>
            </a:r>
            <a:r>
              <a:rPr dirty="0" sz="1450" spc="-5">
                <a:latin typeface="Times New Roman"/>
                <a:cs typeface="Times New Roman"/>
              </a:rPr>
              <a:t>a  </a:t>
            </a:r>
            <a:r>
              <a:rPr dirty="0" sz="1450" spc="-10">
                <a:latin typeface="Times New Roman"/>
                <a:cs typeface="Times New Roman"/>
              </a:rPr>
              <a:t>new and unknown pain awaits</a:t>
            </a:r>
            <a:r>
              <a:rPr dirty="0" sz="1450" spc="1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Upstairs, above the ceiling, </a:t>
            </a:r>
            <a:r>
              <a:rPr dirty="0" sz="1450" spc="-5">
                <a:latin typeface="Times New Roman"/>
                <a:cs typeface="Times New Roman"/>
              </a:rPr>
              <a:t>a </a:t>
            </a:r>
            <a:r>
              <a:rPr dirty="0" sz="1450" spc="-10">
                <a:latin typeface="Times New Roman"/>
                <a:cs typeface="Times New Roman"/>
              </a:rPr>
              <a:t>moan, then </a:t>
            </a:r>
            <a:r>
              <a:rPr dirty="0" sz="1450" spc="-5">
                <a:latin typeface="Times New Roman"/>
                <a:cs typeface="Times New Roman"/>
              </a:rPr>
              <a:t>a </a:t>
            </a:r>
            <a:r>
              <a:rPr dirty="0" sz="1450" spc="-10">
                <a:latin typeface="Times New Roman"/>
                <a:cs typeface="Times New Roman"/>
              </a:rPr>
              <a:t>laugh </a:t>
            </a:r>
            <a:r>
              <a:rPr dirty="0" sz="1450" spc="-5">
                <a:latin typeface="Times New Roman"/>
                <a:cs typeface="Times New Roman"/>
              </a:rPr>
              <a:t>... I </a:t>
            </a:r>
            <a:r>
              <a:rPr dirty="0" sz="1450" spc="-10">
                <a:latin typeface="Times New Roman"/>
                <a:cs typeface="Times New Roman"/>
              </a:rPr>
              <a:t>listen. A little after  steps sound </a:t>
            </a:r>
            <a:r>
              <a:rPr dirty="0" sz="1450" spc="-5">
                <a:latin typeface="Times New Roman"/>
                <a:cs typeface="Times New Roman"/>
              </a:rPr>
              <a:t>on </a:t>
            </a:r>
            <a:r>
              <a:rPr dirty="0" sz="1450" spc="-10">
                <a:latin typeface="Times New Roman"/>
                <a:cs typeface="Times New Roman"/>
              </a:rPr>
              <a:t>the staircase. Someone hurries down, then </a:t>
            </a:r>
            <a:r>
              <a:rPr dirty="0" sz="1450" spc="-5">
                <a:latin typeface="Times New Roman"/>
                <a:cs typeface="Times New Roman"/>
              </a:rPr>
              <a:t>up </a:t>
            </a:r>
            <a:r>
              <a:rPr dirty="0" sz="1450" spc="-10">
                <a:latin typeface="Times New Roman"/>
                <a:cs typeface="Times New Roman"/>
              </a:rPr>
              <a:t>again. In </a:t>
            </a:r>
            <a:r>
              <a:rPr dirty="0" sz="1450" spc="-5">
                <a:latin typeface="Times New Roman"/>
                <a:cs typeface="Times New Roman"/>
              </a:rPr>
              <a:t>a  </a:t>
            </a:r>
            <a:r>
              <a:rPr dirty="0" sz="1450" spc="-10">
                <a:latin typeface="Times New Roman"/>
                <a:cs typeface="Times New Roman"/>
              </a:rPr>
              <a:t>minute steps sound downstairs again. Someone stops </a:t>
            </a:r>
            <a:r>
              <a:rPr dirty="0" sz="1450" spc="-5">
                <a:latin typeface="Times New Roman"/>
                <a:cs typeface="Times New Roman"/>
              </a:rPr>
              <a:t>by </a:t>
            </a:r>
            <a:r>
              <a:rPr dirty="0" sz="1450" spc="-10">
                <a:latin typeface="Times New Roman"/>
                <a:cs typeface="Times New Roman"/>
              </a:rPr>
              <a:t>my </a:t>
            </a:r>
            <a:r>
              <a:rPr dirty="0" sz="1450" spc="-5">
                <a:latin typeface="Times New Roman"/>
                <a:cs typeface="Times New Roman"/>
              </a:rPr>
              <a:t>door </a:t>
            </a:r>
            <a:r>
              <a:rPr dirty="0" sz="1450" spc="-10">
                <a:latin typeface="Times New Roman"/>
                <a:cs typeface="Times New Roman"/>
              </a:rPr>
              <a:t>and</a:t>
            </a:r>
            <a:r>
              <a:rPr dirty="0" sz="1450" spc="105">
                <a:latin typeface="Times New Roman"/>
                <a:cs typeface="Times New Roman"/>
              </a:rPr>
              <a:t> </a:t>
            </a:r>
            <a:r>
              <a:rPr dirty="0" sz="1450" spc="-10">
                <a:latin typeface="Times New Roman"/>
                <a:cs typeface="Times New Roman"/>
              </a:rPr>
              <a:t>listens.</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"Who's there?" </a:t>
            </a:r>
            <a:r>
              <a:rPr dirty="0" sz="1450" spc="-5">
                <a:latin typeface="Times New Roman"/>
                <a:cs typeface="Times New Roman"/>
              </a:rPr>
              <a:t>I</a:t>
            </a:r>
            <a:r>
              <a:rPr dirty="0" sz="1450">
                <a:latin typeface="Times New Roman"/>
                <a:cs typeface="Times New Roman"/>
              </a:rPr>
              <a:t> </a:t>
            </a:r>
            <a:r>
              <a:rPr dirty="0" sz="1450" spc="-10">
                <a:latin typeface="Times New Roman"/>
                <a:cs typeface="Times New Roman"/>
              </a:rPr>
              <a:t>call.</a:t>
            </a:r>
            <a:endParaRPr sz="1450">
              <a:latin typeface="Times New Roman"/>
              <a:cs typeface="Times New Roman"/>
            </a:endParaRPr>
          </a:p>
          <a:p>
            <a:pPr algn="just" marL="12700" marR="9525" indent="255904">
              <a:lnSpc>
                <a:spcPts val="1730"/>
              </a:lnSpc>
              <a:spcBef>
                <a:spcPts val="844"/>
              </a:spcBef>
            </a:pP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opens. </a:t>
            </a:r>
            <a:r>
              <a:rPr dirty="0" sz="1450" spc="-5">
                <a:latin typeface="Times New Roman"/>
                <a:cs typeface="Times New Roman"/>
              </a:rPr>
              <a:t>I </a:t>
            </a:r>
            <a:r>
              <a:rPr dirty="0" sz="1450" spc="-10">
                <a:latin typeface="Times New Roman"/>
                <a:cs typeface="Times New Roman"/>
              </a:rPr>
              <a:t>open my eyes boldly and see my wife. Her face is pale  and her eyes red with</a:t>
            </a:r>
            <a:r>
              <a:rPr dirty="0" sz="1450" spc="10">
                <a:latin typeface="Times New Roman"/>
                <a:cs typeface="Times New Roman"/>
              </a:rPr>
              <a:t> </a:t>
            </a:r>
            <a:r>
              <a:rPr dirty="0" sz="1450" spc="-10">
                <a:latin typeface="Times New Roman"/>
                <a:cs typeface="Times New Roman"/>
              </a:rPr>
              <a:t>weeping.</a:t>
            </a:r>
            <a:endParaRPr sz="1450">
              <a:latin typeface="Times New Roman"/>
              <a:cs typeface="Times New Roman"/>
            </a:endParaRPr>
          </a:p>
          <a:p>
            <a:pPr marL="268605" marR="1719580">
              <a:lnSpc>
                <a:spcPct val="140700"/>
              </a:lnSpc>
              <a:spcBef>
                <a:spcPts val="15"/>
              </a:spcBef>
            </a:pPr>
            <a:r>
              <a:rPr dirty="0" sz="1450" spc="-30">
                <a:latin typeface="Times New Roman"/>
                <a:cs typeface="Times New Roman"/>
              </a:rPr>
              <a:t>"You're </a:t>
            </a:r>
            <a:r>
              <a:rPr dirty="0" sz="1450" spc="-5">
                <a:latin typeface="Times New Roman"/>
                <a:cs typeface="Times New Roman"/>
              </a:rPr>
              <a:t>not </a:t>
            </a:r>
            <a:r>
              <a:rPr dirty="0" sz="1450" spc="-10">
                <a:latin typeface="Times New Roman"/>
                <a:cs typeface="Times New Roman"/>
              </a:rPr>
              <a:t>asleep, Nicolai Stiepanovich?" she asks.  "What is</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"For God's sake </a:t>
            </a:r>
            <a:r>
              <a:rPr dirty="0" sz="1450" spc="-5">
                <a:latin typeface="Times New Roman"/>
                <a:cs typeface="Times New Roman"/>
              </a:rPr>
              <a:t>go </a:t>
            </a:r>
            <a:r>
              <a:rPr dirty="0" sz="1450" spc="-10">
                <a:latin typeface="Times New Roman"/>
                <a:cs typeface="Times New Roman"/>
              </a:rPr>
              <a:t>down to Liza. Something is wrong with</a:t>
            </a:r>
            <a:r>
              <a:rPr dirty="0" sz="1450" spc="60">
                <a:latin typeface="Times New Roman"/>
                <a:cs typeface="Times New Roman"/>
              </a:rPr>
              <a:t> </a:t>
            </a:r>
            <a:r>
              <a:rPr dirty="0" sz="1450" spc="-25">
                <a:latin typeface="Times New Roman"/>
                <a:cs typeface="Times New Roman"/>
              </a:rPr>
              <a:t>her."</a:t>
            </a:r>
            <a:endParaRPr sz="1450">
              <a:latin typeface="Times New Roman"/>
              <a:cs typeface="Times New Roman"/>
            </a:endParaRPr>
          </a:p>
          <a:p>
            <a:pPr algn="just" marL="12700" marR="6985" indent="255904">
              <a:lnSpc>
                <a:spcPts val="1730"/>
              </a:lnSpc>
              <a:spcBef>
                <a:spcPts val="850"/>
              </a:spcBef>
            </a:pPr>
            <a:r>
              <a:rPr dirty="0" sz="1450" spc="-45">
                <a:latin typeface="Times New Roman"/>
                <a:cs typeface="Times New Roman"/>
              </a:rPr>
              <a:t>"Very </a:t>
            </a:r>
            <a:r>
              <a:rPr dirty="0" sz="1450" spc="-10">
                <a:latin typeface="Times New Roman"/>
                <a:cs typeface="Times New Roman"/>
              </a:rPr>
              <a:t>well </a:t>
            </a:r>
            <a:r>
              <a:rPr dirty="0" sz="1450" spc="-5">
                <a:latin typeface="Times New Roman"/>
                <a:cs typeface="Times New Roman"/>
              </a:rPr>
              <a:t>... </a:t>
            </a:r>
            <a:r>
              <a:rPr dirty="0" sz="1450" spc="-10">
                <a:latin typeface="Times New Roman"/>
                <a:cs typeface="Times New Roman"/>
              </a:rPr>
              <a:t>with pleasure," </a:t>
            </a:r>
            <a:r>
              <a:rPr dirty="0" sz="1450" spc="-5">
                <a:latin typeface="Times New Roman"/>
                <a:cs typeface="Times New Roman"/>
              </a:rPr>
              <a:t>I </a:t>
            </a:r>
            <a:r>
              <a:rPr dirty="0" sz="1450" spc="-20">
                <a:latin typeface="Times New Roman"/>
                <a:cs typeface="Times New Roman"/>
              </a:rPr>
              <a:t>murmur, </a:t>
            </a:r>
            <a:r>
              <a:rPr dirty="0" sz="1450" spc="-10">
                <a:latin typeface="Times New Roman"/>
                <a:cs typeface="Times New Roman"/>
              </a:rPr>
              <a:t>very glad that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alone.  </a:t>
            </a:r>
            <a:r>
              <a:rPr dirty="0" sz="1450" spc="-45">
                <a:latin typeface="Times New Roman"/>
                <a:cs typeface="Times New Roman"/>
              </a:rPr>
              <a:t>"Very </a:t>
            </a:r>
            <a:r>
              <a:rPr dirty="0" sz="1450" spc="-10">
                <a:latin typeface="Times New Roman"/>
                <a:cs typeface="Times New Roman"/>
              </a:rPr>
              <a:t>well </a:t>
            </a:r>
            <a:r>
              <a:rPr dirty="0" sz="1450" spc="-5">
                <a:latin typeface="Times New Roman"/>
                <a:cs typeface="Times New Roman"/>
              </a:rPr>
              <a:t>...</a:t>
            </a:r>
            <a:r>
              <a:rPr dirty="0" sz="1450" spc="35">
                <a:latin typeface="Times New Roman"/>
                <a:cs typeface="Times New Roman"/>
              </a:rPr>
              <a:t> </a:t>
            </a:r>
            <a:r>
              <a:rPr dirty="0" sz="1450" spc="-15">
                <a:latin typeface="Times New Roman"/>
                <a:cs typeface="Times New Roman"/>
              </a:rPr>
              <a:t>immediately."</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follow my wife </a:t>
            </a:r>
            <a:r>
              <a:rPr dirty="0" sz="1450" spc="-5">
                <a:latin typeface="Times New Roman"/>
                <a:cs typeface="Times New Roman"/>
              </a:rPr>
              <a:t>I </a:t>
            </a:r>
            <a:r>
              <a:rPr dirty="0" sz="1450" spc="-10">
                <a:latin typeface="Times New Roman"/>
                <a:cs typeface="Times New Roman"/>
              </a:rPr>
              <a:t>hear what she tells me, and from agitation  understand </a:t>
            </a:r>
            <a:r>
              <a:rPr dirty="0" sz="1450" spc="-5">
                <a:latin typeface="Times New Roman"/>
                <a:cs typeface="Times New Roman"/>
              </a:rPr>
              <a:t>not a </a:t>
            </a:r>
            <a:r>
              <a:rPr dirty="0" sz="1450" spc="-10">
                <a:latin typeface="Times New Roman"/>
                <a:cs typeface="Times New Roman"/>
              </a:rPr>
              <a:t>word. Bright spots from her candle dance over the steps </a:t>
            </a:r>
            <a:r>
              <a:rPr dirty="0" sz="1450" spc="-5">
                <a:latin typeface="Times New Roman"/>
                <a:cs typeface="Times New Roman"/>
              </a:rPr>
              <a:t>of  </a:t>
            </a:r>
            <a:r>
              <a:rPr dirty="0" sz="1450" spc="-10">
                <a:latin typeface="Times New Roman"/>
                <a:cs typeface="Times New Roman"/>
              </a:rPr>
              <a:t>the stairs; </a:t>
            </a:r>
            <a:r>
              <a:rPr dirty="0" sz="1450" spc="-5">
                <a:latin typeface="Times New Roman"/>
                <a:cs typeface="Times New Roman"/>
              </a:rPr>
              <a:t>our </a:t>
            </a:r>
            <a:r>
              <a:rPr dirty="0" sz="1450" spc="-10">
                <a:latin typeface="Times New Roman"/>
                <a:cs typeface="Times New Roman"/>
              </a:rPr>
              <a:t>long shadows tremble; my feet catch in the skirts </a:t>
            </a:r>
            <a:r>
              <a:rPr dirty="0" sz="1450" spc="-5">
                <a:latin typeface="Times New Roman"/>
                <a:cs typeface="Times New Roman"/>
              </a:rPr>
              <a:t>of </a:t>
            </a:r>
            <a:r>
              <a:rPr dirty="0" sz="1450" spc="-10">
                <a:latin typeface="Times New Roman"/>
                <a:cs typeface="Times New Roman"/>
              </a:rPr>
              <a:t>my  dressing-gown. My breath </a:t>
            </a:r>
            <a:r>
              <a:rPr dirty="0" sz="1450" spc="-5">
                <a:latin typeface="Times New Roman"/>
                <a:cs typeface="Times New Roman"/>
              </a:rPr>
              <a:t>goes, </a:t>
            </a:r>
            <a:r>
              <a:rPr dirty="0" sz="1450" spc="-10">
                <a:latin typeface="Times New Roman"/>
                <a:cs typeface="Times New Roman"/>
              </a:rPr>
              <a:t>and it seems to me that someone is chasing  me, trying to seize my back. "I shall die here </a:t>
            </a:r>
            <a:r>
              <a:rPr dirty="0" sz="1450" spc="-5">
                <a:latin typeface="Times New Roman"/>
                <a:cs typeface="Times New Roman"/>
              </a:rPr>
              <a:t>on </a:t>
            </a:r>
            <a:r>
              <a:rPr dirty="0" sz="1450" spc="-10">
                <a:latin typeface="Times New Roman"/>
                <a:cs typeface="Times New Roman"/>
              </a:rPr>
              <a:t>the staircase, this second," </a:t>
            </a:r>
            <a:r>
              <a:rPr dirty="0" sz="1450" spc="-5">
                <a:latin typeface="Times New Roman"/>
                <a:cs typeface="Times New Roman"/>
              </a:rPr>
              <a:t>I  </a:t>
            </a:r>
            <a:r>
              <a:rPr dirty="0" sz="1450" spc="-10">
                <a:latin typeface="Times New Roman"/>
                <a:cs typeface="Times New Roman"/>
              </a:rPr>
              <a:t>think, "this second." But we have passed the staircase, the dark hall with the  Italian window and we </a:t>
            </a:r>
            <a:r>
              <a:rPr dirty="0" sz="1450" spc="-5">
                <a:latin typeface="Times New Roman"/>
                <a:cs typeface="Times New Roman"/>
              </a:rPr>
              <a:t>go </a:t>
            </a:r>
            <a:r>
              <a:rPr dirty="0" sz="1450" spc="-10">
                <a:latin typeface="Times New Roman"/>
                <a:cs typeface="Times New Roman"/>
              </a:rPr>
              <a:t>into Liza's room. She sits in bed in her chemise; her  bare legs hang down and she</a:t>
            </a:r>
            <a:r>
              <a:rPr dirty="0" sz="1450" spc="20">
                <a:latin typeface="Times New Roman"/>
                <a:cs typeface="Times New Roman"/>
              </a:rPr>
              <a:t> </a:t>
            </a:r>
            <a:r>
              <a:rPr dirty="0" sz="1450" spc="-10">
                <a:latin typeface="Times New Roman"/>
                <a:cs typeface="Times New Roman"/>
              </a:rPr>
              <a:t>moans.</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"Oh, my God </a:t>
            </a:r>
            <a:r>
              <a:rPr dirty="0" sz="1450" spc="-5">
                <a:latin typeface="Times New Roman"/>
                <a:cs typeface="Times New Roman"/>
              </a:rPr>
              <a:t>... oh, </a:t>
            </a:r>
            <a:r>
              <a:rPr dirty="0" sz="1450" spc="-10">
                <a:latin typeface="Times New Roman"/>
                <a:cs typeface="Times New Roman"/>
              </a:rPr>
              <a:t>my God!" she murmurs, half shutting her eyes from  </a:t>
            </a:r>
            <a:r>
              <a:rPr dirty="0" sz="1450" spc="-5">
                <a:latin typeface="Times New Roman"/>
                <a:cs typeface="Times New Roman"/>
              </a:rPr>
              <a:t>our </a:t>
            </a:r>
            <a:r>
              <a:rPr dirty="0" sz="1450" spc="-10">
                <a:latin typeface="Times New Roman"/>
                <a:cs typeface="Times New Roman"/>
              </a:rPr>
              <a:t>candles. "I can't, </a:t>
            </a:r>
            <a:r>
              <a:rPr dirty="0" sz="1450" spc="-5">
                <a:latin typeface="Times New Roman"/>
                <a:cs typeface="Times New Roman"/>
              </a:rPr>
              <a:t>I</a:t>
            </a:r>
            <a:r>
              <a:rPr dirty="0" sz="1450" spc="5">
                <a:latin typeface="Times New Roman"/>
                <a:cs typeface="Times New Roman"/>
              </a:rPr>
              <a:t> </a:t>
            </a:r>
            <a:r>
              <a:rPr dirty="0" sz="1450" spc="-10">
                <a:latin typeface="Times New Roman"/>
                <a:cs typeface="Times New Roman"/>
              </a:rPr>
              <a:t>can't."</a:t>
            </a:r>
            <a:endParaRPr sz="1450">
              <a:latin typeface="Times New Roman"/>
              <a:cs typeface="Times New Roman"/>
            </a:endParaRPr>
          </a:p>
          <a:p>
            <a:pPr algn="just" marL="268605" marR="2152650">
              <a:lnSpc>
                <a:spcPct val="140700"/>
              </a:lnSpc>
              <a:spcBef>
                <a:spcPts val="15"/>
              </a:spcBef>
            </a:pPr>
            <a:r>
              <a:rPr dirty="0" sz="1450" spc="-10">
                <a:latin typeface="Times New Roman"/>
                <a:cs typeface="Times New Roman"/>
              </a:rPr>
              <a:t>"Liza, my child," </a:t>
            </a:r>
            <a:r>
              <a:rPr dirty="0" sz="1450" spc="-5">
                <a:latin typeface="Times New Roman"/>
                <a:cs typeface="Times New Roman"/>
              </a:rPr>
              <a:t>I </a:t>
            </a:r>
            <a:r>
              <a:rPr dirty="0" sz="1450" spc="-30">
                <a:latin typeface="Times New Roman"/>
                <a:cs typeface="Times New Roman"/>
              </a:rPr>
              <a:t>say, </a:t>
            </a:r>
            <a:r>
              <a:rPr dirty="0" sz="1450" spc="-10">
                <a:latin typeface="Times New Roman"/>
                <a:cs typeface="Times New Roman"/>
              </a:rPr>
              <a:t>"what's the matter?"  Seeing me, she calls </a:t>
            </a:r>
            <a:r>
              <a:rPr dirty="0" sz="1450" spc="-5">
                <a:latin typeface="Times New Roman"/>
                <a:cs typeface="Times New Roman"/>
              </a:rPr>
              <a:t>out </a:t>
            </a:r>
            <a:r>
              <a:rPr dirty="0" sz="1450" spc="-10">
                <a:latin typeface="Times New Roman"/>
                <a:cs typeface="Times New Roman"/>
              </a:rPr>
              <a:t>and falls </a:t>
            </a:r>
            <a:r>
              <a:rPr dirty="0" sz="1450" spc="-5">
                <a:latin typeface="Times New Roman"/>
                <a:cs typeface="Times New Roman"/>
              </a:rPr>
              <a:t>on </a:t>
            </a:r>
            <a:r>
              <a:rPr dirty="0" sz="1450" spc="-10">
                <a:latin typeface="Times New Roman"/>
                <a:cs typeface="Times New Roman"/>
              </a:rPr>
              <a:t>my</a:t>
            </a:r>
            <a:r>
              <a:rPr dirty="0" sz="1450" spc="25">
                <a:latin typeface="Times New Roman"/>
                <a:cs typeface="Times New Roman"/>
              </a:rPr>
              <a:t> </a:t>
            </a:r>
            <a:r>
              <a:rPr dirty="0" sz="1450" spc="-10">
                <a:latin typeface="Times New Roman"/>
                <a:cs typeface="Times New Roman"/>
              </a:rPr>
              <a:t>neck.</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"Papa darling," she sobs. "Papa dearest </a:t>
            </a:r>
            <a:r>
              <a:rPr dirty="0" sz="1450" spc="-5">
                <a:latin typeface="Times New Roman"/>
                <a:cs typeface="Times New Roman"/>
              </a:rPr>
              <a:t>... </a:t>
            </a:r>
            <a:r>
              <a:rPr dirty="0" sz="1450" spc="-10">
                <a:latin typeface="Times New Roman"/>
                <a:cs typeface="Times New Roman"/>
              </a:rPr>
              <a:t>my sweet. </a:t>
            </a:r>
            <a:r>
              <a:rPr dirty="0" sz="1450" spc="-5">
                <a:latin typeface="Times New Roman"/>
                <a:cs typeface="Times New Roman"/>
              </a:rPr>
              <a:t>I don't </a:t>
            </a:r>
            <a:r>
              <a:rPr dirty="0" sz="1450" spc="-10">
                <a:latin typeface="Times New Roman"/>
                <a:cs typeface="Times New Roman"/>
              </a:rPr>
              <a:t>know what it  </a:t>
            </a:r>
            <a:r>
              <a:rPr dirty="0" sz="1450" spc="-5">
                <a:latin typeface="Times New Roman"/>
                <a:cs typeface="Times New Roman"/>
              </a:rPr>
              <a:t>is.... </a:t>
            </a:r>
            <a:r>
              <a:rPr dirty="0" sz="1450" spc="-10">
                <a:latin typeface="Times New Roman"/>
                <a:cs typeface="Times New Roman"/>
              </a:rPr>
              <a:t>It hurts."</a:t>
            </a:r>
            <a:endParaRPr sz="145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41895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She embraces me, kisses me and lisps endearments which </a:t>
            </a:r>
            <a:r>
              <a:rPr dirty="0" sz="1450" spc="-5">
                <a:latin typeface="Times New Roman"/>
                <a:cs typeface="Times New Roman"/>
              </a:rPr>
              <a:t>I </a:t>
            </a:r>
            <a:r>
              <a:rPr dirty="0" sz="1450" spc="-10">
                <a:latin typeface="Times New Roman"/>
                <a:cs typeface="Times New Roman"/>
              </a:rPr>
              <a:t>heard her lisp  when she was still </a:t>
            </a:r>
            <a:r>
              <a:rPr dirty="0" sz="1450" spc="-5">
                <a:latin typeface="Times New Roman"/>
                <a:cs typeface="Times New Roman"/>
              </a:rPr>
              <a:t>a</a:t>
            </a:r>
            <a:r>
              <a:rPr dirty="0" sz="1450" spc="10">
                <a:latin typeface="Times New Roman"/>
                <a:cs typeface="Times New Roman"/>
              </a:rPr>
              <a:t> </a:t>
            </a:r>
            <a:r>
              <a:rPr dirty="0" sz="1450" spc="-25">
                <a:latin typeface="Times New Roman"/>
                <a:cs typeface="Times New Roman"/>
              </a:rPr>
              <a:t>baby.</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"Be calm, my child. God's with </a:t>
            </a:r>
            <a:r>
              <a:rPr dirty="0" sz="1450" spc="-5">
                <a:latin typeface="Times New Roman"/>
                <a:cs typeface="Times New Roman"/>
              </a:rPr>
              <a:t>you," I </a:t>
            </a:r>
            <a:r>
              <a:rPr dirty="0" sz="1450" spc="-30">
                <a:latin typeface="Times New Roman"/>
                <a:cs typeface="Times New Roman"/>
              </a:rPr>
              <a:t>say. </a:t>
            </a:r>
            <a:r>
              <a:rPr dirty="0" sz="1450" spc="-45">
                <a:latin typeface="Times New Roman"/>
                <a:cs typeface="Times New Roman"/>
              </a:rPr>
              <a:t>"You </a:t>
            </a:r>
            <a:r>
              <a:rPr dirty="0" sz="1450" spc="-10">
                <a:latin typeface="Times New Roman"/>
                <a:cs typeface="Times New Roman"/>
              </a:rPr>
              <a:t>mustn't </a:t>
            </a:r>
            <a:r>
              <a:rPr dirty="0" sz="1450" spc="-30">
                <a:latin typeface="Times New Roman"/>
                <a:cs typeface="Times New Roman"/>
              </a:rPr>
              <a:t>cry. </a:t>
            </a:r>
            <a:r>
              <a:rPr dirty="0" sz="1450" spc="-10">
                <a:latin typeface="Times New Roman"/>
                <a:cs typeface="Times New Roman"/>
              </a:rPr>
              <a:t>Something  hurts me</a:t>
            </a:r>
            <a:r>
              <a:rPr dirty="0" sz="1450" spc="-5">
                <a:latin typeface="Times New Roman"/>
                <a:cs typeface="Times New Roman"/>
              </a:rPr>
              <a:t> too."</a:t>
            </a:r>
            <a:endParaRPr sz="1450">
              <a:latin typeface="Times New Roman"/>
              <a:cs typeface="Times New Roman"/>
            </a:endParaRPr>
          </a:p>
          <a:p>
            <a:pPr algn="just" marL="12700" marR="5080" indent="255904">
              <a:lnSpc>
                <a:spcPts val="1730"/>
              </a:lnSpc>
              <a:spcBef>
                <a:spcPts val="715"/>
              </a:spcBef>
            </a:pPr>
            <a:r>
              <a:rPr dirty="0" sz="1450" spc="-5">
                <a:latin typeface="Times New Roman"/>
                <a:cs typeface="Times New Roman"/>
              </a:rPr>
              <a:t>I </a:t>
            </a:r>
            <a:r>
              <a:rPr dirty="0" sz="1450" spc="-10">
                <a:latin typeface="Times New Roman"/>
                <a:cs typeface="Times New Roman"/>
              </a:rPr>
              <a:t>try to cover her with the bedclothes; my wife gives her to drink; and both  </a:t>
            </a:r>
            <a:r>
              <a:rPr dirty="0" sz="1450" spc="-5">
                <a:latin typeface="Times New Roman"/>
                <a:cs typeface="Times New Roman"/>
              </a:rPr>
              <a:t>of us </a:t>
            </a:r>
            <a:r>
              <a:rPr dirty="0" sz="1450" spc="-10">
                <a:latin typeface="Times New Roman"/>
                <a:cs typeface="Times New Roman"/>
              </a:rPr>
              <a:t>jostle in confusion round the bed. My shoulders push into hers, and at  that moment </a:t>
            </a:r>
            <a:r>
              <a:rPr dirty="0" sz="1450" spc="-5">
                <a:latin typeface="Times New Roman"/>
                <a:cs typeface="Times New Roman"/>
              </a:rPr>
              <a:t>I </a:t>
            </a:r>
            <a:r>
              <a:rPr dirty="0" sz="1450" spc="-10">
                <a:latin typeface="Times New Roman"/>
                <a:cs typeface="Times New Roman"/>
              </a:rPr>
              <a:t>remember how we used to bathe </a:t>
            </a:r>
            <a:r>
              <a:rPr dirty="0" sz="1450" spc="-5">
                <a:latin typeface="Times New Roman"/>
                <a:cs typeface="Times New Roman"/>
              </a:rPr>
              <a:t>our</a:t>
            </a:r>
            <a:r>
              <a:rPr dirty="0" sz="1450" spc="40">
                <a:latin typeface="Times New Roman"/>
                <a:cs typeface="Times New Roman"/>
              </a:rPr>
              <a:t> </a:t>
            </a:r>
            <a:r>
              <a:rPr dirty="0" sz="1450" spc="-10">
                <a:latin typeface="Times New Roman"/>
                <a:cs typeface="Times New Roman"/>
              </a:rPr>
              <a:t>children.</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"But help </a:t>
            </a:r>
            <a:r>
              <a:rPr dirty="0" sz="1450" spc="-20">
                <a:latin typeface="Times New Roman"/>
                <a:cs typeface="Times New Roman"/>
              </a:rPr>
              <a:t>her, </a:t>
            </a:r>
            <a:r>
              <a:rPr dirty="0" sz="1450" spc="-10">
                <a:latin typeface="Times New Roman"/>
                <a:cs typeface="Times New Roman"/>
              </a:rPr>
              <a:t>help her!" my wife implores. "Do something!" And what  can </a:t>
            </a:r>
            <a:r>
              <a:rPr dirty="0" sz="1450" spc="-5">
                <a:latin typeface="Times New Roman"/>
                <a:cs typeface="Times New Roman"/>
              </a:rPr>
              <a:t>I do? </a:t>
            </a:r>
            <a:r>
              <a:rPr dirty="0" sz="1450" spc="-10">
                <a:latin typeface="Times New Roman"/>
                <a:cs typeface="Times New Roman"/>
              </a:rPr>
              <a:t>Nothing. There is some weight </a:t>
            </a:r>
            <a:r>
              <a:rPr dirty="0" sz="1450" spc="-5">
                <a:latin typeface="Times New Roman"/>
                <a:cs typeface="Times New Roman"/>
              </a:rPr>
              <a:t>on </a:t>
            </a:r>
            <a:r>
              <a:rPr dirty="0" sz="1450" spc="-10">
                <a:latin typeface="Times New Roman"/>
                <a:cs typeface="Times New Roman"/>
              </a:rPr>
              <a:t>the girl's soul; </a:t>
            </a:r>
            <a:r>
              <a:rPr dirty="0" sz="1450" spc="-5">
                <a:latin typeface="Times New Roman"/>
                <a:cs typeface="Times New Roman"/>
              </a:rPr>
              <a:t>but I </a:t>
            </a:r>
            <a:r>
              <a:rPr dirty="0" sz="1450" spc="-10">
                <a:latin typeface="Times New Roman"/>
                <a:cs typeface="Times New Roman"/>
              </a:rPr>
              <a:t>understand  nothing, know nothing and can only</a:t>
            </a:r>
            <a:r>
              <a:rPr dirty="0" sz="1450" spc="20">
                <a:latin typeface="Times New Roman"/>
                <a:cs typeface="Times New Roman"/>
              </a:rPr>
              <a:t> </a:t>
            </a:r>
            <a:r>
              <a:rPr dirty="0" sz="1450" spc="-10">
                <a:latin typeface="Times New Roman"/>
                <a:cs typeface="Times New Roman"/>
              </a:rPr>
              <a:t>murmur:</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"It's nothing, </a:t>
            </a:r>
            <a:r>
              <a:rPr dirty="0" sz="1450" spc="-5">
                <a:latin typeface="Times New Roman"/>
                <a:cs typeface="Times New Roman"/>
              </a:rPr>
              <a:t>nothing.... </a:t>
            </a:r>
            <a:r>
              <a:rPr dirty="0" sz="1450" spc="-10">
                <a:latin typeface="Times New Roman"/>
                <a:cs typeface="Times New Roman"/>
              </a:rPr>
              <a:t>It will </a:t>
            </a:r>
            <a:r>
              <a:rPr dirty="0" sz="1450" spc="-5">
                <a:latin typeface="Times New Roman"/>
                <a:cs typeface="Times New Roman"/>
              </a:rPr>
              <a:t>pass.... </a:t>
            </a:r>
            <a:r>
              <a:rPr dirty="0" sz="1450" spc="-10">
                <a:latin typeface="Times New Roman"/>
                <a:cs typeface="Times New Roman"/>
              </a:rPr>
              <a:t>Sleep,</a:t>
            </a:r>
            <a:r>
              <a:rPr dirty="0" sz="1450" spc="15">
                <a:latin typeface="Times New Roman"/>
                <a:cs typeface="Times New Roman"/>
              </a:rPr>
              <a:t> </a:t>
            </a:r>
            <a:r>
              <a:rPr dirty="0" sz="1450" spc="-10">
                <a:latin typeface="Times New Roman"/>
                <a:cs typeface="Times New Roman"/>
              </a:rPr>
              <a:t>sleep."</a:t>
            </a:r>
            <a:endParaRPr sz="1450">
              <a:latin typeface="Times New Roman"/>
              <a:cs typeface="Times New Roman"/>
            </a:endParaRPr>
          </a:p>
          <a:p>
            <a:pPr algn="just" marL="12700" marR="8890" indent="255904">
              <a:lnSpc>
                <a:spcPts val="1730"/>
              </a:lnSpc>
              <a:spcBef>
                <a:spcPts val="775"/>
              </a:spcBef>
            </a:pPr>
            <a:r>
              <a:rPr dirty="0" sz="1450" spc="-10">
                <a:latin typeface="Times New Roman"/>
                <a:cs typeface="Times New Roman"/>
              </a:rPr>
              <a:t>As if </a:t>
            </a:r>
            <a:r>
              <a:rPr dirty="0" sz="1450" spc="-5">
                <a:latin typeface="Times New Roman"/>
                <a:cs typeface="Times New Roman"/>
              </a:rPr>
              <a:t>on </a:t>
            </a:r>
            <a:r>
              <a:rPr dirty="0" sz="1450" spc="-10">
                <a:latin typeface="Times New Roman"/>
                <a:cs typeface="Times New Roman"/>
              </a:rPr>
              <a:t>purpose </a:t>
            </a:r>
            <a:r>
              <a:rPr dirty="0" sz="1450" spc="-5">
                <a:latin typeface="Times New Roman"/>
                <a:cs typeface="Times New Roman"/>
              </a:rPr>
              <a:t>a dog </a:t>
            </a:r>
            <a:r>
              <a:rPr dirty="0" sz="1450" spc="-10">
                <a:latin typeface="Times New Roman"/>
                <a:cs typeface="Times New Roman"/>
              </a:rPr>
              <a:t>suddenly howls in the yard, at first low and  irresolute, then aloud, in two voices. </a:t>
            </a:r>
            <a:r>
              <a:rPr dirty="0" sz="1450" spc="-5">
                <a:latin typeface="Times New Roman"/>
                <a:cs typeface="Times New Roman"/>
              </a:rPr>
              <a:t>I </a:t>
            </a:r>
            <a:r>
              <a:rPr dirty="0" sz="1450" spc="-10">
                <a:latin typeface="Times New Roman"/>
                <a:cs typeface="Times New Roman"/>
              </a:rPr>
              <a:t>never </a:t>
            </a:r>
            <a:r>
              <a:rPr dirty="0" sz="1450" spc="-5">
                <a:latin typeface="Times New Roman"/>
                <a:cs typeface="Times New Roman"/>
              </a:rPr>
              <a:t>put </a:t>
            </a:r>
            <a:r>
              <a:rPr dirty="0" sz="1450" spc="-10">
                <a:latin typeface="Times New Roman"/>
                <a:cs typeface="Times New Roman"/>
              </a:rPr>
              <a:t>any value </a:t>
            </a:r>
            <a:r>
              <a:rPr dirty="0" sz="1450" spc="-5">
                <a:latin typeface="Times New Roman"/>
                <a:cs typeface="Times New Roman"/>
              </a:rPr>
              <a:t>on </a:t>
            </a:r>
            <a:r>
              <a:rPr dirty="0" sz="1450" spc="-10">
                <a:latin typeface="Times New Roman"/>
                <a:cs typeface="Times New Roman"/>
              </a:rPr>
              <a:t>such signs as  </a:t>
            </a:r>
            <a:r>
              <a:rPr dirty="0" sz="1450" spc="-5">
                <a:latin typeface="Times New Roman"/>
                <a:cs typeface="Times New Roman"/>
              </a:rPr>
              <a:t>dogs' </a:t>
            </a:r>
            <a:r>
              <a:rPr dirty="0" sz="1450" spc="-10">
                <a:latin typeface="Times New Roman"/>
                <a:cs typeface="Times New Roman"/>
              </a:rPr>
              <a:t>whining </a:t>
            </a:r>
            <a:r>
              <a:rPr dirty="0" sz="1450" spc="-5">
                <a:latin typeface="Times New Roman"/>
                <a:cs typeface="Times New Roman"/>
              </a:rPr>
              <a:t>or </a:t>
            </a:r>
            <a:r>
              <a:rPr dirty="0" sz="1450" spc="-10">
                <a:latin typeface="Times New Roman"/>
                <a:cs typeface="Times New Roman"/>
              </a:rPr>
              <a:t>screeching owls; </a:t>
            </a:r>
            <a:r>
              <a:rPr dirty="0" sz="1450" spc="-5">
                <a:latin typeface="Times New Roman"/>
                <a:cs typeface="Times New Roman"/>
              </a:rPr>
              <a:t>but </a:t>
            </a:r>
            <a:r>
              <a:rPr dirty="0" sz="1450" spc="-10">
                <a:latin typeface="Times New Roman"/>
                <a:cs typeface="Times New Roman"/>
              </a:rPr>
              <a:t>now my heart contracts </a:t>
            </a:r>
            <a:r>
              <a:rPr dirty="0" sz="1450" spc="-20">
                <a:latin typeface="Times New Roman"/>
                <a:cs typeface="Times New Roman"/>
              </a:rPr>
              <a:t>painfully,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hasten to explain the</a:t>
            </a:r>
            <a:r>
              <a:rPr dirty="0" sz="1450" spc="5">
                <a:latin typeface="Times New Roman"/>
                <a:cs typeface="Times New Roman"/>
              </a:rPr>
              <a:t> </a:t>
            </a:r>
            <a:r>
              <a:rPr dirty="0" sz="1450" spc="-10">
                <a:latin typeface="Times New Roman"/>
                <a:cs typeface="Times New Roman"/>
              </a:rPr>
              <a:t>howling.</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"Nonsense," </a:t>
            </a:r>
            <a:r>
              <a:rPr dirty="0" sz="1450" spc="-5">
                <a:latin typeface="Times New Roman"/>
                <a:cs typeface="Times New Roman"/>
              </a:rPr>
              <a:t>I </a:t>
            </a:r>
            <a:r>
              <a:rPr dirty="0" sz="1450" spc="-10">
                <a:latin typeface="Times New Roman"/>
                <a:cs typeface="Times New Roman"/>
              </a:rPr>
              <a:t>think. "It's the influence </a:t>
            </a:r>
            <a:r>
              <a:rPr dirty="0" sz="1450" spc="-5">
                <a:latin typeface="Times New Roman"/>
                <a:cs typeface="Times New Roman"/>
              </a:rPr>
              <a:t>of one </a:t>
            </a:r>
            <a:r>
              <a:rPr dirty="0" sz="1450" spc="-10">
                <a:latin typeface="Times New Roman"/>
                <a:cs typeface="Times New Roman"/>
              </a:rPr>
              <a:t>organism </a:t>
            </a:r>
            <a:r>
              <a:rPr dirty="0" sz="1450" spc="-5">
                <a:latin typeface="Times New Roman"/>
                <a:cs typeface="Times New Roman"/>
              </a:rPr>
              <a:t>on </a:t>
            </a:r>
            <a:r>
              <a:rPr dirty="0" sz="1450" spc="-20">
                <a:latin typeface="Times New Roman"/>
                <a:cs typeface="Times New Roman"/>
              </a:rPr>
              <a:t>another. </a:t>
            </a:r>
            <a:r>
              <a:rPr dirty="0" sz="1450" spc="-10">
                <a:latin typeface="Times New Roman"/>
                <a:cs typeface="Times New Roman"/>
              </a:rPr>
              <a:t>My  great nervous strain was transmitted to my wife, to Liza, and to the </a:t>
            </a:r>
            <a:r>
              <a:rPr dirty="0" sz="1450" spc="-5">
                <a:latin typeface="Times New Roman"/>
                <a:cs typeface="Times New Roman"/>
              </a:rPr>
              <a:t>dog. </a:t>
            </a:r>
            <a:r>
              <a:rPr dirty="0" sz="1450" spc="-10">
                <a:latin typeface="Times New Roman"/>
                <a:cs typeface="Times New Roman"/>
              </a:rPr>
              <a:t>That's  all. Such transmissions explain presentiments and</a:t>
            </a:r>
            <a:r>
              <a:rPr dirty="0" sz="1450" spc="30">
                <a:latin typeface="Times New Roman"/>
                <a:cs typeface="Times New Roman"/>
              </a:rPr>
              <a:t> </a:t>
            </a:r>
            <a:r>
              <a:rPr dirty="0" sz="1450" spc="-10">
                <a:latin typeface="Times New Roman"/>
                <a:cs typeface="Times New Roman"/>
              </a:rPr>
              <a:t>previsions."</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A little later when </a:t>
            </a:r>
            <a:r>
              <a:rPr dirty="0" sz="1450" spc="-5">
                <a:latin typeface="Times New Roman"/>
                <a:cs typeface="Times New Roman"/>
              </a:rPr>
              <a:t>I </a:t>
            </a:r>
            <a:r>
              <a:rPr dirty="0" sz="1450" spc="-10">
                <a:latin typeface="Times New Roman"/>
                <a:cs typeface="Times New Roman"/>
              </a:rPr>
              <a:t>return to my room to write </a:t>
            </a:r>
            <a:r>
              <a:rPr dirty="0" sz="1450" spc="-5">
                <a:latin typeface="Times New Roman"/>
                <a:cs typeface="Times New Roman"/>
              </a:rPr>
              <a:t>a </a:t>
            </a:r>
            <a:r>
              <a:rPr dirty="0" sz="1450" spc="-10">
                <a:latin typeface="Times New Roman"/>
                <a:cs typeface="Times New Roman"/>
              </a:rPr>
              <a:t>prescription for Liza </a:t>
            </a:r>
            <a:r>
              <a:rPr dirty="0" sz="1450" spc="-5">
                <a:latin typeface="Times New Roman"/>
                <a:cs typeface="Times New Roman"/>
              </a:rPr>
              <a:t>I no  </a:t>
            </a:r>
            <a:r>
              <a:rPr dirty="0" sz="1450" spc="-10">
                <a:latin typeface="Times New Roman"/>
                <a:cs typeface="Times New Roman"/>
              </a:rPr>
              <a:t>longer think that </a:t>
            </a:r>
            <a:r>
              <a:rPr dirty="0" sz="1450" spc="-5">
                <a:latin typeface="Times New Roman"/>
                <a:cs typeface="Times New Roman"/>
              </a:rPr>
              <a:t>I </a:t>
            </a:r>
            <a:r>
              <a:rPr dirty="0" sz="1450" spc="-10">
                <a:latin typeface="Times New Roman"/>
                <a:cs typeface="Times New Roman"/>
              </a:rPr>
              <a:t>shall die </a:t>
            </a:r>
            <a:r>
              <a:rPr dirty="0" sz="1450" spc="-5">
                <a:latin typeface="Times New Roman"/>
                <a:cs typeface="Times New Roman"/>
              </a:rPr>
              <a:t>soon. </a:t>
            </a:r>
            <a:r>
              <a:rPr dirty="0" sz="1450" spc="-10">
                <a:latin typeface="Times New Roman"/>
                <a:cs typeface="Times New Roman"/>
              </a:rPr>
              <a:t>My soul simply feels heavy and dull, so that  </a:t>
            </a:r>
            <a:r>
              <a:rPr dirty="0" sz="1450" spc="-5">
                <a:latin typeface="Times New Roman"/>
                <a:cs typeface="Times New Roman"/>
              </a:rPr>
              <a:t>I </a:t>
            </a:r>
            <a:r>
              <a:rPr dirty="0" sz="1450" spc="-10">
                <a:latin typeface="Times New Roman"/>
                <a:cs typeface="Times New Roman"/>
              </a:rPr>
              <a:t>am even sad that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die </a:t>
            </a:r>
            <a:r>
              <a:rPr dirty="0" sz="1450" spc="-20">
                <a:latin typeface="Times New Roman"/>
                <a:cs typeface="Times New Roman"/>
              </a:rPr>
              <a:t>suddenly.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long while </a:t>
            </a:r>
            <a:r>
              <a:rPr dirty="0" sz="1450" spc="-5">
                <a:latin typeface="Times New Roman"/>
                <a:cs typeface="Times New Roman"/>
              </a:rPr>
              <a:t>I </a:t>
            </a:r>
            <a:r>
              <a:rPr dirty="0" sz="1450" spc="-10">
                <a:latin typeface="Times New Roman"/>
                <a:cs typeface="Times New Roman"/>
              </a:rPr>
              <a:t>stand motionless  in the middle </a:t>
            </a:r>
            <a:r>
              <a:rPr dirty="0" sz="1450" spc="-5">
                <a:latin typeface="Times New Roman"/>
                <a:cs typeface="Times New Roman"/>
              </a:rPr>
              <a:t>of </a:t>
            </a:r>
            <a:r>
              <a:rPr dirty="0" sz="1450" spc="-10">
                <a:latin typeface="Times New Roman"/>
                <a:cs typeface="Times New Roman"/>
              </a:rPr>
              <a:t>the room, pondering what </a:t>
            </a:r>
            <a:r>
              <a:rPr dirty="0" sz="1450" spc="-5">
                <a:latin typeface="Times New Roman"/>
                <a:cs typeface="Times New Roman"/>
              </a:rPr>
              <a:t>I </a:t>
            </a:r>
            <a:r>
              <a:rPr dirty="0" sz="1450" spc="-10">
                <a:latin typeface="Times New Roman"/>
                <a:cs typeface="Times New Roman"/>
              </a:rPr>
              <a:t>shall prescribe for Liza; </a:t>
            </a:r>
            <a:r>
              <a:rPr dirty="0" sz="1450" spc="-5">
                <a:latin typeface="Times New Roman"/>
                <a:cs typeface="Times New Roman"/>
              </a:rPr>
              <a:t>but </a:t>
            </a:r>
            <a:r>
              <a:rPr dirty="0" sz="1450" spc="-10">
                <a:latin typeface="Times New Roman"/>
                <a:cs typeface="Times New Roman"/>
              </a:rPr>
              <a:t>the  moans above the ceiling are silent and </a:t>
            </a:r>
            <a:r>
              <a:rPr dirty="0" sz="1450" spc="-5">
                <a:latin typeface="Times New Roman"/>
                <a:cs typeface="Times New Roman"/>
              </a:rPr>
              <a:t>I </a:t>
            </a:r>
            <a:r>
              <a:rPr dirty="0" sz="1450" spc="-10">
                <a:latin typeface="Times New Roman"/>
                <a:cs typeface="Times New Roman"/>
              </a:rPr>
              <a:t>decide </a:t>
            </a:r>
            <a:r>
              <a:rPr dirty="0" sz="1450" spc="-5">
                <a:latin typeface="Times New Roman"/>
                <a:cs typeface="Times New Roman"/>
              </a:rPr>
              <a:t>not </a:t>
            </a:r>
            <a:r>
              <a:rPr dirty="0" sz="1450" spc="-10">
                <a:latin typeface="Times New Roman"/>
                <a:cs typeface="Times New Roman"/>
              </a:rPr>
              <a:t>to write </a:t>
            </a:r>
            <a:r>
              <a:rPr dirty="0" sz="1450" spc="-5">
                <a:latin typeface="Times New Roman"/>
                <a:cs typeface="Times New Roman"/>
              </a:rPr>
              <a:t>a </a:t>
            </a:r>
            <a:r>
              <a:rPr dirty="0" sz="1450" spc="-10">
                <a:latin typeface="Times New Roman"/>
                <a:cs typeface="Times New Roman"/>
              </a:rPr>
              <a:t>prescription, </a:t>
            </a:r>
            <a:r>
              <a:rPr dirty="0" sz="1450" spc="-5">
                <a:latin typeface="Times New Roman"/>
                <a:cs typeface="Times New Roman"/>
              </a:rPr>
              <a:t>but  </a:t>
            </a:r>
            <a:r>
              <a:rPr dirty="0" sz="1450" spc="-10">
                <a:latin typeface="Times New Roman"/>
                <a:cs typeface="Times New Roman"/>
              </a:rPr>
              <a:t>stand there</a:t>
            </a:r>
            <a:r>
              <a:rPr dirty="0" sz="1450" spc="-5">
                <a:latin typeface="Times New Roman"/>
                <a:cs typeface="Times New Roman"/>
              </a:rPr>
              <a:t> </a:t>
            </a:r>
            <a:r>
              <a:rPr dirty="0" sz="1450" spc="-10">
                <a:latin typeface="Times New Roman"/>
                <a:cs typeface="Times New Roman"/>
              </a:rPr>
              <a:t>still.</a:t>
            </a:r>
            <a:endParaRPr sz="1450">
              <a:latin typeface="Times New Roman"/>
              <a:cs typeface="Times New Roman"/>
            </a:endParaRPr>
          </a:p>
          <a:p>
            <a:pPr algn="just" marL="12700" marR="8255" indent="255904">
              <a:lnSpc>
                <a:spcPts val="1730"/>
              </a:lnSpc>
              <a:spcBef>
                <a:spcPts val="710"/>
              </a:spcBef>
            </a:pPr>
            <a:r>
              <a:rPr dirty="0" sz="1450" spc="-10">
                <a:latin typeface="Times New Roman"/>
                <a:cs typeface="Times New Roman"/>
              </a:rPr>
              <a:t>There is </a:t>
            </a:r>
            <a:r>
              <a:rPr dirty="0" sz="1450" spc="-5">
                <a:latin typeface="Times New Roman"/>
                <a:cs typeface="Times New Roman"/>
              </a:rPr>
              <a:t>a </a:t>
            </a:r>
            <a:r>
              <a:rPr dirty="0" sz="1450" spc="-10">
                <a:latin typeface="Times New Roman"/>
                <a:cs typeface="Times New Roman"/>
              </a:rPr>
              <a:t>dead silence, </a:t>
            </a:r>
            <a:r>
              <a:rPr dirty="0" sz="1450" spc="-5">
                <a:latin typeface="Times New Roman"/>
                <a:cs typeface="Times New Roman"/>
              </a:rPr>
              <a:t>a </a:t>
            </a:r>
            <a:r>
              <a:rPr dirty="0" sz="1450" spc="-10">
                <a:latin typeface="Times New Roman"/>
                <a:cs typeface="Times New Roman"/>
              </a:rPr>
              <a:t>silence, as </a:t>
            </a:r>
            <a:r>
              <a:rPr dirty="0" sz="1450" spc="-5">
                <a:latin typeface="Times New Roman"/>
                <a:cs typeface="Times New Roman"/>
              </a:rPr>
              <a:t>one </a:t>
            </a:r>
            <a:r>
              <a:rPr dirty="0" sz="1450" spc="-10">
                <a:latin typeface="Times New Roman"/>
                <a:cs typeface="Times New Roman"/>
              </a:rPr>
              <a:t>man wrote, that rings in one's  ears. The time goes </a:t>
            </a:r>
            <a:r>
              <a:rPr dirty="0" sz="1450" spc="-25">
                <a:latin typeface="Times New Roman"/>
                <a:cs typeface="Times New Roman"/>
              </a:rPr>
              <a:t>slowly. </a:t>
            </a:r>
            <a:r>
              <a:rPr dirty="0" sz="1450" spc="-10">
                <a:latin typeface="Times New Roman"/>
                <a:cs typeface="Times New Roman"/>
              </a:rPr>
              <a:t>The bars </a:t>
            </a:r>
            <a:r>
              <a:rPr dirty="0" sz="1450" spc="-5">
                <a:latin typeface="Times New Roman"/>
                <a:cs typeface="Times New Roman"/>
              </a:rPr>
              <a:t>of </a:t>
            </a:r>
            <a:r>
              <a:rPr dirty="0" sz="1450" spc="-10">
                <a:latin typeface="Times New Roman"/>
                <a:cs typeface="Times New Roman"/>
              </a:rPr>
              <a:t>moonshine </a:t>
            </a:r>
            <a:r>
              <a:rPr dirty="0" sz="1450" spc="-5">
                <a:latin typeface="Times New Roman"/>
                <a:cs typeface="Times New Roman"/>
              </a:rPr>
              <a:t>on </a:t>
            </a:r>
            <a:r>
              <a:rPr dirty="0" sz="1450" spc="-10">
                <a:latin typeface="Times New Roman"/>
                <a:cs typeface="Times New Roman"/>
              </a:rPr>
              <a:t>the windowsill </a:t>
            </a:r>
            <a:r>
              <a:rPr dirty="0" sz="1450" spc="-5">
                <a:latin typeface="Times New Roman"/>
                <a:cs typeface="Times New Roman"/>
              </a:rPr>
              <a:t>do not  </a:t>
            </a:r>
            <a:r>
              <a:rPr dirty="0" sz="1450" spc="-10">
                <a:latin typeface="Times New Roman"/>
                <a:cs typeface="Times New Roman"/>
              </a:rPr>
              <a:t>move from their place, as though congealed.... The dawn is still far</a:t>
            </a:r>
            <a:r>
              <a:rPr dirty="0" sz="1450" spc="120">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gn="just" marL="12700" marR="12700" indent="255904">
              <a:lnSpc>
                <a:spcPts val="1730"/>
              </a:lnSpc>
              <a:spcBef>
                <a:spcPts val="785"/>
              </a:spcBef>
            </a:pPr>
            <a:r>
              <a:rPr dirty="0" sz="1450" spc="-10">
                <a:latin typeface="Times New Roman"/>
                <a:cs typeface="Times New Roman"/>
              </a:rPr>
              <a:t>But the garden-gate creaks; someone steals </a:t>
            </a:r>
            <a:r>
              <a:rPr dirty="0" sz="1450" spc="-5">
                <a:latin typeface="Times New Roman"/>
                <a:cs typeface="Times New Roman"/>
              </a:rPr>
              <a:t>in, </a:t>
            </a:r>
            <a:r>
              <a:rPr dirty="0" sz="1450" spc="-10">
                <a:latin typeface="Times New Roman"/>
                <a:cs typeface="Times New Roman"/>
              </a:rPr>
              <a:t>and strips </a:t>
            </a:r>
            <a:r>
              <a:rPr dirty="0" sz="1450" spc="-5">
                <a:latin typeface="Times New Roman"/>
                <a:cs typeface="Times New Roman"/>
              </a:rPr>
              <a:t>a </a:t>
            </a:r>
            <a:r>
              <a:rPr dirty="0" sz="1450" spc="-10">
                <a:latin typeface="Times New Roman"/>
                <a:cs typeface="Times New Roman"/>
              </a:rPr>
              <a:t>twig from the  starveling trees, and cautiously knocks with it </a:t>
            </a:r>
            <a:r>
              <a:rPr dirty="0" sz="1450" spc="-5">
                <a:latin typeface="Times New Roman"/>
                <a:cs typeface="Times New Roman"/>
              </a:rPr>
              <a:t>on </a:t>
            </a:r>
            <a:r>
              <a:rPr dirty="0" sz="1450" spc="-10">
                <a:latin typeface="Times New Roman"/>
                <a:cs typeface="Times New Roman"/>
              </a:rPr>
              <a:t>my</a:t>
            </a:r>
            <a:r>
              <a:rPr dirty="0" sz="1450" spc="40">
                <a:latin typeface="Times New Roman"/>
                <a:cs typeface="Times New Roman"/>
              </a:rPr>
              <a:t> </a:t>
            </a:r>
            <a:r>
              <a:rPr dirty="0" sz="1450" spc="-20">
                <a:latin typeface="Times New Roman"/>
                <a:cs typeface="Times New Roman"/>
              </a:rPr>
              <a:t>window.</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"Nicolai Stiepanovich!" </a:t>
            </a:r>
            <a:r>
              <a:rPr dirty="0" sz="1450" spc="-5">
                <a:latin typeface="Times New Roman"/>
                <a:cs typeface="Times New Roman"/>
              </a:rPr>
              <a:t>I </a:t>
            </a:r>
            <a:r>
              <a:rPr dirty="0" sz="1450" spc="-10">
                <a:latin typeface="Times New Roman"/>
                <a:cs typeface="Times New Roman"/>
              </a:rPr>
              <a:t>hear </a:t>
            </a:r>
            <a:r>
              <a:rPr dirty="0" sz="1450" spc="-5">
                <a:latin typeface="Times New Roman"/>
                <a:cs typeface="Times New Roman"/>
              </a:rPr>
              <a:t>a </a:t>
            </a:r>
            <a:r>
              <a:rPr dirty="0" sz="1450" spc="-20">
                <a:latin typeface="Times New Roman"/>
                <a:cs typeface="Times New Roman"/>
              </a:rPr>
              <a:t>whisper. </a:t>
            </a:r>
            <a:r>
              <a:rPr dirty="0" sz="1450" spc="-10">
                <a:latin typeface="Times New Roman"/>
                <a:cs typeface="Times New Roman"/>
              </a:rPr>
              <a:t>"Nicolai</a:t>
            </a:r>
            <a:r>
              <a:rPr dirty="0" sz="1450" spc="45">
                <a:latin typeface="Times New Roman"/>
                <a:cs typeface="Times New Roman"/>
              </a:rPr>
              <a:t> </a:t>
            </a:r>
            <a:r>
              <a:rPr dirty="0" sz="1450" spc="-10">
                <a:latin typeface="Times New Roman"/>
                <a:cs typeface="Times New Roman"/>
              </a:rPr>
              <a:t>Stiepanovich!"</a:t>
            </a:r>
            <a:endParaRPr sz="1450">
              <a:latin typeface="Times New Roman"/>
              <a:cs typeface="Times New Roman"/>
            </a:endParaRPr>
          </a:p>
          <a:p>
            <a:pPr algn="just" marL="12700" marR="6985" indent="255904">
              <a:lnSpc>
                <a:spcPts val="1730"/>
              </a:lnSpc>
              <a:spcBef>
                <a:spcPts val="775"/>
              </a:spcBef>
            </a:pPr>
            <a:r>
              <a:rPr dirty="0" sz="1450" spc="-5">
                <a:latin typeface="Times New Roman"/>
                <a:cs typeface="Times New Roman"/>
              </a:rPr>
              <a:t>I </a:t>
            </a:r>
            <a:r>
              <a:rPr dirty="0" sz="1450" spc="-10">
                <a:latin typeface="Times New Roman"/>
                <a:cs typeface="Times New Roman"/>
              </a:rPr>
              <a:t>open the </a:t>
            </a:r>
            <a:r>
              <a:rPr dirty="0" sz="1450" spc="-20">
                <a:latin typeface="Times New Roman"/>
                <a:cs typeface="Times New Roman"/>
              </a:rPr>
              <a:t>window,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think that </a:t>
            </a:r>
            <a:r>
              <a:rPr dirty="0" sz="1450" spc="-5">
                <a:latin typeface="Times New Roman"/>
                <a:cs typeface="Times New Roman"/>
              </a:rPr>
              <a:t>I </a:t>
            </a:r>
            <a:r>
              <a:rPr dirty="0" sz="1450" spc="-10">
                <a:latin typeface="Times New Roman"/>
                <a:cs typeface="Times New Roman"/>
              </a:rPr>
              <a:t>am dreaming. Under the </a:t>
            </a:r>
            <a:r>
              <a:rPr dirty="0" sz="1450" spc="-20">
                <a:latin typeface="Times New Roman"/>
                <a:cs typeface="Times New Roman"/>
              </a:rPr>
              <a:t>window,  </a:t>
            </a:r>
            <a:r>
              <a:rPr dirty="0" sz="1450" spc="-10">
                <a:latin typeface="Times New Roman"/>
                <a:cs typeface="Times New Roman"/>
              </a:rPr>
              <a:t>close against the wall stands </a:t>
            </a:r>
            <a:r>
              <a:rPr dirty="0" sz="1450" spc="-5">
                <a:latin typeface="Times New Roman"/>
                <a:cs typeface="Times New Roman"/>
              </a:rPr>
              <a:t>a </a:t>
            </a:r>
            <a:r>
              <a:rPr dirty="0" sz="1450" spc="-10">
                <a:latin typeface="Times New Roman"/>
                <a:cs typeface="Times New Roman"/>
              </a:rPr>
              <a:t>woman in </a:t>
            </a:r>
            <a:r>
              <a:rPr dirty="0" sz="1450" spc="-5">
                <a:latin typeface="Times New Roman"/>
                <a:cs typeface="Times New Roman"/>
              </a:rPr>
              <a:t>a </a:t>
            </a:r>
            <a:r>
              <a:rPr dirty="0" sz="1450" spc="-10">
                <a:latin typeface="Times New Roman"/>
                <a:cs typeface="Times New Roman"/>
              </a:rPr>
              <a:t>blade dress. She is brightly lighted  </a:t>
            </a:r>
            <a:r>
              <a:rPr dirty="0" sz="1450" spc="-5">
                <a:latin typeface="Times New Roman"/>
                <a:cs typeface="Times New Roman"/>
              </a:rPr>
              <a:t>by </a:t>
            </a:r>
            <a:r>
              <a:rPr dirty="0" sz="1450" spc="-10">
                <a:latin typeface="Times New Roman"/>
                <a:cs typeface="Times New Roman"/>
              </a:rPr>
              <a:t>the moon and </a:t>
            </a:r>
            <a:r>
              <a:rPr dirty="0" sz="1450" spc="-5">
                <a:latin typeface="Times New Roman"/>
                <a:cs typeface="Times New Roman"/>
              </a:rPr>
              <a:t>looks </a:t>
            </a:r>
            <a:r>
              <a:rPr dirty="0" sz="1450" spc="-10">
                <a:latin typeface="Times New Roman"/>
                <a:cs typeface="Times New Roman"/>
              </a:rPr>
              <a:t>at me with wide eyes. Her face is pale, stem and  fantastic in the moon, like marble. Her chin</a:t>
            </a:r>
            <a:r>
              <a:rPr dirty="0" sz="1450" spc="35">
                <a:latin typeface="Times New Roman"/>
                <a:cs typeface="Times New Roman"/>
              </a:rPr>
              <a:t> </a:t>
            </a:r>
            <a:r>
              <a:rPr dirty="0" sz="1450" spc="-10">
                <a:latin typeface="Times New Roman"/>
                <a:cs typeface="Times New Roman"/>
              </a:rPr>
              <a:t>trembles.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"It is </a:t>
            </a:r>
            <a:r>
              <a:rPr dirty="0" sz="1450" spc="-5">
                <a:latin typeface="Times New Roman"/>
                <a:cs typeface="Times New Roman"/>
              </a:rPr>
              <a:t>I...." </a:t>
            </a:r>
            <a:r>
              <a:rPr dirty="0" sz="1450" spc="-10">
                <a:latin typeface="Times New Roman"/>
                <a:cs typeface="Times New Roman"/>
              </a:rPr>
              <a:t>she says, "I </a:t>
            </a:r>
            <a:r>
              <a:rPr dirty="0" sz="1450" spc="-5">
                <a:latin typeface="Times New Roman"/>
                <a:cs typeface="Times New Roman"/>
              </a:rPr>
              <a:t>...</a:t>
            </a:r>
            <a:r>
              <a:rPr dirty="0" sz="1450" spc="15">
                <a:latin typeface="Times New Roman"/>
                <a:cs typeface="Times New Roman"/>
              </a:rPr>
              <a:t> </a:t>
            </a:r>
            <a:r>
              <a:rPr dirty="0" sz="1450" spc="-10">
                <a:latin typeface="Times New Roman"/>
                <a:cs typeface="Times New Roman"/>
              </a:rPr>
              <a:t>Katy!"</a:t>
            </a:r>
            <a:endParaRPr sz="1450">
              <a:latin typeface="Times New Roman"/>
              <a:cs typeface="Times New Roman"/>
            </a:endParaRPr>
          </a:p>
          <a:p>
            <a:pPr algn="just" marL="268605">
              <a:lnSpc>
                <a:spcPts val="1735"/>
              </a:lnSpc>
              <a:spcBef>
                <a:spcPts val="780"/>
              </a:spcBef>
            </a:pPr>
            <a:r>
              <a:rPr dirty="0" sz="1450" spc="-10">
                <a:latin typeface="Times New Roman"/>
                <a:cs typeface="Times New Roman"/>
              </a:rPr>
              <a:t>In the moon all women's eyes are big and black, people are taller and</a:t>
            </a:r>
            <a:r>
              <a:rPr dirty="0" sz="1450" spc="30">
                <a:latin typeface="Times New Roman"/>
                <a:cs typeface="Times New Roman"/>
              </a:rPr>
              <a:t> </a:t>
            </a:r>
            <a:r>
              <a:rPr dirty="0" sz="1450" spc="-25">
                <a:latin typeface="Times New Roman"/>
                <a:cs typeface="Times New Roman"/>
              </a:rPr>
              <a:t>paler.</a:t>
            </a:r>
            <a:endParaRPr sz="1450">
              <a:latin typeface="Times New Roman"/>
              <a:cs typeface="Times New Roman"/>
            </a:endParaRPr>
          </a:p>
          <a:p>
            <a:pPr algn="just" marL="12700">
              <a:lnSpc>
                <a:spcPts val="1735"/>
              </a:lnSpc>
            </a:pPr>
            <a:r>
              <a:rPr dirty="0" sz="1450" spc="-10">
                <a:latin typeface="Times New Roman"/>
                <a:cs typeface="Times New Roman"/>
              </a:rPr>
              <a:t>Probably that is the reason why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recognise her in the first</a:t>
            </a:r>
            <a:r>
              <a:rPr dirty="0" sz="1450" spc="114">
                <a:latin typeface="Times New Roman"/>
                <a:cs typeface="Times New Roman"/>
              </a:rPr>
              <a:t> </a:t>
            </a:r>
            <a:r>
              <a:rPr dirty="0" sz="1450" spc="-10">
                <a:latin typeface="Times New Roman"/>
                <a:cs typeface="Times New Roman"/>
              </a:rPr>
              <a:t>moment.</a:t>
            </a:r>
            <a:endParaRPr sz="145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7708265"/>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"What's the</a:t>
            </a:r>
            <a:r>
              <a:rPr dirty="0" sz="1450" spc="-5">
                <a:latin typeface="Times New Roman"/>
                <a:cs typeface="Times New Roman"/>
              </a:rPr>
              <a:t> </a:t>
            </a:r>
            <a:r>
              <a:rPr dirty="0" sz="1450" spc="-10">
                <a:latin typeface="Times New Roman"/>
                <a:cs typeface="Times New Roman"/>
              </a:rPr>
              <a:t>matter?"</a:t>
            </a:r>
            <a:endParaRPr sz="1450">
              <a:latin typeface="Times New Roman"/>
              <a:cs typeface="Times New Roman"/>
            </a:endParaRPr>
          </a:p>
          <a:p>
            <a:pPr algn="just" marL="12700" marR="8890" indent="255904">
              <a:lnSpc>
                <a:spcPts val="1730"/>
              </a:lnSpc>
              <a:spcBef>
                <a:spcPts val="850"/>
              </a:spcBef>
            </a:pPr>
            <a:r>
              <a:rPr dirty="0" sz="1450" spc="-10">
                <a:latin typeface="Times New Roman"/>
                <a:cs typeface="Times New Roman"/>
              </a:rPr>
              <a:t>"Forgive me," she says. "I suddenly felt so dreary </a:t>
            </a:r>
            <a:r>
              <a:rPr dirty="0" sz="1450" spc="-5">
                <a:latin typeface="Times New Roman"/>
                <a:cs typeface="Times New Roman"/>
              </a:rPr>
              <a:t>... 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bear it. So  </a:t>
            </a:r>
            <a:r>
              <a:rPr dirty="0" sz="1450" spc="-5">
                <a:latin typeface="Times New Roman"/>
                <a:cs typeface="Times New Roman"/>
              </a:rPr>
              <a:t>I </a:t>
            </a:r>
            <a:r>
              <a:rPr dirty="0" sz="1450" spc="-10">
                <a:latin typeface="Times New Roman"/>
                <a:cs typeface="Times New Roman"/>
              </a:rPr>
              <a:t>came here. There's </a:t>
            </a:r>
            <a:r>
              <a:rPr dirty="0" sz="1450" spc="-5">
                <a:latin typeface="Times New Roman"/>
                <a:cs typeface="Times New Roman"/>
              </a:rPr>
              <a:t>a </a:t>
            </a:r>
            <a:r>
              <a:rPr dirty="0" sz="1450" spc="-10">
                <a:latin typeface="Times New Roman"/>
                <a:cs typeface="Times New Roman"/>
              </a:rPr>
              <a:t>light in </a:t>
            </a:r>
            <a:r>
              <a:rPr dirty="0" sz="1450" spc="-5">
                <a:latin typeface="Times New Roman"/>
                <a:cs typeface="Times New Roman"/>
              </a:rPr>
              <a:t>your </a:t>
            </a:r>
            <a:r>
              <a:rPr dirty="0" sz="1450" spc="-10">
                <a:latin typeface="Times New Roman"/>
                <a:cs typeface="Times New Roman"/>
              </a:rPr>
              <a:t>window </a:t>
            </a:r>
            <a:r>
              <a:rPr dirty="0" sz="1450" spc="-5">
                <a:latin typeface="Times New Roman"/>
                <a:cs typeface="Times New Roman"/>
              </a:rPr>
              <a:t>...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decided to </a:t>
            </a:r>
            <a:r>
              <a:rPr dirty="0" sz="1450" spc="-5">
                <a:latin typeface="Times New Roman"/>
                <a:cs typeface="Times New Roman"/>
              </a:rPr>
              <a:t>knock....  </a:t>
            </a:r>
            <a:r>
              <a:rPr dirty="0" sz="1450" spc="-10">
                <a:latin typeface="Times New Roman"/>
                <a:cs typeface="Times New Roman"/>
              </a:rPr>
              <a:t>Forgive me.... Ah, if </a:t>
            </a:r>
            <a:r>
              <a:rPr dirty="0" sz="1450" spc="-5">
                <a:latin typeface="Times New Roman"/>
                <a:cs typeface="Times New Roman"/>
              </a:rPr>
              <a:t>you </a:t>
            </a:r>
            <a:r>
              <a:rPr dirty="0" sz="1450" spc="-10">
                <a:latin typeface="Times New Roman"/>
                <a:cs typeface="Times New Roman"/>
              </a:rPr>
              <a:t>knew how dreary </a:t>
            </a:r>
            <a:r>
              <a:rPr dirty="0" sz="1450" spc="-5">
                <a:latin typeface="Times New Roman"/>
                <a:cs typeface="Times New Roman"/>
              </a:rPr>
              <a:t>I </a:t>
            </a:r>
            <a:r>
              <a:rPr dirty="0" sz="1450" spc="-10">
                <a:latin typeface="Times New Roman"/>
                <a:cs typeface="Times New Roman"/>
              </a:rPr>
              <a:t>felt! What are </a:t>
            </a:r>
            <a:r>
              <a:rPr dirty="0" sz="1450" spc="-5">
                <a:latin typeface="Times New Roman"/>
                <a:cs typeface="Times New Roman"/>
              </a:rPr>
              <a:t>you </a:t>
            </a:r>
            <a:r>
              <a:rPr dirty="0" sz="1450" spc="-10">
                <a:latin typeface="Times New Roman"/>
                <a:cs typeface="Times New Roman"/>
              </a:rPr>
              <a:t>doing</a:t>
            </a:r>
            <a:r>
              <a:rPr dirty="0" sz="1450" spc="100">
                <a:latin typeface="Times New Roman"/>
                <a:cs typeface="Times New Roman"/>
              </a:rPr>
              <a:t> </a:t>
            </a:r>
            <a:r>
              <a:rPr dirty="0" sz="1450" spc="-10">
                <a:latin typeface="Times New Roman"/>
                <a:cs typeface="Times New Roman"/>
              </a:rPr>
              <a:t>now?"</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"Nothing. Insomnia."</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Her eyebrows lift, her eyes shine with tears and all her face is illumined as  with light, with the </a:t>
            </a:r>
            <a:r>
              <a:rPr dirty="0" sz="1450" spc="-15">
                <a:latin typeface="Times New Roman"/>
                <a:cs typeface="Times New Roman"/>
              </a:rPr>
              <a:t>familiar, </a:t>
            </a:r>
            <a:r>
              <a:rPr dirty="0" sz="1450" spc="-5">
                <a:latin typeface="Times New Roman"/>
                <a:cs typeface="Times New Roman"/>
              </a:rPr>
              <a:t>but </a:t>
            </a:r>
            <a:r>
              <a:rPr dirty="0" sz="1450" spc="-10">
                <a:latin typeface="Times New Roman"/>
                <a:cs typeface="Times New Roman"/>
              </a:rPr>
              <a:t>long unseen, look </a:t>
            </a:r>
            <a:r>
              <a:rPr dirty="0" sz="1450" spc="-5">
                <a:latin typeface="Times New Roman"/>
                <a:cs typeface="Times New Roman"/>
              </a:rPr>
              <a:t>of</a:t>
            </a:r>
            <a:r>
              <a:rPr dirty="0" sz="1450" spc="60">
                <a:latin typeface="Times New Roman"/>
                <a:cs typeface="Times New Roman"/>
              </a:rPr>
              <a:t> </a:t>
            </a:r>
            <a:r>
              <a:rPr dirty="0" sz="1450" spc="-10">
                <a:latin typeface="Times New Roman"/>
                <a:cs typeface="Times New Roman"/>
              </a:rPr>
              <a:t>confidence.</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"Nicolai Stiepanovich!" she says </a:t>
            </a:r>
            <a:r>
              <a:rPr dirty="0" sz="1450" spc="-15">
                <a:latin typeface="Times New Roman"/>
                <a:cs typeface="Times New Roman"/>
              </a:rPr>
              <a:t>imploringly, </a:t>
            </a:r>
            <a:r>
              <a:rPr dirty="0" sz="1450" spc="-10">
                <a:latin typeface="Times New Roman"/>
                <a:cs typeface="Times New Roman"/>
              </a:rPr>
              <a:t>stretching </a:t>
            </a:r>
            <a:r>
              <a:rPr dirty="0" sz="1450" spc="-5">
                <a:latin typeface="Times New Roman"/>
                <a:cs typeface="Times New Roman"/>
              </a:rPr>
              <a:t>out </a:t>
            </a:r>
            <a:r>
              <a:rPr dirty="0" sz="1450" spc="-10">
                <a:latin typeface="Times New Roman"/>
                <a:cs typeface="Times New Roman"/>
              </a:rPr>
              <a:t>both her hands  to me. </a:t>
            </a:r>
            <a:r>
              <a:rPr dirty="0" sz="1450" spc="-20">
                <a:latin typeface="Times New Roman"/>
                <a:cs typeface="Times New Roman"/>
              </a:rPr>
              <a:t>"Dear, </a:t>
            </a:r>
            <a:r>
              <a:rPr dirty="0" sz="1450" spc="-5">
                <a:latin typeface="Times New Roman"/>
                <a:cs typeface="Times New Roman"/>
              </a:rPr>
              <a:t>I </a:t>
            </a:r>
            <a:r>
              <a:rPr dirty="0" sz="1450" spc="-10">
                <a:latin typeface="Times New Roman"/>
                <a:cs typeface="Times New Roman"/>
              </a:rPr>
              <a:t>beg </a:t>
            </a:r>
            <a:r>
              <a:rPr dirty="0" sz="1450" spc="-5">
                <a:latin typeface="Times New Roman"/>
                <a:cs typeface="Times New Roman"/>
              </a:rPr>
              <a:t>you ... I </a:t>
            </a:r>
            <a:r>
              <a:rPr dirty="0" sz="1450" spc="-10">
                <a:latin typeface="Times New Roman"/>
                <a:cs typeface="Times New Roman"/>
              </a:rPr>
              <a:t>implore.... If </a:t>
            </a:r>
            <a:r>
              <a:rPr dirty="0" sz="1450" spc="-5">
                <a:latin typeface="Times New Roman"/>
                <a:cs typeface="Times New Roman"/>
              </a:rPr>
              <a:t>you do not </a:t>
            </a:r>
            <a:r>
              <a:rPr dirty="0" sz="1450" spc="-10">
                <a:latin typeface="Times New Roman"/>
                <a:cs typeface="Times New Roman"/>
              </a:rPr>
              <a:t>despise my friendship and  my respect for </a:t>
            </a:r>
            <a:r>
              <a:rPr dirty="0" sz="1450" spc="-5">
                <a:latin typeface="Times New Roman"/>
                <a:cs typeface="Times New Roman"/>
              </a:rPr>
              <a:t>you, </a:t>
            </a:r>
            <a:r>
              <a:rPr dirty="0" sz="1450" spc="-10">
                <a:latin typeface="Times New Roman"/>
                <a:cs typeface="Times New Roman"/>
              </a:rPr>
              <a:t>then </a:t>
            </a:r>
            <a:r>
              <a:rPr dirty="0" sz="1450" spc="-5">
                <a:latin typeface="Times New Roman"/>
                <a:cs typeface="Times New Roman"/>
              </a:rPr>
              <a:t>do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implore</a:t>
            </a:r>
            <a:r>
              <a:rPr dirty="0" sz="1450" spc="15">
                <a:latin typeface="Times New Roman"/>
                <a:cs typeface="Times New Roman"/>
              </a:rPr>
              <a:t> </a:t>
            </a:r>
            <a:r>
              <a:rPr dirty="0" sz="1450" spc="-5">
                <a:latin typeface="Times New Roman"/>
                <a:cs typeface="Times New Roman"/>
              </a:rPr>
              <a:t>you."</a:t>
            </a:r>
            <a:endParaRPr sz="1450">
              <a:latin typeface="Times New Roman"/>
              <a:cs typeface="Times New Roman"/>
            </a:endParaRPr>
          </a:p>
          <a:p>
            <a:pPr marL="268605" marR="4170679">
              <a:lnSpc>
                <a:spcPts val="2520"/>
              </a:lnSpc>
              <a:spcBef>
                <a:spcPts val="80"/>
              </a:spcBef>
            </a:pPr>
            <a:r>
              <a:rPr dirty="0" sz="1450" spc="-10">
                <a:latin typeface="Times New Roman"/>
                <a:cs typeface="Times New Roman"/>
              </a:rPr>
              <a:t>"What is it?"  </a:t>
            </a:r>
            <a:r>
              <a:rPr dirty="0" sz="1450" spc="-30">
                <a:latin typeface="Times New Roman"/>
                <a:cs typeface="Times New Roman"/>
              </a:rPr>
              <a:t>"Take </a:t>
            </a:r>
            <a:r>
              <a:rPr dirty="0" sz="1450" spc="-10">
                <a:latin typeface="Times New Roman"/>
                <a:cs typeface="Times New Roman"/>
              </a:rPr>
              <a:t>my</a:t>
            </a:r>
            <a:r>
              <a:rPr dirty="0" sz="1450" spc="-55">
                <a:latin typeface="Times New Roman"/>
                <a:cs typeface="Times New Roman"/>
              </a:rPr>
              <a:t> </a:t>
            </a:r>
            <a:r>
              <a:rPr dirty="0" sz="1450" spc="-20">
                <a:latin typeface="Times New Roman"/>
                <a:cs typeface="Times New Roman"/>
              </a:rPr>
              <a:t>money."</a:t>
            </a:r>
            <a:endParaRPr sz="1450">
              <a:latin typeface="Times New Roman"/>
              <a:cs typeface="Times New Roman"/>
            </a:endParaRPr>
          </a:p>
          <a:p>
            <a:pPr marL="268605">
              <a:lnSpc>
                <a:spcPct val="100000"/>
              </a:lnSpc>
              <a:spcBef>
                <a:spcPts val="570"/>
              </a:spcBef>
            </a:pPr>
            <a:r>
              <a:rPr dirty="0" sz="1450" spc="-10">
                <a:latin typeface="Times New Roman"/>
                <a:cs typeface="Times New Roman"/>
              </a:rPr>
              <a:t>"What next? What's the </a:t>
            </a:r>
            <a:r>
              <a:rPr dirty="0" sz="1450" spc="-5">
                <a:latin typeface="Times New Roman"/>
                <a:cs typeface="Times New Roman"/>
              </a:rPr>
              <a:t>good of your </a:t>
            </a:r>
            <a:r>
              <a:rPr dirty="0" sz="1450" spc="-10">
                <a:latin typeface="Times New Roman"/>
                <a:cs typeface="Times New Roman"/>
              </a:rPr>
              <a:t>money to</a:t>
            </a:r>
            <a:r>
              <a:rPr dirty="0" sz="1450" spc="15">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12700" marR="10795" indent="255904">
              <a:lnSpc>
                <a:spcPts val="1730"/>
              </a:lnSpc>
              <a:spcBef>
                <a:spcPts val="775"/>
              </a:spcBef>
            </a:pPr>
            <a:r>
              <a:rPr dirty="0" sz="1450" spc="-45">
                <a:latin typeface="Times New Roman"/>
                <a:cs typeface="Times New Roman"/>
              </a:rPr>
              <a:t>"You </a:t>
            </a:r>
            <a:r>
              <a:rPr dirty="0" sz="1450" spc="-10">
                <a:latin typeface="Times New Roman"/>
                <a:cs typeface="Times New Roman"/>
              </a:rPr>
              <a:t>will </a:t>
            </a:r>
            <a:r>
              <a:rPr dirty="0" sz="1450" spc="-5">
                <a:latin typeface="Times New Roman"/>
                <a:cs typeface="Times New Roman"/>
              </a:rPr>
              <a:t>go </a:t>
            </a:r>
            <a:r>
              <a:rPr dirty="0" sz="1450" spc="-10">
                <a:latin typeface="Times New Roman"/>
                <a:cs typeface="Times New Roman"/>
              </a:rPr>
              <a:t>somewhere to </a:t>
            </a:r>
            <a:r>
              <a:rPr dirty="0" sz="1450" spc="-5">
                <a:latin typeface="Times New Roman"/>
                <a:cs typeface="Times New Roman"/>
              </a:rPr>
              <a:t>be </a:t>
            </a:r>
            <a:r>
              <a:rPr dirty="0" sz="1450" spc="-10">
                <a:latin typeface="Times New Roman"/>
                <a:cs typeface="Times New Roman"/>
              </a:rPr>
              <a:t>cured. </a:t>
            </a:r>
            <a:r>
              <a:rPr dirty="0" sz="1450" spc="-60">
                <a:latin typeface="Times New Roman"/>
                <a:cs typeface="Times New Roman"/>
              </a:rPr>
              <a:t>You </a:t>
            </a:r>
            <a:r>
              <a:rPr dirty="0" sz="1450" spc="-10">
                <a:latin typeface="Times New Roman"/>
                <a:cs typeface="Times New Roman"/>
              </a:rPr>
              <a:t>must cure yourself. </a:t>
            </a:r>
            <a:r>
              <a:rPr dirty="0" sz="1450" spc="-60">
                <a:latin typeface="Times New Roman"/>
                <a:cs typeface="Times New Roman"/>
              </a:rPr>
              <a:t>You </a:t>
            </a:r>
            <a:r>
              <a:rPr dirty="0" sz="1450" spc="-10">
                <a:latin typeface="Times New Roman"/>
                <a:cs typeface="Times New Roman"/>
              </a:rPr>
              <a:t>will  take it? </a:t>
            </a:r>
            <a:r>
              <a:rPr dirty="0" sz="1450" spc="-45">
                <a:latin typeface="Times New Roman"/>
                <a:cs typeface="Times New Roman"/>
              </a:rPr>
              <a:t>Yes? </a:t>
            </a:r>
            <a:r>
              <a:rPr dirty="0" sz="1450" spc="-10">
                <a:latin typeface="Times New Roman"/>
                <a:cs typeface="Times New Roman"/>
              </a:rPr>
              <a:t>Dear </a:t>
            </a:r>
            <a:r>
              <a:rPr dirty="0" sz="1450" spc="-5">
                <a:latin typeface="Times New Roman"/>
                <a:cs typeface="Times New Roman"/>
              </a:rPr>
              <a:t>...</a:t>
            </a:r>
            <a:r>
              <a:rPr dirty="0" sz="1450" spc="45">
                <a:latin typeface="Times New Roman"/>
                <a:cs typeface="Times New Roman"/>
              </a:rPr>
              <a:t> </a:t>
            </a:r>
            <a:r>
              <a:rPr dirty="0" sz="1450" spc="-40">
                <a:latin typeface="Times New Roman"/>
                <a:cs typeface="Times New Roman"/>
              </a:rPr>
              <a:t>Yes?"</a:t>
            </a:r>
            <a:endParaRPr sz="1450">
              <a:latin typeface="Times New Roman"/>
              <a:cs typeface="Times New Roman"/>
            </a:endParaRPr>
          </a:p>
          <a:p>
            <a:pPr marL="268605">
              <a:lnSpc>
                <a:spcPct val="100000"/>
              </a:lnSpc>
              <a:spcBef>
                <a:spcPts val="720"/>
              </a:spcBef>
            </a:pPr>
            <a:r>
              <a:rPr dirty="0" sz="1450" spc="-10">
                <a:latin typeface="Times New Roman"/>
                <a:cs typeface="Times New Roman"/>
              </a:rPr>
              <a:t>She </a:t>
            </a:r>
            <a:r>
              <a:rPr dirty="0" sz="1450" spc="-5">
                <a:latin typeface="Times New Roman"/>
                <a:cs typeface="Times New Roman"/>
              </a:rPr>
              <a:t>looks </a:t>
            </a:r>
            <a:r>
              <a:rPr dirty="0" sz="1450" spc="-10">
                <a:latin typeface="Times New Roman"/>
                <a:cs typeface="Times New Roman"/>
              </a:rPr>
              <a:t>into my face eagerly and</a:t>
            </a:r>
            <a:r>
              <a:rPr dirty="0" sz="1450" spc="15">
                <a:latin typeface="Times New Roman"/>
                <a:cs typeface="Times New Roman"/>
              </a:rPr>
              <a:t> </a:t>
            </a:r>
            <a:r>
              <a:rPr dirty="0" sz="1450" spc="-10">
                <a:latin typeface="Times New Roman"/>
                <a:cs typeface="Times New Roman"/>
              </a:rPr>
              <a:t>repeats:</a:t>
            </a:r>
            <a:endParaRPr sz="1450">
              <a:latin typeface="Times New Roman"/>
              <a:cs typeface="Times New Roman"/>
            </a:endParaRPr>
          </a:p>
          <a:p>
            <a:pPr marL="268605">
              <a:lnSpc>
                <a:spcPct val="100000"/>
              </a:lnSpc>
              <a:spcBef>
                <a:spcPts val="780"/>
              </a:spcBef>
            </a:pPr>
            <a:r>
              <a:rPr dirty="0" sz="1450" spc="-40">
                <a:latin typeface="Times New Roman"/>
                <a:cs typeface="Times New Roman"/>
              </a:rPr>
              <a:t>"Yes? </a:t>
            </a:r>
            <a:r>
              <a:rPr dirty="0" sz="1450" spc="-60">
                <a:latin typeface="Times New Roman"/>
                <a:cs typeface="Times New Roman"/>
              </a:rPr>
              <a:t>You </a:t>
            </a:r>
            <a:r>
              <a:rPr dirty="0" sz="1450" spc="-10">
                <a:latin typeface="Times New Roman"/>
                <a:cs typeface="Times New Roman"/>
              </a:rPr>
              <a:t>will take</a:t>
            </a:r>
            <a:r>
              <a:rPr dirty="0" sz="1450" spc="85">
                <a:latin typeface="Times New Roman"/>
                <a:cs typeface="Times New Roman"/>
              </a:rPr>
              <a:t> </a:t>
            </a:r>
            <a:r>
              <a:rPr dirty="0" sz="1450" spc="-10">
                <a:latin typeface="Times New Roman"/>
                <a:cs typeface="Times New Roman"/>
              </a:rPr>
              <a:t>it?"</a:t>
            </a:r>
            <a:endParaRPr sz="1450">
              <a:latin typeface="Times New Roman"/>
              <a:cs typeface="Times New Roman"/>
            </a:endParaRPr>
          </a:p>
          <a:p>
            <a:pPr marL="268605">
              <a:lnSpc>
                <a:spcPct val="100000"/>
              </a:lnSpc>
              <a:spcBef>
                <a:spcPts val="710"/>
              </a:spcBef>
            </a:pPr>
            <a:r>
              <a:rPr dirty="0" sz="1450" spc="-10">
                <a:latin typeface="Times New Roman"/>
                <a:cs typeface="Times New Roman"/>
              </a:rPr>
              <a:t>"No, my </a:t>
            </a:r>
            <a:r>
              <a:rPr dirty="0" sz="1450" spc="-20">
                <a:latin typeface="Times New Roman"/>
                <a:cs typeface="Times New Roman"/>
              </a:rPr>
              <a:t>dear, </a:t>
            </a:r>
            <a:r>
              <a:rPr dirty="0" sz="1450" spc="-5">
                <a:latin typeface="Times New Roman"/>
                <a:cs typeface="Times New Roman"/>
              </a:rPr>
              <a:t>I </a:t>
            </a:r>
            <a:r>
              <a:rPr dirty="0" sz="1450" spc="-10">
                <a:latin typeface="Times New Roman"/>
                <a:cs typeface="Times New Roman"/>
              </a:rPr>
              <a:t>won't take </a:t>
            </a:r>
            <a:r>
              <a:rPr dirty="0" sz="1450" spc="-5">
                <a:latin typeface="Times New Roman"/>
                <a:cs typeface="Times New Roman"/>
              </a:rPr>
              <a:t>it....", I </a:t>
            </a:r>
            <a:r>
              <a:rPr dirty="0" sz="1450" spc="-30">
                <a:latin typeface="Times New Roman"/>
                <a:cs typeface="Times New Roman"/>
              </a:rPr>
              <a:t>say. </a:t>
            </a:r>
            <a:r>
              <a:rPr dirty="0" sz="1450" spc="-10">
                <a:latin typeface="Times New Roman"/>
                <a:cs typeface="Times New Roman"/>
              </a:rPr>
              <a:t>"Thank</a:t>
            </a:r>
            <a:r>
              <a:rPr dirty="0" sz="1450" spc="50">
                <a:latin typeface="Times New Roman"/>
                <a:cs typeface="Times New Roman"/>
              </a:rPr>
              <a:t> </a:t>
            </a:r>
            <a:r>
              <a:rPr dirty="0" sz="1450" spc="-5">
                <a:latin typeface="Times New Roman"/>
                <a:cs typeface="Times New Roman"/>
              </a:rPr>
              <a:t>you."</a:t>
            </a:r>
            <a:endParaRPr sz="1450">
              <a:latin typeface="Times New Roman"/>
              <a:cs typeface="Times New Roman"/>
            </a:endParaRPr>
          </a:p>
          <a:p>
            <a:pPr marL="12700" marR="5080" indent="255904">
              <a:lnSpc>
                <a:spcPts val="1730"/>
              </a:lnSpc>
              <a:spcBef>
                <a:spcPts val="844"/>
              </a:spcBef>
            </a:pPr>
            <a:r>
              <a:rPr dirty="0" sz="1450" spc="-10">
                <a:latin typeface="Times New Roman"/>
                <a:cs typeface="Times New Roman"/>
              </a:rPr>
              <a:t>She turns her back to me and lowers her head. Probably the tone </a:t>
            </a:r>
            <a:r>
              <a:rPr dirty="0" sz="1450" spc="-5">
                <a:latin typeface="Times New Roman"/>
                <a:cs typeface="Times New Roman"/>
              </a:rPr>
              <a:t>of </a:t>
            </a:r>
            <a:r>
              <a:rPr dirty="0" sz="1450" spc="-10">
                <a:latin typeface="Times New Roman"/>
                <a:cs typeface="Times New Roman"/>
              </a:rPr>
              <a:t>my  refusal would </a:t>
            </a:r>
            <a:r>
              <a:rPr dirty="0" sz="1450" spc="-5">
                <a:latin typeface="Times New Roman"/>
                <a:cs typeface="Times New Roman"/>
              </a:rPr>
              <a:t>not </a:t>
            </a:r>
            <a:r>
              <a:rPr dirty="0" sz="1450" spc="-10">
                <a:latin typeface="Times New Roman"/>
                <a:cs typeface="Times New Roman"/>
              </a:rPr>
              <a:t>allow any further talk </a:t>
            </a:r>
            <a:r>
              <a:rPr dirty="0" sz="1450" spc="-5">
                <a:latin typeface="Times New Roman"/>
                <a:cs typeface="Times New Roman"/>
              </a:rPr>
              <a:t>of</a:t>
            </a:r>
            <a:r>
              <a:rPr dirty="0" sz="1450" spc="25">
                <a:latin typeface="Times New Roman"/>
                <a:cs typeface="Times New Roman"/>
              </a:rPr>
              <a:t> </a:t>
            </a:r>
            <a:r>
              <a:rPr dirty="0" sz="1450" spc="-25">
                <a:latin typeface="Times New Roman"/>
                <a:cs typeface="Times New Roman"/>
              </a:rPr>
              <a:t>money.</a:t>
            </a:r>
            <a:endParaRPr sz="1450">
              <a:latin typeface="Times New Roman"/>
              <a:cs typeface="Times New Roman"/>
            </a:endParaRPr>
          </a:p>
          <a:p>
            <a:pPr marL="268605">
              <a:lnSpc>
                <a:spcPct val="100000"/>
              </a:lnSpc>
              <a:spcBef>
                <a:spcPts val="725"/>
              </a:spcBef>
            </a:pPr>
            <a:r>
              <a:rPr dirty="0" sz="1450" spc="-10">
                <a:latin typeface="Times New Roman"/>
                <a:cs typeface="Times New Roman"/>
              </a:rPr>
              <a:t>"Go home to sleep," </a:t>
            </a:r>
            <a:r>
              <a:rPr dirty="0" sz="1450" spc="-5">
                <a:latin typeface="Times New Roman"/>
                <a:cs typeface="Times New Roman"/>
              </a:rPr>
              <a:t>I </a:t>
            </a:r>
            <a:r>
              <a:rPr dirty="0" sz="1450" spc="-30">
                <a:latin typeface="Times New Roman"/>
                <a:cs typeface="Times New Roman"/>
              </a:rPr>
              <a:t>say. </a:t>
            </a:r>
            <a:r>
              <a:rPr dirty="0" sz="1450" spc="-10">
                <a:latin typeface="Times New Roman"/>
                <a:cs typeface="Times New Roman"/>
              </a:rPr>
              <a:t>"I'll see </a:t>
            </a:r>
            <a:r>
              <a:rPr dirty="0" sz="1450" spc="-5">
                <a:latin typeface="Times New Roman"/>
                <a:cs typeface="Times New Roman"/>
              </a:rPr>
              <a:t>you</a:t>
            </a:r>
            <a:r>
              <a:rPr dirty="0" sz="1450" spc="55">
                <a:latin typeface="Times New Roman"/>
                <a:cs typeface="Times New Roman"/>
              </a:rPr>
              <a:t> </a:t>
            </a:r>
            <a:r>
              <a:rPr dirty="0" sz="1450" spc="-20">
                <a:latin typeface="Times New Roman"/>
                <a:cs typeface="Times New Roman"/>
              </a:rPr>
              <a:t>to-morrow."</a:t>
            </a:r>
            <a:endParaRPr sz="1450">
              <a:latin typeface="Times New Roman"/>
              <a:cs typeface="Times New Roman"/>
            </a:endParaRPr>
          </a:p>
          <a:p>
            <a:pPr marL="268605" marR="990600">
              <a:lnSpc>
                <a:spcPts val="2520"/>
              </a:lnSpc>
              <a:spcBef>
                <a:spcPts val="145"/>
              </a:spcBef>
            </a:pPr>
            <a:r>
              <a:rPr dirty="0" sz="1450" spc="-10">
                <a:latin typeface="Times New Roman"/>
                <a:cs typeface="Times New Roman"/>
              </a:rPr>
              <a:t>"It means, </a:t>
            </a:r>
            <a:r>
              <a:rPr dirty="0" sz="1450" spc="-5">
                <a:latin typeface="Times New Roman"/>
                <a:cs typeface="Times New Roman"/>
              </a:rPr>
              <a:t>you don't </a:t>
            </a:r>
            <a:r>
              <a:rPr dirty="0" sz="1450" spc="-10">
                <a:latin typeface="Times New Roman"/>
                <a:cs typeface="Times New Roman"/>
              </a:rPr>
              <a:t>consider me </a:t>
            </a:r>
            <a:r>
              <a:rPr dirty="0" sz="1450" spc="-5">
                <a:latin typeface="Times New Roman"/>
                <a:cs typeface="Times New Roman"/>
              </a:rPr>
              <a:t>your </a:t>
            </a:r>
            <a:r>
              <a:rPr dirty="0" sz="1450" spc="-10">
                <a:latin typeface="Times New Roman"/>
                <a:cs typeface="Times New Roman"/>
              </a:rPr>
              <a:t>friend?" she asks </a:t>
            </a:r>
            <a:r>
              <a:rPr dirty="0" sz="1450" spc="-25">
                <a:latin typeface="Times New Roman"/>
                <a:cs typeface="Times New Roman"/>
              </a:rPr>
              <a:t>sadly.  </a:t>
            </a:r>
            <a:r>
              <a:rPr dirty="0" sz="1450" spc="-10">
                <a:latin typeface="Times New Roman"/>
                <a:cs typeface="Times New Roman"/>
              </a:rPr>
              <a:t>"I </a:t>
            </a:r>
            <a:r>
              <a:rPr dirty="0" sz="1450" spc="-5">
                <a:latin typeface="Times New Roman"/>
                <a:cs typeface="Times New Roman"/>
              </a:rPr>
              <a:t>don't </a:t>
            </a:r>
            <a:r>
              <a:rPr dirty="0" sz="1450" spc="-10">
                <a:latin typeface="Times New Roman"/>
                <a:cs typeface="Times New Roman"/>
              </a:rPr>
              <a:t>say that. But </a:t>
            </a:r>
            <a:r>
              <a:rPr dirty="0" sz="1450" spc="-5">
                <a:latin typeface="Times New Roman"/>
                <a:cs typeface="Times New Roman"/>
              </a:rPr>
              <a:t>your </a:t>
            </a:r>
            <a:r>
              <a:rPr dirty="0" sz="1450" spc="-10">
                <a:latin typeface="Times New Roman"/>
                <a:cs typeface="Times New Roman"/>
              </a:rPr>
              <a:t>money is </a:t>
            </a:r>
            <a:r>
              <a:rPr dirty="0" sz="1450" spc="-5">
                <a:latin typeface="Times New Roman"/>
                <a:cs typeface="Times New Roman"/>
              </a:rPr>
              <a:t>no good </a:t>
            </a:r>
            <a:r>
              <a:rPr dirty="0" sz="1450" spc="-10">
                <a:latin typeface="Times New Roman"/>
                <a:cs typeface="Times New Roman"/>
              </a:rPr>
              <a:t>to</a:t>
            </a:r>
            <a:r>
              <a:rPr dirty="0" sz="1450" spc="20">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12700" marR="5080" indent="255904">
              <a:lnSpc>
                <a:spcPts val="1730"/>
              </a:lnSpc>
              <a:spcBef>
                <a:spcPts val="630"/>
              </a:spcBef>
            </a:pPr>
            <a:r>
              <a:rPr dirty="0" sz="1450" spc="-10">
                <a:latin typeface="Times New Roman"/>
                <a:cs typeface="Times New Roman"/>
              </a:rPr>
              <a:t>"Forgive me," she says lowering her voice </a:t>
            </a:r>
            <a:r>
              <a:rPr dirty="0" sz="1450" spc="-5">
                <a:latin typeface="Times New Roman"/>
                <a:cs typeface="Times New Roman"/>
              </a:rPr>
              <a:t>by a </a:t>
            </a:r>
            <a:r>
              <a:rPr dirty="0" sz="1450" spc="-10">
                <a:latin typeface="Times New Roman"/>
                <a:cs typeface="Times New Roman"/>
              </a:rPr>
              <a:t>full octave. "I understand  </a:t>
            </a:r>
            <a:r>
              <a:rPr dirty="0" sz="1450" spc="-5">
                <a:latin typeface="Times New Roman"/>
                <a:cs typeface="Times New Roman"/>
              </a:rPr>
              <a:t>you.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obliged to </a:t>
            </a:r>
            <a:r>
              <a:rPr dirty="0" sz="1450" spc="-5">
                <a:latin typeface="Times New Roman"/>
                <a:cs typeface="Times New Roman"/>
              </a:rPr>
              <a:t>a </a:t>
            </a:r>
            <a:r>
              <a:rPr dirty="0" sz="1450" spc="-10">
                <a:latin typeface="Times New Roman"/>
                <a:cs typeface="Times New Roman"/>
              </a:rPr>
              <a:t>person like me </a:t>
            </a:r>
            <a:r>
              <a:rPr dirty="0" sz="1450" spc="-5">
                <a:latin typeface="Times New Roman"/>
                <a:cs typeface="Times New Roman"/>
              </a:rPr>
              <a:t>... a </a:t>
            </a:r>
            <a:r>
              <a:rPr dirty="0" sz="1450" spc="-10">
                <a:latin typeface="Times New Roman"/>
                <a:cs typeface="Times New Roman"/>
              </a:rPr>
              <a:t>retired actress... But</a:t>
            </a:r>
            <a:r>
              <a:rPr dirty="0" sz="1450" spc="150">
                <a:latin typeface="Times New Roman"/>
                <a:cs typeface="Times New Roman"/>
              </a:rPr>
              <a:t> </a:t>
            </a:r>
            <a:r>
              <a:rPr dirty="0" sz="1450" spc="-10">
                <a:latin typeface="Times New Roman"/>
                <a:cs typeface="Times New Roman"/>
              </a:rPr>
              <a:t>good-bye."</a:t>
            </a:r>
            <a:endParaRPr sz="1450">
              <a:latin typeface="Times New Roman"/>
              <a:cs typeface="Times New Roman"/>
            </a:endParaRPr>
          </a:p>
          <a:p>
            <a:pPr marL="12700" marR="5715" indent="255904">
              <a:lnSpc>
                <a:spcPts val="1730"/>
              </a:lnSpc>
              <a:spcBef>
                <a:spcPts val="720"/>
              </a:spcBef>
            </a:pPr>
            <a:r>
              <a:rPr dirty="0" sz="1450" spc="-10">
                <a:latin typeface="Times New Roman"/>
                <a:cs typeface="Times New Roman"/>
              </a:rPr>
              <a:t>And she walks away so quickly that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time even to say "Good-  </a:t>
            </a:r>
            <a:r>
              <a:rPr dirty="0" sz="1450" spc="-5">
                <a:latin typeface="Times New Roman"/>
                <a:cs typeface="Times New Roman"/>
              </a:rPr>
              <a:t>bye."</a:t>
            </a:r>
            <a:endParaRPr sz="1450">
              <a:latin typeface="Times New Roman"/>
              <a:cs typeface="Times New Roman"/>
            </a:endParaRPr>
          </a:p>
        </p:txBody>
      </p:sp>
      <p:sp>
        <p:nvSpPr>
          <p:cNvPr id="3" name="object 3"/>
          <p:cNvSpPr txBox="1"/>
          <p:nvPr/>
        </p:nvSpPr>
        <p:spPr>
          <a:xfrm>
            <a:off x="1132464" y="8767722"/>
            <a:ext cx="5542915" cy="1123315"/>
          </a:xfrm>
          <a:prstGeom prst="rect">
            <a:avLst/>
          </a:prstGeom>
        </p:spPr>
        <p:txBody>
          <a:bodyPr wrap="square" lIns="0" tIns="11430" rIns="0" bIns="0" rtlCol="0" vert="horz">
            <a:spAutoFit/>
          </a:bodyPr>
          <a:lstStyle/>
          <a:p>
            <a:pPr algn="ctr" marR="239395">
              <a:lnSpc>
                <a:spcPct val="100000"/>
              </a:lnSpc>
              <a:spcBef>
                <a:spcPts val="90"/>
              </a:spcBef>
            </a:pPr>
            <a:r>
              <a:rPr dirty="0" sz="1450" spc="-10" b="1">
                <a:latin typeface="Times New Roman"/>
                <a:cs typeface="Times New Roman"/>
              </a:rPr>
              <a:t>VI</a:t>
            </a:r>
            <a:endParaRPr sz="1450">
              <a:latin typeface="Times New Roman"/>
              <a:cs typeface="Times New Roman"/>
            </a:endParaRPr>
          </a:p>
          <a:p>
            <a:pPr>
              <a:lnSpc>
                <a:spcPct val="100000"/>
              </a:lnSpc>
              <a:spcBef>
                <a:spcPts val="5"/>
              </a:spcBef>
            </a:pPr>
            <a:endParaRPr sz="2300">
              <a:latin typeface="Times New Roman"/>
              <a:cs typeface="Times New Roman"/>
            </a:endParaRPr>
          </a:p>
          <a:p>
            <a:pPr marL="12700">
              <a:lnSpc>
                <a:spcPct val="100000"/>
              </a:lnSpc>
            </a:pPr>
            <a:r>
              <a:rPr dirty="0" sz="1450" spc="-5">
                <a:latin typeface="Times New Roman"/>
                <a:cs typeface="Times New Roman"/>
              </a:rPr>
              <a:t>I </a:t>
            </a:r>
            <a:r>
              <a:rPr dirty="0" sz="1450" spc="-10">
                <a:latin typeface="Times New Roman"/>
                <a:cs typeface="Times New Roman"/>
              </a:rPr>
              <a:t>am in</a:t>
            </a:r>
            <a:r>
              <a:rPr dirty="0" sz="1450" spc="-5">
                <a:latin typeface="Times New Roman"/>
                <a:cs typeface="Times New Roman"/>
              </a:rPr>
              <a:t> </a:t>
            </a:r>
            <a:r>
              <a:rPr dirty="0" sz="1450" spc="-20">
                <a:latin typeface="Times New Roman"/>
                <a:cs typeface="Times New Roman"/>
              </a:rPr>
              <a:t>Kharkov.</a:t>
            </a:r>
            <a:endParaRPr sz="1450">
              <a:latin typeface="Times New Roman"/>
              <a:cs typeface="Times New Roman"/>
            </a:endParaRPr>
          </a:p>
          <a:p>
            <a:pPr marL="12700">
              <a:lnSpc>
                <a:spcPct val="100000"/>
              </a:lnSpc>
              <a:spcBef>
                <a:spcPts val="785"/>
              </a:spcBef>
            </a:pPr>
            <a:r>
              <a:rPr dirty="0" sz="1450" spc="-10">
                <a:latin typeface="Times New Roman"/>
                <a:cs typeface="Times New Roman"/>
              </a:rPr>
              <a:t>Since</a:t>
            </a:r>
            <a:r>
              <a:rPr dirty="0" sz="1450" spc="75">
                <a:latin typeface="Times New Roman"/>
                <a:cs typeface="Times New Roman"/>
              </a:rPr>
              <a:t> </a:t>
            </a:r>
            <a:r>
              <a:rPr dirty="0" sz="1450" spc="-10">
                <a:latin typeface="Times New Roman"/>
                <a:cs typeface="Times New Roman"/>
              </a:rPr>
              <a:t>it</a:t>
            </a:r>
            <a:r>
              <a:rPr dirty="0" sz="1450" spc="75">
                <a:latin typeface="Times New Roman"/>
                <a:cs typeface="Times New Roman"/>
              </a:rPr>
              <a:t> </a:t>
            </a:r>
            <a:r>
              <a:rPr dirty="0" sz="1450" spc="-10">
                <a:latin typeface="Times New Roman"/>
                <a:cs typeface="Times New Roman"/>
              </a:rPr>
              <a:t>would</a:t>
            </a:r>
            <a:r>
              <a:rPr dirty="0" sz="1450" spc="75">
                <a:latin typeface="Times New Roman"/>
                <a:cs typeface="Times New Roman"/>
              </a:rPr>
              <a:t> </a:t>
            </a:r>
            <a:r>
              <a:rPr dirty="0" sz="1450" spc="-5">
                <a:latin typeface="Times New Roman"/>
                <a:cs typeface="Times New Roman"/>
              </a:rPr>
              <a:t>be</a:t>
            </a:r>
            <a:r>
              <a:rPr dirty="0" sz="1450" spc="85">
                <a:latin typeface="Times New Roman"/>
                <a:cs typeface="Times New Roman"/>
              </a:rPr>
              <a:t> </a:t>
            </a:r>
            <a:r>
              <a:rPr dirty="0" sz="1450" spc="-10">
                <a:latin typeface="Times New Roman"/>
                <a:cs typeface="Times New Roman"/>
              </a:rPr>
              <a:t>useless</a:t>
            </a:r>
            <a:r>
              <a:rPr dirty="0" sz="1450" spc="75">
                <a:latin typeface="Times New Roman"/>
                <a:cs typeface="Times New Roman"/>
              </a:rPr>
              <a:t> </a:t>
            </a:r>
            <a:r>
              <a:rPr dirty="0" sz="1450" spc="-10">
                <a:latin typeface="Times New Roman"/>
                <a:cs typeface="Times New Roman"/>
              </a:rPr>
              <a:t>to</a:t>
            </a:r>
            <a:r>
              <a:rPr dirty="0" sz="1450" spc="80">
                <a:latin typeface="Times New Roman"/>
                <a:cs typeface="Times New Roman"/>
              </a:rPr>
              <a:t> </a:t>
            </a:r>
            <a:r>
              <a:rPr dirty="0" sz="1450" spc="-10">
                <a:latin typeface="Times New Roman"/>
                <a:cs typeface="Times New Roman"/>
              </a:rPr>
              <a:t>fight</a:t>
            </a:r>
            <a:r>
              <a:rPr dirty="0" sz="1450" spc="80">
                <a:latin typeface="Times New Roman"/>
                <a:cs typeface="Times New Roman"/>
              </a:rPr>
              <a:t> </a:t>
            </a:r>
            <a:r>
              <a:rPr dirty="0" sz="1450" spc="-10">
                <a:latin typeface="Times New Roman"/>
                <a:cs typeface="Times New Roman"/>
              </a:rPr>
              <a:t>against</a:t>
            </a:r>
            <a:r>
              <a:rPr dirty="0" sz="1450" spc="75">
                <a:latin typeface="Times New Roman"/>
                <a:cs typeface="Times New Roman"/>
              </a:rPr>
              <a:t> </a:t>
            </a:r>
            <a:r>
              <a:rPr dirty="0" sz="1450" spc="-10">
                <a:latin typeface="Times New Roman"/>
                <a:cs typeface="Times New Roman"/>
              </a:rPr>
              <a:t>my</a:t>
            </a:r>
            <a:r>
              <a:rPr dirty="0" sz="1450" spc="80">
                <a:latin typeface="Times New Roman"/>
                <a:cs typeface="Times New Roman"/>
              </a:rPr>
              <a:t> </a:t>
            </a:r>
            <a:r>
              <a:rPr dirty="0" sz="1450" spc="-10">
                <a:latin typeface="Times New Roman"/>
                <a:cs typeface="Times New Roman"/>
              </a:rPr>
              <a:t>present</a:t>
            </a:r>
            <a:r>
              <a:rPr dirty="0" sz="1450" spc="80">
                <a:latin typeface="Times New Roman"/>
                <a:cs typeface="Times New Roman"/>
              </a:rPr>
              <a:t> </a:t>
            </a:r>
            <a:r>
              <a:rPr dirty="0" sz="1450" spc="-10">
                <a:latin typeface="Times New Roman"/>
                <a:cs typeface="Times New Roman"/>
              </a:rPr>
              <a:t>mood,</a:t>
            </a:r>
            <a:r>
              <a:rPr dirty="0" sz="1450" spc="80">
                <a:latin typeface="Times New Roman"/>
                <a:cs typeface="Times New Roman"/>
              </a:rPr>
              <a:t> </a:t>
            </a:r>
            <a:r>
              <a:rPr dirty="0" sz="1450" spc="-10">
                <a:latin typeface="Times New Roman"/>
                <a:cs typeface="Times New Roman"/>
              </a:rPr>
              <a:t>and</a:t>
            </a:r>
            <a:r>
              <a:rPr dirty="0" sz="1450" spc="75">
                <a:latin typeface="Times New Roman"/>
                <a:cs typeface="Times New Roman"/>
              </a:rPr>
              <a:t> </a:t>
            </a:r>
            <a:r>
              <a:rPr dirty="0" sz="1450" spc="-5">
                <a:latin typeface="Times New Roman"/>
                <a:cs typeface="Times New Roman"/>
              </a:rPr>
              <a:t>I</a:t>
            </a:r>
            <a:r>
              <a:rPr dirty="0" sz="1450" spc="80">
                <a:latin typeface="Times New Roman"/>
                <a:cs typeface="Times New Roman"/>
              </a:rPr>
              <a:t> </a:t>
            </a:r>
            <a:r>
              <a:rPr dirty="0" sz="1450" spc="-10">
                <a:latin typeface="Times New Roman"/>
                <a:cs typeface="Times New Roman"/>
              </a:rPr>
              <a:t>have</a:t>
            </a:r>
            <a:r>
              <a:rPr dirty="0" sz="1450" spc="85">
                <a:latin typeface="Times New Roman"/>
                <a:cs typeface="Times New Roman"/>
              </a:rPr>
              <a:t> </a:t>
            </a:r>
            <a:r>
              <a:rPr dirty="0" sz="1450" spc="-5">
                <a:latin typeface="Times New Roman"/>
                <a:cs typeface="Times New Roman"/>
              </a:rPr>
              <a:t>no</a:t>
            </a:r>
            <a:endParaRPr sz="145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363075"/>
          </a:xfrm>
          <a:prstGeom prst="rect">
            <a:avLst/>
          </a:prstGeom>
        </p:spPr>
        <p:txBody>
          <a:bodyPr wrap="square" lIns="0" tIns="20955" rIns="0" bIns="0" rtlCol="0" vert="horz">
            <a:spAutoFit/>
          </a:bodyPr>
          <a:lstStyle/>
          <a:p>
            <a:pPr algn="just" marL="12700" marR="5715">
              <a:lnSpc>
                <a:spcPts val="1720"/>
              </a:lnSpc>
              <a:spcBef>
                <a:spcPts val="165"/>
              </a:spcBef>
            </a:pPr>
            <a:r>
              <a:rPr dirty="0" sz="1450" spc="-10">
                <a:latin typeface="Times New Roman"/>
                <a:cs typeface="Times New Roman"/>
              </a:rPr>
              <a:t>agreement, </a:t>
            </a:r>
            <a:r>
              <a:rPr dirty="0" sz="1450" spc="-5">
                <a:latin typeface="Times New Roman"/>
                <a:cs typeface="Times New Roman"/>
              </a:rPr>
              <a:t>I </a:t>
            </a:r>
            <a:r>
              <a:rPr dirty="0" sz="1450" spc="-10">
                <a:latin typeface="Times New Roman"/>
                <a:cs typeface="Times New Roman"/>
              </a:rPr>
              <a:t>shall have to pay him two millions. If </a:t>
            </a:r>
            <a:r>
              <a:rPr dirty="0" sz="1450" spc="-5">
                <a:latin typeface="Times New Roman"/>
                <a:cs typeface="Times New Roman"/>
              </a:rPr>
              <a:t>I </a:t>
            </a:r>
            <a:r>
              <a:rPr dirty="0" sz="1450" spc="-30">
                <a:latin typeface="Times New Roman"/>
                <a:cs typeface="Times New Roman"/>
              </a:rPr>
              <a:t>pay, </a:t>
            </a:r>
            <a:r>
              <a:rPr dirty="0" sz="1450" spc="-10">
                <a:latin typeface="Times New Roman"/>
                <a:cs typeface="Times New Roman"/>
              </a:rPr>
              <a:t>it's all over with me.  </a:t>
            </a:r>
            <a:r>
              <a:rPr dirty="0" sz="1450" spc="-5">
                <a:latin typeface="Times New Roman"/>
                <a:cs typeface="Times New Roman"/>
              </a:rPr>
              <a:t>I </a:t>
            </a:r>
            <a:r>
              <a:rPr dirty="0" sz="1450" spc="-10">
                <a:latin typeface="Times New Roman"/>
                <a:cs typeface="Times New Roman"/>
              </a:rPr>
              <a:t>am ruined for</a:t>
            </a:r>
            <a:r>
              <a:rPr dirty="0" sz="1450">
                <a:latin typeface="Times New Roman"/>
                <a:cs typeface="Times New Roman"/>
              </a:rPr>
              <a:t> </a:t>
            </a:r>
            <a:r>
              <a:rPr dirty="0" sz="1450" spc="-15">
                <a:latin typeface="Times New Roman"/>
                <a:cs typeface="Times New Roman"/>
              </a:rPr>
              <a:t>ever...."</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Fifteen years before </a:t>
            </a:r>
            <a:r>
              <a:rPr dirty="0" sz="1450" spc="-5">
                <a:latin typeface="Times New Roman"/>
                <a:cs typeface="Times New Roman"/>
              </a:rPr>
              <a:t>he </a:t>
            </a:r>
            <a:r>
              <a:rPr dirty="0" sz="1450" spc="-10">
                <a:latin typeface="Times New Roman"/>
                <a:cs typeface="Times New Roman"/>
              </a:rPr>
              <a:t>had too many millions to count, </a:t>
            </a:r>
            <a:r>
              <a:rPr dirty="0" sz="1450" spc="-5">
                <a:latin typeface="Times New Roman"/>
                <a:cs typeface="Times New Roman"/>
              </a:rPr>
              <a:t>but </a:t>
            </a:r>
            <a:r>
              <a:rPr dirty="0" sz="1450" spc="-10">
                <a:latin typeface="Times New Roman"/>
                <a:cs typeface="Times New Roman"/>
              </a:rPr>
              <a:t>now </a:t>
            </a:r>
            <a:r>
              <a:rPr dirty="0" sz="1450" spc="-5">
                <a:latin typeface="Times New Roman"/>
                <a:cs typeface="Times New Roman"/>
              </a:rPr>
              <a:t>he </a:t>
            </a:r>
            <a:r>
              <a:rPr dirty="0" sz="1450" spc="-10">
                <a:latin typeface="Times New Roman"/>
                <a:cs typeface="Times New Roman"/>
              </a:rPr>
              <a:t>was  afraid to ask himself which </a:t>
            </a:r>
            <a:r>
              <a:rPr dirty="0" sz="1450" spc="-5">
                <a:latin typeface="Times New Roman"/>
                <a:cs typeface="Times New Roman"/>
              </a:rPr>
              <a:t>he </a:t>
            </a:r>
            <a:r>
              <a:rPr dirty="0" sz="1450" spc="-10">
                <a:latin typeface="Times New Roman"/>
                <a:cs typeface="Times New Roman"/>
              </a:rPr>
              <a:t>had more </a:t>
            </a:r>
            <a:r>
              <a:rPr dirty="0" sz="1450" spc="-5">
                <a:latin typeface="Times New Roman"/>
                <a:cs typeface="Times New Roman"/>
              </a:rPr>
              <a:t>of, </a:t>
            </a:r>
            <a:r>
              <a:rPr dirty="0" sz="1450" spc="-10">
                <a:latin typeface="Times New Roman"/>
                <a:cs typeface="Times New Roman"/>
              </a:rPr>
              <a:t>money </a:t>
            </a:r>
            <a:r>
              <a:rPr dirty="0" sz="1450" spc="-5">
                <a:latin typeface="Times New Roman"/>
                <a:cs typeface="Times New Roman"/>
              </a:rPr>
              <a:t>or </a:t>
            </a:r>
            <a:r>
              <a:rPr dirty="0" sz="1450" spc="-10">
                <a:latin typeface="Times New Roman"/>
                <a:cs typeface="Times New Roman"/>
              </a:rPr>
              <a:t>debts. Gambling </a:t>
            </a:r>
            <a:r>
              <a:rPr dirty="0" sz="1450" spc="-5">
                <a:latin typeface="Times New Roman"/>
                <a:cs typeface="Times New Roman"/>
              </a:rPr>
              <a:t>on </a:t>
            </a:r>
            <a:r>
              <a:rPr dirty="0" sz="1450" spc="-10">
                <a:latin typeface="Times New Roman"/>
                <a:cs typeface="Times New Roman"/>
              </a:rPr>
              <a:t>the  Stock-Exchange, risky speculation, and the recklessness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rid himself even in old age, had gradually </a:t>
            </a:r>
            <a:r>
              <a:rPr dirty="0" sz="1450" spc="-5">
                <a:latin typeface="Times New Roman"/>
                <a:cs typeface="Times New Roman"/>
              </a:rPr>
              <a:t>brought </a:t>
            </a:r>
            <a:r>
              <a:rPr dirty="0" sz="1450" spc="-10">
                <a:latin typeface="Times New Roman"/>
                <a:cs typeface="Times New Roman"/>
              </a:rPr>
              <a:t>his business to decay; and  the fearless, self-confident, proud man </a:t>
            </a:r>
            <a:r>
              <a:rPr dirty="0" sz="1450" spc="-5">
                <a:latin typeface="Times New Roman"/>
                <a:cs typeface="Times New Roman"/>
              </a:rPr>
              <a:t>of </a:t>
            </a:r>
            <a:r>
              <a:rPr dirty="0" sz="1450" spc="-10">
                <a:latin typeface="Times New Roman"/>
                <a:cs typeface="Times New Roman"/>
              </a:rPr>
              <a:t>business had become an ordinary  </a:t>
            </a:r>
            <a:r>
              <a:rPr dirty="0" sz="1450" spc="-15">
                <a:latin typeface="Times New Roman"/>
                <a:cs typeface="Times New Roman"/>
              </a:rPr>
              <a:t>banker, </a:t>
            </a:r>
            <a:r>
              <a:rPr dirty="0" sz="1450" spc="-10">
                <a:latin typeface="Times New Roman"/>
                <a:cs typeface="Times New Roman"/>
              </a:rPr>
              <a:t>trembling at every rise and fall in the</a:t>
            </a:r>
            <a:r>
              <a:rPr dirty="0" sz="1450" spc="45">
                <a:latin typeface="Times New Roman"/>
                <a:cs typeface="Times New Roman"/>
              </a:rPr>
              <a:t> </a:t>
            </a:r>
            <a:r>
              <a:rPr dirty="0" sz="1450" spc="-10">
                <a:latin typeface="Times New Roman"/>
                <a:cs typeface="Times New Roman"/>
              </a:rPr>
              <a:t>market.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"That cursed bet," murmured the old man clutching his head in </a:t>
            </a:r>
            <a:r>
              <a:rPr dirty="0" sz="1450" spc="-15">
                <a:latin typeface="Times New Roman"/>
                <a:cs typeface="Times New Roman"/>
              </a:rPr>
              <a:t>despair....  </a:t>
            </a:r>
            <a:r>
              <a:rPr dirty="0" sz="1450" spc="-10">
                <a:latin typeface="Times New Roman"/>
                <a:cs typeface="Times New Roman"/>
              </a:rPr>
              <a:t>"Why didn't the man die? He's only forty years </a:t>
            </a:r>
            <a:r>
              <a:rPr dirty="0" sz="1450" spc="-5">
                <a:latin typeface="Times New Roman"/>
                <a:cs typeface="Times New Roman"/>
              </a:rPr>
              <a:t>old. </a:t>
            </a:r>
            <a:r>
              <a:rPr dirty="0" sz="1450" spc="-10">
                <a:latin typeface="Times New Roman"/>
                <a:cs typeface="Times New Roman"/>
              </a:rPr>
              <a:t>He will take away my last  farthing, </a:t>
            </a:r>
            <a:r>
              <a:rPr dirty="0" sz="1450" spc="-25">
                <a:latin typeface="Times New Roman"/>
                <a:cs typeface="Times New Roman"/>
              </a:rPr>
              <a:t>marry, </a:t>
            </a:r>
            <a:r>
              <a:rPr dirty="0" sz="1450" spc="-10">
                <a:latin typeface="Times New Roman"/>
                <a:cs typeface="Times New Roman"/>
              </a:rPr>
              <a:t>enjoy life, gamble </a:t>
            </a:r>
            <a:r>
              <a:rPr dirty="0" sz="1450" spc="-5">
                <a:latin typeface="Times New Roman"/>
                <a:cs typeface="Times New Roman"/>
              </a:rPr>
              <a:t>on </a:t>
            </a:r>
            <a:r>
              <a:rPr dirty="0" sz="1450" spc="-10">
                <a:latin typeface="Times New Roman"/>
                <a:cs typeface="Times New Roman"/>
              </a:rPr>
              <a:t>the Exchange, and </a:t>
            </a:r>
            <a:r>
              <a:rPr dirty="0" sz="1450" spc="-5">
                <a:latin typeface="Times New Roman"/>
                <a:cs typeface="Times New Roman"/>
              </a:rPr>
              <a:t>I </a:t>
            </a:r>
            <a:r>
              <a:rPr dirty="0" sz="1450" spc="-10">
                <a:latin typeface="Times New Roman"/>
                <a:cs typeface="Times New Roman"/>
              </a:rPr>
              <a:t>will look </a:t>
            </a:r>
            <a:r>
              <a:rPr dirty="0" sz="1450" spc="-5">
                <a:latin typeface="Times New Roman"/>
                <a:cs typeface="Times New Roman"/>
              </a:rPr>
              <a:t>on </a:t>
            </a:r>
            <a:r>
              <a:rPr dirty="0" sz="1450" spc="-10">
                <a:latin typeface="Times New Roman"/>
                <a:cs typeface="Times New Roman"/>
              </a:rPr>
              <a:t>like an  envious beggar and hear the same words from him every day: 'I'm obliged to  </a:t>
            </a:r>
            <a:r>
              <a:rPr dirty="0" sz="1450" spc="-5">
                <a:latin typeface="Times New Roman"/>
                <a:cs typeface="Times New Roman"/>
              </a:rPr>
              <a:t>you </a:t>
            </a:r>
            <a:r>
              <a:rPr dirty="0" sz="1450" spc="-10">
                <a:latin typeface="Times New Roman"/>
                <a:cs typeface="Times New Roman"/>
              </a:rPr>
              <a:t>for the happiness </a:t>
            </a:r>
            <a:r>
              <a:rPr dirty="0" sz="1450" spc="-5">
                <a:latin typeface="Times New Roman"/>
                <a:cs typeface="Times New Roman"/>
              </a:rPr>
              <a:t>of </a:t>
            </a:r>
            <a:r>
              <a:rPr dirty="0" sz="1450" spc="-10">
                <a:latin typeface="Times New Roman"/>
                <a:cs typeface="Times New Roman"/>
              </a:rPr>
              <a:t>my life. Let me help </a:t>
            </a:r>
            <a:r>
              <a:rPr dirty="0" sz="1450" spc="-5">
                <a:latin typeface="Times New Roman"/>
                <a:cs typeface="Times New Roman"/>
              </a:rPr>
              <a:t>you.' </a:t>
            </a:r>
            <a:r>
              <a:rPr dirty="0" sz="1450" spc="-10">
                <a:latin typeface="Times New Roman"/>
                <a:cs typeface="Times New Roman"/>
              </a:rPr>
              <a:t>No, it's too much! The only  escape from bankruptcy and disgrace—is that the man should</a:t>
            </a:r>
            <a:r>
              <a:rPr dirty="0" sz="1450" spc="60">
                <a:latin typeface="Times New Roman"/>
                <a:cs typeface="Times New Roman"/>
              </a:rPr>
              <a:t> </a:t>
            </a:r>
            <a:r>
              <a:rPr dirty="0" sz="1450" spc="-10">
                <a:latin typeface="Times New Roman"/>
                <a:cs typeface="Times New Roman"/>
              </a:rPr>
              <a:t>die."</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The clock had just struck three. The banker was listening. In Ike house  everyone was asleep, and </a:t>
            </a:r>
            <a:r>
              <a:rPr dirty="0" sz="1450" spc="-5">
                <a:latin typeface="Times New Roman"/>
                <a:cs typeface="Times New Roman"/>
              </a:rPr>
              <a:t>one </a:t>
            </a:r>
            <a:r>
              <a:rPr dirty="0" sz="1450" spc="-10">
                <a:latin typeface="Times New Roman"/>
                <a:cs typeface="Times New Roman"/>
              </a:rPr>
              <a:t>could hear only the frozen trees whining outside  the windows. </a:t>
            </a:r>
            <a:r>
              <a:rPr dirty="0" sz="1450" spc="-15">
                <a:latin typeface="Times New Roman"/>
                <a:cs typeface="Times New Roman"/>
              </a:rPr>
              <a:t>Trying </a:t>
            </a:r>
            <a:r>
              <a:rPr dirty="0" sz="1450" spc="-10">
                <a:latin typeface="Times New Roman"/>
                <a:cs typeface="Times New Roman"/>
              </a:rPr>
              <a:t>to make </a:t>
            </a:r>
            <a:r>
              <a:rPr dirty="0" sz="1450" spc="-5">
                <a:latin typeface="Times New Roman"/>
                <a:cs typeface="Times New Roman"/>
              </a:rPr>
              <a:t>no sound, he </a:t>
            </a:r>
            <a:r>
              <a:rPr dirty="0" sz="1450" spc="-10">
                <a:latin typeface="Times New Roman"/>
                <a:cs typeface="Times New Roman"/>
              </a:rPr>
              <a:t>took </a:t>
            </a:r>
            <a:r>
              <a:rPr dirty="0" sz="1450" spc="-5">
                <a:latin typeface="Times New Roman"/>
                <a:cs typeface="Times New Roman"/>
              </a:rPr>
              <a:t>out of </a:t>
            </a:r>
            <a:r>
              <a:rPr dirty="0" sz="1450" spc="-10">
                <a:latin typeface="Times New Roman"/>
                <a:cs typeface="Times New Roman"/>
              </a:rPr>
              <a:t>his safe the key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which had </a:t>
            </a:r>
            <a:r>
              <a:rPr dirty="0" sz="1450" spc="-5">
                <a:latin typeface="Times New Roman"/>
                <a:cs typeface="Times New Roman"/>
              </a:rPr>
              <a:t>not </a:t>
            </a:r>
            <a:r>
              <a:rPr dirty="0" sz="1450" spc="-10">
                <a:latin typeface="Times New Roman"/>
                <a:cs typeface="Times New Roman"/>
              </a:rPr>
              <a:t>been opened for fifteen years, </a:t>
            </a:r>
            <a:r>
              <a:rPr dirty="0" sz="1450" spc="-5">
                <a:latin typeface="Times New Roman"/>
                <a:cs typeface="Times New Roman"/>
              </a:rPr>
              <a:t>put on </a:t>
            </a:r>
            <a:r>
              <a:rPr dirty="0" sz="1450" spc="-10">
                <a:latin typeface="Times New Roman"/>
                <a:cs typeface="Times New Roman"/>
              </a:rPr>
              <a:t>his overcoat, and  went </a:t>
            </a:r>
            <a:r>
              <a:rPr dirty="0" sz="1450" spc="-5">
                <a:latin typeface="Times New Roman"/>
                <a:cs typeface="Times New Roman"/>
              </a:rPr>
              <a:t>out of </a:t>
            </a:r>
            <a:r>
              <a:rPr dirty="0" sz="1450" spc="-10">
                <a:latin typeface="Times New Roman"/>
                <a:cs typeface="Times New Roman"/>
              </a:rPr>
              <a:t>the house. The garden was dark and cold. It was raining. A keen  damp wind hovered howling over all the garden and gave the trees </a:t>
            </a:r>
            <a:r>
              <a:rPr dirty="0" sz="1450" spc="-5">
                <a:latin typeface="Times New Roman"/>
                <a:cs typeface="Times New Roman"/>
              </a:rPr>
              <a:t>no </a:t>
            </a:r>
            <a:r>
              <a:rPr dirty="0" sz="1450" spc="-10">
                <a:latin typeface="Times New Roman"/>
                <a:cs typeface="Times New Roman"/>
              </a:rPr>
              <a:t>rest.  Though </a:t>
            </a:r>
            <a:r>
              <a:rPr dirty="0" sz="1450" spc="-5">
                <a:latin typeface="Times New Roman"/>
                <a:cs typeface="Times New Roman"/>
              </a:rPr>
              <a:t>he </a:t>
            </a:r>
            <a:r>
              <a:rPr dirty="0" sz="1450" spc="-10">
                <a:latin typeface="Times New Roman"/>
                <a:cs typeface="Times New Roman"/>
              </a:rPr>
              <a:t>strained his eyes, the banker could see neither the </a:t>
            </a:r>
            <a:r>
              <a:rPr dirty="0" sz="1450" spc="-5">
                <a:latin typeface="Times New Roman"/>
                <a:cs typeface="Times New Roman"/>
              </a:rPr>
              <a:t>ground, nor </a:t>
            </a:r>
            <a:r>
              <a:rPr dirty="0" sz="1450" spc="-10">
                <a:latin typeface="Times New Roman"/>
                <a:cs typeface="Times New Roman"/>
              </a:rPr>
              <a:t>the  white statues, </a:t>
            </a:r>
            <a:r>
              <a:rPr dirty="0" sz="1450" spc="-5">
                <a:latin typeface="Times New Roman"/>
                <a:cs typeface="Times New Roman"/>
              </a:rPr>
              <a:t>nor </a:t>
            </a:r>
            <a:r>
              <a:rPr dirty="0" sz="1450" spc="-10">
                <a:latin typeface="Times New Roman"/>
                <a:cs typeface="Times New Roman"/>
              </a:rPr>
              <a:t>the garden-wing, </a:t>
            </a:r>
            <a:r>
              <a:rPr dirty="0" sz="1450" spc="-5">
                <a:latin typeface="Times New Roman"/>
                <a:cs typeface="Times New Roman"/>
              </a:rPr>
              <a:t>nor </a:t>
            </a:r>
            <a:r>
              <a:rPr dirty="0" sz="1450" spc="-10">
                <a:latin typeface="Times New Roman"/>
                <a:cs typeface="Times New Roman"/>
              </a:rPr>
              <a:t>the trees. Approaching the place where  the garden wing stood, </a:t>
            </a:r>
            <a:r>
              <a:rPr dirty="0" sz="1450" spc="-5">
                <a:latin typeface="Times New Roman"/>
                <a:cs typeface="Times New Roman"/>
              </a:rPr>
              <a:t>he </a:t>
            </a:r>
            <a:r>
              <a:rPr dirty="0" sz="1450" spc="-10">
                <a:latin typeface="Times New Roman"/>
                <a:cs typeface="Times New Roman"/>
              </a:rPr>
              <a:t>called the watchman twice. There was </a:t>
            </a:r>
            <a:r>
              <a:rPr dirty="0" sz="1450" spc="-5">
                <a:latin typeface="Times New Roman"/>
                <a:cs typeface="Times New Roman"/>
              </a:rPr>
              <a:t>no </a:t>
            </a:r>
            <a:r>
              <a:rPr dirty="0" sz="1450" spc="-20">
                <a:latin typeface="Times New Roman"/>
                <a:cs typeface="Times New Roman"/>
              </a:rPr>
              <a:t>answer. </a:t>
            </a:r>
            <a:r>
              <a:rPr dirty="0" sz="1450" spc="320">
                <a:latin typeface="Times New Roman"/>
                <a:cs typeface="Times New Roman"/>
              </a:rPr>
              <a:t> </a:t>
            </a:r>
            <a:r>
              <a:rPr dirty="0" sz="1450" spc="-10">
                <a:latin typeface="Times New Roman"/>
                <a:cs typeface="Times New Roman"/>
              </a:rPr>
              <a:t>Evidently the watchman had taken shelter from the bad weather and was now  asleep somewhere in the kitchen </a:t>
            </a:r>
            <a:r>
              <a:rPr dirty="0" sz="1450" spc="-5">
                <a:latin typeface="Times New Roman"/>
                <a:cs typeface="Times New Roman"/>
              </a:rPr>
              <a:t>or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greenhouse.</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have the courage to fulfil my intention," </a:t>
            </a:r>
            <a:r>
              <a:rPr dirty="0" sz="1450" spc="-5">
                <a:latin typeface="Times New Roman"/>
                <a:cs typeface="Times New Roman"/>
              </a:rPr>
              <a:t>thought </a:t>
            </a:r>
            <a:r>
              <a:rPr dirty="0" sz="1450" spc="-10">
                <a:latin typeface="Times New Roman"/>
                <a:cs typeface="Times New Roman"/>
              </a:rPr>
              <a:t>the old man, "the  suspicion will fall </a:t>
            </a:r>
            <a:r>
              <a:rPr dirty="0" sz="1450" spc="-5">
                <a:latin typeface="Times New Roman"/>
                <a:cs typeface="Times New Roman"/>
              </a:rPr>
              <a:t>on </a:t>
            </a:r>
            <a:r>
              <a:rPr dirty="0" sz="1450" spc="-10">
                <a:latin typeface="Times New Roman"/>
                <a:cs typeface="Times New Roman"/>
              </a:rPr>
              <a:t>the watchman first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In the darkness </a:t>
            </a:r>
            <a:r>
              <a:rPr dirty="0" sz="1450" spc="-5">
                <a:latin typeface="Times New Roman"/>
                <a:cs typeface="Times New Roman"/>
              </a:rPr>
              <a:t>he </a:t>
            </a:r>
            <a:r>
              <a:rPr dirty="0" sz="1450" spc="-10">
                <a:latin typeface="Times New Roman"/>
                <a:cs typeface="Times New Roman"/>
              </a:rPr>
              <a:t>groped for the stairs and the </a:t>
            </a:r>
            <a:r>
              <a:rPr dirty="0" sz="1450" spc="-5">
                <a:latin typeface="Times New Roman"/>
                <a:cs typeface="Times New Roman"/>
              </a:rPr>
              <a:t>door </a:t>
            </a:r>
            <a:r>
              <a:rPr dirty="0" sz="1450" spc="-10">
                <a:latin typeface="Times New Roman"/>
                <a:cs typeface="Times New Roman"/>
              </a:rPr>
              <a:t>and entered the hall </a:t>
            </a:r>
            <a:r>
              <a:rPr dirty="0" sz="1450" spc="-5">
                <a:latin typeface="Times New Roman"/>
                <a:cs typeface="Times New Roman"/>
              </a:rPr>
              <a:t>of  </a:t>
            </a:r>
            <a:r>
              <a:rPr dirty="0" sz="1450" spc="-10">
                <a:latin typeface="Times New Roman"/>
                <a:cs typeface="Times New Roman"/>
              </a:rPr>
              <a:t>the gardenwing, then poked his way into </a:t>
            </a:r>
            <a:r>
              <a:rPr dirty="0" sz="1450" spc="-5">
                <a:latin typeface="Times New Roman"/>
                <a:cs typeface="Times New Roman"/>
              </a:rPr>
              <a:t>a </a:t>
            </a:r>
            <a:r>
              <a:rPr dirty="0" sz="1450" spc="-10">
                <a:latin typeface="Times New Roman"/>
                <a:cs typeface="Times New Roman"/>
              </a:rPr>
              <a:t>narrow passage and struck </a:t>
            </a:r>
            <a:r>
              <a:rPr dirty="0" sz="1450" spc="-5">
                <a:latin typeface="Times New Roman"/>
                <a:cs typeface="Times New Roman"/>
              </a:rPr>
              <a:t>a </a:t>
            </a:r>
            <a:r>
              <a:rPr dirty="0" sz="1450" spc="-10">
                <a:latin typeface="Times New Roman"/>
                <a:cs typeface="Times New Roman"/>
              </a:rPr>
              <a:t>match.  Not </a:t>
            </a:r>
            <a:r>
              <a:rPr dirty="0" sz="1450" spc="-5">
                <a:latin typeface="Times New Roman"/>
                <a:cs typeface="Times New Roman"/>
              </a:rPr>
              <a:t>a </a:t>
            </a:r>
            <a:r>
              <a:rPr dirty="0" sz="1450" spc="-10">
                <a:latin typeface="Times New Roman"/>
                <a:cs typeface="Times New Roman"/>
              </a:rPr>
              <a:t>soul was there. Someone's bed, with </a:t>
            </a:r>
            <a:r>
              <a:rPr dirty="0" sz="1450" spc="-5">
                <a:latin typeface="Times New Roman"/>
                <a:cs typeface="Times New Roman"/>
              </a:rPr>
              <a:t>no </a:t>
            </a:r>
            <a:r>
              <a:rPr dirty="0" sz="1450" spc="-10">
                <a:latin typeface="Times New Roman"/>
                <a:cs typeface="Times New Roman"/>
              </a:rPr>
              <a:t>bedclothes </a:t>
            </a:r>
            <a:r>
              <a:rPr dirty="0" sz="1450" spc="-5">
                <a:latin typeface="Times New Roman"/>
                <a:cs typeface="Times New Roman"/>
              </a:rPr>
              <a:t>on </a:t>
            </a:r>
            <a:r>
              <a:rPr dirty="0" sz="1450" spc="-10">
                <a:latin typeface="Times New Roman"/>
                <a:cs typeface="Times New Roman"/>
              </a:rPr>
              <a:t>it, stood there,  and an iron stove was dark in the </a:t>
            </a:r>
            <a:r>
              <a:rPr dirty="0" sz="1450" spc="-20">
                <a:latin typeface="Times New Roman"/>
                <a:cs typeface="Times New Roman"/>
              </a:rPr>
              <a:t>corner. </a:t>
            </a:r>
            <a:r>
              <a:rPr dirty="0" sz="1450" spc="-10">
                <a:latin typeface="Times New Roman"/>
                <a:cs typeface="Times New Roman"/>
              </a:rPr>
              <a:t>The seals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that led into the  prisoner's room were</a:t>
            </a:r>
            <a:r>
              <a:rPr dirty="0" sz="1450" spc="5">
                <a:latin typeface="Times New Roman"/>
                <a:cs typeface="Times New Roman"/>
              </a:rPr>
              <a:t> </a:t>
            </a:r>
            <a:r>
              <a:rPr dirty="0" sz="1450" spc="-10">
                <a:latin typeface="Times New Roman"/>
                <a:cs typeface="Times New Roman"/>
              </a:rPr>
              <a:t>unbroken.</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When the match went </a:t>
            </a:r>
            <a:r>
              <a:rPr dirty="0" sz="1450" spc="-5">
                <a:latin typeface="Times New Roman"/>
                <a:cs typeface="Times New Roman"/>
              </a:rPr>
              <a:t>out, </a:t>
            </a:r>
            <a:r>
              <a:rPr dirty="0" sz="1450" spc="-10">
                <a:latin typeface="Times New Roman"/>
                <a:cs typeface="Times New Roman"/>
              </a:rPr>
              <a:t>the old man, trembling from agitation, peeped  into the little</a:t>
            </a:r>
            <a:r>
              <a:rPr dirty="0" sz="1450">
                <a:latin typeface="Times New Roman"/>
                <a:cs typeface="Times New Roman"/>
              </a:rPr>
              <a:t> </a:t>
            </a:r>
            <a:r>
              <a:rPr dirty="0" sz="1450" spc="-20">
                <a:latin typeface="Times New Roman"/>
                <a:cs typeface="Times New Roman"/>
              </a:rPr>
              <a:t>window.</a:t>
            </a:r>
            <a:endParaRPr sz="1450">
              <a:latin typeface="Times New Roman"/>
              <a:cs typeface="Times New Roman"/>
            </a:endParaRPr>
          </a:p>
          <a:p>
            <a:pPr algn="just" marL="12700" marR="10160" indent="255904">
              <a:lnSpc>
                <a:spcPts val="1730"/>
              </a:lnSpc>
              <a:spcBef>
                <a:spcPts val="790"/>
              </a:spcBef>
            </a:pPr>
            <a:r>
              <a:rPr dirty="0" sz="1450" spc="-10">
                <a:latin typeface="Times New Roman"/>
                <a:cs typeface="Times New Roman"/>
              </a:rPr>
              <a:t>In the prisoner's room </a:t>
            </a:r>
            <a:r>
              <a:rPr dirty="0" sz="1450" spc="-5">
                <a:latin typeface="Times New Roman"/>
                <a:cs typeface="Times New Roman"/>
              </a:rPr>
              <a:t>a </a:t>
            </a:r>
            <a:r>
              <a:rPr dirty="0" sz="1450" spc="-10">
                <a:latin typeface="Times New Roman"/>
                <a:cs typeface="Times New Roman"/>
              </a:rPr>
              <a:t>candle was burning dim. The prisoner himself sat  </a:t>
            </a:r>
            <a:r>
              <a:rPr dirty="0" sz="1450" spc="-5">
                <a:latin typeface="Times New Roman"/>
                <a:cs typeface="Times New Roman"/>
              </a:rPr>
              <a:t>by </a:t>
            </a:r>
            <a:r>
              <a:rPr dirty="0" sz="1450" spc="-10">
                <a:latin typeface="Times New Roman"/>
                <a:cs typeface="Times New Roman"/>
              </a:rPr>
              <a:t>the table. Only his back, the hair </a:t>
            </a:r>
            <a:r>
              <a:rPr dirty="0" sz="1450" spc="-5">
                <a:latin typeface="Times New Roman"/>
                <a:cs typeface="Times New Roman"/>
              </a:rPr>
              <a:t>on </a:t>
            </a:r>
            <a:r>
              <a:rPr dirty="0" sz="1450" spc="-10">
                <a:latin typeface="Times New Roman"/>
                <a:cs typeface="Times New Roman"/>
              </a:rPr>
              <a:t>his head and his hands were visible. On  the table, the two chairs, the carpet </a:t>
            </a:r>
            <a:r>
              <a:rPr dirty="0" sz="1450" spc="-5">
                <a:latin typeface="Times New Roman"/>
                <a:cs typeface="Times New Roman"/>
              </a:rPr>
              <a:t>by </a:t>
            </a:r>
            <a:r>
              <a:rPr dirty="0" sz="1450" spc="-10">
                <a:latin typeface="Times New Roman"/>
                <a:cs typeface="Times New Roman"/>
              </a:rPr>
              <a:t>the table open </a:t>
            </a:r>
            <a:r>
              <a:rPr dirty="0" sz="1450" spc="-5">
                <a:latin typeface="Times New Roman"/>
                <a:cs typeface="Times New Roman"/>
              </a:rPr>
              <a:t>books </a:t>
            </a:r>
            <a:r>
              <a:rPr dirty="0" sz="1450" spc="-10">
                <a:latin typeface="Times New Roman"/>
                <a:cs typeface="Times New Roman"/>
              </a:rPr>
              <a:t>were</a:t>
            </a:r>
            <a:r>
              <a:rPr dirty="0" sz="1450" spc="85">
                <a:latin typeface="Times New Roman"/>
                <a:cs typeface="Times New Roman"/>
              </a:rPr>
              <a:t> </a:t>
            </a:r>
            <a:r>
              <a:rPr dirty="0" sz="1450" spc="-10">
                <a:latin typeface="Times New Roman"/>
                <a:cs typeface="Times New Roman"/>
              </a:rPr>
              <a:t>strewn.</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Five minutes passed and the prisoner never once stirred. Fifteen years  confinement had taught him to sit motionless. The banker tapped </a:t>
            </a:r>
            <a:r>
              <a:rPr dirty="0" sz="1450" spc="-5">
                <a:latin typeface="Times New Roman"/>
                <a:cs typeface="Times New Roman"/>
              </a:rPr>
              <a:t>on</a:t>
            </a:r>
            <a:r>
              <a:rPr dirty="0" sz="145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9242"/>
            <a:ext cx="5807710" cy="9291955"/>
          </a:xfrm>
          <a:prstGeom prst="rect">
            <a:avLst/>
          </a:prstGeom>
        </p:spPr>
        <p:txBody>
          <a:bodyPr wrap="square" lIns="0" tIns="12700" rIns="0" bIns="0" rtlCol="0" vert="horz">
            <a:spAutoFit/>
          </a:bodyPr>
          <a:lstStyle/>
          <a:p>
            <a:pPr algn="just" marL="12700" marR="6350">
              <a:lnSpc>
                <a:spcPct val="99400"/>
              </a:lnSpc>
              <a:spcBef>
                <a:spcPts val="100"/>
              </a:spcBef>
            </a:pPr>
            <a:r>
              <a:rPr dirty="0" sz="1450" spc="-10">
                <a:latin typeface="Times New Roman"/>
                <a:cs typeface="Times New Roman"/>
              </a:rPr>
              <a:t>power to </a:t>
            </a:r>
            <a:r>
              <a:rPr dirty="0" sz="1450" spc="-5">
                <a:latin typeface="Times New Roman"/>
                <a:cs typeface="Times New Roman"/>
              </a:rPr>
              <a:t>do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made </a:t>
            </a:r>
            <a:r>
              <a:rPr dirty="0" sz="1450" spc="-5">
                <a:latin typeface="Times New Roman"/>
                <a:cs typeface="Times New Roman"/>
              </a:rPr>
              <a:t>up </a:t>
            </a:r>
            <a:r>
              <a:rPr dirty="0" sz="1450" spc="-10">
                <a:latin typeface="Times New Roman"/>
                <a:cs typeface="Times New Roman"/>
              </a:rPr>
              <a:t>my mind that the last days </a:t>
            </a:r>
            <a:r>
              <a:rPr dirty="0" sz="1450" spc="-5">
                <a:latin typeface="Times New Roman"/>
                <a:cs typeface="Times New Roman"/>
              </a:rPr>
              <a:t>of </a:t>
            </a:r>
            <a:r>
              <a:rPr dirty="0" sz="1450" spc="-10">
                <a:latin typeface="Times New Roman"/>
                <a:cs typeface="Times New Roman"/>
              </a:rPr>
              <a:t>my life shall </a:t>
            </a:r>
            <a:r>
              <a:rPr dirty="0" sz="1450" spc="-5">
                <a:latin typeface="Times New Roman"/>
                <a:cs typeface="Times New Roman"/>
              </a:rPr>
              <a:t>be  </a:t>
            </a:r>
            <a:r>
              <a:rPr dirty="0" sz="1450" spc="-10">
                <a:latin typeface="Times New Roman"/>
                <a:cs typeface="Times New Roman"/>
              </a:rPr>
              <a:t>irreproachable, </a:t>
            </a:r>
            <a:r>
              <a:rPr dirty="0" sz="1450" spc="-5">
                <a:latin typeface="Times New Roman"/>
                <a:cs typeface="Times New Roman"/>
              </a:rPr>
              <a:t>on </a:t>
            </a:r>
            <a:r>
              <a:rPr dirty="0" sz="1450" spc="-10">
                <a:latin typeface="Times New Roman"/>
                <a:cs typeface="Times New Roman"/>
              </a:rPr>
              <a:t>the formal side. If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right with my </a:t>
            </a:r>
            <a:r>
              <a:rPr dirty="0" sz="1450" spc="-25">
                <a:latin typeface="Times New Roman"/>
                <a:cs typeface="Times New Roman"/>
              </a:rPr>
              <a:t>family,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certainly admit, </a:t>
            </a:r>
            <a:r>
              <a:rPr dirty="0" sz="1450" spc="-5">
                <a:latin typeface="Times New Roman"/>
                <a:cs typeface="Times New Roman"/>
              </a:rPr>
              <a:t>I </a:t>
            </a:r>
            <a:r>
              <a:rPr dirty="0" sz="1450" spc="-10">
                <a:latin typeface="Times New Roman"/>
                <a:cs typeface="Times New Roman"/>
              </a:rPr>
              <a:t>will try at least to </a:t>
            </a:r>
            <a:r>
              <a:rPr dirty="0" sz="1450" spc="-5">
                <a:latin typeface="Times New Roman"/>
                <a:cs typeface="Times New Roman"/>
              </a:rPr>
              <a:t>do </a:t>
            </a:r>
            <a:r>
              <a:rPr dirty="0" sz="1450" spc="-10">
                <a:latin typeface="Times New Roman"/>
                <a:cs typeface="Times New Roman"/>
              </a:rPr>
              <a:t>as it wishes. Besides </a:t>
            </a:r>
            <a:r>
              <a:rPr dirty="0" sz="1450" spc="-5">
                <a:latin typeface="Times New Roman"/>
                <a:cs typeface="Times New Roman"/>
              </a:rPr>
              <a:t>I </a:t>
            </a:r>
            <a:r>
              <a:rPr dirty="0" sz="1450" spc="-10">
                <a:latin typeface="Times New Roman"/>
                <a:cs typeface="Times New Roman"/>
              </a:rPr>
              <a:t>am lately  become so indifferent that it's positively all the same, to me whether </a:t>
            </a:r>
            <a:r>
              <a:rPr dirty="0" sz="1450" spc="-5">
                <a:latin typeface="Times New Roman"/>
                <a:cs typeface="Times New Roman"/>
              </a:rPr>
              <a:t>I go </a:t>
            </a:r>
            <a:r>
              <a:rPr dirty="0" sz="1450" spc="-10">
                <a:latin typeface="Times New Roman"/>
                <a:cs typeface="Times New Roman"/>
              </a:rPr>
              <a:t>to  </a:t>
            </a:r>
            <a:r>
              <a:rPr dirty="0" sz="1450" spc="-20">
                <a:latin typeface="Times New Roman"/>
                <a:cs typeface="Times New Roman"/>
              </a:rPr>
              <a:t>Kharkov, </a:t>
            </a:r>
            <a:r>
              <a:rPr dirty="0" sz="1450" spc="-5">
                <a:latin typeface="Times New Roman"/>
                <a:cs typeface="Times New Roman"/>
              </a:rPr>
              <a:t>or </a:t>
            </a:r>
            <a:r>
              <a:rPr dirty="0" sz="1450" spc="-10">
                <a:latin typeface="Times New Roman"/>
                <a:cs typeface="Times New Roman"/>
              </a:rPr>
              <a:t>Paris, </a:t>
            </a:r>
            <a:r>
              <a:rPr dirty="0" sz="1450" spc="-5">
                <a:latin typeface="Times New Roman"/>
                <a:cs typeface="Times New Roman"/>
              </a:rPr>
              <a:t>or</a:t>
            </a:r>
            <a:r>
              <a:rPr dirty="0" sz="1450" spc="10">
                <a:latin typeface="Times New Roman"/>
                <a:cs typeface="Times New Roman"/>
              </a:rPr>
              <a:t> </a:t>
            </a:r>
            <a:r>
              <a:rPr dirty="0" sz="1450" spc="-20">
                <a:latin typeface="Times New Roman"/>
                <a:cs typeface="Times New Roman"/>
              </a:rPr>
              <a:t>Berditshev.</a:t>
            </a:r>
            <a:endParaRPr sz="1450">
              <a:latin typeface="Times New Roman"/>
              <a:cs typeface="Times New Roman"/>
            </a:endParaRPr>
          </a:p>
          <a:p>
            <a:pPr algn="just" marL="12700" marR="6985" indent="255904">
              <a:lnSpc>
                <a:spcPts val="1730"/>
              </a:lnSpc>
              <a:spcBef>
                <a:spcPts val="844"/>
              </a:spcBef>
            </a:pPr>
            <a:r>
              <a:rPr dirty="0" sz="1450" spc="-5">
                <a:latin typeface="Times New Roman"/>
                <a:cs typeface="Times New Roman"/>
              </a:rPr>
              <a:t>I </a:t>
            </a:r>
            <a:r>
              <a:rPr dirty="0" sz="1450" spc="-10">
                <a:latin typeface="Times New Roman"/>
                <a:cs typeface="Times New Roman"/>
              </a:rPr>
              <a:t>arrived here at </a:t>
            </a:r>
            <a:r>
              <a:rPr dirty="0" sz="1450" spc="-5">
                <a:latin typeface="Times New Roman"/>
                <a:cs typeface="Times New Roman"/>
              </a:rPr>
              <a:t>noon </a:t>
            </a:r>
            <a:r>
              <a:rPr dirty="0" sz="1450" spc="-10">
                <a:latin typeface="Times New Roman"/>
                <a:cs typeface="Times New Roman"/>
              </a:rPr>
              <a:t>and </a:t>
            </a:r>
            <a:r>
              <a:rPr dirty="0" sz="1450" spc="-5">
                <a:latin typeface="Times New Roman"/>
                <a:cs typeface="Times New Roman"/>
              </a:rPr>
              <a:t>put up </a:t>
            </a: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hotel </a:t>
            </a:r>
            <a:r>
              <a:rPr dirty="0" sz="1450" spc="-5">
                <a:latin typeface="Times New Roman"/>
                <a:cs typeface="Times New Roman"/>
              </a:rPr>
              <a:t>not </a:t>
            </a:r>
            <a:r>
              <a:rPr dirty="0" sz="1450" spc="-10">
                <a:latin typeface="Times New Roman"/>
                <a:cs typeface="Times New Roman"/>
              </a:rPr>
              <a:t>far from the cathedral. The  train made me </a:t>
            </a:r>
            <a:r>
              <a:rPr dirty="0" sz="1450" spc="-25">
                <a:latin typeface="Times New Roman"/>
                <a:cs typeface="Times New Roman"/>
              </a:rPr>
              <a:t>giddy, </a:t>
            </a:r>
            <a:r>
              <a:rPr dirty="0" sz="1450" spc="-10">
                <a:latin typeface="Times New Roman"/>
                <a:cs typeface="Times New Roman"/>
              </a:rPr>
              <a:t>the draughts blew through me, and now </a:t>
            </a:r>
            <a:r>
              <a:rPr dirty="0" sz="1450" spc="-5">
                <a:latin typeface="Times New Roman"/>
                <a:cs typeface="Times New Roman"/>
              </a:rPr>
              <a:t>I </a:t>
            </a:r>
            <a:r>
              <a:rPr dirty="0" sz="1450" spc="-10">
                <a:latin typeface="Times New Roman"/>
                <a:cs typeface="Times New Roman"/>
              </a:rPr>
              <a:t>am sitting </a:t>
            </a:r>
            <a:r>
              <a:rPr dirty="0" sz="1450" spc="-5">
                <a:latin typeface="Times New Roman"/>
                <a:cs typeface="Times New Roman"/>
              </a:rPr>
              <a:t>on  </a:t>
            </a:r>
            <a:r>
              <a:rPr dirty="0" sz="1450" spc="-10">
                <a:latin typeface="Times New Roman"/>
                <a:cs typeface="Times New Roman"/>
              </a:rPr>
              <a:t>the bed with my head in my hands waiting for the tic. </a:t>
            </a:r>
            <a:r>
              <a:rPr dirty="0" sz="1450" spc="-5">
                <a:latin typeface="Times New Roman"/>
                <a:cs typeface="Times New Roman"/>
              </a:rPr>
              <a:t>I ought </a:t>
            </a:r>
            <a:r>
              <a:rPr dirty="0" sz="1450" spc="-10">
                <a:latin typeface="Times New Roman"/>
                <a:cs typeface="Times New Roman"/>
              </a:rPr>
              <a:t>to </a:t>
            </a:r>
            <a:r>
              <a:rPr dirty="0" sz="1450" spc="-5">
                <a:latin typeface="Times New Roman"/>
                <a:cs typeface="Times New Roman"/>
              </a:rPr>
              <a:t>go </a:t>
            </a:r>
            <a:r>
              <a:rPr dirty="0" sz="1450" spc="-10">
                <a:latin typeface="Times New Roman"/>
                <a:cs typeface="Times New Roman"/>
              </a:rPr>
              <a:t>to my  professor friends </a:t>
            </a:r>
            <a:r>
              <a:rPr dirty="0" sz="1450" spc="-20">
                <a:latin typeface="Times New Roman"/>
                <a:cs typeface="Times New Roman"/>
              </a:rPr>
              <a:t>to-day, </a:t>
            </a:r>
            <a:r>
              <a:rPr dirty="0" sz="1450" spc="-5">
                <a:latin typeface="Times New Roman"/>
                <a:cs typeface="Times New Roman"/>
              </a:rPr>
              <a:t>but I </a:t>
            </a:r>
            <a:r>
              <a:rPr dirty="0" sz="1450" spc="-10">
                <a:latin typeface="Times New Roman"/>
                <a:cs typeface="Times New Roman"/>
              </a:rPr>
              <a:t>have neither the will </a:t>
            </a:r>
            <a:r>
              <a:rPr dirty="0" sz="1450" spc="-5">
                <a:latin typeface="Times New Roman"/>
                <a:cs typeface="Times New Roman"/>
              </a:rPr>
              <a:t>nor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strength.</a:t>
            </a:r>
            <a:endParaRPr sz="1450">
              <a:latin typeface="Times New Roman"/>
              <a:cs typeface="Times New Roman"/>
            </a:endParaRPr>
          </a:p>
          <a:p>
            <a:pPr algn="just" marL="12700" marR="9525" indent="255904">
              <a:lnSpc>
                <a:spcPts val="1730"/>
              </a:lnSpc>
              <a:spcBef>
                <a:spcPts val="715"/>
              </a:spcBef>
            </a:pPr>
            <a:r>
              <a:rPr dirty="0" sz="1450" spc="-10">
                <a:latin typeface="Times New Roman"/>
                <a:cs typeface="Times New Roman"/>
              </a:rPr>
              <a:t>The old hall-porter comes in to ask whether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brought </a:t>
            </a:r>
            <a:r>
              <a:rPr dirty="0" sz="1450" spc="-10">
                <a:latin typeface="Times New Roman"/>
                <a:cs typeface="Times New Roman"/>
              </a:rPr>
              <a:t>my own bed-  clothes. </a:t>
            </a:r>
            <a:r>
              <a:rPr dirty="0" sz="1450" spc="-5">
                <a:latin typeface="Times New Roman"/>
                <a:cs typeface="Times New Roman"/>
              </a:rPr>
              <a:t>I </a:t>
            </a:r>
            <a:r>
              <a:rPr dirty="0" sz="1450" spc="-10">
                <a:latin typeface="Times New Roman"/>
                <a:cs typeface="Times New Roman"/>
              </a:rPr>
              <a:t>keep him about five minutes asking him questions about </a:t>
            </a:r>
            <a:r>
              <a:rPr dirty="0" sz="1450" spc="-15">
                <a:latin typeface="Times New Roman"/>
                <a:cs typeface="Times New Roman"/>
              </a:rPr>
              <a:t>Gnekker,  </a:t>
            </a:r>
            <a:r>
              <a:rPr dirty="0" sz="1450" spc="-5">
                <a:latin typeface="Times New Roman"/>
                <a:cs typeface="Times New Roman"/>
              </a:rPr>
              <a:t>on </a:t>
            </a:r>
            <a:r>
              <a:rPr dirty="0" sz="1450" spc="-10">
                <a:latin typeface="Times New Roman"/>
                <a:cs typeface="Times New Roman"/>
              </a:rPr>
              <a:t>whose account </a:t>
            </a:r>
            <a:r>
              <a:rPr dirty="0" sz="1450" spc="-5">
                <a:latin typeface="Times New Roman"/>
                <a:cs typeface="Times New Roman"/>
              </a:rPr>
              <a:t>I </a:t>
            </a:r>
            <a:r>
              <a:rPr dirty="0" sz="1450" spc="-10">
                <a:latin typeface="Times New Roman"/>
                <a:cs typeface="Times New Roman"/>
              </a:rPr>
              <a:t>came here. The porter happens to </a:t>
            </a:r>
            <a:r>
              <a:rPr dirty="0" sz="1450" spc="-5">
                <a:latin typeface="Times New Roman"/>
                <a:cs typeface="Times New Roman"/>
              </a:rPr>
              <a:t>be </a:t>
            </a:r>
            <a:r>
              <a:rPr dirty="0" sz="1450" spc="-10">
                <a:latin typeface="Times New Roman"/>
                <a:cs typeface="Times New Roman"/>
              </a:rPr>
              <a:t>Kharkov-born, and  knows the town inside </a:t>
            </a:r>
            <a:r>
              <a:rPr dirty="0" sz="1450" spc="-5">
                <a:latin typeface="Times New Roman"/>
                <a:cs typeface="Times New Roman"/>
              </a:rPr>
              <a:t>out; but he </a:t>
            </a:r>
            <a:r>
              <a:rPr dirty="0" sz="1450" spc="-10">
                <a:latin typeface="Times New Roman"/>
                <a:cs typeface="Times New Roman"/>
              </a:rPr>
              <a:t>doesn't remember any family with the name  </a:t>
            </a:r>
            <a:r>
              <a:rPr dirty="0" sz="1450" spc="-5">
                <a:latin typeface="Times New Roman"/>
                <a:cs typeface="Times New Roman"/>
              </a:rPr>
              <a:t>of </a:t>
            </a:r>
            <a:r>
              <a:rPr dirty="0" sz="1450" spc="-20">
                <a:latin typeface="Times New Roman"/>
                <a:cs typeface="Times New Roman"/>
              </a:rPr>
              <a:t>Gnekker. </a:t>
            </a:r>
            <a:r>
              <a:rPr dirty="0" sz="1450" spc="-5">
                <a:latin typeface="Times New Roman"/>
                <a:cs typeface="Times New Roman"/>
              </a:rPr>
              <a:t>I </a:t>
            </a:r>
            <a:r>
              <a:rPr dirty="0" sz="1450" spc="-10">
                <a:latin typeface="Times New Roman"/>
                <a:cs typeface="Times New Roman"/>
              </a:rPr>
              <a:t>inquire about the estate. The answer is the</a:t>
            </a:r>
            <a:r>
              <a:rPr dirty="0" sz="1450" spc="60">
                <a:latin typeface="Times New Roman"/>
                <a:cs typeface="Times New Roman"/>
              </a:rPr>
              <a:t> </a:t>
            </a:r>
            <a:r>
              <a:rPr dirty="0" sz="1450" spc="-10">
                <a:latin typeface="Times New Roman"/>
                <a:cs typeface="Times New Roman"/>
              </a:rPr>
              <a:t>same.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The clock in the passage strikes </a:t>
            </a:r>
            <a:r>
              <a:rPr dirty="0" sz="1450" spc="-5">
                <a:latin typeface="Times New Roman"/>
                <a:cs typeface="Times New Roman"/>
              </a:rPr>
              <a:t>one,... two,... </a:t>
            </a:r>
            <a:r>
              <a:rPr dirty="0" sz="1450" spc="-10">
                <a:latin typeface="Times New Roman"/>
                <a:cs typeface="Times New Roman"/>
              </a:rPr>
              <a:t>three.... The last months </a:t>
            </a:r>
            <a:r>
              <a:rPr dirty="0" sz="1450" spc="-5">
                <a:latin typeface="Times New Roman"/>
                <a:cs typeface="Times New Roman"/>
              </a:rPr>
              <a:t>of  </a:t>
            </a:r>
            <a:r>
              <a:rPr dirty="0" sz="1450" spc="-10">
                <a:latin typeface="Times New Roman"/>
                <a:cs typeface="Times New Roman"/>
              </a:rPr>
              <a:t>my life, while </a:t>
            </a:r>
            <a:r>
              <a:rPr dirty="0" sz="1450" spc="-5">
                <a:latin typeface="Times New Roman"/>
                <a:cs typeface="Times New Roman"/>
              </a:rPr>
              <a:t>I </a:t>
            </a:r>
            <a:r>
              <a:rPr dirty="0" sz="1450" spc="-10">
                <a:latin typeface="Times New Roman"/>
                <a:cs typeface="Times New Roman"/>
              </a:rPr>
              <a:t>wait for death, seem to me far longer than my whole life.  Never before could </a:t>
            </a:r>
            <a:r>
              <a:rPr dirty="0" sz="1450" spc="-5">
                <a:latin typeface="Times New Roman"/>
                <a:cs typeface="Times New Roman"/>
              </a:rPr>
              <a:t>I </a:t>
            </a:r>
            <a:r>
              <a:rPr dirty="0" sz="1450" spc="-10">
                <a:latin typeface="Times New Roman"/>
                <a:cs typeface="Times New Roman"/>
              </a:rPr>
              <a:t>reconcile myself to the slowness </a:t>
            </a:r>
            <a:r>
              <a:rPr dirty="0" sz="1450" spc="-5">
                <a:latin typeface="Times New Roman"/>
                <a:cs typeface="Times New Roman"/>
              </a:rPr>
              <a:t>of </a:t>
            </a:r>
            <a:r>
              <a:rPr dirty="0" sz="1450" spc="-10">
                <a:latin typeface="Times New Roman"/>
                <a:cs typeface="Times New Roman"/>
              </a:rPr>
              <a:t>time as </a:t>
            </a:r>
            <a:r>
              <a:rPr dirty="0" sz="1450" spc="-5">
                <a:latin typeface="Times New Roman"/>
                <a:cs typeface="Times New Roman"/>
              </a:rPr>
              <a:t>I </a:t>
            </a:r>
            <a:r>
              <a:rPr dirty="0" sz="1450" spc="-10">
                <a:latin typeface="Times New Roman"/>
                <a:cs typeface="Times New Roman"/>
              </a:rPr>
              <a:t>can </a:t>
            </a:r>
            <a:r>
              <a:rPr dirty="0" sz="1450" spc="-30">
                <a:latin typeface="Times New Roman"/>
                <a:cs typeface="Times New Roman"/>
              </a:rPr>
              <a:t>now.  </a:t>
            </a:r>
            <a:r>
              <a:rPr dirty="0" sz="1450" spc="-10">
                <a:latin typeface="Times New Roman"/>
                <a:cs typeface="Times New Roman"/>
              </a:rPr>
              <a:t>Before, when </a:t>
            </a:r>
            <a:r>
              <a:rPr dirty="0" sz="1450" spc="-5">
                <a:latin typeface="Times New Roman"/>
                <a:cs typeface="Times New Roman"/>
              </a:rPr>
              <a:t>I </a:t>
            </a:r>
            <a:r>
              <a:rPr dirty="0" sz="1450" spc="-10">
                <a:latin typeface="Times New Roman"/>
                <a:cs typeface="Times New Roman"/>
              </a:rPr>
              <a:t>had to wait for </a:t>
            </a:r>
            <a:r>
              <a:rPr dirty="0" sz="1450" spc="-5">
                <a:latin typeface="Times New Roman"/>
                <a:cs typeface="Times New Roman"/>
              </a:rPr>
              <a:t>a </a:t>
            </a:r>
            <a:r>
              <a:rPr dirty="0" sz="1450" spc="-10">
                <a:latin typeface="Times New Roman"/>
                <a:cs typeface="Times New Roman"/>
              </a:rPr>
              <a:t>train at the station, </a:t>
            </a:r>
            <a:r>
              <a:rPr dirty="0" sz="1450" spc="-5">
                <a:latin typeface="Times New Roman"/>
                <a:cs typeface="Times New Roman"/>
              </a:rPr>
              <a:t>or </a:t>
            </a:r>
            <a:r>
              <a:rPr dirty="0" sz="1450" spc="-10">
                <a:latin typeface="Times New Roman"/>
                <a:cs typeface="Times New Roman"/>
              </a:rPr>
              <a:t>to sit at an examination,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hour </a:t>
            </a:r>
            <a:r>
              <a:rPr dirty="0" sz="1450" spc="-10">
                <a:latin typeface="Times New Roman"/>
                <a:cs typeface="Times New Roman"/>
              </a:rPr>
              <a:t>would seem an </a:t>
            </a:r>
            <a:r>
              <a:rPr dirty="0" sz="1450" spc="-20">
                <a:latin typeface="Times New Roman"/>
                <a:cs typeface="Times New Roman"/>
              </a:rPr>
              <a:t>eternity. </a:t>
            </a: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can sit motionless in bed  the whole </a:t>
            </a:r>
            <a:r>
              <a:rPr dirty="0" sz="1450" spc="-5">
                <a:latin typeface="Times New Roman"/>
                <a:cs typeface="Times New Roman"/>
              </a:rPr>
              <a:t>night long, </a:t>
            </a:r>
            <a:r>
              <a:rPr dirty="0" sz="1450" spc="-10">
                <a:latin typeface="Times New Roman"/>
                <a:cs typeface="Times New Roman"/>
              </a:rPr>
              <a:t>quite calmly thinking that there will </a:t>
            </a:r>
            <a:r>
              <a:rPr dirty="0" sz="1450" spc="-5">
                <a:latin typeface="Times New Roman"/>
                <a:cs typeface="Times New Roman"/>
              </a:rPr>
              <a:t>be </a:t>
            </a:r>
            <a:r>
              <a:rPr dirty="0" sz="1450" spc="-10">
                <a:latin typeface="Times New Roman"/>
                <a:cs typeface="Times New Roman"/>
              </a:rPr>
              <a:t>the same </a:t>
            </a:r>
            <a:r>
              <a:rPr dirty="0" sz="1450" spc="-5">
                <a:latin typeface="Times New Roman"/>
                <a:cs typeface="Times New Roman"/>
              </a:rPr>
              <a:t>long,  </a:t>
            </a:r>
            <a:r>
              <a:rPr dirty="0" sz="1450" spc="-10">
                <a:latin typeface="Times New Roman"/>
                <a:cs typeface="Times New Roman"/>
              </a:rPr>
              <a:t>colourless </a:t>
            </a:r>
            <a:r>
              <a:rPr dirty="0" sz="1450" spc="-5">
                <a:latin typeface="Times New Roman"/>
                <a:cs typeface="Times New Roman"/>
              </a:rPr>
              <a:t>night </a:t>
            </a:r>
            <a:r>
              <a:rPr dirty="0" sz="1450" spc="-20">
                <a:latin typeface="Times New Roman"/>
                <a:cs typeface="Times New Roman"/>
              </a:rPr>
              <a:t>to-morrow, </a:t>
            </a:r>
            <a:r>
              <a:rPr dirty="0" sz="1450" spc="-10">
                <a:latin typeface="Times New Roman"/>
                <a:cs typeface="Times New Roman"/>
              </a:rPr>
              <a:t>and the next</a:t>
            </a:r>
            <a:r>
              <a:rPr dirty="0" sz="1450" spc="25">
                <a:latin typeface="Times New Roman"/>
                <a:cs typeface="Times New Roman"/>
              </a:rPr>
              <a:t> </a:t>
            </a:r>
            <a:r>
              <a:rPr dirty="0" sz="1450" spc="-20">
                <a:latin typeface="Times New Roman"/>
                <a:cs typeface="Times New Roman"/>
              </a:rPr>
              <a:t>day....</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In the passage the clock strikes five, six, </a:t>
            </a:r>
            <a:r>
              <a:rPr dirty="0" sz="1450" spc="-5">
                <a:latin typeface="Times New Roman"/>
                <a:cs typeface="Times New Roman"/>
              </a:rPr>
              <a:t>seven.... </a:t>
            </a:r>
            <a:r>
              <a:rPr dirty="0" sz="1450" spc="-10">
                <a:latin typeface="Times New Roman"/>
                <a:cs typeface="Times New Roman"/>
              </a:rPr>
              <a:t>It grows dark. There is  </a:t>
            </a:r>
            <a:r>
              <a:rPr dirty="0" sz="1450" spc="-5">
                <a:latin typeface="Times New Roman"/>
                <a:cs typeface="Times New Roman"/>
              </a:rPr>
              <a:t>dull </a:t>
            </a:r>
            <a:r>
              <a:rPr dirty="0" sz="1450" spc="-10">
                <a:latin typeface="Times New Roman"/>
                <a:cs typeface="Times New Roman"/>
              </a:rPr>
              <a:t>pain in my cheek—the beginning </a:t>
            </a:r>
            <a:r>
              <a:rPr dirty="0" sz="1450" spc="-5">
                <a:latin typeface="Times New Roman"/>
                <a:cs typeface="Times New Roman"/>
              </a:rPr>
              <a:t>of </a:t>
            </a:r>
            <a:r>
              <a:rPr dirty="0" sz="1450" spc="-10">
                <a:latin typeface="Times New Roman"/>
                <a:cs typeface="Times New Roman"/>
              </a:rPr>
              <a:t>the tic. </a:t>
            </a:r>
            <a:r>
              <a:rPr dirty="0" sz="1450" spc="-60">
                <a:latin typeface="Times New Roman"/>
                <a:cs typeface="Times New Roman"/>
              </a:rPr>
              <a:t>To </a:t>
            </a:r>
            <a:r>
              <a:rPr dirty="0" sz="1450" spc="-10">
                <a:latin typeface="Times New Roman"/>
                <a:cs typeface="Times New Roman"/>
              </a:rPr>
              <a:t>occupy myself with  thoughts, </a:t>
            </a:r>
            <a:r>
              <a:rPr dirty="0" sz="1450" spc="-5">
                <a:latin typeface="Times New Roman"/>
                <a:cs typeface="Times New Roman"/>
              </a:rPr>
              <a:t>I </a:t>
            </a:r>
            <a:r>
              <a:rPr dirty="0" sz="1450" spc="-10">
                <a:latin typeface="Times New Roman"/>
                <a:cs typeface="Times New Roman"/>
              </a:rPr>
              <a:t>return to my old </a:t>
            </a:r>
            <a:r>
              <a:rPr dirty="0" sz="1450" spc="-5">
                <a:latin typeface="Times New Roman"/>
                <a:cs typeface="Times New Roman"/>
              </a:rPr>
              <a:t>point of </a:t>
            </a:r>
            <a:r>
              <a:rPr dirty="0" sz="1450" spc="-30">
                <a:latin typeface="Times New Roman"/>
                <a:cs typeface="Times New Roman"/>
              </a:rPr>
              <a:t>view,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indifferent, and ask:  Why </a:t>
            </a:r>
            <a:r>
              <a:rPr dirty="0" sz="1450" spc="-5">
                <a:latin typeface="Times New Roman"/>
                <a:cs typeface="Times New Roman"/>
              </a:rPr>
              <a:t>do </a:t>
            </a:r>
            <a:r>
              <a:rPr dirty="0" sz="1450" spc="-10">
                <a:latin typeface="Times New Roman"/>
                <a:cs typeface="Times New Roman"/>
              </a:rPr>
              <a:t>I, </a:t>
            </a:r>
            <a:r>
              <a:rPr dirty="0" sz="1450" spc="-5">
                <a:latin typeface="Times New Roman"/>
                <a:cs typeface="Times New Roman"/>
              </a:rPr>
              <a:t>a </a:t>
            </a:r>
            <a:r>
              <a:rPr dirty="0" sz="1450" spc="-10">
                <a:latin typeface="Times New Roman"/>
                <a:cs typeface="Times New Roman"/>
              </a:rPr>
              <a:t>famous man, </a:t>
            </a:r>
            <a:r>
              <a:rPr dirty="0" sz="1450" spc="-5">
                <a:latin typeface="Times New Roman"/>
                <a:cs typeface="Times New Roman"/>
              </a:rPr>
              <a:t>a </a:t>
            </a:r>
            <a:r>
              <a:rPr dirty="0" sz="1450" spc="-10">
                <a:latin typeface="Times New Roman"/>
                <a:cs typeface="Times New Roman"/>
              </a:rPr>
              <a:t>privy </a:t>
            </a:r>
            <a:r>
              <a:rPr dirty="0" sz="1450" spc="-15">
                <a:latin typeface="Times New Roman"/>
                <a:cs typeface="Times New Roman"/>
              </a:rPr>
              <a:t>councillor, </a:t>
            </a:r>
            <a:r>
              <a:rPr dirty="0" sz="1450" spc="-10">
                <a:latin typeface="Times New Roman"/>
                <a:cs typeface="Times New Roman"/>
              </a:rPr>
              <a:t>sit in this little room, </a:t>
            </a:r>
            <a:r>
              <a:rPr dirty="0" sz="1450" spc="-5">
                <a:latin typeface="Times New Roman"/>
                <a:cs typeface="Times New Roman"/>
              </a:rPr>
              <a:t>on </a:t>
            </a:r>
            <a:r>
              <a:rPr dirty="0" sz="1450" spc="-10">
                <a:latin typeface="Times New Roman"/>
                <a:cs typeface="Times New Roman"/>
              </a:rPr>
              <a:t>this bed  with </a:t>
            </a:r>
            <a:r>
              <a:rPr dirty="0" sz="1450" spc="-5">
                <a:latin typeface="Times New Roman"/>
                <a:cs typeface="Times New Roman"/>
              </a:rPr>
              <a:t>a </a:t>
            </a:r>
            <a:r>
              <a:rPr dirty="0" sz="1450" spc="-10">
                <a:latin typeface="Times New Roman"/>
                <a:cs typeface="Times New Roman"/>
              </a:rPr>
              <a:t>strange grey blanket? Why </a:t>
            </a:r>
            <a:r>
              <a:rPr dirty="0" sz="1450" spc="-5">
                <a:latin typeface="Times New Roman"/>
                <a:cs typeface="Times New Roman"/>
              </a:rPr>
              <a:t>do I </a:t>
            </a:r>
            <a:r>
              <a:rPr dirty="0" sz="1450" spc="-10">
                <a:latin typeface="Times New Roman"/>
                <a:cs typeface="Times New Roman"/>
              </a:rPr>
              <a:t>look at this cheap tin washstand and  listen to the wretched clock jarring in the passage? Is all this worthy </a:t>
            </a:r>
            <a:r>
              <a:rPr dirty="0" sz="1450" spc="-5">
                <a:latin typeface="Times New Roman"/>
                <a:cs typeface="Times New Roman"/>
              </a:rPr>
              <a:t>of </a:t>
            </a:r>
            <a:r>
              <a:rPr dirty="0" sz="1450" spc="-10">
                <a:latin typeface="Times New Roman"/>
                <a:cs typeface="Times New Roman"/>
              </a:rPr>
              <a:t>my  fame and my high position among people? And </a:t>
            </a:r>
            <a:r>
              <a:rPr dirty="0" sz="1450" spc="-5">
                <a:latin typeface="Times New Roman"/>
                <a:cs typeface="Times New Roman"/>
              </a:rPr>
              <a:t>I </a:t>
            </a:r>
            <a:r>
              <a:rPr dirty="0" sz="1450" spc="-10">
                <a:latin typeface="Times New Roman"/>
                <a:cs typeface="Times New Roman"/>
              </a:rPr>
              <a:t>answer these questions with  </a:t>
            </a:r>
            <a:r>
              <a:rPr dirty="0" sz="1450" spc="-5">
                <a:latin typeface="Times New Roman"/>
                <a:cs typeface="Times New Roman"/>
              </a:rPr>
              <a:t>a </a:t>
            </a:r>
            <a:r>
              <a:rPr dirty="0" sz="1450" spc="-10">
                <a:latin typeface="Times New Roman"/>
                <a:cs typeface="Times New Roman"/>
              </a:rPr>
              <a:t>smile. My naïveté seems funny to me—the naïveté with which as </a:t>
            </a:r>
            <a:r>
              <a:rPr dirty="0" sz="1450" spc="-5">
                <a:latin typeface="Times New Roman"/>
                <a:cs typeface="Times New Roman"/>
              </a:rPr>
              <a:t>a young  </a:t>
            </a:r>
            <a:r>
              <a:rPr dirty="0" sz="1450" spc="-10">
                <a:latin typeface="Times New Roman"/>
                <a:cs typeface="Times New Roman"/>
              </a:rPr>
              <a:t>man </a:t>
            </a:r>
            <a:r>
              <a:rPr dirty="0" sz="1450" spc="-5">
                <a:latin typeface="Times New Roman"/>
                <a:cs typeface="Times New Roman"/>
              </a:rPr>
              <a:t>I </a:t>
            </a:r>
            <a:r>
              <a:rPr dirty="0" sz="1450" spc="-10">
                <a:latin typeface="Times New Roman"/>
                <a:cs typeface="Times New Roman"/>
              </a:rPr>
              <a:t>exaggerated the value </a:t>
            </a:r>
            <a:r>
              <a:rPr dirty="0" sz="1450" spc="-5">
                <a:latin typeface="Times New Roman"/>
                <a:cs typeface="Times New Roman"/>
              </a:rPr>
              <a:t>of </a:t>
            </a:r>
            <a:r>
              <a:rPr dirty="0" sz="1450" spc="-10">
                <a:latin typeface="Times New Roman"/>
                <a:cs typeface="Times New Roman"/>
              </a:rPr>
              <a:t>fame and </a:t>
            </a:r>
            <a:r>
              <a:rPr dirty="0" sz="1450" spc="-5">
                <a:latin typeface="Times New Roman"/>
                <a:cs typeface="Times New Roman"/>
              </a:rPr>
              <a:t>of </a:t>
            </a:r>
            <a:r>
              <a:rPr dirty="0" sz="1450" spc="-10">
                <a:latin typeface="Times New Roman"/>
                <a:cs typeface="Times New Roman"/>
              </a:rPr>
              <a:t>the exclusive position which  famous men </a:t>
            </a:r>
            <a:r>
              <a:rPr dirty="0" sz="1450" spc="-25">
                <a:latin typeface="Times New Roman"/>
                <a:cs typeface="Times New Roman"/>
              </a:rPr>
              <a:t>enjoy. </a:t>
            </a:r>
            <a:r>
              <a:rPr dirty="0" sz="1450" spc="-5">
                <a:latin typeface="Times New Roman"/>
                <a:cs typeface="Times New Roman"/>
              </a:rPr>
              <a:t>I </a:t>
            </a:r>
            <a:r>
              <a:rPr dirty="0" sz="1450" spc="-10">
                <a:latin typeface="Times New Roman"/>
                <a:cs typeface="Times New Roman"/>
              </a:rPr>
              <a:t>am famous, my name is spoken with reverence. My  portrait has appeared in "Niva" and in "The Universal Illustration." I've even  read my biography in </a:t>
            </a:r>
            <a:r>
              <a:rPr dirty="0" sz="1450" spc="-5">
                <a:latin typeface="Times New Roman"/>
                <a:cs typeface="Times New Roman"/>
              </a:rPr>
              <a:t>a </a:t>
            </a:r>
            <a:r>
              <a:rPr dirty="0" sz="1450" spc="-10">
                <a:latin typeface="Times New Roman"/>
                <a:cs typeface="Times New Roman"/>
              </a:rPr>
              <a:t>German </a:t>
            </a:r>
            <a:r>
              <a:rPr dirty="0" sz="1450" spc="-20">
                <a:latin typeface="Times New Roman"/>
                <a:cs typeface="Times New Roman"/>
              </a:rPr>
              <a:t>paper, </a:t>
            </a:r>
            <a:r>
              <a:rPr dirty="0" sz="1450" spc="-5">
                <a:latin typeface="Times New Roman"/>
                <a:cs typeface="Times New Roman"/>
              </a:rPr>
              <a:t>but </a:t>
            </a:r>
            <a:r>
              <a:rPr dirty="0" sz="1450" spc="-10">
                <a:latin typeface="Times New Roman"/>
                <a:cs typeface="Times New Roman"/>
              </a:rPr>
              <a:t>what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sit </a:t>
            </a:r>
            <a:r>
              <a:rPr dirty="0" sz="1450" spc="-20">
                <a:latin typeface="Times New Roman"/>
                <a:cs typeface="Times New Roman"/>
              </a:rPr>
              <a:t>lonely, </a:t>
            </a:r>
            <a:r>
              <a:rPr dirty="0" sz="1450" spc="-5">
                <a:latin typeface="Times New Roman"/>
                <a:cs typeface="Times New Roman"/>
              </a:rPr>
              <a:t>by </a:t>
            </a:r>
            <a:r>
              <a:rPr dirty="0" sz="1450" spc="-10">
                <a:latin typeface="Times New Roman"/>
                <a:cs typeface="Times New Roman"/>
              </a:rPr>
              <a:t>myself,  in </a:t>
            </a:r>
            <a:r>
              <a:rPr dirty="0" sz="1450" spc="-5">
                <a:latin typeface="Times New Roman"/>
                <a:cs typeface="Times New Roman"/>
              </a:rPr>
              <a:t>a </a:t>
            </a:r>
            <a:r>
              <a:rPr dirty="0" sz="1450" spc="-10">
                <a:latin typeface="Times New Roman"/>
                <a:cs typeface="Times New Roman"/>
              </a:rPr>
              <a:t>strange </a:t>
            </a:r>
            <a:r>
              <a:rPr dirty="0" sz="1450" spc="-30">
                <a:latin typeface="Times New Roman"/>
                <a:cs typeface="Times New Roman"/>
              </a:rPr>
              <a:t>city, </a:t>
            </a:r>
            <a:r>
              <a:rPr dirty="0" sz="1450" spc="-5">
                <a:latin typeface="Times New Roman"/>
                <a:cs typeface="Times New Roman"/>
              </a:rPr>
              <a:t>on a </a:t>
            </a:r>
            <a:r>
              <a:rPr dirty="0" sz="1450" spc="-10">
                <a:latin typeface="Times New Roman"/>
                <a:cs typeface="Times New Roman"/>
              </a:rPr>
              <a:t>strange bed, rubbing my aching cheek with my</a:t>
            </a:r>
            <a:r>
              <a:rPr dirty="0" sz="1450" spc="155">
                <a:latin typeface="Times New Roman"/>
                <a:cs typeface="Times New Roman"/>
              </a:rPr>
              <a:t> </a:t>
            </a:r>
            <a:r>
              <a:rPr dirty="0" sz="1450" spc="-10">
                <a:latin typeface="Times New Roman"/>
                <a:cs typeface="Times New Roman"/>
              </a:rPr>
              <a:t>palm....</a:t>
            </a:r>
            <a:endParaRPr sz="1450">
              <a:latin typeface="Times New Roman"/>
              <a:cs typeface="Times New Roman"/>
            </a:endParaRPr>
          </a:p>
          <a:p>
            <a:pPr algn="just" marL="12700" marR="6985" indent="255904">
              <a:lnSpc>
                <a:spcPts val="1730"/>
              </a:lnSpc>
              <a:spcBef>
                <a:spcPts val="700"/>
              </a:spcBef>
            </a:pPr>
            <a:r>
              <a:rPr dirty="0" sz="1450" spc="-10">
                <a:latin typeface="Times New Roman"/>
                <a:cs typeface="Times New Roman"/>
              </a:rPr>
              <a:t>Family scandals, the hardness </a:t>
            </a:r>
            <a:r>
              <a:rPr dirty="0" sz="1450" spc="-5">
                <a:latin typeface="Times New Roman"/>
                <a:cs typeface="Times New Roman"/>
              </a:rPr>
              <a:t>of </a:t>
            </a:r>
            <a:r>
              <a:rPr dirty="0" sz="1450" spc="-10">
                <a:latin typeface="Times New Roman"/>
                <a:cs typeface="Times New Roman"/>
              </a:rPr>
              <a:t>creditors, the rudeness </a:t>
            </a:r>
            <a:r>
              <a:rPr dirty="0" sz="1450" spc="-5">
                <a:latin typeface="Times New Roman"/>
                <a:cs typeface="Times New Roman"/>
              </a:rPr>
              <a:t>of </a:t>
            </a:r>
            <a:r>
              <a:rPr dirty="0" sz="1450" spc="-10">
                <a:latin typeface="Times New Roman"/>
                <a:cs typeface="Times New Roman"/>
              </a:rPr>
              <a:t>railway men,  the discomforts </a:t>
            </a:r>
            <a:r>
              <a:rPr dirty="0" sz="1450" spc="-5">
                <a:latin typeface="Times New Roman"/>
                <a:cs typeface="Times New Roman"/>
              </a:rPr>
              <a:t>of </a:t>
            </a:r>
            <a:r>
              <a:rPr dirty="0" sz="1450" spc="-10">
                <a:latin typeface="Times New Roman"/>
                <a:cs typeface="Times New Roman"/>
              </a:rPr>
              <a:t>the passport system, the expensive and unwholesome food  at the buffets, the general coarseness and roughness </a:t>
            </a:r>
            <a:r>
              <a:rPr dirty="0" sz="1450" spc="-5">
                <a:latin typeface="Times New Roman"/>
                <a:cs typeface="Times New Roman"/>
              </a:rPr>
              <a:t>of </a:t>
            </a:r>
            <a:r>
              <a:rPr dirty="0" sz="1450" spc="-10">
                <a:latin typeface="Times New Roman"/>
                <a:cs typeface="Times New Roman"/>
              </a:rPr>
              <a:t>people,—all this and </a:t>
            </a:r>
            <a:r>
              <a:rPr dirty="0" sz="1450" spc="-5">
                <a:latin typeface="Times New Roman"/>
                <a:cs typeface="Times New Roman"/>
              </a:rPr>
              <a:t>a  </a:t>
            </a:r>
            <a:r>
              <a:rPr dirty="0" sz="1450" spc="-10">
                <a:latin typeface="Times New Roman"/>
                <a:cs typeface="Times New Roman"/>
              </a:rPr>
              <a:t>great deal more that would take too long to </a:t>
            </a:r>
            <a:r>
              <a:rPr dirty="0" sz="1450" spc="-5">
                <a:latin typeface="Times New Roman"/>
                <a:cs typeface="Times New Roman"/>
              </a:rPr>
              <a:t>put </a:t>
            </a:r>
            <a:r>
              <a:rPr dirty="0" sz="1450" spc="-10">
                <a:latin typeface="Times New Roman"/>
                <a:cs typeface="Times New Roman"/>
              </a:rPr>
              <a:t>down, concerns me as much as  it concerns any bourgeois who is known only in his own little street. Where is  the exclusiveness </a:t>
            </a:r>
            <a:r>
              <a:rPr dirty="0" sz="1450" spc="-5">
                <a:latin typeface="Times New Roman"/>
                <a:cs typeface="Times New Roman"/>
              </a:rPr>
              <a:t>of </a:t>
            </a:r>
            <a:r>
              <a:rPr dirty="0" sz="1450" spc="-10">
                <a:latin typeface="Times New Roman"/>
                <a:cs typeface="Times New Roman"/>
              </a:rPr>
              <a:t>my position then? </a:t>
            </a:r>
            <a:r>
              <a:rPr dirty="0" sz="1450" spc="-70">
                <a:latin typeface="Times New Roman"/>
                <a:cs typeface="Times New Roman"/>
              </a:rPr>
              <a:t>We </a:t>
            </a:r>
            <a:r>
              <a:rPr dirty="0" sz="1450" spc="-10">
                <a:latin typeface="Times New Roman"/>
                <a:cs typeface="Times New Roman"/>
              </a:rPr>
              <a:t>will admit that </a:t>
            </a:r>
            <a:r>
              <a:rPr dirty="0" sz="1450" spc="-5">
                <a:latin typeface="Times New Roman"/>
                <a:cs typeface="Times New Roman"/>
              </a:rPr>
              <a:t>I </a:t>
            </a:r>
            <a:r>
              <a:rPr dirty="0" sz="1450" spc="-10">
                <a:latin typeface="Times New Roman"/>
                <a:cs typeface="Times New Roman"/>
              </a:rPr>
              <a:t>am</a:t>
            </a:r>
            <a:r>
              <a:rPr dirty="0" sz="1450" spc="-30">
                <a:latin typeface="Times New Roman"/>
                <a:cs typeface="Times New Roman"/>
              </a:rPr>
              <a:t> </a:t>
            </a:r>
            <a:r>
              <a:rPr dirty="0" sz="1450" spc="-10">
                <a:latin typeface="Times New Roman"/>
                <a:cs typeface="Times New Roman"/>
              </a:rPr>
              <a:t>infinitely</a:t>
            </a:r>
            <a:endParaRPr sz="145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421495"/>
          </a:xfrm>
          <a:prstGeom prst="rect">
            <a:avLst/>
          </a:prstGeom>
        </p:spPr>
        <p:txBody>
          <a:bodyPr wrap="square" lIns="0" tIns="12065" rIns="0" bIns="0" rtlCol="0" vert="horz">
            <a:spAutoFit/>
          </a:bodyPr>
          <a:lstStyle/>
          <a:p>
            <a:pPr algn="just" marL="12700" marR="6350">
              <a:lnSpc>
                <a:spcPct val="99600"/>
              </a:lnSpc>
              <a:spcBef>
                <a:spcPts val="95"/>
              </a:spcBef>
            </a:pPr>
            <a:r>
              <a:rPr dirty="0" sz="1450" spc="-10">
                <a:latin typeface="Times New Roman"/>
                <a:cs typeface="Times New Roman"/>
              </a:rPr>
              <a:t>famous, that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hero </a:t>
            </a:r>
            <a:r>
              <a:rPr dirty="0" sz="1450" spc="-5">
                <a:latin typeface="Times New Roman"/>
                <a:cs typeface="Times New Roman"/>
              </a:rPr>
              <a:t>of </a:t>
            </a:r>
            <a:r>
              <a:rPr dirty="0" sz="1450" spc="-10">
                <a:latin typeface="Times New Roman"/>
                <a:cs typeface="Times New Roman"/>
              </a:rPr>
              <a:t>whom my country is </a:t>
            </a:r>
            <a:r>
              <a:rPr dirty="0" sz="1450" spc="-5">
                <a:latin typeface="Times New Roman"/>
                <a:cs typeface="Times New Roman"/>
              </a:rPr>
              <a:t>proud. </a:t>
            </a:r>
            <a:r>
              <a:rPr dirty="0" sz="1450" spc="-10">
                <a:latin typeface="Times New Roman"/>
                <a:cs typeface="Times New Roman"/>
              </a:rPr>
              <a:t>All the newspapers  give bulletins </a:t>
            </a:r>
            <a:r>
              <a:rPr dirty="0" sz="1450" spc="-5">
                <a:latin typeface="Times New Roman"/>
                <a:cs typeface="Times New Roman"/>
              </a:rPr>
              <a:t>of </a:t>
            </a:r>
            <a:r>
              <a:rPr dirty="0" sz="1450" spc="-10">
                <a:latin typeface="Times New Roman"/>
                <a:cs typeface="Times New Roman"/>
              </a:rPr>
              <a:t>my illness, the post is already bringing in sympathetic  addresses from my friends, my pupils, and the public. But all this will </a:t>
            </a:r>
            <a:r>
              <a:rPr dirty="0" sz="1450" spc="-5">
                <a:latin typeface="Times New Roman"/>
                <a:cs typeface="Times New Roman"/>
              </a:rPr>
              <a:t>not </a:t>
            </a:r>
            <a:r>
              <a:rPr dirty="0" sz="1450" spc="-10">
                <a:latin typeface="Times New Roman"/>
                <a:cs typeface="Times New Roman"/>
              </a:rPr>
              <a:t>save  me from dying in anguish </a:t>
            </a:r>
            <a:r>
              <a:rPr dirty="0" sz="1450" spc="-5">
                <a:latin typeface="Times New Roman"/>
                <a:cs typeface="Times New Roman"/>
              </a:rPr>
              <a:t>on a </a:t>
            </a:r>
            <a:r>
              <a:rPr dirty="0" sz="1450" spc="-10">
                <a:latin typeface="Times New Roman"/>
                <a:cs typeface="Times New Roman"/>
              </a:rPr>
              <a:t>stranger's bed in utter loneliness. Of course  there is </a:t>
            </a:r>
            <a:r>
              <a:rPr dirty="0" sz="1450" spc="-5">
                <a:latin typeface="Times New Roman"/>
                <a:cs typeface="Times New Roman"/>
              </a:rPr>
              <a:t>no one </a:t>
            </a:r>
            <a:r>
              <a:rPr dirty="0" sz="1450" spc="-10">
                <a:latin typeface="Times New Roman"/>
                <a:cs typeface="Times New Roman"/>
              </a:rPr>
              <a:t>to blame for this. But </a:t>
            </a:r>
            <a:r>
              <a:rPr dirty="0" sz="1450" spc="-5">
                <a:latin typeface="Times New Roman"/>
                <a:cs typeface="Times New Roman"/>
              </a:rPr>
              <a:t>I </a:t>
            </a:r>
            <a:r>
              <a:rPr dirty="0" sz="1450" spc="-10">
                <a:latin typeface="Times New Roman"/>
                <a:cs typeface="Times New Roman"/>
              </a:rPr>
              <a:t>must confess </a:t>
            </a:r>
            <a:r>
              <a:rPr dirty="0" sz="1450" spc="-5">
                <a:latin typeface="Times New Roman"/>
                <a:cs typeface="Times New Roman"/>
              </a:rPr>
              <a:t>I do not </a:t>
            </a:r>
            <a:r>
              <a:rPr dirty="0" sz="1450" spc="-10">
                <a:latin typeface="Times New Roman"/>
                <a:cs typeface="Times New Roman"/>
              </a:rPr>
              <a:t>like my  </a:t>
            </a:r>
            <a:r>
              <a:rPr dirty="0" sz="1450" spc="-15">
                <a:latin typeface="Times New Roman"/>
                <a:cs typeface="Times New Roman"/>
              </a:rPr>
              <a:t>popularity. </a:t>
            </a:r>
            <a:r>
              <a:rPr dirty="0" sz="1450" spc="-5">
                <a:latin typeface="Times New Roman"/>
                <a:cs typeface="Times New Roman"/>
              </a:rPr>
              <a:t>I </a:t>
            </a:r>
            <a:r>
              <a:rPr dirty="0" sz="1450" spc="-10">
                <a:latin typeface="Times New Roman"/>
                <a:cs typeface="Times New Roman"/>
              </a:rPr>
              <a:t>feel that it has deceived</a:t>
            </a:r>
            <a:r>
              <a:rPr dirty="0" sz="1450" spc="2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At about ten </a:t>
            </a:r>
            <a:r>
              <a:rPr dirty="0" sz="1450" spc="-5">
                <a:latin typeface="Times New Roman"/>
                <a:cs typeface="Times New Roman"/>
              </a:rPr>
              <a:t>I </a:t>
            </a:r>
            <a:r>
              <a:rPr dirty="0" sz="1450" spc="-10">
                <a:latin typeface="Times New Roman"/>
                <a:cs typeface="Times New Roman"/>
              </a:rPr>
              <a:t>fall asleep, and, in spite </a:t>
            </a:r>
            <a:r>
              <a:rPr dirty="0" sz="1450" spc="-5">
                <a:latin typeface="Times New Roman"/>
                <a:cs typeface="Times New Roman"/>
              </a:rPr>
              <a:t>of </a:t>
            </a:r>
            <a:r>
              <a:rPr dirty="0" sz="1450" spc="-10">
                <a:latin typeface="Times New Roman"/>
                <a:cs typeface="Times New Roman"/>
              </a:rPr>
              <a:t>the tic sleep </a:t>
            </a:r>
            <a:r>
              <a:rPr dirty="0" sz="1450" spc="-20">
                <a:latin typeface="Times New Roman"/>
                <a:cs typeface="Times New Roman"/>
              </a:rPr>
              <a:t>soundly, </a:t>
            </a:r>
            <a:r>
              <a:rPr dirty="0" sz="1450" spc="-10">
                <a:latin typeface="Times New Roman"/>
                <a:cs typeface="Times New Roman"/>
              </a:rPr>
              <a:t>and would  sleep for </a:t>
            </a:r>
            <a:r>
              <a:rPr dirty="0" sz="1450" spc="-5">
                <a:latin typeface="Times New Roman"/>
                <a:cs typeface="Times New Roman"/>
              </a:rPr>
              <a:t>a </a:t>
            </a:r>
            <a:r>
              <a:rPr dirty="0" sz="1450" spc="-10">
                <a:latin typeface="Times New Roman"/>
                <a:cs typeface="Times New Roman"/>
              </a:rPr>
              <a:t>long while were </a:t>
            </a:r>
            <a:r>
              <a:rPr dirty="0" sz="1450" spc="-5">
                <a:latin typeface="Times New Roman"/>
                <a:cs typeface="Times New Roman"/>
              </a:rPr>
              <a:t>I not </a:t>
            </a:r>
            <a:r>
              <a:rPr dirty="0" sz="1450" spc="-10">
                <a:latin typeface="Times New Roman"/>
                <a:cs typeface="Times New Roman"/>
              </a:rPr>
              <a:t>awakened. Just after </a:t>
            </a:r>
            <a:r>
              <a:rPr dirty="0" sz="1450" spc="-5">
                <a:latin typeface="Times New Roman"/>
                <a:cs typeface="Times New Roman"/>
              </a:rPr>
              <a:t>one </a:t>
            </a:r>
            <a:r>
              <a:rPr dirty="0" sz="1450" spc="-10">
                <a:latin typeface="Times New Roman"/>
                <a:cs typeface="Times New Roman"/>
              </a:rPr>
              <a:t>there is </a:t>
            </a:r>
            <a:r>
              <a:rPr dirty="0" sz="1450" spc="-5">
                <a:latin typeface="Times New Roman"/>
                <a:cs typeface="Times New Roman"/>
              </a:rPr>
              <a:t>a </a:t>
            </a:r>
            <a:r>
              <a:rPr dirty="0" sz="1450" spc="-10">
                <a:latin typeface="Times New Roman"/>
                <a:cs typeface="Times New Roman"/>
              </a:rPr>
              <a:t>sudden  knock </a:t>
            </a:r>
            <a:r>
              <a:rPr dirty="0" sz="1450" spc="-5">
                <a:latin typeface="Times New Roman"/>
                <a:cs typeface="Times New Roman"/>
              </a:rPr>
              <a:t>on </a:t>
            </a:r>
            <a:r>
              <a:rPr dirty="0" sz="1450" spc="-10">
                <a:latin typeface="Times New Roman"/>
                <a:cs typeface="Times New Roman"/>
              </a:rPr>
              <a:t>my</a:t>
            </a:r>
            <a:r>
              <a:rPr dirty="0" sz="1450" spc="-5">
                <a:latin typeface="Times New Roman"/>
                <a:cs typeface="Times New Roman"/>
              </a:rPr>
              <a:t> </a:t>
            </a:r>
            <a:r>
              <a:rPr dirty="0" sz="1450" spc="-25">
                <a:latin typeface="Times New Roman"/>
                <a:cs typeface="Times New Roman"/>
              </a:rPr>
              <a:t>door.</a:t>
            </a:r>
            <a:endParaRPr sz="1450">
              <a:latin typeface="Times New Roman"/>
              <a:cs typeface="Times New Roman"/>
            </a:endParaRPr>
          </a:p>
          <a:p>
            <a:pPr algn="just" marL="268605" marR="4429125">
              <a:lnSpc>
                <a:spcPts val="2520"/>
              </a:lnSpc>
              <a:spcBef>
                <a:spcPts val="85"/>
              </a:spcBef>
            </a:pPr>
            <a:r>
              <a:rPr dirty="0" sz="1450" spc="-10">
                <a:latin typeface="Times New Roman"/>
                <a:cs typeface="Times New Roman"/>
              </a:rPr>
              <a:t>"Who's</a:t>
            </a:r>
            <a:r>
              <a:rPr dirty="0" sz="1450" spc="-60">
                <a:latin typeface="Times New Roman"/>
                <a:cs typeface="Times New Roman"/>
              </a:rPr>
              <a:t> </a:t>
            </a:r>
            <a:r>
              <a:rPr dirty="0" sz="1450" spc="-10">
                <a:latin typeface="Times New Roman"/>
                <a:cs typeface="Times New Roman"/>
              </a:rPr>
              <a:t>there?"  "A</a:t>
            </a:r>
            <a:r>
              <a:rPr dirty="0" sz="1450" spc="-105">
                <a:latin typeface="Times New Roman"/>
                <a:cs typeface="Times New Roman"/>
              </a:rPr>
              <a:t> </a:t>
            </a:r>
            <a:r>
              <a:rPr dirty="0" sz="1450" spc="-10">
                <a:latin typeface="Times New Roman"/>
                <a:cs typeface="Times New Roman"/>
              </a:rPr>
              <a:t>telegram."</a:t>
            </a:r>
            <a:endParaRPr sz="1450">
              <a:latin typeface="Times New Roman"/>
              <a:cs typeface="Times New Roman"/>
            </a:endParaRPr>
          </a:p>
          <a:p>
            <a:pPr algn="just" marL="12700" marR="8890" indent="255904">
              <a:lnSpc>
                <a:spcPts val="1730"/>
              </a:lnSpc>
              <a:spcBef>
                <a:spcPts val="635"/>
              </a:spcBef>
            </a:pPr>
            <a:r>
              <a:rPr dirty="0" sz="1450" spc="-45">
                <a:latin typeface="Times New Roman"/>
                <a:cs typeface="Times New Roman"/>
              </a:rPr>
              <a:t>"You </a:t>
            </a:r>
            <a:r>
              <a:rPr dirty="0" sz="1450" spc="-10">
                <a:latin typeface="Times New Roman"/>
                <a:cs typeface="Times New Roman"/>
              </a:rPr>
              <a:t>could have </a:t>
            </a:r>
            <a:r>
              <a:rPr dirty="0" sz="1450" spc="-5">
                <a:latin typeface="Times New Roman"/>
                <a:cs typeface="Times New Roman"/>
              </a:rPr>
              <a:t>brought </a:t>
            </a:r>
            <a:r>
              <a:rPr dirty="0" sz="1450" spc="-10">
                <a:latin typeface="Times New Roman"/>
                <a:cs typeface="Times New Roman"/>
              </a:rPr>
              <a:t>it </a:t>
            </a:r>
            <a:r>
              <a:rPr dirty="0" sz="1450" spc="-20">
                <a:latin typeface="Times New Roman"/>
                <a:cs typeface="Times New Roman"/>
              </a:rPr>
              <a:t>to-morrow," </a:t>
            </a:r>
            <a:r>
              <a:rPr dirty="0" sz="1450" spc="-5">
                <a:latin typeface="Times New Roman"/>
                <a:cs typeface="Times New Roman"/>
              </a:rPr>
              <a:t>I </a:t>
            </a:r>
            <a:r>
              <a:rPr dirty="0" sz="1450" spc="-10">
                <a:latin typeface="Times New Roman"/>
                <a:cs typeface="Times New Roman"/>
              </a:rPr>
              <a:t>storm, as </a:t>
            </a:r>
            <a:r>
              <a:rPr dirty="0" sz="1450" spc="-5">
                <a:latin typeface="Times New Roman"/>
                <a:cs typeface="Times New Roman"/>
              </a:rPr>
              <a:t>I </a:t>
            </a:r>
            <a:r>
              <a:rPr dirty="0" sz="1450" spc="-10">
                <a:latin typeface="Times New Roman"/>
                <a:cs typeface="Times New Roman"/>
              </a:rPr>
              <a:t>take the telegram  from the </a:t>
            </a:r>
            <a:r>
              <a:rPr dirty="0" sz="1450" spc="-20">
                <a:latin typeface="Times New Roman"/>
                <a:cs typeface="Times New Roman"/>
              </a:rPr>
              <a:t>porter. </a:t>
            </a: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shan't sleep</a:t>
            </a:r>
            <a:r>
              <a:rPr dirty="0" sz="1450" spc="3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"I'm </a:t>
            </a:r>
            <a:r>
              <a:rPr dirty="0" sz="1450" spc="-25">
                <a:latin typeface="Times New Roman"/>
                <a:cs typeface="Times New Roman"/>
              </a:rPr>
              <a:t>sorry.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light in </a:t>
            </a:r>
            <a:r>
              <a:rPr dirty="0" sz="1450" spc="-5">
                <a:latin typeface="Times New Roman"/>
                <a:cs typeface="Times New Roman"/>
              </a:rPr>
              <a:t>your </a:t>
            </a:r>
            <a:r>
              <a:rPr dirty="0" sz="1450" spc="-10">
                <a:latin typeface="Times New Roman"/>
                <a:cs typeface="Times New Roman"/>
              </a:rPr>
              <a:t>room. </a:t>
            </a:r>
            <a:r>
              <a:rPr dirty="0" sz="1450" spc="-5">
                <a:latin typeface="Times New Roman"/>
                <a:cs typeface="Times New Roman"/>
              </a:rPr>
              <a:t>I thought you </a:t>
            </a:r>
            <a:r>
              <a:rPr dirty="0" sz="1450" spc="-10">
                <a:latin typeface="Times New Roman"/>
                <a:cs typeface="Times New Roman"/>
              </a:rPr>
              <a:t>were </a:t>
            </a:r>
            <a:r>
              <a:rPr dirty="0" sz="1450" spc="-5">
                <a:latin typeface="Times New Roman"/>
                <a:cs typeface="Times New Roman"/>
              </a:rPr>
              <a:t>not</a:t>
            </a:r>
            <a:r>
              <a:rPr dirty="0" sz="1450" spc="85">
                <a:latin typeface="Times New Roman"/>
                <a:cs typeface="Times New Roman"/>
              </a:rPr>
              <a:t> </a:t>
            </a:r>
            <a:r>
              <a:rPr dirty="0" sz="1450" spc="-10">
                <a:latin typeface="Times New Roman"/>
                <a:cs typeface="Times New Roman"/>
              </a:rPr>
              <a:t>asleep."</a:t>
            </a:r>
            <a:endParaRPr sz="1450">
              <a:latin typeface="Times New Roman"/>
              <a:cs typeface="Times New Roman"/>
            </a:endParaRPr>
          </a:p>
          <a:p>
            <a:pPr algn="just" marL="12700" marR="5080" indent="255904">
              <a:lnSpc>
                <a:spcPts val="1730"/>
              </a:lnSpc>
              <a:spcBef>
                <a:spcPts val="844"/>
              </a:spcBef>
            </a:pPr>
            <a:r>
              <a:rPr dirty="0" sz="1450" spc="-5">
                <a:latin typeface="Times New Roman"/>
                <a:cs typeface="Times New Roman"/>
              </a:rPr>
              <a:t>I </a:t>
            </a:r>
            <a:r>
              <a:rPr dirty="0" sz="1450" spc="-10">
                <a:latin typeface="Times New Roman"/>
                <a:cs typeface="Times New Roman"/>
              </a:rPr>
              <a:t>open the telegram and look first at the signature—my wife's. What does  she want?</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"Gnekker married Liza secretly </a:t>
            </a:r>
            <a:r>
              <a:rPr dirty="0" sz="1450" spc="-20">
                <a:latin typeface="Times New Roman"/>
                <a:cs typeface="Times New Roman"/>
              </a:rPr>
              <a:t>yesterday.</a:t>
            </a:r>
            <a:r>
              <a:rPr dirty="0" sz="1450" spc="15">
                <a:latin typeface="Times New Roman"/>
                <a:cs typeface="Times New Roman"/>
              </a:rPr>
              <a:t> </a:t>
            </a:r>
            <a:r>
              <a:rPr dirty="0" sz="1450" spc="-10">
                <a:latin typeface="Times New Roman"/>
                <a:cs typeface="Times New Roman"/>
              </a:rPr>
              <a:t>Return."</a:t>
            </a:r>
            <a:endParaRPr sz="1450">
              <a:latin typeface="Times New Roman"/>
              <a:cs typeface="Times New Roman"/>
            </a:endParaRPr>
          </a:p>
          <a:p>
            <a:pPr algn="just" marL="12700" marR="8255" indent="255904">
              <a:lnSpc>
                <a:spcPts val="1730"/>
              </a:lnSpc>
              <a:spcBef>
                <a:spcPts val="775"/>
              </a:spcBef>
            </a:pPr>
            <a:r>
              <a:rPr dirty="0" sz="1450" spc="-5">
                <a:latin typeface="Times New Roman"/>
                <a:cs typeface="Times New Roman"/>
              </a:rPr>
              <a:t>I </a:t>
            </a:r>
            <a:r>
              <a:rPr dirty="0" sz="1450" spc="-10">
                <a:latin typeface="Times New Roman"/>
                <a:cs typeface="Times New Roman"/>
              </a:rPr>
              <a:t>read the telegram. For </a:t>
            </a:r>
            <a:r>
              <a:rPr dirty="0" sz="1450" spc="-5">
                <a:latin typeface="Times New Roman"/>
                <a:cs typeface="Times New Roman"/>
              </a:rPr>
              <a:t>a </a:t>
            </a:r>
            <a:r>
              <a:rPr dirty="0" sz="1450" spc="-10">
                <a:latin typeface="Times New Roman"/>
                <a:cs typeface="Times New Roman"/>
              </a:rPr>
              <a:t>long while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startled. Not Gnekker's </a:t>
            </a:r>
            <a:r>
              <a:rPr dirty="0" sz="1450" spc="-5">
                <a:latin typeface="Times New Roman"/>
                <a:cs typeface="Times New Roman"/>
              </a:rPr>
              <a:t>or  </a:t>
            </a:r>
            <a:r>
              <a:rPr dirty="0" sz="1450" spc="-10">
                <a:latin typeface="Times New Roman"/>
                <a:cs typeface="Times New Roman"/>
              </a:rPr>
              <a:t>Liza's action frightens me, </a:t>
            </a:r>
            <a:r>
              <a:rPr dirty="0" sz="1450" spc="-5">
                <a:latin typeface="Times New Roman"/>
                <a:cs typeface="Times New Roman"/>
              </a:rPr>
              <a:t>but </a:t>
            </a:r>
            <a:r>
              <a:rPr dirty="0" sz="1450" spc="-10">
                <a:latin typeface="Times New Roman"/>
                <a:cs typeface="Times New Roman"/>
              </a:rPr>
              <a:t>the indifference with which </a:t>
            </a:r>
            <a:r>
              <a:rPr dirty="0" sz="1450" spc="-5">
                <a:latin typeface="Times New Roman"/>
                <a:cs typeface="Times New Roman"/>
              </a:rPr>
              <a:t>I </a:t>
            </a:r>
            <a:r>
              <a:rPr dirty="0" sz="1450" spc="-10">
                <a:latin typeface="Times New Roman"/>
                <a:cs typeface="Times New Roman"/>
              </a:rPr>
              <a:t>receive the news  </a:t>
            </a:r>
            <a:r>
              <a:rPr dirty="0" sz="1450" spc="-5">
                <a:latin typeface="Times New Roman"/>
                <a:cs typeface="Times New Roman"/>
              </a:rPr>
              <a:t>of </a:t>
            </a:r>
            <a:r>
              <a:rPr dirty="0" sz="1450" spc="-10">
                <a:latin typeface="Times New Roman"/>
                <a:cs typeface="Times New Roman"/>
              </a:rPr>
              <a:t>their marriage. Men say that philosophers and true savants are indifferent. It  is untrue. Indifference is the paralysis </a:t>
            </a:r>
            <a:r>
              <a:rPr dirty="0" sz="1450" spc="-5">
                <a:latin typeface="Times New Roman"/>
                <a:cs typeface="Times New Roman"/>
              </a:rPr>
              <a:t>of </a:t>
            </a:r>
            <a:r>
              <a:rPr dirty="0" sz="1450" spc="-10">
                <a:latin typeface="Times New Roman"/>
                <a:cs typeface="Times New Roman"/>
              </a:rPr>
              <a:t>the soul, premature</a:t>
            </a:r>
            <a:r>
              <a:rPr dirty="0" sz="1450" spc="60">
                <a:latin typeface="Times New Roman"/>
                <a:cs typeface="Times New Roman"/>
              </a:rPr>
              <a:t> </a:t>
            </a:r>
            <a:r>
              <a:rPr dirty="0" sz="1450" spc="-10">
                <a:latin typeface="Times New Roman"/>
                <a:cs typeface="Times New Roman"/>
              </a:rPr>
              <a:t>death.</a:t>
            </a:r>
            <a:endParaRPr sz="1450">
              <a:latin typeface="Times New Roman"/>
              <a:cs typeface="Times New Roman"/>
            </a:endParaRPr>
          </a:p>
          <a:p>
            <a:pPr algn="just" marL="12700" marR="6350" indent="255904">
              <a:lnSpc>
                <a:spcPts val="1730"/>
              </a:lnSpc>
              <a:spcBef>
                <a:spcPts val="785"/>
              </a:spcBef>
            </a:pPr>
            <a:r>
              <a:rPr dirty="0" sz="1450" spc="-5">
                <a:latin typeface="Times New Roman"/>
                <a:cs typeface="Times New Roman"/>
              </a:rPr>
              <a:t>I go </a:t>
            </a:r>
            <a:r>
              <a:rPr dirty="0" sz="1450" spc="-10">
                <a:latin typeface="Times New Roman"/>
                <a:cs typeface="Times New Roman"/>
              </a:rPr>
              <a:t>to bed again and begin to ponder with what thoughts </a:t>
            </a:r>
            <a:r>
              <a:rPr dirty="0" sz="1450" spc="-5">
                <a:latin typeface="Times New Roman"/>
                <a:cs typeface="Times New Roman"/>
              </a:rPr>
              <a:t>I </a:t>
            </a:r>
            <a:r>
              <a:rPr dirty="0" sz="1450" spc="-10">
                <a:latin typeface="Times New Roman"/>
                <a:cs typeface="Times New Roman"/>
              </a:rPr>
              <a:t>can occupy  myself. What </a:t>
            </a:r>
            <a:r>
              <a:rPr dirty="0" sz="1450" spc="-5">
                <a:latin typeface="Times New Roman"/>
                <a:cs typeface="Times New Roman"/>
              </a:rPr>
              <a:t>on </a:t>
            </a:r>
            <a:r>
              <a:rPr dirty="0" sz="1450" spc="-10">
                <a:latin typeface="Times New Roman"/>
                <a:cs typeface="Times New Roman"/>
              </a:rPr>
              <a:t>earth shall </a:t>
            </a:r>
            <a:r>
              <a:rPr dirty="0" sz="1450" spc="-5">
                <a:latin typeface="Times New Roman"/>
                <a:cs typeface="Times New Roman"/>
              </a:rPr>
              <a:t>I </a:t>
            </a:r>
            <a:r>
              <a:rPr dirty="0" sz="1450" spc="-10">
                <a:latin typeface="Times New Roman"/>
                <a:cs typeface="Times New Roman"/>
              </a:rPr>
              <a:t>think of? </a:t>
            </a:r>
            <a:r>
              <a:rPr dirty="0" sz="1450" spc="-5">
                <a:latin typeface="Times New Roman"/>
                <a:cs typeface="Times New Roman"/>
              </a:rPr>
              <a:t>I </a:t>
            </a:r>
            <a:r>
              <a:rPr dirty="0" sz="1450" spc="-10">
                <a:latin typeface="Times New Roman"/>
                <a:cs typeface="Times New Roman"/>
              </a:rPr>
              <a:t>seem to have </a:t>
            </a:r>
            <a:r>
              <a:rPr dirty="0" sz="1450" spc="-5">
                <a:latin typeface="Times New Roman"/>
                <a:cs typeface="Times New Roman"/>
              </a:rPr>
              <a:t>thought </a:t>
            </a:r>
            <a:r>
              <a:rPr dirty="0" sz="1450" spc="-10">
                <a:latin typeface="Times New Roman"/>
                <a:cs typeface="Times New Roman"/>
              </a:rPr>
              <a:t>over everything,  and now there is nothing powerful enough to rouse my</a:t>
            </a:r>
            <a:r>
              <a:rPr dirty="0" sz="1450" spc="70">
                <a:latin typeface="Times New Roman"/>
                <a:cs typeface="Times New Roman"/>
              </a:rPr>
              <a:t> </a:t>
            </a:r>
            <a:r>
              <a:rPr dirty="0" sz="1450" spc="-10">
                <a:latin typeface="Times New Roman"/>
                <a:cs typeface="Times New Roman"/>
              </a:rPr>
              <a:t>thought.</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When the day begins to dawn, </a:t>
            </a:r>
            <a:r>
              <a:rPr dirty="0" sz="1450" spc="-5">
                <a:latin typeface="Times New Roman"/>
                <a:cs typeface="Times New Roman"/>
              </a:rPr>
              <a:t>I </a:t>
            </a:r>
            <a:r>
              <a:rPr dirty="0" sz="1450" spc="-10">
                <a:latin typeface="Times New Roman"/>
                <a:cs typeface="Times New Roman"/>
              </a:rPr>
              <a:t>sit in bed clasping my knees and, for want  </a:t>
            </a:r>
            <a:r>
              <a:rPr dirty="0" sz="1450" spc="-5">
                <a:latin typeface="Times New Roman"/>
                <a:cs typeface="Times New Roman"/>
              </a:rPr>
              <a:t>of </a:t>
            </a:r>
            <a:r>
              <a:rPr dirty="0" sz="1450" spc="-10">
                <a:latin typeface="Times New Roman"/>
                <a:cs typeface="Times New Roman"/>
              </a:rPr>
              <a:t>occupation </a:t>
            </a:r>
            <a:r>
              <a:rPr dirty="0" sz="1450" spc="-5">
                <a:latin typeface="Times New Roman"/>
                <a:cs typeface="Times New Roman"/>
              </a:rPr>
              <a:t>I </a:t>
            </a:r>
            <a:r>
              <a:rPr dirty="0" sz="1450" spc="-10">
                <a:latin typeface="Times New Roman"/>
                <a:cs typeface="Times New Roman"/>
              </a:rPr>
              <a:t>try to know myself. "Know yourself" is </a:t>
            </a:r>
            <a:r>
              <a:rPr dirty="0" sz="1450" spc="-5">
                <a:latin typeface="Times New Roman"/>
                <a:cs typeface="Times New Roman"/>
              </a:rPr>
              <a:t>good, </a:t>
            </a:r>
            <a:r>
              <a:rPr dirty="0" sz="1450" spc="-10">
                <a:latin typeface="Times New Roman"/>
                <a:cs typeface="Times New Roman"/>
              </a:rPr>
              <a:t>useful advice;  </a:t>
            </a:r>
            <a:r>
              <a:rPr dirty="0" sz="1450" spc="-5">
                <a:latin typeface="Times New Roman"/>
                <a:cs typeface="Times New Roman"/>
              </a:rPr>
              <a:t>but </a:t>
            </a: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pity that the ancients did </a:t>
            </a:r>
            <a:r>
              <a:rPr dirty="0" sz="1450" spc="-5">
                <a:latin typeface="Times New Roman"/>
                <a:cs typeface="Times New Roman"/>
              </a:rPr>
              <a:t>not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showing </a:t>
            </a:r>
            <a:r>
              <a:rPr dirty="0" sz="1450" spc="-5">
                <a:latin typeface="Times New Roman"/>
                <a:cs typeface="Times New Roman"/>
              </a:rPr>
              <a:t>us </a:t>
            </a:r>
            <a:r>
              <a:rPr dirty="0" sz="1450" spc="-10">
                <a:latin typeface="Times New Roman"/>
                <a:cs typeface="Times New Roman"/>
              </a:rPr>
              <a:t>the way to avail  ourselves </a:t>
            </a:r>
            <a:r>
              <a:rPr dirty="0" sz="1450" spc="-5">
                <a:latin typeface="Times New Roman"/>
                <a:cs typeface="Times New Roman"/>
              </a:rPr>
              <a:t>of </a:t>
            </a:r>
            <a:r>
              <a:rPr dirty="0" sz="1450" spc="-10">
                <a:latin typeface="Times New Roman"/>
                <a:cs typeface="Times New Roman"/>
              </a:rPr>
              <a:t>it.</a:t>
            </a:r>
            <a:endParaRPr sz="1450">
              <a:latin typeface="Times New Roman"/>
              <a:cs typeface="Times New Roman"/>
            </a:endParaRPr>
          </a:p>
          <a:p>
            <a:pPr algn="just" marL="12700" marR="7620" indent="255904">
              <a:lnSpc>
                <a:spcPts val="1730"/>
              </a:lnSpc>
              <a:spcBef>
                <a:spcPts val="710"/>
              </a:spcBef>
            </a:pPr>
            <a:r>
              <a:rPr dirty="0" sz="1450" spc="-10">
                <a:latin typeface="Times New Roman"/>
                <a:cs typeface="Times New Roman"/>
              </a:rPr>
              <a:t>Before, when </a:t>
            </a:r>
            <a:r>
              <a:rPr dirty="0" sz="1450" spc="-5">
                <a:latin typeface="Times New Roman"/>
                <a:cs typeface="Times New Roman"/>
              </a:rPr>
              <a:t>I </a:t>
            </a:r>
            <a:r>
              <a:rPr dirty="0" sz="1450" spc="-10">
                <a:latin typeface="Times New Roman"/>
                <a:cs typeface="Times New Roman"/>
              </a:rPr>
              <a:t>had the desire to understand somebody else, </a:t>
            </a:r>
            <a:r>
              <a:rPr dirty="0" sz="1450" spc="-5">
                <a:latin typeface="Times New Roman"/>
                <a:cs typeface="Times New Roman"/>
              </a:rPr>
              <a:t>or </a:t>
            </a:r>
            <a:r>
              <a:rPr dirty="0" sz="1450" spc="-10">
                <a:latin typeface="Times New Roman"/>
                <a:cs typeface="Times New Roman"/>
              </a:rPr>
              <a:t>myself, </a:t>
            </a:r>
            <a:r>
              <a:rPr dirty="0" sz="1450" spc="-5">
                <a:latin typeface="Times New Roman"/>
                <a:cs typeface="Times New Roman"/>
              </a:rPr>
              <a:t>I  </a:t>
            </a:r>
            <a:r>
              <a:rPr dirty="0" sz="1450" spc="-10">
                <a:latin typeface="Times New Roman"/>
                <a:cs typeface="Times New Roman"/>
              </a:rPr>
              <a:t>used </a:t>
            </a:r>
            <a:r>
              <a:rPr dirty="0" sz="1450" spc="-5">
                <a:latin typeface="Times New Roman"/>
                <a:cs typeface="Times New Roman"/>
              </a:rPr>
              <a:t>not </a:t>
            </a:r>
            <a:r>
              <a:rPr dirty="0" sz="1450" spc="-10">
                <a:latin typeface="Times New Roman"/>
                <a:cs typeface="Times New Roman"/>
              </a:rPr>
              <a:t>to take into consideration actions, wherein everything is conditional,  </a:t>
            </a:r>
            <a:r>
              <a:rPr dirty="0" sz="1450" spc="-5">
                <a:latin typeface="Times New Roman"/>
                <a:cs typeface="Times New Roman"/>
              </a:rPr>
              <a:t>but </a:t>
            </a:r>
            <a:r>
              <a:rPr dirty="0" sz="1450" spc="-10">
                <a:latin typeface="Times New Roman"/>
                <a:cs typeface="Times New Roman"/>
              </a:rPr>
              <a:t>desires. </a:t>
            </a:r>
            <a:r>
              <a:rPr dirty="0" sz="1450" spc="-35">
                <a:latin typeface="Times New Roman"/>
                <a:cs typeface="Times New Roman"/>
              </a:rPr>
              <a:t>Tell </a:t>
            </a:r>
            <a:r>
              <a:rPr dirty="0" sz="1450" spc="-10">
                <a:latin typeface="Times New Roman"/>
                <a:cs typeface="Times New Roman"/>
              </a:rPr>
              <a:t>me what </a:t>
            </a:r>
            <a:r>
              <a:rPr dirty="0" sz="1450" spc="-5">
                <a:latin typeface="Times New Roman"/>
                <a:cs typeface="Times New Roman"/>
              </a:rPr>
              <a:t>you </a:t>
            </a:r>
            <a:r>
              <a:rPr dirty="0" sz="1450" spc="-10">
                <a:latin typeface="Times New Roman"/>
                <a:cs typeface="Times New Roman"/>
              </a:rPr>
              <a:t>want, and </a:t>
            </a:r>
            <a:r>
              <a:rPr dirty="0" sz="1450" spc="-5">
                <a:latin typeface="Times New Roman"/>
                <a:cs typeface="Times New Roman"/>
              </a:rPr>
              <a:t>I </a:t>
            </a:r>
            <a:r>
              <a:rPr dirty="0" sz="1450" spc="-10">
                <a:latin typeface="Times New Roman"/>
                <a:cs typeface="Times New Roman"/>
              </a:rPr>
              <a:t>will tell </a:t>
            </a:r>
            <a:r>
              <a:rPr dirty="0" sz="1450" spc="-5">
                <a:latin typeface="Times New Roman"/>
                <a:cs typeface="Times New Roman"/>
              </a:rPr>
              <a:t>you </a:t>
            </a:r>
            <a:r>
              <a:rPr dirty="0" sz="1450" spc="-10">
                <a:latin typeface="Times New Roman"/>
                <a:cs typeface="Times New Roman"/>
              </a:rPr>
              <a:t>what </a:t>
            </a:r>
            <a:r>
              <a:rPr dirty="0" sz="1450" spc="-5">
                <a:latin typeface="Times New Roman"/>
                <a:cs typeface="Times New Roman"/>
              </a:rPr>
              <a:t>you</a:t>
            </a:r>
            <a:r>
              <a:rPr dirty="0" sz="1450" spc="75">
                <a:latin typeface="Times New Roman"/>
                <a:cs typeface="Times New Roman"/>
              </a:rPr>
              <a:t> </a:t>
            </a:r>
            <a:r>
              <a:rPr dirty="0" sz="1450" spc="-10">
                <a:latin typeface="Times New Roman"/>
                <a:cs typeface="Times New Roman"/>
              </a:rPr>
              <a:t>are.</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And now </a:t>
            </a:r>
            <a:r>
              <a:rPr dirty="0" sz="1450" spc="-5">
                <a:latin typeface="Times New Roman"/>
                <a:cs typeface="Times New Roman"/>
              </a:rPr>
              <a:t>I </a:t>
            </a:r>
            <a:r>
              <a:rPr dirty="0" sz="1450" spc="-10">
                <a:latin typeface="Times New Roman"/>
                <a:cs typeface="Times New Roman"/>
              </a:rPr>
              <a:t>examine myself. What </a:t>
            </a:r>
            <a:r>
              <a:rPr dirty="0" sz="1450" spc="-5">
                <a:latin typeface="Times New Roman"/>
                <a:cs typeface="Times New Roman"/>
              </a:rPr>
              <a:t>do I</a:t>
            </a:r>
            <a:r>
              <a:rPr dirty="0" sz="1450" spc="15">
                <a:latin typeface="Times New Roman"/>
                <a:cs typeface="Times New Roman"/>
              </a:rPr>
              <a:t> </a:t>
            </a:r>
            <a:r>
              <a:rPr dirty="0" sz="1450" spc="-10">
                <a:latin typeface="Times New Roman"/>
                <a:cs typeface="Times New Roman"/>
              </a:rPr>
              <a:t>want?</a:t>
            </a:r>
            <a:endParaRPr sz="1450">
              <a:latin typeface="Times New Roman"/>
              <a:cs typeface="Times New Roman"/>
            </a:endParaRPr>
          </a:p>
          <a:p>
            <a:pPr algn="just" marL="12700" marR="6985" indent="255904">
              <a:lnSpc>
                <a:spcPts val="1730"/>
              </a:lnSpc>
              <a:spcBef>
                <a:spcPts val="844"/>
              </a:spcBef>
            </a:pPr>
            <a:r>
              <a:rPr dirty="0" sz="1450" spc="-5">
                <a:latin typeface="Times New Roman"/>
                <a:cs typeface="Times New Roman"/>
              </a:rPr>
              <a:t>I </a:t>
            </a:r>
            <a:r>
              <a:rPr dirty="0" sz="1450" spc="-10">
                <a:latin typeface="Times New Roman"/>
                <a:cs typeface="Times New Roman"/>
              </a:rPr>
              <a:t>want </a:t>
            </a:r>
            <a:r>
              <a:rPr dirty="0" sz="1450" spc="-5">
                <a:latin typeface="Times New Roman"/>
                <a:cs typeface="Times New Roman"/>
              </a:rPr>
              <a:t>our </a:t>
            </a:r>
            <a:r>
              <a:rPr dirty="0" sz="1450" spc="-10">
                <a:latin typeface="Times New Roman"/>
                <a:cs typeface="Times New Roman"/>
              </a:rPr>
              <a:t>wives, children, friends, and pupils to love in us, </a:t>
            </a:r>
            <a:r>
              <a:rPr dirty="0" sz="1450" spc="-5">
                <a:latin typeface="Times New Roman"/>
                <a:cs typeface="Times New Roman"/>
              </a:rPr>
              <a:t>not </a:t>
            </a:r>
            <a:r>
              <a:rPr dirty="0" sz="1450" spc="-10">
                <a:latin typeface="Times New Roman"/>
                <a:cs typeface="Times New Roman"/>
              </a:rPr>
              <a:t>the name  </a:t>
            </a:r>
            <a:r>
              <a:rPr dirty="0" sz="1450" spc="-5">
                <a:latin typeface="Times New Roman"/>
                <a:cs typeface="Times New Roman"/>
              </a:rPr>
              <a:t>or </a:t>
            </a:r>
            <a:r>
              <a:rPr dirty="0" sz="1450" spc="-10">
                <a:latin typeface="Times New Roman"/>
                <a:cs typeface="Times New Roman"/>
              </a:rPr>
              <a:t>the firm </a:t>
            </a:r>
            <a:r>
              <a:rPr dirty="0" sz="1450" spc="-5">
                <a:latin typeface="Times New Roman"/>
                <a:cs typeface="Times New Roman"/>
              </a:rPr>
              <a:t>or </a:t>
            </a:r>
            <a:r>
              <a:rPr dirty="0" sz="1450" spc="-10">
                <a:latin typeface="Times New Roman"/>
                <a:cs typeface="Times New Roman"/>
              </a:rPr>
              <a:t>the label, </a:t>
            </a:r>
            <a:r>
              <a:rPr dirty="0" sz="1450" spc="-5">
                <a:latin typeface="Times New Roman"/>
                <a:cs typeface="Times New Roman"/>
              </a:rPr>
              <a:t>but </a:t>
            </a:r>
            <a:r>
              <a:rPr dirty="0" sz="1450" spc="-10">
                <a:latin typeface="Times New Roman"/>
                <a:cs typeface="Times New Roman"/>
              </a:rPr>
              <a:t>the ordinary human beings. What besides? </a:t>
            </a:r>
            <a:r>
              <a:rPr dirty="0" sz="1450" spc="-5">
                <a:latin typeface="Times New Roman"/>
                <a:cs typeface="Times New Roman"/>
              </a:rPr>
              <a:t>I </a:t>
            </a:r>
            <a:r>
              <a:rPr dirty="0" sz="1450" spc="-10">
                <a:latin typeface="Times New Roman"/>
                <a:cs typeface="Times New Roman"/>
              </a:rPr>
              <a:t>should  like to have assistants and successors. What more? </a:t>
            </a:r>
            <a:r>
              <a:rPr dirty="0" sz="1450" spc="-5">
                <a:latin typeface="Times New Roman"/>
                <a:cs typeface="Times New Roman"/>
              </a:rPr>
              <a:t>I </a:t>
            </a:r>
            <a:r>
              <a:rPr dirty="0" sz="1450" spc="-10">
                <a:latin typeface="Times New Roman"/>
                <a:cs typeface="Times New Roman"/>
              </a:rPr>
              <a:t>should like to wake in </a:t>
            </a:r>
            <a:r>
              <a:rPr dirty="0" sz="1450" spc="-5">
                <a:latin typeface="Times New Roman"/>
                <a:cs typeface="Times New Roman"/>
              </a:rPr>
              <a:t>a  </a:t>
            </a:r>
            <a:r>
              <a:rPr dirty="0" sz="1450" spc="-10">
                <a:latin typeface="Times New Roman"/>
                <a:cs typeface="Times New Roman"/>
              </a:rPr>
              <a:t>hundred years' time, and take </a:t>
            </a:r>
            <a:r>
              <a:rPr dirty="0" sz="1450" spc="-5">
                <a:latin typeface="Times New Roman"/>
                <a:cs typeface="Times New Roman"/>
              </a:rPr>
              <a:t>a look, </a:t>
            </a:r>
            <a:r>
              <a:rPr dirty="0" sz="1450" spc="-10">
                <a:latin typeface="Times New Roman"/>
                <a:cs typeface="Times New Roman"/>
              </a:rPr>
              <a:t>if only with </a:t>
            </a:r>
            <a:r>
              <a:rPr dirty="0" sz="1450" spc="-5">
                <a:latin typeface="Times New Roman"/>
                <a:cs typeface="Times New Roman"/>
              </a:rPr>
              <a:t>one </a:t>
            </a:r>
            <a:r>
              <a:rPr dirty="0" sz="1450" spc="-10">
                <a:latin typeface="Times New Roman"/>
                <a:cs typeface="Times New Roman"/>
              </a:rPr>
              <a:t>eye, at what has  happened to science. </a:t>
            </a:r>
            <a:r>
              <a:rPr dirty="0" sz="1450" spc="-5">
                <a:latin typeface="Times New Roman"/>
                <a:cs typeface="Times New Roman"/>
              </a:rPr>
              <a:t>I </a:t>
            </a:r>
            <a:r>
              <a:rPr dirty="0" sz="1450" spc="-10">
                <a:latin typeface="Times New Roman"/>
                <a:cs typeface="Times New Roman"/>
              </a:rPr>
              <a:t>should like to live ten years more.... What</a:t>
            </a:r>
            <a:r>
              <a:rPr dirty="0" sz="1450" spc="110">
                <a:latin typeface="Times New Roman"/>
                <a:cs typeface="Times New Roman"/>
              </a:rPr>
              <a:t> </a:t>
            </a:r>
            <a:r>
              <a:rPr dirty="0" sz="1450" spc="-10">
                <a:latin typeface="Times New Roman"/>
                <a:cs typeface="Times New Roman"/>
              </a:rPr>
              <a:t>further?</a:t>
            </a:r>
            <a:endParaRPr sz="145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64345"/>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10">
                <a:latin typeface="Times New Roman"/>
                <a:cs typeface="Times New Roman"/>
              </a:rPr>
              <a:t>Nothing </a:t>
            </a:r>
            <a:r>
              <a:rPr dirty="0" sz="1450" spc="-20">
                <a:latin typeface="Times New Roman"/>
                <a:cs typeface="Times New Roman"/>
              </a:rPr>
              <a:t>further. </a:t>
            </a:r>
            <a:r>
              <a:rPr dirty="0" sz="1450" spc="-5">
                <a:latin typeface="Times New Roman"/>
                <a:cs typeface="Times New Roman"/>
              </a:rPr>
              <a:t>I </a:t>
            </a:r>
            <a:r>
              <a:rPr dirty="0" sz="1450" spc="-10">
                <a:latin typeface="Times New Roman"/>
                <a:cs typeface="Times New Roman"/>
              </a:rPr>
              <a:t>think, think </a:t>
            </a:r>
            <a:r>
              <a:rPr dirty="0" sz="1450" spc="-5">
                <a:latin typeface="Times New Roman"/>
                <a:cs typeface="Times New Roman"/>
              </a:rPr>
              <a:t>a </a:t>
            </a:r>
            <a:r>
              <a:rPr dirty="0" sz="1450" spc="-10">
                <a:latin typeface="Times New Roman"/>
                <a:cs typeface="Times New Roman"/>
              </a:rPr>
              <a:t>long while and cannot make </a:t>
            </a:r>
            <a:r>
              <a:rPr dirty="0" sz="1450" spc="-5">
                <a:latin typeface="Times New Roman"/>
                <a:cs typeface="Times New Roman"/>
              </a:rPr>
              <a:t>out </a:t>
            </a:r>
            <a:r>
              <a:rPr dirty="0" sz="1450" spc="-10">
                <a:latin typeface="Times New Roman"/>
                <a:cs typeface="Times New Roman"/>
              </a:rPr>
              <a:t>anything  else. However much </a:t>
            </a:r>
            <a:r>
              <a:rPr dirty="0" sz="1450" spc="-5">
                <a:latin typeface="Times New Roman"/>
                <a:cs typeface="Times New Roman"/>
              </a:rPr>
              <a:t>I </a:t>
            </a:r>
            <a:r>
              <a:rPr dirty="0" sz="1450" spc="-10">
                <a:latin typeface="Times New Roman"/>
                <a:cs typeface="Times New Roman"/>
              </a:rPr>
              <a:t>were to think, wherever my thoughts should </a:t>
            </a:r>
            <a:r>
              <a:rPr dirty="0" sz="1450" spc="-25">
                <a:latin typeface="Times New Roman"/>
                <a:cs typeface="Times New Roman"/>
              </a:rPr>
              <a:t>stray, </a:t>
            </a:r>
            <a:r>
              <a:rPr dirty="0" sz="1450" spc="-10">
                <a:latin typeface="Times New Roman"/>
                <a:cs typeface="Times New Roman"/>
              </a:rPr>
              <a:t>it is  clear to me that the chief, all-important something is lacking in my desires. In  my infatuation for science, my desire to live, my sitting here </a:t>
            </a:r>
            <a:r>
              <a:rPr dirty="0" sz="1450" spc="-5">
                <a:latin typeface="Times New Roman"/>
                <a:cs typeface="Times New Roman"/>
              </a:rPr>
              <a:t>on a </a:t>
            </a:r>
            <a:r>
              <a:rPr dirty="0" sz="1450" spc="-10">
                <a:latin typeface="Times New Roman"/>
                <a:cs typeface="Times New Roman"/>
              </a:rPr>
              <a:t>strange bed,  my yearning to know myself, in all the thoughts, feelings, and ideas </a:t>
            </a:r>
            <a:r>
              <a:rPr dirty="0" sz="1450" spc="-5">
                <a:latin typeface="Times New Roman"/>
                <a:cs typeface="Times New Roman"/>
              </a:rPr>
              <a:t>I </a:t>
            </a:r>
            <a:r>
              <a:rPr dirty="0" sz="1450" spc="-10">
                <a:latin typeface="Times New Roman"/>
                <a:cs typeface="Times New Roman"/>
              </a:rPr>
              <a:t>form  about anything, there is wanting the something universal which could bind all  these together in </a:t>
            </a:r>
            <a:r>
              <a:rPr dirty="0" sz="1450" spc="-5">
                <a:latin typeface="Times New Roman"/>
                <a:cs typeface="Times New Roman"/>
              </a:rPr>
              <a:t>one </a:t>
            </a:r>
            <a:r>
              <a:rPr dirty="0" sz="1450" spc="-10">
                <a:latin typeface="Times New Roman"/>
                <a:cs typeface="Times New Roman"/>
              </a:rPr>
              <a:t>whole. Each feeling and </a:t>
            </a:r>
            <a:r>
              <a:rPr dirty="0" sz="1450" spc="-5">
                <a:latin typeface="Times New Roman"/>
                <a:cs typeface="Times New Roman"/>
              </a:rPr>
              <a:t>thought </a:t>
            </a:r>
            <a:r>
              <a:rPr dirty="0" sz="1450" spc="-10">
                <a:latin typeface="Times New Roman"/>
                <a:cs typeface="Times New Roman"/>
              </a:rPr>
              <a:t>lives detached in me,  and in all my opinions about science, the theatre, literature, and my pupils, and  in all the little pictures which my imagination paints, </a:t>
            </a:r>
            <a:r>
              <a:rPr dirty="0" sz="1450" spc="-5">
                <a:latin typeface="Times New Roman"/>
                <a:cs typeface="Times New Roman"/>
              </a:rPr>
              <a:t>not </a:t>
            </a:r>
            <a:r>
              <a:rPr dirty="0" sz="1450" spc="-10">
                <a:latin typeface="Times New Roman"/>
                <a:cs typeface="Times New Roman"/>
              </a:rPr>
              <a:t>even the most  cunning analyst will discover what is called the general idea, </a:t>
            </a:r>
            <a:r>
              <a:rPr dirty="0" sz="1450" spc="-5">
                <a:latin typeface="Times New Roman"/>
                <a:cs typeface="Times New Roman"/>
              </a:rPr>
              <a:t>or </a:t>
            </a:r>
            <a:r>
              <a:rPr dirty="0" sz="1450" spc="-10">
                <a:latin typeface="Times New Roman"/>
                <a:cs typeface="Times New Roman"/>
              </a:rPr>
              <a:t>the </a:t>
            </a:r>
            <a:r>
              <a:rPr dirty="0" sz="1450" spc="-5">
                <a:latin typeface="Times New Roman"/>
                <a:cs typeface="Times New Roman"/>
              </a:rPr>
              <a:t>god of </a:t>
            </a:r>
            <a:r>
              <a:rPr dirty="0" sz="1450" spc="-10">
                <a:latin typeface="Times New Roman"/>
                <a:cs typeface="Times New Roman"/>
              </a:rPr>
              <a:t>the  living man.</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And if this is </a:t>
            </a:r>
            <a:r>
              <a:rPr dirty="0" sz="1450" spc="-5">
                <a:latin typeface="Times New Roman"/>
                <a:cs typeface="Times New Roman"/>
              </a:rPr>
              <a:t>not </a:t>
            </a:r>
            <a:r>
              <a:rPr dirty="0" sz="1450" spc="-10">
                <a:latin typeface="Times New Roman"/>
                <a:cs typeface="Times New Roman"/>
              </a:rPr>
              <a:t>there, then nothing is</a:t>
            </a:r>
            <a:r>
              <a:rPr dirty="0" sz="1450" spc="35">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In poverty such as this </a:t>
            </a:r>
            <a:r>
              <a:rPr dirty="0" sz="1450" spc="-5">
                <a:latin typeface="Times New Roman"/>
                <a:cs typeface="Times New Roman"/>
              </a:rPr>
              <a:t>a </a:t>
            </a:r>
            <a:r>
              <a:rPr dirty="0" sz="1450" spc="-10">
                <a:latin typeface="Times New Roman"/>
                <a:cs typeface="Times New Roman"/>
              </a:rPr>
              <a:t>serious </a:t>
            </a:r>
            <a:r>
              <a:rPr dirty="0" sz="1450" spc="-20">
                <a:latin typeface="Times New Roman"/>
                <a:cs typeface="Times New Roman"/>
              </a:rPr>
              <a:t>infirmity, </a:t>
            </a:r>
            <a:r>
              <a:rPr dirty="0" sz="1450" spc="-10">
                <a:latin typeface="Times New Roman"/>
                <a:cs typeface="Times New Roman"/>
              </a:rPr>
              <a:t>fear </a:t>
            </a:r>
            <a:r>
              <a:rPr dirty="0" sz="1450" spc="-5">
                <a:latin typeface="Times New Roman"/>
                <a:cs typeface="Times New Roman"/>
              </a:rPr>
              <a:t>of </a:t>
            </a:r>
            <a:r>
              <a:rPr dirty="0" sz="1450" spc="-10">
                <a:latin typeface="Times New Roman"/>
                <a:cs typeface="Times New Roman"/>
              </a:rPr>
              <a:t>death, influence </a:t>
            </a:r>
            <a:r>
              <a:rPr dirty="0" sz="1450" spc="-5">
                <a:latin typeface="Times New Roman"/>
                <a:cs typeface="Times New Roman"/>
              </a:rPr>
              <a:t>of  </a:t>
            </a:r>
            <a:r>
              <a:rPr dirty="0" sz="1450" spc="-10">
                <a:latin typeface="Times New Roman"/>
                <a:cs typeface="Times New Roman"/>
              </a:rPr>
              <a:t>circumstances and people would have been enough to overthrow and shatter  all that </a:t>
            </a:r>
            <a:r>
              <a:rPr dirty="0" sz="1450" spc="-5">
                <a:latin typeface="Times New Roman"/>
                <a:cs typeface="Times New Roman"/>
              </a:rPr>
              <a:t>I </a:t>
            </a:r>
            <a:r>
              <a:rPr dirty="0" sz="1450" spc="-10">
                <a:latin typeface="Times New Roman"/>
                <a:cs typeface="Times New Roman"/>
              </a:rPr>
              <a:t>formerly considered as my conception </a:t>
            </a:r>
            <a:r>
              <a:rPr dirty="0" sz="1450" spc="-5">
                <a:latin typeface="Times New Roman"/>
                <a:cs typeface="Times New Roman"/>
              </a:rPr>
              <a:t>of </a:t>
            </a:r>
            <a:r>
              <a:rPr dirty="0" sz="1450" spc="-10">
                <a:latin typeface="Times New Roman"/>
                <a:cs typeface="Times New Roman"/>
              </a:rPr>
              <a:t>the world, and all wherein </a:t>
            </a:r>
            <a:r>
              <a:rPr dirty="0" sz="1450" spc="-5">
                <a:latin typeface="Times New Roman"/>
                <a:cs typeface="Times New Roman"/>
              </a:rPr>
              <a:t>I  </a:t>
            </a:r>
            <a:r>
              <a:rPr dirty="0" sz="1450" spc="-10">
                <a:latin typeface="Times New Roman"/>
                <a:cs typeface="Times New Roman"/>
              </a:rPr>
              <a:t>saw the meaning and joy </a:t>
            </a:r>
            <a:r>
              <a:rPr dirty="0" sz="1450" spc="-5">
                <a:latin typeface="Times New Roman"/>
                <a:cs typeface="Times New Roman"/>
              </a:rPr>
              <a:t>of </a:t>
            </a:r>
            <a:r>
              <a:rPr dirty="0" sz="1450" spc="-10">
                <a:latin typeface="Times New Roman"/>
                <a:cs typeface="Times New Roman"/>
              </a:rPr>
              <a:t>my life. Therefore, it is nothing strange that </a:t>
            </a:r>
            <a:r>
              <a:rPr dirty="0" sz="1450" spc="-5">
                <a:latin typeface="Times New Roman"/>
                <a:cs typeface="Times New Roman"/>
              </a:rPr>
              <a:t>I </a:t>
            </a:r>
            <a:r>
              <a:rPr dirty="0" sz="1450" spc="-10">
                <a:latin typeface="Times New Roman"/>
                <a:cs typeface="Times New Roman"/>
              </a:rPr>
              <a:t>have  darkened the last months </a:t>
            </a:r>
            <a:r>
              <a:rPr dirty="0" sz="1450" spc="-5">
                <a:latin typeface="Times New Roman"/>
                <a:cs typeface="Times New Roman"/>
              </a:rPr>
              <a:t>of </a:t>
            </a:r>
            <a:r>
              <a:rPr dirty="0" sz="1450" spc="-10">
                <a:latin typeface="Times New Roman"/>
                <a:cs typeface="Times New Roman"/>
              </a:rPr>
              <a:t>my life </a:t>
            </a:r>
            <a:r>
              <a:rPr dirty="0" sz="1450" spc="-5">
                <a:latin typeface="Times New Roman"/>
                <a:cs typeface="Times New Roman"/>
              </a:rPr>
              <a:t>by </a:t>
            </a:r>
            <a:r>
              <a:rPr dirty="0" sz="1450" spc="-10">
                <a:latin typeface="Times New Roman"/>
                <a:cs typeface="Times New Roman"/>
              </a:rPr>
              <a:t>thoughts and feelings worthy </a:t>
            </a:r>
            <a:r>
              <a:rPr dirty="0" sz="1450" spc="-5">
                <a:latin typeface="Times New Roman"/>
                <a:cs typeface="Times New Roman"/>
              </a:rPr>
              <a:t>of a </a:t>
            </a:r>
            <a:r>
              <a:rPr dirty="0" sz="1450" spc="-10">
                <a:latin typeface="Times New Roman"/>
                <a:cs typeface="Times New Roman"/>
              </a:rPr>
              <a:t>slave  </a:t>
            </a:r>
            <a:r>
              <a:rPr dirty="0" sz="1450" spc="-5">
                <a:latin typeface="Times New Roman"/>
                <a:cs typeface="Times New Roman"/>
              </a:rPr>
              <a:t>or a </a:t>
            </a:r>
            <a:r>
              <a:rPr dirty="0" sz="1450" spc="-10">
                <a:latin typeface="Times New Roman"/>
                <a:cs typeface="Times New Roman"/>
              </a:rPr>
              <a:t>savage, and that </a:t>
            </a:r>
            <a:r>
              <a:rPr dirty="0" sz="1450" spc="-5">
                <a:latin typeface="Times New Roman"/>
                <a:cs typeface="Times New Roman"/>
              </a:rPr>
              <a:t>I </a:t>
            </a:r>
            <a:r>
              <a:rPr dirty="0" sz="1450" spc="-10">
                <a:latin typeface="Times New Roman"/>
                <a:cs typeface="Times New Roman"/>
              </a:rPr>
              <a:t>am now indifferent and </a:t>
            </a:r>
            <a:r>
              <a:rPr dirty="0" sz="1450" spc="-5">
                <a:latin typeface="Times New Roman"/>
                <a:cs typeface="Times New Roman"/>
              </a:rPr>
              <a:t>do not </a:t>
            </a:r>
            <a:r>
              <a:rPr dirty="0" sz="1450" spc="-10">
                <a:latin typeface="Times New Roman"/>
                <a:cs typeface="Times New Roman"/>
              </a:rPr>
              <a:t>notice the dawn. If there  is lacking in </a:t>
            </a:r>
            <a:r>
              <a:rPr dirty="0" sz="1450" spc="-5">
                <a:latin typeface="Times New Roman"/>
                <a:cs typeface="Times New Roman"/>
              </a:rPr>
              <a:t>a </a:t>
            </a:r>
            <a:r>
              <a:rPr dirty="0" sz="1450" spc="-10">
                <a:latin typeface="Times New Roman"/>
                <a:cs typeface="Times New Roman"/>
              </a:rPr>
              <a:t>man that which is higher and stronger than all outside  influences, then verily </a:t>
            </a:r>
            <a:r>
              <a:rPr dirty="0" sz="1450" spc="-5">
                <a:latin typeface="Times New Roman"/>
                <a:cs typeface="Times New Roman"/>
              </a:rPr>
              <a:t>a good </a:t>
            </a:r>
            <a:r>
              <a:rPr dirty="0" sz="1450" spc="-10">
                <a:latin typeface="Times New Roman"/>
                <a:cs typeface="Times New Roman"/>
              </a:rPr>
              <a:t>cold in the head is enough to upset his balance  and to make him see each bird an owl and hear </a:t>
            </a:r>
            <a:r>
              <a:rPr dirty="0" sz="1450" spc="-5">
                <a:latin typeface="Times New Roman"/>
                <a:cs typeface="Times New Roman"/>
              </a:rPr>
              <a:t>a dog's </a:t>
            </a:r>
            <a:r>
              <a:rPr dirty="0" sz="1450" spc="-10">
                <a:latin typeface="Times New Roman"/>
                <a:cs typeface="Times New Roman"/>
              </a:rPr>
              <a:t>whine in every </a:t>
            </a:r>
            <a:r>
              <a:rPr dirty="0" sz="1450" spc="-5">
                <a:latin typeface="Times New Roman"/>
                <a:cs typeface="Times New Roman"/>
              </a:rPr>
              <a:t>sound;  </a:t>
            </a:r>
            <a:r>
              <a:rPr dirty="0" sz="1450" spc="-10">
                <a:latin typeface="Times New Roman"/>
                <a:cs typeface="Times New Roman"/>
              </a:rPr>
              <a:t>and all his pessimism </a:t>
            </a:r>
            <a:r>
              <a:rPr dirty="0" sz="1450" spc="-5">
                <a:latin typeface="Times New Roman"/>
                <a:cs typeface="Times New Roman"/>
              </a:rPr>
              <a:t>or </a:t>
            </a:r>
            <a:r>
              <a:rPr dirty="0" sz="1450" spc="-10">
                <a:latin typeface="Times New Roman"/>
                <a:cs typeface="Times New Roman"/>
              </a:rPr>
              <a:t>his optimism with their attendant thoughts, great and  small, seem then to </a:t>
            </a:r>
            <a:r>
              <a:rPr dirty="0" sz="1450" spc="-5">
                <a:latin typeface="Times New Roman"/>
                <a:cs typeface="Times New Roman"/>
              </a:rPr>
              <a:t>be </a:t>
            </a:r>
            <a:r>
              <a:rPr dirty="0" sz="1450" spc="-10">
                <a:latin typeface="Times New Roman"/>
                <a:cs typeface="Times New Roman"/>
              </a:rPr>
              <a:t>merely symptoms and </a:t>
            </a:r>
            <a:r>
              <a:rPr dirty="0" sz="1450" spc="-5">
                <a:latin typeface="Times New Roman"/>
                <a:cs typeface="Times New Roman"/>
              </a:rPr>
              <a:t>no</a:t>
            </a:r>
            <a:r>
              <a:rPr dirty="0" sz="1450" spc="25">
                <a:latin typeface="Times New Roman"/>
                <a:cs typeface="Times New Roman"/>
              </a:rPr>
              <a:t> </a:t>
            </a:r>
            <a:r>
              <a:rPr dirty="0" sz="1450" spc="-10">
                <a:latin typeface="Times New Roman"/>
                <a:cs typeface="Times New Roman"/>
              </a:rPr>
              <a:t>more.</a:t>
            </a:r>
            <a:endParaRPr sz="1450">
              <a:latin typeface="Times New Roman"/>
              <a:cs typeface="Times New Roman"/>
            </a:endParaRPr>
          </a:p>
          <a:p>
            <a:pPr algn="just" marL="12700" marR="5715" indent="255904">
              <a:lnSpc>
                <a:spcPts val="1730"/>
              </a:lnSpc>
              <a:spcBef>
                <a:spcPts val="775"/>
              </a:spcBef>
            </a:pPr>
            <a:r>
              <a:rPr dirty="0" sz="1450" spc="-5">
                <a:latin typeface="Times New Roman"/>
                <a:cs typeface="Times New Roman"/>
              </a:rPr>
              <a:t>I </a:t>
            </a:r>
            <a:r>
              <a:rPr dirty="0" sz="1450" spc="-10">
                <a:latin typeface="Times New Roman"/>
                <a:cs typeface="Times New Roman"/>
              </a:rPr>
              <a:t>am beaten. Then it's </a:t>
            </a:r>
            <a:r>
              <a:rPr dirty="0" sz="1450" spc="-5">
                <a:latin typeface="Times New Roman"/>
                <a:cs typeface="Times New Roman"/>
              </a:rPr>
              <a:t>no good </a:t>
            </a:r>
            <a:r>
              <a:rPr dirty="0" sz="1450" spc="-10">
                <a:latin typeface="Times New Roman"/>
                <a:cs typeface="Times New Roman"/>
              </a:rPr>
              <a:t>going </a:t>
            </a:r>
            <a:r>
              <a:rPr dirty="0" sz="1450" spc="-5">
                <a:latin typeface="Times New Roman"/>
                <a:cs typeface="Times New Roman"/>
              </a:rPr>
              <a:t>on </a:t>
            </a:r>
            <a:r>
              <a:rPr dirty="0" sz="1450" spc="-10">
                <a:latin typeface="Times New Roman"/>
                <a:cs typeface="Times New Roman"/>
              </a:rPr>
              <a:t>thinking, </a:t>
            </a:r>
            <a:r>
              <a:rPr dirty="0" sz="1450" spc="-5">
                <a:latin typeface="Times New Roman"/>
                <a:cs typeface="Times New Roman"/>
              </a:rPr>
              <a:t>no good </a:t>
            </a:r>
            <a:r>
              <a:rPr dirty="0" sz="1450" spc="-10">
                <a:latin typeface="Times New Roman"/>
                <a:cs typeface="Times New Roman"/>
              </a:rPr>
              <a:t>talking. </a:t>
            </a:r>
            <a:r>
              <a:rPr dirty="0" sz="1450" spc="-5">
                <a:latin typeface="Times New Roman"/>
                <a:cs typeface="Times New Roman"/>
              </a:rPr>
              <a:t>I </a:t>
            </a:r>
            <a:r>
              <a:rPr dirty="0" sz="1450" spc="-10">
                <a:latin typeface="Times New Roman"/>
                <a:cs typeface="Times New Roman"/>
              </a:rPr>
              <a:t>shall  sit and wait in silence for what will</a:t>
            </a:r>
            <a:r>
              <a:rPr dirty="0" sz="1450" spc="30">
                <a:latin typeface="Times New Roman"/>
                <a:cs typeface="Times New Roman"/>
              </a:rPr>
              <a:t> </a:t>
            </a:r>
            <a:r>
              <a:rPr dirty="0" sz="1450" spc="-10">
                <a:latin typeface="Times New Roman"/>
                <a:cs typeface="Times New Roman"/>
              </a:rPr>
              <a:t>come.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In the morning the porter brings me tea and the local </a:t>
            </a:r>
            <a:r>
              <a:rPr dirty="0" sz="1450" spc="-20">
                <a:latin typeface="Times New Roman"/>
                <a:cs typeface="Times New Roman"/>
              </a:rPr>
              <a:t>paper. </a:t>
            </a:r>
            <a:r>
              <a:rPr dirty="0" sz="1450" spc="-10">
                <a:latin typeface="Times New Roman"/>
                <a:cs typeface="Times New Roman"/>
              </a:rPr>
              <a:t>Mechanically </a:t>
            </a:r>
            <a:r>
              <a:rPr dirty="0" sz="1450" spc="-5">
                <a:latin typeface="Times New Roman"/>
                <a:cs typeface="Times New Roman"/>
              </a:rPr>
              <a:t>I  </a:t>
            </a:r>
            <a:r>
              <a:rPr dirty="0" sz="1450" spc="-10">
                <a:latin typeface="Times New Roman"/>
                <a:cs typeface="Times New Roman"/>
              </a:rPr>
              <a:t>read the advertisements </a:t>
            </a:r>
            <a:r>
              <a:rPr dirty="0" sz="1450" spc="-5">
                <a:latin typeface="Times New Roman"/>
                <a:cs typeface="Times New Roman"/>
              </a:rPr>
              <a:t>on </a:t>
            </a:r>
            <a:r>
              <a:rPr dirty="0" sz="1450" spc="-10">
                <a:latin typeface="Times New Roman"/>
                <a:cs typeface="Times New Roman"/>
              </a:rPr>
              <a:t>the first page, the </a:t>
            </a:r>
            <a:r>
              <a:rPr dirty="0" sz="1450" spc="-15">
                <a:latin typeface="Times New Roman"/>
                <a:cs typeface="Times New Roman"/>
              </a:rPr>
              <a:t>leader, </a:t>
            </a:r>
            <a:r>
              <a:rPr dirty="0" sz="1450" spc="-10">
                <a:latin typeface="Times New Roman"/>
                <a:cs typeface="Times New Roman"/>
              </a:rPr>
              <a:t>the extracts from  newspapers and magazines, the local news </a:t>
            </a:r>
            <a:r>
              <a:rPr dirty="0" sz="1450" spc="-5">
                <a:latin typeface="Times New Roman"/>
                <a:cs typeface="Times New Roman"/>
              </a:rPr>
              <a:t>... </a:t>
            </a:r>
            <a:r>
              <a:rPr dirty="0" sz="1450" spc="-10">
                <a:latin typeface="Times New Roman"/>
                <a:cs typeface="Times New Roman"/>
              </a:rPr>
              <a:t>Among other things </a:t>
            </a:r>
            <a:r>
              <a:rPr dirty="0" sz="1450" spc="-5">
                <a:latin typeface="Times New Roman"/>
                <a:cs typeface="Times New Roman"/>
              </a:rPr>
              <a:t>I </a:t>
            </a:r>
            <a:r>
              <a:rPr dirty="0" sz="1450" spc="-10">
                <a:latin typeface="Times New Roman"/>
                <a:cs typeface="Times New Roman"/>
              </a:rPr>
              <a:t>find in the  local news an item like this: "Our famous </a:t>
            </a:r>
            <a:r>
              <a:rPr dirty="0" sz="1450" spc="-15">
                <a:latin typeface="Times New Roman"/>
                <a:cs typeface="Times New Roman"/>
              </a:rPr>
              <a:t>scholar, </a:t>
            </a:r>
            <a:r>
              <a:rPr dirty="0" sz="1450" spc="-10">
                <a:latin typeface="Times New Roman"/>
                <a:cs typeface="Times New Roman"/>
              </a:rPr>
              <a:t>emeritus professor Nicolai  Stiepanovich arrived in Kharkov yesterday </a:t>
            </a:r>
            <a:r>
              <a:rPr dirty="0" sz="1450" spc="-5">
                <a:latin typeface="Times New Roman"/>
                <a:cs typeface="Times New Roman"/>
              </a:rPr>
              <a:t>by </a:t>
            </a:r>
            <a:r>
              <a:rPr dirty="0" sz="1450" spc="-10">
                <a:latin typeface="Times New Roman"/>
                <a:cs typeface="Times New Roman"/>
              </a:rPr>
              <a:t>the express, and stayed at——  hotel."</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Evidently big names are created to live detached from those who bear  them. Now my name walks in Kharkov undisturbed. In some three months it  will shine as bright as the sun itself, inscribed in letters </a:t>
            </a:r>
            <a:r>
              <a:rPr dirty="0" sz="1450" spc="-5">
                <a:latin typeface="Times New Roman"/>
                <a:cs typeface="Times New Roman"/>
              </a:rPr>
              <a:t>of </a:t>
            </a:r>
            <a:r>
              <a:rPr dirty="0" sz="1450" spc="-10">
                <a:latin typeface="Times New Roman"/>
                <a:cs typeface="Times New Roman"/>
              </a:rPr>
              <a:t>gold </a:t>
            </a:r>
            <a:r>
              <a:rPr dirty="0" sz="1450" spc="-5">
                <a:latin typeface="Times New Roman"/>
                <a:cs typeface="Times New Roman"/>
              </a:rPr>
              <a:t>on </a:t>
            </a:r>
            <a:r>
              <a:rPr dirty="0" sz="1450" spc="-10">
                <a:latin typeface="Times New Roman"/>
                <a:cs typeface="Times New Roman"/>
              </a:rPr>
              <a:t>my  tombstone—at </a:t>
            </a:r>
            <a:r>
              <a:rPr dirty="0" sz="1450" spc="-5">
                <a:latin typeface="Times New Roman"/>
                <a:cs typeface="Times New Roman"/>
              </a:rPr>
              <a:t>a </a:t>
            </a:r>
            <a:r>
              <a:rPr dirty="0" sz="1450" spc="-10">
                <a:latin typeface="Times New Roman"/>
                <a:cs typeface="Times New Roman"/>
              </a:rPr>
              <a:t>time when </a:t>
            </a:r>
            <a:r>
              <a:rPr dirty="0" sz="1450" spc="-5">
                <a:latin typeface="Times New Roman"/>
                <a:cs typeface="Times New Roman"/>
              </a:rPr>
              <a:t>I </a:t>
            </a:r>
            <a:r>
              <a:rPr dirty="0" sz="1450" spc="-10">
                <a:latin typeface="Times New Roman"/>
                <a:cs typeface="Times New Roman"/>
              </a:rPr>
              <a:t>myself will </a:t>
            </a:r>
            <a:r>
              <a:rPr dirty="0" sz="1450" spc="-5">
                <a:latin typeface="Times New Roman"/>
                <a:cs typeface="Times New Roman"/>
              </a:rPr>
              <a:t>be </a:t>
            </a:r>
            <a:r>
              <a:rPr dirty="0" sz="1450" spc="-10">
                <a:latin typeface="Times New Roman"/>
                <a:cs typeface="Times New Roman"/>
              </a:rPr>
              <a:t>under the</a:t>
            </a:r>
            <a:r>
              <a:rPr dirty="0" sz="1450" spc="30">
                <a:latin typeface="Times New Roman"/>
                <a:cs typeface="Times New Roman"/>
              </a:rPr>
              <a:t> </a:t>
            </a:r>
            <a:r>
              <a:rPr dirty="0" sz="1450" spc="-5">
                <a:latin typeface="Times New Roman"/>
                <a:cs typeface="Times New Roman"/>
              </a:rPr>
              <a:t>sod....</a:t>
            </a:r>
            <a:endParaRPr sz="1450">
              <a:latin typeface="Times New Roman"/>
              <a:cs typeface="Times New Roman"/>
            </a:endParaRPr>
          </a:p>
          <a:p>
            <a:pPr algn="just" marL="268605" marR="2055495">
              <a:lnSpc>
                <a:spcPts val="2520"/>
              </a:lnSpc>
              <a:spcBef>
                <a:spcPts val="150"/>
              </a:spcBef>
            </a:pPr>
            <a:r>
              <a:rPr dirty="0" sz="1450" spc="-10">
                <a:latin typeface="Times New Roman"/>
                <a:cs typeface="Times New Roman"/>
              </a:rPr>
              <a:t>A faint knock at the </a:t>
            </a:r>
            <a:r>
              <a:rPr dirty="0" sz="1450" spc="-25">
                <a:latin typeface="Times New Roman"/>
                <a:cs typeface="Times New Roman"/>
              </a:rPr>
              <a:t>door. </a:t>
            </a:r>
            <a:r>
              <a:rPr dirty="0" sz="1450" spc="-10">
                <a:latin typeface="Times New Roman"/>
                <a:cs typeface="Times New Roman"/>
              </a:rPr>
              <a:t>Somebody wants me.  "Who's there? Come</a:t>
            </a:r>
            <a:r>
              <a:rPr dirty="0" sz="1450">
                <a:latin typeface="Times New Roman"/>
                <a:cs typeface="Times New Roman"/>
              </a:rPr>
              <a:t> </a:t>
            </a:r>
            <a:r>
              <a:rPr dirty="0" sz="1450" spc="-10">
                <a:latin typeface="Times New Roman"/>
                <a:cs typeface="Times New Roman"/>
              </a:rPr>
              <a:t>in!"</a:t>
            </a:r>
            <a:endParaRPr sz="1450">
              <a:latin typeface="Times New Roman"/>
              <a:cs typeface="Times New Roman"/>
            </a:endParaRPr>
          </a:p>
          <a:p>
            <a:pPr algn="just" marL="12700" marR="12065" indent="255904">
              <a:lnSpc>
                <a:spcPts val="1730"/>
              </a:lnSpc>
              <a:spcBef>
                <a:spcPts val="565"/>
              </a:spcBef>
            </a:pP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opens. </a:t>
            </a:r>
            <a:r>
              <a:rPr dirty="0" sz="1450" spc="-5">
                <a:latin typeface="Times New Roman"/>
                <a:cs typeface="Times New Roman"/>
              </a:rPr>
              <a:t>I </a:t>
            </a:r>
            <a:r>
              <a:rPr dirty="0" sz="1450" spc="-10">
                <a:latin typeface="Times New Roman"/>
                <a:cs typeface="Times New Roman"/>
              </a:rPr>
              <a:t>step back in astonishment, and hasten to </a:t>
            </a:r>
            <a:r>
              <a:rPr dirty="0" sz="1450" spc="-5">
                <a:latin typeface="Times New Roman"/>
                <a:cs typeface="Times New Roman"/>
              </a:rPr>
              <a:t>pull </a:t>
            </a:r>
            <a:r>
              <a:rPr dirty="0" sz="1450" spc="-10">
                <a:latin typeface="Times New Roman"/>
                <a:cs typeface="Times New Roman"/>
              </a:rPr>
              <a:t>my  dressing gown </a:t>
            </a:r>
            <a:r>
              <a:rPr dirty="0" sz="1450" spc="-20">
                <a:latin typeface="Times New Roman"/>
                <a:cs typeface="Times New Roman"/>
              </a:rPr>
              <a:t>together. </a:t>
            </a:r>
            <a:r>
              <a:rPr dirty="0" sz="1450" spc="-10">
                <a:latin typeface="Times New Roman"/>
                <a:cs typeface="Times New Roman"/>
              </a:rPr>
              <a:t>Before me stands</a:t>
            </a:r>
            <a:r>
              <a:rPr dirty="0" sz="1450" spc="30">
                <a:latin typeface="Times New Roman"/>
                <a:cs typeface="Times New Roman"/>
              </a:rPr>
              <a:t> </a:t>
            </a:r>
            <a:r>
              <a:rPr dirty="0" sz="1450" spc="-30">
                <a:latin typeface="Times New Roman"/>
                <a:cs typeface="Times New Roman"/>
              </a:rPr>
              <a:t>Katy.</a:t>
            </a:r>
            <a:endParaRPr sz="145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64345"/>
          </a:xfrm>
          <a:prstGeom prst="rect">
            <a:avLst/>
          </a:prstGeom>
        </p:spPr>
        <p:txBody>
          <a:bodyPr wrap="square" lIns="0" tIns="19685" rIns="0" bIns="0" rtlCol="0" vert="horz">
            <a:spAutoFit/>
          </a:bodyPr>
          <a:lstStyle/>
          <a:p>
            <a:pPr algn="just" marL="12700" marR="13335" indent="255904">
              <a:lnSpc>
                <a:spcPts val="1730"/>
              </a:lnSpc>
              <a:spcBef>
                <a:spcPts val="155"/>
              </a:spcBef>
            </a:pPr>
            <a:r>
              <a:rPr dirty="0" sz="1450" spc="-10">
                <a:latin typeface="Times New Roman"/>
                <a:cs typeface="Times New Roman"/>
              </a:rPr>
              <a:t>"How </a:t>
            </a:r>
            <a:r>
              <a:rPr dirty="0" sz="1450" spc="-5">
                <a:latin typeface="Times New Roman"/>
                <a:cs typeface="Times New Roman"/>
              </a:rPr>
              <a:t>do you </a:t>
            </a:r>
            <a:r>
              <a:rPr dirty="0" sz="1450" spc="-10">
                <a:latin typeface="Times New Roman"/>
                <a:cs typeface="Times New Roman"/>
              </a:rPr>
              <a:t>do?" she says, panting from running </a:t>
            </a:r>
            <a:r>
              <a:rPr dirty="0" sz="1450" spc="-5">
                <a:latin typeface="Times New Roman"/>
                <a:cs typeface="Times New Roman"/>
              </a:rPr>
              <a:t>up </a:t>
            </a:r>
            <a:r>
              <a:rPr dirty="0" sz="1450" spc="-10">
                <a:latin typeface="Times New Roman"/>
                <a:cs typeface="Times New Roman"/>
              </a:rPr>
              <a:t>the stairs. </a:t>
            </a:r>
            <a:r>
              <a:rPr dirty="0" sz="1450" spc="-45">
                <a:latin typeface="Times New Roman"/>
                <a:cs typeface="Times New Roman"/>
              </a:rPr>
              <a:t>"You </a:t>
            </a:r>
            <a:r>
              <a:rPr dirty="0" sz="1450" spc="-10">
                <a:latin typeface="Times New Roman"/>
                <a:cs typeface="Times New Roman"/>
              </a:rPr>
              <a:t>didn't  expect me? </a:t>
            </a:r>
            <a:r>
              <a:rPr dirty="0" sz="1450" spc="-5">
                <a:latin typeface="Times New Roman"/>
                <a:cs typeface="Times New Roman"/>
              </a:rPr>
              <a:t>I ... </a:t>
            </a:r>
            <a:r>
              <a:rPr dirty="0" sz="1450" spc="-10">
                <a:latin typeface="Times New Roman"/>
                <a:cs typeface="Times New Roman"/>
              </a:rPr>
              <a:t>I've come</a:t>
            </a:r>
            <a:r>
              <a:rPr dirty="0" sz="1450" spc="5">
                <a:latin typeface="Times New Roman"/>
                <a:cs typeface="Times New Roman"/>
              </a:rPr>
              <a:t> </a:t>
            </a:r>
            <a:r>
              <a:rPr dirty="0" sz="1450" spc="-5">
                <a:latin typeface="Times New Roman"/>
                <a:cs typeface="Times New Roman"/>
              </a:rPr>
              <a:t>too."</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She sits down and continues, stammering and looking away from me.  "Why </a:t>
            </a:r>
            <a:r>
              <a:rPr dirty="0" sz="1450" spc="-5">
                <a:latin typeface="Times New Roman"/>
                <a:cs typeface="Times New Roman"/>
              </a:rPr>
              <a:t>don't you </a:t>
            </a:r>
            <a:r>
              <a:rPr dirty="0" sz="1450" spc="-10">
                <a:latin typeface="Times New Roman"/>
                <a:cs typeface="Times New Roman"/>
              </a:rPr>
              <a:t>say 'Good morning'? </a:t>
            </a:r>
            <a:r>
              <a:rPr dirty="0" sz="1450" spc="-5">
                <a:latin typeface="Times New Roman"/>
                <a:cs typeface="Times New Roman"/>
              </a:rPr>
              <a:t>I </a:t>
            </a:r>
            <a:r>
              <a:rPr dirty="0" sz="1450" spc="-10">
                <a:latin typeface="Times New Roman"/>
                <a:cs typeface="Times New Roman"/>
              </a:rPr>
              <a:t>arrived too </a:t>
            </a:r>
            <a:r>
              <a:rPr dirty="0" sz="1450" spc="-5">
                <a:latin typeface="Times New Roman"/>
                <a:cs typeface="Times New Roman"/>
              </a:rPr>
              <a:t>... </a:t>
            </a:r>
            <a:r>
              <a:rPr dirty="0" sz="1450" spc="-20">
                <a:latin typeface="Times New Roman"/>
                <a:cs typeface="Times New Roman"/>
              </a:rPr>
              <a:t>to-day. </a:t>
            </a:r>
            <a:r>
              <a:rPr dirty="0" sz="1450" spc="-5">
                <a:latin typeface="Times New Roman"/>
                <a:cs typeface="Times New Roman"/>
              </a:rPr>
              <a:t>I </a:t>
            </a:r>
            <a:r>
              <a:rPr dirty="0" sz="1450" spc="-10">
                <a:latin typeface="Times New Roman"/>
                <a:cs typeface="Times New Roman"/>
              </a:rPr>
              <a:t>found </a:t>
            </a:r>
            <a:r>
              <a:rPr dirty="0" sz="1450" spc="-5">
                <a:latin typeface="Times New Roman"/>
                <a:cs typeface="Times New Roman"/>
              </a:rPr>
              <a:t>out you  </a:t>
            </a:r>
            <a:r>
              <a:rPr dirty="0" sz="1450" spc="-10">
                <a:latin typeface="Times New Roman"/>
                <a:cs typeface="Times New Roman"/>
              </a:rPr>
              <a:t>were at this hotel, and came to see</a:t>
            </a:r>
            <a:r>
              <a:rPr dirty="0" sz="1450" spc="2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"I'm delighted to see </a:t>
            </a:r>
            <a:r>
              <a:rPr dirty="0" sz="1450" spc="-5">
                <a:latin typeface="Times New Roman"/>
                <a:cs typeface="Times New Roman"/>
              </a:rPr>
              <a:t>you," I </a:t>
            </a:r>
            <a:r>
              <a:rPr dirty="0" sz="1450" spc="-10">
                <a:latin typeface="Times New Roman"/>
                <a:cs typeface="Times New Roman"/>
              </a:rPr>
              <a:t>say shrugging my shoulders. "But I'm  surprised. </a:t>
            </a:r>
            <a:r>
              <a:rPr dirty="0" sz="1450" spc="-60">
                <a:latin typeface="Times New Roman"/>
                <a:cs typeface="Times New Roman"/>
              </a:rPr>
              <a:t>You </a:t>
            </a:r>
            <a:r>
              <a:rPr dirty="0" sz="1450" spc="-10">
                <a:latin typeface="Times New Roman"/>
                <a:cs typeface="Times New Roman"/>
              </a:rPr>
              <a:t>might have dropped straight from heaven. What are </a:t>
            </a:r>
            <a:r>
              <a:rPr dirty="0" sz="1450" spc="-5">
                <a:latin typeface="Times New Roman"/>
                <a:cs typeface="Times New Roman"/>
              </a:rPr>
              <a:t>you </a:t>
            </a:r>
            <a:r>
              <a:rPr dirty="0" sz="1450" spc="-10">
                <a:latin typeface="Times New Roman"/>
                <a:cs typeface="Times New Roman"/>
              </a:rPr>
              <a:t>doing  here?"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 </a:t>
            </a:r>
            <a:r>
              <a:rPr dirty="0" sz="1450" spc="-5">
                <a:latin typeface="Times New Roman"/>
                <a:cs typeface="Times New Roman"/>
              </a:rPr>
              <a:t>I </a:t>
            </a:r>
            <a:r>
              <a:rPr dirty="0" sz="1450" spc="-10">
                <a:latin typeface="Times New Roman"/>
                <a:cs typeface="Times New Roman"/>
              </a:rPr>
              <a:t>just</a:t>
            </a:r>
            <a:r>
              <a:rPr dirty="0" sz="1450" spc="-5">
                <a:latin typeface="Times New Roman"/>
                <a:cs typeface="Times New Roman"/>
              </a:rPr>
              <a:t> </a:t>
            </a:r>
            <a:r>
              <a:rPr dirty="0" sz="1450" spc="-10">
                <a:latin typeface="Times New Roman"/>
                <a:cs typeface="Times New Roman"/>
              </a:rPr>
              <a:t>came."</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Silence. Suddenly she gets </a:t>
            </a:r>
            <a:r>
              <a:rPr dirty="0" sz="1450" spc="-5">
                <a:latin typeface="Times New Roman"/>
                <a:cs typeface="Times New Roman"/>
              </a:rPr>
              <a:t>up </a:t>
            </a:r>
            <a:r>
              <a:rPr dirty="0" sz="1450" spc="-10">
                <a:latin typeface="Times New Roman"/>
                <a:cs typeface="Times New Roman"/>
              </a:rPr>
              <a:t>impetuously and comes over to</a:t>
            </a:r>
            <a:r>
              <a:rPr dirty="0" sz="1450" spc="6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"Nicolai Stiepanich!" she says, growing pale and pressing her hands to her  breast. "Nicolai Stiepanich! </a:t>
            </a:r>
            <a:r>
              <a:rPr dirty="0" sz="1450" spc="-5">
                <a:latin typeface="Times New Roman"/>
                <a:cs typeface="Times New Roman"/>
              </a:rPr>
              <a:t>I </a:t>
            </a:r>
            <a:r>
              <a:rPr dirty="0" sz="1450" spc="-10">
                <a:latin typeface="Times New Roman"/>
                <a:cs typeface="Times New Roman"/>
              </a:rPr>
              <a:t>can't </a:t>
            </a:r>
            <a:r>
              <a:rPr dirty="0" sz="1450" spc="-5">
                <a:latin typeface="Times New Roman"/>
                <a:cs typeface="Times New Roman"/>
              </a:rPr>
              <a:t>go on </a:t>
            </a:r>
            <a:r>
              <a:rPr dirty="0" sz="1450" spc="-10">
                <a:latin typeface="Times New Roman"/>
                <a:cs typeface="Times New Roman"/>
              </a:rPr>
              <a:t>like this any </a:t>
            </a:r>
            <a:r>
              <a:rPr dirty="0" sz="1450" spc="-20">
                <a:latin typeface="Times New Roman"/>
                <a:cs typeface="Times New Roman"/>
              </a:rPr>
              <a:t>longer. </a:t>
            </a:r>
            <a:r>
              <a:rPr dirty="0" sz="1450" spc="-5">
                <a:latin typeface="Times New Roman"/>
                <a:cs typeface="Times New Roman"/>
              </a:rPr>
              <a:t>I </a:t>
            </a:r>
            <a:r>
              <a:rPr dirty="0" sz="1450" spc="-10">
                <a:latin typeface="Times New Roman"/>
                <a:cs typeface="Times New Roman"/>
              </a:rPr>
              <a:t>can't. For God's  sake tell me </a:t>
            </a:r>
            <a:r>
              <a:rPr dirty="0" sz="1450" spc="-30">
                <a:latin typeface="Times New Roman"/>
                <a:cs typeface="Times New Roman"/>
              </a:rPr>
              <a:t>now, </a:t>
            </a:r>
            <a:r>
              <a:rPr dirty="0" sz="1450" spc="-20">
                <a:latin typeface="Times New Roman"/>
                <a:cs typeface="Times New Roman"/>
              </a:rPr>
              <a:t>immediately. </a:t>
            </a:r>
            <a:r>
              <a:rPr dirty="0" sz="1450" spc="-10">
                <a:latin typeface="Times New Roman"/>
                <a:cs typeface="Times New Roman"/>
              </a:rPr>
              <a:t>What shall </a:t>
            </a:r>
            <a:r>
              <a:rPr dirty="0" sz="1450" spc="-5">
                <a:latin typeface="Times New Roman"/>
                <a:cs typeface="Times New Roman"/>
              </a:rPr>
              <a:t>I do? </a:t>
            </a:r>
            <a:r>
              <a:rPr dirty="0" sz="1450" spc="-35">
                <a:latin typeface="Times New Roman"/>
                <a:cs typeface="Times New Roman"/>
              </a:rPr>
              <a:t>Tell </a:t>
            </a:r>
            <a:r>
              <a:rPr dirty="0" sz="1450" spc="-10">
                <a:latin typeface="Times New Roman"/>
                <a:cs typeface="Times New Roman"/>
              </a:rPr>
              <a:t>me, what shall </a:t>
            </a:r>
            <a:r>
              <a:rPr dirty="0" sz="1450" spc="-5">
                <a:latin typeface="Times New Roman"/>
                <a:cs typeface="Times New Roman"/>
              </a:rPr>
              <a:t>I</a:t>
            </a:r>
            <a:r>
              <a:rPr dirty="0" sz="1450" spc="155">
                <a:latin typeface="Times New Roman"/>
                <a:cs typeface="Times New Roman"/>
              </a:rPr>
              <a:t> </a:t>
            </a:r>
            <a:r>
              <a:rPr dirty="0" sz="1450" spc="-10">
                <a:latin typeface="Times New Roman"/>
                <a:cs typeface="Times New Roman"/>
              </a:rPr>
              <a:t>do?"</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"What can </a:t>
            </a:r>
            <a:r>
              <a:rPr dirty="0" sz="1450" spc="-5">
                <a:latin typeface="Times New Roman"/>
                <a:cs typeface="Times New Roman"/>
              </a:rPr>
              <a:t>I </a:t>
            </a:r>
            <a:r>
              <a:rPr dirty="0" sz="1450" spc="-10">
                <a:latin typeface="Times New Roman"/>
                <a:cs typeface="Times New Roman"/>
              </a:rPr>
              <a:t>say? </a:t>
            </a:r>
            <a:r>
              <a:rPr dirty="0" sz="1450" spc="-5">
                <a:latin typeface="Times New Roman"/>
                <a:cs typeface="Times New Roman"/>
              </a:rPr>
              <a:t>I </a:t>
            </a:r>
            <a:r>
              <a:rPr dirty="0" sz="1450" spc="-10">
                <a:latin typeface="Times New Roman"/>
                <a:cs typeface="Times New Roman"/>
              </a:rPr>
              <a:t>am beaten. </a:t>
            </a:r>
            <a:r>
              <a:rPr dirty="0" sz="1450" spc="-5">
                <a:latin typeface="Times New Roman"/>
                <a:cs typeface="Times New Roman"/>
              </a:rPr>
              <a:t>I </a:t>
            </a:r>
            <a:r>
              <a:rPr dirty="0" sz="1450" spc="-10">
                <a:latin typeface="Times New Roman"/>
                <a:cs typeface="Times New Roman"/>
              </a:rPr>
              <a:t>can say</a:t>
            </a:r>
            <a:r>
              <a:rPr dirty="0" sz="1450" spc="20">
                <a:latin typeface="Times New Roman"/>
                <a:cs typeface="Times New Roman"/>
              </a:rPr>
              <a:t> </a:t>
            </a:r>
            <a:r>
              <a:rPr dirty="0" sz="1450" spc="-5">
                <a:latin typeface="Times New Roman"/>
                <a:cs typeface="Times New Roman"/>
              </a:rPr>
              <a:t>nothing."</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"But tell me, </a:t>
            </a:r>
            <a:r>
              <a:rPr dirty="0" sz="1450" spc="-5">
                <a:latin typeface="Times New Roman"/>
                <a:cs typeface="Times New Roman"/>
              </a:rPr>
              <a:t>I </a:t>
            </a:r>
            <a:r>
              <a:rPr dirty="0" sz="1450" spc="-10">
                <a:latin typeface="Times New Roman"/>
                <a:cs typeface="Times New Roman"/>
              </a:rPr>
              <a:t>implore </a:t>
            </a:r>
            <a:r>
              <a:rPr dirty="0" sz="1450" spc="-5">
                <a:latin typeface="Times New Roman"/>
                <a:cs typeface="Times New Roman"/>
              </a:rPr>
              <a:t>you," </a:t>
            </a:r>
            <a:r>
              <a:rPr dirty="0" sz="1450" spc="-10">
                <a:latin typeface="Times New Roman"/>
                <a:cs typeface="Times New Roman"/>
              </a:rPr>
              <a:t>she continues, </a:t>
            </a:r>
            <a:r>
              <a:rPr dirty="0" sz="1450" spc="-5">
                <a:latin typeface="Times New Roman"/>
                <a:cs typeface="Times New Roman"/>
              </a:rPr>
              <a:t>out of </a:t>
            </a:r>
            <a:r>
              <a:rPr dirty="0" sz="1450" spc="-10">
                <a:latin typeface="Times New Roman"/>
                <a:cs typeface="Times New Roman"/>
              </a:rPr>
              <a:t>breath and trembling all  over her </a:t>
            </a:r>
            <a:r>
              <a:rPr dirty="0" sz="1450" spc="-25">
                <a:latin typeface="Times New Roman"/>
                <a:cs typeface="Times New Roman"/>
              </a:rPr>
              <a:t>body. </a:t>
            </a:r>
            <a:r>
              <a:rPr dirty="0" sz="1450" spc="-10">
                <a:latin typeface="Times New Roman"/>
                <a:cs typeface="Times New Roman"/>
              </a:rPr>
              <a:t>"I swear to </a:t>
            </a:r>
            <a:r>
              <a:rPr dirty="0" sz="1450" spc="-5">
                <a:latin typeface="Times New Roman"/>
                <a:cs typeface="Times New Roman"/>
              </a:rPr>
              <a:t>you, I </a:t>
            </a:r>
            <a:r>
              <a:rPr dirty="0" sz="1450" spc="-10">
                <a:latin typeface="Times New Roman"/>
                <a:cs typeface="Times New Roman"/>
              </a:rPr>
              <a:t>can't </a:t>
            </a:r>
            <a:r>
              <a:rPr dirty="0" sz="1450" spc="-5">
                <a:latin typeface="Times New Roman"/>
                <a:cs typeface="Times New Roman"/>
              </a:rPr>
              <a:t>go on </a:t>
            </a:r>
            <a:r>
              <a:rPr dirty="0" sz="1450" spc="-10">
                <a:latin typeface="Times New Roman"/>
                <a:cs typeface="Times New Roman"/>
              </a:rPr>
              <a:t>like this any </a:t>
            </a:r>
            <a:r>
              <a:rPr dirty="0" sz="1450" spc="-20">
                <a:latin typeface="Times New Roman"/>
                <a:cs typeface="Times New Roman"/>
              </a:rPr>
              <a:t>longer. </a:t>
            </a:r>
            <a:r>
              <a:rPr dirty="0" sz="1450" spc="-5">
                <a:latin typeface="Times New Roman"/>
                <a:cs typeface="Times New Roman"/>
              </a:rPr>
              <a:t>I </a:t>
            </a:r>
            <a:r>
              <a:rPr dirty="0" sz="1450" spc="-10">
                <a:latin typeface="Times New Roman"/>
                <a:cs typeface="Times New Roman"/>
              </a:rPr>
              <a:t>haven't the  strength."</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She drops into </a:t>
            </a:r>
            <a:r>
              <a:rPr dirty="0" sz="1450" spc="-5">
                <a:latin typeface="Times New Roman"/>
                <a:cs typeface="Times New Roman"/>
              </a:rPr>
              <a:t>a </a:t>
            </a:r>
            <a:r>
              <a:rPr dirty="0" sz="1450" spc="-10">
                <a:latin typeface="Times New Roman"/>
                <a:cs typeface="Times New Roman"/>
              </a:rPr>
              <a:t>chair and begins to </a:t>
            </a:r>
            <a:r>
              <a:rPr dirty="0" sz="1450" spc="-5">
                <a:latin typeface="Times New Roman"/>
                <a:cs typeface="Times New Roman"/>
              </a:rPr>
              <a:t>sob. </a:t>
            </a:r>
            <a:r>
              <a:rPr dirty="0" sz="1450" spc="-10">
                <a:latin typeface="Times New Roman"/>
                <a:cs typeface="Times New Roman"/>
              </a:rPr>
              <a:t>She throws her head back, wrings  her hands, stamps with her feet; her hat falls from her head and dangles </a:t>
            </a:r>
            <a:r>
              <a:rPr dirty="0" sz="1450" spc="-5">
                <a:latin typeface="Times New Roman"/>
                <a:cs typeface="Times New Roman"/>
              </a:rPr>
              <a:t>by </a:t>
            </a:r>
            <a:r>
              <a:rPr dirty="0" sz="1450" spc="-10">
                <a:latin typeface="Times New Roman"/>
                <a:cs typeface="Times New Roman"/>
              </a:rPr>
              <a:t>its  string, her hair is</a:t>
            </a:r>
            <a:r>
              <a:rPr dirty="0" sz="1450" spc="10">
                <a:latin typeface="Times New Roman"/>
                <a:cs typeface="Times New Roman"/>
              </a:rPr>
              <a:t> </a:t>
            </a:r>
            <a:r>
              <a:rPr dirty="0" sz="1450" spc="-10">
                <a:latin typeface="Times New Roman"/>
                <a:cs typeface="Times New Roman"/>
              </a:rPr>
              <a:t>loosened.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"Help me, help," she implores. "I can't bear it any</a:t>
            </a:r>
            <a:r>
              <a:rPr dirty="0" sz="1450" spc="55">
                <a:latin typeface="Times New Roman"/>
                <a:cs typeface="Times New Roman"/>
              </a:rPr>
              <a:t> </a:t>
            </a:r>
            <a:r>
              <a:rPr dirty="0" sz="1450" spc="-10">
                <a:latin typeface="Times New Roman"/>
                <a:cs typeface="Times New Roman"/>
              </a:rPr>
              <a:t>more."</a:t>
            </a:r>
            <a:endParaRPr sz="1450">
              <a:latin typeface="Times New Roman"/>
              <a:cs typeface="Times New Roman"/>
            </a:endParaRPr>
          </a:p>
          <a:p>
            <a:pPr algn="just" marL="12700" marR="9525" indent="255904">
              <a:lnSpc>
                <a:spcPts val="1730"/>
              </a:lnSpc>
              <a:spcBef>
                <a:spcPts val="850"/>
              </a:spcBef>
            </a:pPr>
            <a:r>
              <a:rPr dirty="0" sz="1450" spc="-10">
                <a:latin typeface="Times New Roman"/>
                <a:cs typeface="Times New Roman"/>
              </a:rPr>
              <a:t>She takes </a:t>
            </a:r>
            <a:r>
              <a:rPr dirty="0" sz="1450" spc="-5">
                <a:latin typeface="Times New Roman"/>
                <a:cs typeface="Times New Roman"/>
              </a:rPr>
              <a:t>a </a:t>
            </a:r>
            <a:r>
              <a:rPr dirty="0" sz="1450" spc="-10">
                <a:latin typeface="Times New Roman"/>
                <a:cs typeface="Times New Roman"/>
              </a:rPr>
              <a:t>handkerchief </a:t>
            </a:r>
            <a:r>
              <a:rPr dirty="0" sz="1450" spc="-5">
                <a:latin typeface="Times New Roman"/>
                <a:cs typeface="Times New Roman"/>
              </a:rPr>
              <a:t>out of </a:t>
            </a:r>
            <a:r>
              <a:rPr dirty="0" sz="1450" spc="-10">
                <a:latin typeface="Times New Roman"/>
                <a:cs typeface="Times New Roman"/>
              </a:rPr>
              <a:t>her little travelling bag and with it pulls  </a:t>
            </a:r>
            <a:r>
              <a:rPr dirty="0" sz="1450" spc="-5">
                <a:latin typeface="Times New Roman"/>
                <a:cs typeface="Times New Roman"/>
              </a:rPr>
              <a:t>out </a:t>
            </a:r>
            <a:r>
              <a:rPr dirty="0" sz="1450" spc="-10">
                <a:latin typeface="Times New Roman"/>
                <a:cs typeface="Times New Roman"/>
              </a:rPr>
              <a:t>some letters which fall from her knees to the </a:t>
            </a:r>
            <a:r>
              <a:rPr dirty="0" sz="1450" spc="-20">
                <a:latin typeface="Times New Roman"/>
                <a:cs typeface="Times New Roman"/>
              </a:rPr>
              <a:t>floor. </a:t>
            </a:r>
            <a:r>
              <a:rPr dirty="0" sz="1450" spc="-5">
                <a:latin typeface="Times New Roman"/>
                <a:cs typeface="Times New Roman"/>
              </a:rPr>
              <a:t>I </a:t>
            </a:r>
            <a:r>
              <a:rPr dirty="0" sz="1450" spc="-10">
                <a:latin typeface="Times New Roman"/>
                <a:cs typeface="Times New Roman"/>
              </a:rPr>
              <a:t>pick them </a:t>
            </a:r>
            <a:r>
              <a:rPr dirty="0" sz="1450" spc="-5">
                <a:latin typeface="Times New Roman"/>
                <a:cs typeface="Times New Roman"/>
              </a:rPr>
              <a:t>up </a:t>
            </a:r>
            <a:r>
              <a:rPr dirty="0" sz="1450" spc="-10">
                <a:latin typeface="Times New Roman"/>
                <a:cs typeface="Times New Roman"/>
              </a:rPr>
              <a:t>from the  floor and recognise </a:t>
            </a:r>
            <a:r>
              <a:rPr dirty="0" sz="1450" spc="-5">
                <a:latin typeface="Times New Roman"/>
                <a:cs typeface="Times New Roman"/>
              </a:rPr>
              <a:t>on one of </a:t>
            </a:r>
            <a:r>
              <a:rPr dirty="0" sz="1450" spc="-10">
                <a:latin typeface="Times New Roman"/>
                <a:cs typeface="Times New Roman"/>
              </a:rPr>
              <a:t>them Mikhail Fiodorovich's hand-writing, and  accidentally read part </a:t>
            </a:r>
            <a:r>
              <a:rPr dirty="0" sz="1450" spc="-5">
                <a:latin typeface="Times New Roman"/>
                <a:cs typeface="Times New Roman"/>
              </a:rPr>
              <a:t>of a </a:t>
            </a:r>
            <a:r>
              <a:rPr dirty="0" sz="1450" spc="-10">
                <a:latin typeface="Times New Roman"/>
                <a:cs typeface="Times New Roman"/>
              </a:rPr>
              <a:t>word:</a:t>
            </a:r>
            <a:r>
              <a:rPr dirty="0" sz="1450" spc="10">
                <a:latin typeface="Times New Roman"/>
                <a:cs typeface="Times New Roman"/>
              </a:rPr>
              <a:t> </a:t>
            </a:r>
            <a:r>
              <a:rPr dirty="0" sz="1450" spc="-10">
                <a:latin typeface="Times New Roman"/>
                <a:cs typeface="Times New Roman"/>
              </a:rPr>
              <a:t>"passionat...."</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"There's nothing that </a:t>
            </a:r>
            <a:r>
              <a:rPr dirty="0" sz="1450" spc="-5">
                <a:latin typeface="Times New Roman"/>
                <a:cs typeface="Times New Roman"/>
              </a:rPr>
              <a:t>I </a:t>
            </a:r>
            <a:r>
              <a:rPr dirty="0" sz="1450" spc="-10">
                <a:latin typeface="Times New Roman"/>
                <a:cs typeface="Times New Roman"/>
              </a:rPr>
              <a:t>can say to </a:t>
            </a:r>
            <a:r>
              <a:rPr dirty="0" sz="1450" spc="-5">
                <a:latin typeface="Times New Roman"/>
                <a:cs typeface="Times New Roman"/>
              </a:rPr>
              <a:t>you, </a:t>
            </a:r>
            <a:r>
              <a:rPr dirty="0" sz="1450" spc="-25">
                <a:latin typeface="Times New Roman"/>
                <a:cs typeface="Times New Roman"/>
              </a:rPr>
              <a:t>Katy," </a:t>
            </a:r>
            <a:r>
              <a:rPr dirty="0" sz="1450" spc="-5">
                <a:latin typeface="Times New Roman"/>
                <a:cs typeface="Times New Roman"/>
              </a:rPr>
              <a:t>I</a:t>
            </a:r>
            <a:r>
              <a:rPr dirty="0" sz="1450" spc="45">
                <a:latin typeface="Times New Roman"/>
                <a:cs typeface="Times New Roman"/>
              </a:rPr>
              <a:t> </a:t>
            </a:r>
            <a:r>
              <a:rPr dirty="0" sz="1450" spc="-30">
                <a:latin typeface="Times New Roman"/>
                <a:cs typeface="Times New Roman"/>
              </a:rPr>
              <a:t>say.</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"Help me," she sobs, seizing my hand and kissing it. </a:t>
            </a:r>
            <a:r>
              <a:rPr dirty="0" sz="1450" spc="-30">
                <a:latin typeface="Times New Roman"/>
                <a:cs typeface="Times New Roman"/>
              </a:rPr>
              <a:t>"You're </a:t>
            </a:r>
            <a:r>
              <a:rPr dirty="0" sz="1450" spc="-10">
                <a:latin typeface="Times New Roman"/>
                <a:cs typeface="Times New Roman"/>
              </a:rPr>
              <a:t>my </a:t>
            </a:r>
            <a:r>
              <a:rPr dirty="0" sz="1450" spc="-15">
                <a:latin typeface="Times New Roman"/>
                <a:cs typeface="Times New Roman"/>
              </a:rPr>
              <a:t>father, </a:t>
            </a:r>
            <a:r>
              <a:rPr dirty="0" sz="1450" spc="-10">
                <a:latin typeface="Times New Roman"/>
                <a:cs typeface="Times New Roman"/>
              </a:rPr>
              <a:t>my  only friend. </a:t>
            </a:r>
            <a:r>
              <a:rPr dirty="0" sz="1450" spc="-35">
                <a:latin typeface="Times New Roman"/>
                <a:cs typeface="Times New Roman"/>
              </a:rPr>
              <a:t>You're </a:t>
            </a:r>
            <a:r>
              <a:rPr dirty="0" sz="1450" spc="-10">
                <a:latin typeface="Times New Roman"/>
                <a:cs typeface="Times New Roman"/>
              </a:rPr>
              <a:t>wise and learned, and </a:t>
            </a:r>
            <a:r>
              <a:rPr dirty="0" sz="1450" spc="-5">
                <a:latin typeface="Times New Roman"/>
                <a:cs typeface="Times New Roman"/>
              </a:rPr>
              <a:t>you've </a:t>
            </a:r>
            <a:r>
              <a:rPr dirty="0" sz="1450" spc="-10">
                <a:latin typeface="Times New Roman"/>
                <a:cs typeface="Times New Roman"/>
              </a:rPr>
              <a:t>lived </a:t>
            </a:r>
            <a:r>
              <a:rPr dirty="0" sz="1450" spc="-5">
                <a:latin typeface="Times New Roman"/>
                <a:cs typeface="Times New Roman"/>
              </a:rPr>
              <a:t>long! </a:t>
            </a:r>
            <a:r>
              <a:rPr dirty="0" sz="1450" spc="-60">
                <a:latin typeface="Times New Roman"/>
                <a:cs typeface="Times New Roman"/>
              </a:rPr>
              <a:t>You </a:t>
            </a:r>
            <a:r>
              <a:rPr dirty="0" sz="1450" spc="-10">
                <a:latin typeface="Times New Roman"/>
                <a:cs typeface="Times New Roman"/>
              </a:rPr>
              <a:t>were </a:t>
            </a:r>
            <a:r>
              <a:rPr dirty="0" sz="1450" spc="-5">
                <a:latin typeface="Times New Roman"/>
                <a:cs typeface="Times New Roman"/>
              </a:rPr>
              <a:t>a  </a:t>
            </a:r>
            <a:r>
              <a:rPr dirty="0" sz="1450" spc="-20">
                <a:latin typeface="Times New Roman"/>
                <a:cs typeface="Times New Roman"/>
              </a:rPr>
              <a:t>teacher. </a:t>
            </a:r>
            <a:r>
              <a:rPr dirty="0" sz="1450" spc="-35">
                <a:latin typeface="Times New Roman"/>
                <a:cs typeface="Times New Roman"/>
              </a:rPr>
              <a:t>Tell </a:t>
            </a:r>
            <a:r>
              <a:rPr dirty="0" sz="1450" spc="-10">
                <a:latin typeface="Times New Roman"/>
                <a:cs typeface="Times New Roman"/>
              </a:rPr>
              <a:t>me what to</a:t>
            </a:r>
            <a:r>
              <a:rPr dirty="0" sz="1450" spc="45">
                <a:latin typeface="Times New Roman"/>
                <a:cs typeface="Times New Roman"/>
              </a:rPr>
              <a:t> </a:t>
            </a:r>
            <a:r>
              <a:rPr dirty="0" sz="1450" spc="-5">
                <a:latin typeface="Times New Roman"/>
                <a:cs typeface="Times New Roman"/>
              </a:rPr>
              <a:t>do."</a:t>
            </a:r>
            <a:endParaRPr sz="1450">
              <a:latin typeface="Times New Roman"/>
              <a:cs typeface="Times New Roman"/>
            </a:endParaRPr>
          </a:p>
          <a:p>
            <a:pPr algn="just" marL="12700" marR="10795" indent="255904">
              <a:lnSpc>
                <a:spcPts val="1730"/>
              </a:lnSpc>
              <a:spcBef>
                <a:spcPts val="790"/>
              </a:spcBef>
            </a:pPr>
            <a:r>
              <a:rPr dirty="0" sz="1450" spc="-5">
                <a:latin typeface="Times New Roman"/>
                <a:cs typeface="Times New Roman"/>
              </a:rPr>
              <a:t>I </a:t>
            </a:r>
            <a:r>
              <a:rPr dirty="0" sz="1450" spc="-10">
                <a:latin typeface="Times New Roman"/>
                <a:cs typeface="Times New Roman"/>
              </a:rPr>
              <a:t>am bewildered and surprised, stirred </a:t>
            </a:r>
            <a:r>
              <a:rPr dirty="0" sz="1450" spc="-5">
                <a:latin typeface="Times New Roman"/>
                <a:cs typeface="Times New Roman"/>
              </a:rPr>
              <a:t>by </a:t>
            </a:r>
            <a:r>
              <a:rPr dirty="0" sz="1450" spc="-10">
                <a:latin typeface="Times New Roman"/>
                <a:cs typeface="Times New Roman"/>
              </a:rPr>
              <a:t>her sobbing, and </a:t>
            </a:r>
            <a:r>
              <a:rPr dirty="0" sz="1450" spc="-5">
                <a:latin typeface="Times New Roman"/>
                <a:cs typeface="Times New Roman"/>
              </a:rPr>
              <a:t>I </a:t>
            </a:r>
            <a:r>
              <a:rPr dirty="0" sz="1450" spc="-10">
                <a:latin typeface="Times New Roman"/>
                <a:cs typeface="Times New Roman"/>
              </a:rPr>
              <a:t>can hardly  stand upright.</a:t>
            </a:r>
            <a:endParaRPr sz="1450">
              <a:latin typeface="Times New Roman"/>
              <a:cs typeface="Times New Roman"/>
            </a:endParaRPr>
          </a:p>
          <a:p>
            <a:pPr marL="268605" marR="743585">
              <a:lnSpc>
                <a:spcPts val="2520"/>
              </a:lnSpc>
              <a:spcBef>
                <a:spcPts val="85"/>
              </a:spcBef>
            </a:pPr>
            <a:r>
              <a:rPr dirty="0" sz="1450" spc="-10">
                <a:latin typeface="Times New Roman"/>
                <a:cs typeface="Times New Roman"/>
              </a:rPr>
              <a:t>"Let's have some breakfast, </a:t>
            </a:r>
            <a:r>
              <a:rPr dirty="0" sz="1450" spc="-25">
                <a:latin typeface="Times New Roman"/>
                <a:cs typeface="Times New Roman"/>
              </a:rPr>
              <a:t>Katy," </a:t>
            </a:r>
            <a:r>
              <a:rPr dirty="0" sz="1450" spc="-5">
                <a:latin typeface="Times New Roman"/>
                <a:cs typeface="Times New Roman"/>
              </a:rPr>
              <a:t>I </a:t>
            </a:r>
            <a:r>
              <a:rPr dirty="0" sz="1450" spc="-10">
                <a:latin typeface="Times New Roman"/>
                <a:cs typeface="Times New Roman"/>
              </a:rPr>
              <a:t>say with </a:t>
            </a:r>
            <a:r>
              <a:rPr dirty="0" sz="1450" spc="-5">
                <a:latin typeface="Times New Roman"/>
                <a:cs typeface="Times New Roman"/>
              </a:rPr>
              <a:t>a </a:t>
            </a:r>
            <a:r>
              <a:rPr dirty="0" sz="1450" spc="-10">
                <a:latin typeface="Times New Roman"/>
                <a:cs typeface="Times New Roman"/>
              </a:rPr>
              <a:t>constrained smile.  Instantly </a:t>
            </a:r>
            <a:r>
              <a:rPr dirty="0" sz="1450" spc="-5">
                <a:latin typeface="Times New Roman"/>
                <a:cs typeface="Times New Roman"/>
              </a:rPr>
              <a:t>I </a:t>
            </a:r>
            <a:r>
              <a:rPr dirty="0" sz="1450" spc="-10">
                <a:latin typeface="Times New Roman"/>
                <a:cs typeface="Times New Roman"/>
              </a:rPr>
              <a:t>add in </a:t>
            </a:r>
            <a:r>
              <a:rPr dirty="0" sz="1450" spc="-5">
                <a:latin typeface="Times New Roman"/>
                <a:cs typeface="Times New Roman"/>
              </a:rPr>
              <a:t>a </a:t>
            </a:r>
            <a:r>
              <a:rPr dirty="0" sz="1450" spc="-10">
                <a:latin typeface="Times New Roman"/>
                <a:cs typeface="Times New Roman"/>
              </a:rPr>
              <a:t>sinking</a:t>
            </a:r>
            <a:r>
              <a:rPr dirty="0" sz="1450" spc="10">
                <a:latin typeface="Times New Roman"/>
                <a:cs typeface="Times New Roman"/>
              </a:rPr>
              <a:t> </a:t>
            </a:r>
            <a:r>
              <a:rPr dirty="0" sz="1450" spc="-10">
                <a:latin typeface="Times New Roman"/>
                <a:cs typeface="Times New Roman"/>
              </a:rPr>
              <a:t>voice:</a:t>
            </a:r>
            <a:endParaRPr sz="1450">
              <a:latin typeface="Times New Roman"/>
              <a:cs typeface="Times New Roman"/>
            </a:endParaRPr>
          </a:p>
          <a:p>
            <a:pPr marL="268605">
              <a:lnSpc>
                <a:spcPct val="100000"/>
              </a:lnSpc>
              <a:spcBef>
                <a:spcPts val="565"/>
              </a:spcBef>
            </a:pPr>
            <a:r>
              <a:rPr dirty="0" sz="1450" spc="-10">
                <a:latin typeface="Times New Roman"/>
                <a:cs typeface="Times New Roman"/>
              </a:rPr>
              <a:t>"I shall </a:t>
            </a:r>
            <a:r>
              <a:rPr dirty="0" sz="1450" spc="-5">
                <a:latin typeface="Times New Roman"/>
                <a:cs typeface="Times New Roman"/>
              </a:rPr>
              <a:t>be </a:t>
            </a:r>
            <a:r>
              <a:rPr dirty="0" sz="1450" spc="-10">
                <a:latin typeface="Times New Roman"/>
                <a:cs typeface="Times New Roman"/>
              </a:rPr>
              <a:t>dead </a:t>
            </a:r>
            <a:r>
              <a:rPr dirty="0" sz="1450" spc="-5">
                <a:latin typeface="Times New Roman"/>
                <a:cs typeface="Times New Roman"/>
              </a:rPr>
              <a:t>soon,</a:t>
            </a:r>
            <a:r>
              <a:rPr dirty="0" sz="1450" spc="5">
                <a:latin typeface="Times New Roman"/>
                <a:cs typeface="Times New Roman"/>
              </a:rPr>
              <a:t> </a:t>
            </a:r>
            <a:r>
              <a:rPr dirty="0" sz="1450" spc="-20">
                <a:latin typeface="Times New Roman"/>
                <a:cs typeface="Times New Roman"/>
              </a:rPr>
              <a:t>Katy...."</a:t>
            </a:r>
            <a:endParaRPr sz="1450">
              <a:latin typeface="Times New Roman"/>
              <a:cs typeface="Times New Roman"/>
            </a:endParaRPr>
          </a:p>
          <a:p>
            <a:pPr marL="268605">
              <a:lnSpc>
                <a:spcPct val="100000"/>
              </a:lnSpc>
              <a:spcBef>
                <a:spcPts val="710"/>
              </a:spcBef>
            </a:pPr>
            <a:r>
              <a:rPr dirty="0" sz="1450" spc="-10">
                <a:latin typeface="Times New Roman"/>
                <a:cs typeface="Times New Roman"/>
              </a:rPr>
              <a:t>"Only</a:t>
            </a:r>
            <a:r>
              <a:rPr dirty="0" sz="1450" spc="45">
                <a:latin typeface="Times New Roman"/>
                <a:cs typeface="Times New Roman"/>
              </a:rPr>
              <a:t> </a:t>
            </a:r>
            <a:r>
              <a:rPr dirty="0" sz="1450" spc="-5">
                <a:latin typeface="Times New Roman"/>
                <a:cs typeface="Times New Roman"/>
              </a:rPr>
              <a:t>one</a:t>
            </a:r>
            <a:r>
              <a:rPr dirty="0" sz="1450" spc="45">
                <a:latin typeface="Times New Roman"/>
                <a:cs typeface="Times New Roman"/>
              </a:rPr>
              <a:t> </a:t>
            </a:r>
            <a:r>
              <a:rPr dirty="0" sz="1450" spc="-10">
                <a:latin typeface="Times New Roman"/>
                <a:cs typeface="Times New Roman"/>
              </a:rPr>
              <a:t>word,</a:t>
            </a:r>
            <a:r>
              <a:rPr dirty="0" sz="1450" spc="45">
                <a:latin typeface="Times New Roman"/>
                <a:cs typeface="Times New Roman"/>
              </a:rPr>
              <a:t> </a:t>
            </a:r>
            <a:r>
              <a:rPr dirty="0" sz="1450" spc="-10">
                <a:latin typeface="Times New Roman"/>
                <a:cs typeface="Times New Roman"/>
              </a:rPr>
              <a:t>only</a:t>
            </a:r>
            <a:r>
              <a:rPr dirty="0" sz="1450" spc="45">
                <a:latin typeface="Times New Roman"/>
                <a:cs typeface="Times New Roman"/>
              </a:rPr>
              <a:t> </a:t>
            </a:r>
            <a:r>
              <a:rPr dirty="0" sz="1450" spc="-5">
                <a:latin typeface="Times New Roman"/>
                <a:cs typeface="Times New Roman"/>
              </a:rPr>
              <a:t>one</a:t>
            </a:r>
            <a:r>
              <a:rPr dirty="0" sz="1450" spc="50">
                <a:latin typeface="Times New Roman"/>
                <a:cs typeface="Times New Roman"/>
              </a:rPr>
              <a:t> </a:t>
            </a:r>
            <a:r>
              <a:rPr dirty="0" sz="1450" spc="-10">
                <a:latin typeface="Times New Roman"/>
                <a:cs typeface="Times New Roman"/>
              </a:rPr>
              <a:t>word,"</a:t>
            </a:r>
            <a:r>
              <a:rPr dirty="0" sz="1450" spc="45">
                <a:latin typeface="Times New Roman"/>
                <a:cs typeface="Times New Roman"/>
              </a:rPr>
              <a:t> </a:t>
            </a:r>
            <a:r>
              <a:rPr dirty="0" sz="1450" spc="-10">
                <a:latin typeface="Times New Roman"/>
                <a:cs typeface="Times New Roman"/>
              </a:rPr>
              <a:t>she</a:t>
            </a:r>
            <a:r>
              <a:rPr dirty="0" sz="1450" spc="45">
                <a:latin typeface="Times New Roman"/>
                <a:cs typeface="Times New Roman"/>
              </a:rPr>
              <a:t> </a:t>
            </a:r>
            <a:r>
              <a:rPr dirty="0" sz="1450" spc="-10">
                <a:latin typeface="Times New Roman"/>
                <a:cs typeface="Times New Roman"/>
              </a:rPr>
              <a:t>weeps</a:t>
            </a:r>
            <a:r>
              <a:rPr dirty="0" sz="1450" spc="45">
                <a:latin typeface="Times New Roman"/>
                <a:cs typeface="Times New Roman"/>
              </a:rPr>
              <a:t> </a:t>
            </a:r>
            <a:r>
              <a:rPr dirty="0" sz="1450" spc="-10">
                <a:latin typeface="Times New Roman"/>
                <a:cs typeface="Times New Roman"/>
              </a:rPr>
              <a:t>and</a:t>
            </a:r>
            <a:r>
              <a:rPr dirty="0" sz="1450" spc="50">
                <a:latin typeface="Times New Roman"/>
                <a:cs typeface="Times New Roman"/>
              </a:rPr>
              <a:t> </a:t>
            </a:r>
            <a:r>
              <a:rPr dirty="0" sz="1450" spc="-10">
                <a:latin typeface="Times New Roman"/>
                <a:cs typeface="Times New Roman"/>
              </a:rPr>
              <a:t>stretches</a:t>
            </a:r>
            <a:r>
              <a:rPr dirty="0" sz="1450" spc="45">
                <a:latin typeface="Times New Roman"/>
                <a:cs typeface="Times New Roman"/>
              </a:rPr>
              <a:t> </a:t>
            </a:r>
            <a:r>
              <a:rPr dirty="0" sz="1450" spc="-5">
                <a:latin typeface="Times New Roman"/>
                <a:cs typeface="Times New Roman"/>
              </a:rPr>
              <a:t>out</a:t>
            </a:r>
            <a:r>
              <a:rPr dirty="0" sz="1450" spc="45">
                <a:latin typeface="Times New Roman"/>
                <a:cs typeface="Times New Roman"/>
              </a:rPr>
              <a:t> </a:t>
            </a:r>
            <a:r>
              <a:rPr dirty="0" sz="1450" spc="-10">
                <a:latin typeface="Times New Roman"/>
                <a:cs typeface="Times New Roman"/>
              </a:rPr>
              <a:t>her</a:t>
            </a:r>
            <a:r>
              <a:rPr dirty="0" sz="1450" spc="45">
                <a:latin typeface="Times New Roman"/>
                <a:cs typeface="Times New Roman"/>
              </a:rPr>
              <a:t> </a:t>
            </a:r>
            <a:r>
              <a:rPr dirty="0" sz="1450" spc="-10">
                <a:latin typeface="Times New Roman"/>
                <a:cs typeface="Times New Roman"/>
              </a:rPr>
              <a:t>hands</a:t>
            </a:r>
            <a:r>
              <a:rPr dirty="0" sz="1450" spc="50">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6632"/>
            <a:ext cx="5807710" cy="8178165"/>
          </a:xfrm>
          <a:prstGeom prst="rect">
            <a:avLst/>
          </a:prstGeom>
        </p:spPr>
        <p:txBody>
          <a:bodyPr wrap="square" lIns="0" tIns="113030" rIns="0" bIns="0" rtlCol="0" vert="horz">
            <a:spAutoFit/>
          </a:bodyPr>
          <a:lstStyle/>
          <a:p>
            <a:pPr algn="just" marL="12700">
              <a:lnSpc>
                <a:spcPct val="100000"/>
              </a:lnSpc>
              <a:spcBef>
                <a:spcPts val="890"/>
              </a:spcBef>
            </a:pPr>
            <a:r>
              <a:rPr dirty="0" sz="1450" spc="-10">
                <a:latin typeface="Times New Roman"/>
                <a:cs typeface="Times New Roman"/>
              </a:rPr>
              <a:t>me. "What shall </a:t>
            </a:r>
            <a:r>
              <a:rPr dirty="0" sz="1450" spc="-5">
                <a:latin typeface="Times New Roman"/>
                <a:cs typeface="Times New Roman"/>
              </a:rPr>
              <a:t>I</a:t>
            </a:r>
            <a:r>
              <a:rPr dirty="0" sz="1450" spc="5">
                <a:latin typeface="Times New Roman"/>
                <a:cs typeface="Times New Roman"/>
              </a:rPr>
              <a:t> </a:t>
            </a:r>
            <a:r>
              <a:rPr dirty="0" sz="1450" spc="-10">
                <a:latin typeface="Times New Roman"/>
                <a:cs typeface="Times New Roman"/>
              </a:rPr>
              <a:t>do?"</a:t>
            </a:r>
            <a:endParaRPr sz="1450">
              <a:latin typeface="Times New Roman"/>
              <a:cs typeface="Times New Roman"/>
            </a:endParaRPr>
          </a:p>
          <a:p>
            <a:pPr algn="just" marL="12700" marR="6985" indent="255904">
              <a:lnSpc>
                <a:spcPts val="1730"/>
              </a:lnSpc>
              <a:spcBef>
                <a:spcPts val="860"/>
              </a:spcBef>
            </a:pPr>
            <a:r>
              <a:rPr dirty="0" sz="1450" spc="-30">
                <a:latin typeface="Times New Roman"/>
                <a:cs typeface="Times New Roman"/>
              </a:rPr>
              <a:t>"You're </a:t>
            </a:r>
            <a:r>
              <a:rPr dirty="0" sz="1450" spc="-5">
                <a:latin typeface="Times New Roman"/>
                <a:cs typeface="Times New Roman"/>
              </a:rPr>
              <a:t>a </a:t>
            </a:r>
            <a:r>
              <a:rPr dirty="0" sz="1450" spc="-10">
                <a:latin typeface="Times New Roman"/>
                <a:cs typeface="Times New Roman"/>
              </a:rPr>
              <a:t>queer thing, </a:t>
            </a:r>
            <a:r>
              <a:rPr dirty="0" sz="1450" spc="-15">
                <a:latin typeface="Times New Roman"/>
                <a:cs typeface="Times New Roman"/>
              </a:rPr>
              <a:t>really....", </a:t>
            </a:r>
            <a:r>
              <a:rPr dirty="0" sz="1450" spc="-5">
                <a:latin typeface="Times New Roman"/>
                <a:cs typeface="Times New Roman"/>
              </a:rPr>
              <a:t>I </a:t>
            </a:r>
            <a:r>
              <a:rPr dirty="0" sz="1450" spc="-20">
                <a:latin typeface="Times New Roman"/>
                <a:cs typeface="Times New Roman"/>
              </a:rPr>
              <a:t>murmur. </a:t>
            </a:r>
            <a:r>
              <a:rPr dirty="0" sz="1450" spc="-10">
                <a:latin typeface="Times New Roman"/>
                <a:cs typeface="Times New Roman"/>
              </a:rPr>
              <a:t>"I can't understand it. Such </a:t>
            </a:r>
            <a:r>
              <a:rPr dirty="0" sz="1450" spc="-5">
                <a:latin typeface="Times New Roman"/>
                <a:cs typeface="Times New Roman"/>
              </a:rPr>
              <a:t>a  </a:t>
            </a:r>
            <a:r>
              <a:rPr dirty="0" sz="1450" spc="-10">
                <a:latin typeface="Times New Roman"/>
                <a:cs typeface="Times New Roman"/>
              </a:rPr>
              <a:t>clever woman and</a:t>
            </a:r>
            <a:r>
              <a:rPr dirty="0" sz="1450" spc="5">
                <a:latin typeface="Times New Roman"/>
                <a:cs typeface="Times New Roman"/>
              </a:rPr>
              <a:t> </a:t>
            </a:r>
            <a:r>
              <a:rPr dirty="0" sz="1450" spc="-10">
                <a:latin typeface="Times New Roman"/>
                <a:cs typeface="Times New Roman"/>
              </a:rPr>
              <a:t>suddenly—weeping...."</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Comes silence. Katy arranges her </a:t>
            </a:r>
            <a:r>
              <a:rPr dirty="0" sz="1450" spc="-20">
                <a:latin typeface="Times New Roman"/>
                <a:cs typeface="Times New Roman"/>
              </a:rPr>
              <a:t>hair, </a:t>
            </a:r>
            <a:r>
              <a:rPr dirty="0" sz="1450" spc="-10">
                <a:latin typeface="Times New Roman"/>
                <a:cs typeface="Times New Roman"/>
              </a:rPr>
              <a:t>puts </a:t>
            </a:r>
            <a:r>
              <a:rPr dirty="0" sz="1450" spc="-5">
                <a:latin typeface="Times New Roman"/>
                <a:cs typeface="Times New Roman"/>
              </a:rPr>
              <a:t>on </a:t>
            </a:r>
            <a:r>
              <a:rPr dirty="0" sz="1450" spc="-10">
                <a:latin typeface="Times New Roman"/>
                <a:cs typeface="Times New Roman"/>
              </a:rPr>
              <a:t>her hat, then crumples her  letters and </a:t>
            </a:r>
            <a:r>
              <a:rPr dirty="0" sz="1450" spc="-15">
                <a:latin typeface="Times New Roman"/>
                <a:cs typeface="Times New Roman"/>
              </a:rPr>
              <a:t>stuffs </a:t>
            </a:r>
            <a:r>
              <a:rPr dirty="0" sz="1450" spc="-10">
                <a:latin typeface="Times New Roman"/>
                <a:cs typeface="Times New Roman"/>
              </a:rPr>
              <a:t>them in her little bag, all in silence and unhurried. Her face,  her bosom and her gloves are wet with tears, </a:t>
            </a:r>
            <a:r>
              <a:rPr dirty="0" sz="1450" spc="-5">
                <a:latin typeface="Times New Roman"/>
                <a:cs typeface="Times New Roman"/>
              </a:rPr>
              <a:t>but </a:t>
            </a:r>
            <a:r>
              <a:rPr dirty="0" sz="1450" spc="-10">
                <a:latin typeface="Times New Roman"/>
                <a:cs typeface="Times New Roman"/>
              </a:rPr>
              <a:t>her expression is dry </a:t>
            </a:r>
            <a:r>
              <a:rPr dirty="0" sz="1450" spc="-20">
                <a:latin typeface="Times New Roman"/>
                <a:cs typeface="Times New Roman"/>
              </a:rPr>
              <a:t>already,  </a:t>
            </a:r>
            <a:r>
              <a:rPr dirty="0" sz="1450" spc="-10">
                <a:latin typeface="Times New Roman"/>
                <a:cs typeface="Times New Roman"/>
              </a:rPr>
              <a:t>stern.... </a:t>
            </a:r>
            <a:r>
              <a:rPr dirty="0" sz="1450" spc="-5">
                <a:latin typeface="Times New Roman"/>
                <a:cs typeface="Times New Roman"/>
              </a:rPr>
              <a:t>I </a:t>
            </a:r>
            <a:r>
              <a:rPr dirty="0" sz="1450" spc="-10">
                <a:latin typeface="Times New Roman"/>
                <a:cs typeface="Times New Roman"/>
              </a:rPr>
              <a:t>look at her and am ashamed that </a:t>
            </a:r>
            <a:r>
              <a:rPr dirty="0" sz="1450" spc="-5">
                <a:latin typeface="Times New Roman"/>
                <a:cs typeface="Times New Roman"/>
              </a:rPr>
              <a:t>I </a:t>
            </a:r>
            <a:r>
              <a:rPr dirty="0" sz="1450" spc="-10">
                <a:latin typeface="Times New Roman"/>
                <a:cs typeface="Times New Roman"/>
              </a:rPr>
              <a:t>am happier than she. It was </a:t>
            </a:r>
            <a:r>
              <a:rPr dirty="0" sz="1450" spc="-5">
                <a:latin typeface="Times New Roman"/>
                <a:cs typeface="Times New Roman"/>
              </a:rPr>
              <a:t>but a  </a:t>
            </a:r>
            <a:r>
              <a:rPr dirty="0" sz="1450" spc="-10">
                <a:latin typeface="Times New Roman"/>
                <a:cs typeface="Times New Roman"/>
              </a:rPr>
              <a:t>little while before my death, in the ebb </a:t>
            </a:r>
            <a:r>
              <a:rPr dirty="0" sz="1450" spc="-5">
                <a:latin typeface="Times New Roman"/>
                <a:cs typeface="Times New Roman"/>
              </a:rPr>
              <a:t>of </a:t>
            </a:r>
            <a:r>
              <a:rPr dirty="0" sz="1450" spc="-10">
                <a:latin typeface="Times New Roman"/>
                <a:cs typeface="Times New Roman"/>
              </a:rPr>
              <a:t>my life, that </a:t>
            </a:r>
            <a:r>
              <a:rPr dirty="0" sz="1450" spc="-5">
                <a:latin typeface="Times New Roman"/>
                <a:cs typeface="Times New Roman"/>
              </a:rPr>
              <a:t>I </a:t>
            </a:r>
            <a:r>
              <a:rPr dirty="0" sz="1450" spc="-10">
                <a:latin typeface="Times New Roman"/>
                <a:cs typeface="Times New Roman"/>
              </a:rPr>
              <a:t>noticed in myself the  absence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our </a:t>
            </a:r>
            <a:r>
              <a:rPr dirty="0" sz="1450" spc="-10">
                <a:latin typeface="Times New Roman"/>
                <a:cs typeface="Times New Roman"/>
              </a:rPr>
              <a:t>friends the philosophers call the general idea; </a:t>
            </a:r>
            <a:r>
              <a:rPr dirty="0" sz="1450" spc="-5">
                <a:latin typeface="Times New Roman"/>
                <a:cs typeface="Times New Roman"/>
              </a:rPr>
              <a:t>but </a:t>
            </a:r>
            <a:r>
              <a:rPr dirty="0" sz="1450" spc="-10">
                <a:latin typeface="Times New Roman"/>
                <a:cs typeface="Times New Roman"/>
              </a:rPr>
              <a:t>this  </a:t>
            </a:r>
            <a:r>
              <a:rPr dirty="0" sz="1450" spc="-5">
                <a:latin typeface="Times New Roman"/>
                <a:cs typeface="Times New Roman"/>
              </a:rPr>
              <a:t>poor </a:t>
            </a:r>
            <a:r>
              <a:rPr dirty="0" sz="1450" spc="-10">
                <a:latin typeface="Times New Roman"/>
                <a:cs typeface="Times New Roman"/>
              </a:rPr>
              <a:t>thing's soul has never known and never will know shelter all her life, all  her life.</a:t>
            </a:r>
            <a:endParaRPr sz="1450">
              <a:latin typeface="Times New Roman"/>
              <a:cs typeface="Times New Roman"/>
            </a:endParaRPr>
          </a:p>
          <a:p>
            <a:pPr algn="just" marL="268605">
              <a:lnSpc>
                <a:spcPct val="100000"/>
              </a:lnSpc>
              <a:spcBef>
                <a:spcPts val="715"/>
              </a:spcBef>
            </a:pPr>
            <a:r>
              <a:rPr dirty="0" sz="1450" spc="-25">
                <a:latin typeface="Times New Roman"/>
                <a:cs typeface="Times New Roman"/>
              </a:rPr>
              <a:t>"Katy, </a:t>
            </a:r>
            <a:r>
              <a:rPr dirty="0" sz="1450" spc="-10">
                <a:latin typeface="Times New Roman"/>
                <a:cs typeface="Times New Roman"/>
              </a:rPr>
              <a:t>let's have breakfast," </a:t>
            </a:r>
            <a:r>
              <a:rPr dirty="0" sz="1450" spc="-5">
                <a:latin typeface="Times New Roman"/>
                <a:cs typeface="Times New Roman"/>
              </a:rPr>
              <a:t>I</a:t>
            </a:r>
            <a:r>
              <a:rPr dirty="0" sz="1450" spc="25">
                <a:latin typeface="Times New Roman"/>
                <a:cs typeface="Times New Roman"/>
              </a:rPr>
              <a:t> </a:t>
            </a:r>
            <a:r>
              <a:rPr dirty="0" sz="1450" spc="-30">
                <a:latin typeface="Times New Roman"/>
                <a:cs typeface="Times New Roman"/>
              </a:rPr>
              <a:t>say.</a:t>
            </a:r>
            <a:endParaRPr sz="1450">
              <a:latin typeface="Times New Roman"/>
              <a:cs typeface="Times New Roman"/>
            </a:endParaRPr>
          </a:p>
          <a:p>
            <a:pPr marL="268605" marR="2832735">
              <a:lnSpc>
                <a:spcPct val="140700"/>
              </a:lnSpc>
              <a:spcBef>
                <a:spcPts val="75"/>
              </a:spcBef>
            </a:pPr>
            <a:r>
              <a:rPr dirty="0" sz="1450" spc="-10">
                <a:latin typeface="Times New Roman"/>
                <a:cs typeface="Times New Roman"/>
              </a:rPr>
              <a:t>"No, thank </a:t>
            </a:r>
            <a:r>
              <a:rPr dirty="0" sz="1450" spc="-5">
                <a:latin typeface="Times New Roman"/>
                <a:cs typeface="Times New Roman"/>
              </a:rPr>
              <a:t>you," </a:t>
            </a:r>
            <a:r>
              <a:rPr dirty="0" sz="1450" spc="-10">
                <a:latin typeface="Times New Roman"/>
                <a:cs typeface="Times New Roman"/>
              </a:rPr>
              <a:t>she answers </a:t>
            </a:r>
            <a:r>
              <a:rPr dirty="0" sz="1450" spc="-20">
                <a:latin typeface="Times New Roman"/>
                <a:cs typeface="Times New Roman"/>
              </a:rPr>
              <a:t>coldly.  </a:t>
            </a:r>
            <a:r>
              <a:rPr dirty="0" sz="1450" spc="-10">
                <a:latin typeface="Times New Roman"/>
                <a:cs typeface="Times New Roman"/>
              </a:rPr>
              <a:t>One minute more passes in</a:t>
            </a:r>
            <a:r>
              <a:rPr dirty="0" sz="1450" spc="5">
                <a:latin typeface="Times New Roman"/>
                <a:cs typeface="Times New Roman"/>
              </a:rPr>
              <a:t> </a:t>
            </a:r>
            <a:r>
              <a:rPr dirty="0" sz="1450" spc="-10">
                <a:latin typeface="Times New Roman"/>
                <a:cs typeface="Times New Roman"/>
              </a:rPr>
              <a:t>silence.</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"I </a:t>
            </a:r>
            <a:r>
              <a:rPr dirty="0" sz="1450" spc="-5">
                <a:latin typeface="Times New Roman"/>
                <a:cs typeface="Times New Roman"/>
              </a:rPr>
              <a:t>don't </a:t>
            </a:r>
            <a:r>
              <a:rPr dirty="0" sz="1450" spc="-10">
                <a:latin typeface="Times New Roman"/>
                <a:cs typeface="Times New Roman"/>
              </a:rPr>
              <a:t>like </a:t>
            </a:r>
            <a:r>
              <a:rPr dirty="0" sz="1450" spc="-20">
                <a:latin typeface="Times New Roman"/>
                <a:cs typeface="Times New Roman"/>
              </a:rPr>
              <a:t>Kharkov," </a:t>
            </a:r>
            <a:r>
              <a:rPr dirty="0" sz="1450" spc="-5">
                <a:latin typeface="Times New Roman"/>
                <a:cs typeface="Times New Roman"/>
              </a:rPr>
              <a:t>I </a:t>
            </a:r>
            <a:r>
              <a:rPr dirty="0" sz="1450" spc="-30">
                <a:latin typeface="Times New Roman"/>
                <a:cs typeface="Times New Roman"/>
              </a:rPr>
              <a:t>say. </a:t>
            </a:r>
            <a:r>
              <a:rPr dirty="0" sz="1450" spc="-10">
                <a:latin typeface="Times New Roman"/>
                <a:cs typeface="Times New Roman"/>
              </a:rPr>
              <a:t>"It's too </a:t>
            </a:r>
            <a:r>
              <a:rPr dirty="0" sz="1450" spc="-25">
                <a:latin typeface="Times New Roman"/>
                <a:cs typeface="Times New Roman"/>
              </a:rPr>
              <a:t>grey. </a:t>
            </a:r>
            <a:r>
              <a:rPr dirty="0" sz="1450" spc="-10">
                <a:latin typeface="Times New Roman"/>
                <a:cs typeface="Times New Roman"/>
              </a:rPr>
              <a:t>A grey</a:t>
            </a:r>
            <a:r>
              <a:rPr dirty="0" sz="1450" spc="5">
                <a:latin typeface="Times New Roman"/>
                <a:cs typeface="Times New Roman"/>
              </a:rPr>
              <a:t> </a:t>
            </a:r>
            <a:r>
              <a:rPr dirty="0" sz="1450" spc="-25">
                <a:latin typeface="Times New Roman"/>
                <a:cs typeface="Times New Roman"/>
              </a:rPr>
              <a:t>city."</a:t>
            </a:r>
            <a:endParaRPr sz="1450">
              <a:latin typeface="Times New Roman"/>
              <a:cs typeface="Times New Roman"/>
            </a:endParaRPr>
          </a:p>
          <a:p>
            <a:pPr marL="268605" marR="637540">
              <a:lnSpc>
                <a:spcPct val="140700"/>
              </a:lnSpc>
              <a:spcBef>
                <a:spcPts val="70"/>
              </a:spcBef>
            </a:pPr>
            <a:r>
              <a:rPr dirty="0" sz="1450" spc="-45">
                <a:latin typeface="Times New Roman"/>
                <a:cs typeface="Times New Roman"/>
              </a:rPr>
              <a:t>"Yes </a:t>
            </a:r>
            <a:r>
              <a:rPr dirty="0" sz="1450" spc="-5">
                <a:latin typeface="Times New Roman"/>
                <a:cs typeface="Times New Roman"/>
              </a:rPr>
              <a:t>... </a:t>
            </a:r>
            <a:r>
              <a:rPr dirty="0" sz="1450" spc="-20">
                <a:latin typeface="Times New Roman"/>
                <a:cs typeface="Times New Roman"/>
              </a:rPr>
              <a:t>ugly.... </a:t>
            </a:r>
            <a:r>
              <a:rPr dirty="0" sz="1450" spc="-10">
                <a:latin typeface="Times New Roman"/>
                <a:cs typeface="Times New Roman"/>
              </a:rPr>
              <a:t>I'm </a:t>
            </a:r>
            <a:r>
              <a:rPr dirty="0" sz="1450" spc="-5">
                <a:latin typeface="Times New Roman"/>
                <a:cs typeface="Times New Roman"/>
              </a:rPr>
              <a:t>not </a:t>
            </a:r>
            <a:r>
              <a:rPr dirty="0" sz="1450" spc="-10">
                <a:latin typeface="Times New Roman"/>
                <a:cs typeface="Times New Roman"/>
              </a:rPr>
              <a:t>here for </a:t>
            </a:r>
            <a:r>
              <a:rPr dirty="0" sz="1450" spc="-5">
                <a:latin typeface="Times New Roman"/>
                <a:cs typeface="Times New Roman"/>
              </a:rPr>
              <a:t>long.... </a:t>
            </a:r>
            <a:r>
              <a:rPr dirty="0" sz="1450" spc="-10">
                <a:latin typeface="Times New Roman"/>
                <a:cs typeface="Times New Roman"/>
              </a:rPr>
              <a:t>On my </a:t>
            </a:r>
            <a:r>
              <a:rPr dirty="0" sz="1450" spc="-35">
                <a:latin typeface="Times New Roman"/>
                <a:cs typeface="Times New Roman"/>
              </a:rPr>
              <a:t>way. </a:t>
            </a:r>
            <a:r>
              <a:rPr dirty="0" sz="1450" spc="-5">
                <a:latin typeface="Times New Roman"/>
                <a:cs typeface="Times New Roman"/>
              </a:rPr>
              <a:t>I </a:t>
            </a:r>
            <a:r>
              <a:rPr dirty="0" sz="1450" spc="-10">
                <a:latin typeface="Times New Roman"/>
                <a:cs typeface="Times New Roman"/>
              </a:rPr>
              <a:t>leave </a:t>
            </a:r>
            <a:r>
              <a:rPr dirty="0" sz="1450" spc="-20">
                <a:latin typeface="Times New Roman"/>
                <a:cs typeface="Times New Roman"/>
              </a:rPr>
              <a:t>to-day."  </a:t>
            </a:r>
            <a:r>
              <a:rPr dirty="0" sz="1450" spc="-10">
                <a:latin typeface="Times New Roman"/>
                <a:cs typeface="Times New Roman"/>
              </a:rPr>
              <a:t>"For where?"</a:t>
            </a:r>
            <a:endParaRPr sz="1450">
              <a:latin typeface="Times New Roman"/>
              <a:cs typeface="Times New Roman"/>
            </a:endParaRPr>
          </a:p>
          <a:p>
            <a:pPr marL="268605" marR="2445385">
              <a:lnSpc>
                <a:spcPct val="144900"/>
              </a:lnSpc>
            </a:pPr>
            <a:r>
              <a:rPr dirty="0" sz="1450" spc="-10">
                <a:latin typeface="Times New Roman"/>
                <a:cs typeface="Times New Roman"/>
              </a:rPr>
              <a:t>"For the Crimea </a:t>
            </a:r>
            <a:r>
              <a:rPr dirty="0" sz="1450" spc="-5">
                <a:latin typeface="Times New Roman"/>
                <a:cs typeface="Times New Roman"/>
              </a:rPr>
              <a:t>... I </a:t>
            </a:r>
            <a:r>
              <a:rPr dirty="0" sz="1450" spc="-10">
                <a:latin typeface="Times New Roman"/>
                <a:cs typeface="Times New Roman"/>
              </a:rPr>
              <a:t>mean, the Caucasus."  "So. For</a:t>
            </a:r>
            <a:r>
              <a:rPr dirty="0" sz="1450" spc="-5">
                <a:latin typeface="Times New Roman"/>
                <a:cs typeface="Times New Roman"/>
              </a:rPr>
              <a:t> </a:t>
            </a:r>
            <a:r>
              <a:rPr dirty="0" sz="1450" spc="-10">
                <a:latin typeface="Times New Roman"/>
                <a:cs typeface="Times New Roman"/>
              </a:rPr>
              <a:t>long?"</a:t>
            </a:r>
            <a:endParaRPr sz="1450">
              <a:latin typeface="Times New Roman"/>
              <a:cs typeface="Times New Roman"/>
            </a:endParaRPr>
          </a:p>
          <a:p>
            <a:pPr marL="268605">
              <a:lnSpc>
                <a:spcPct val="100000"/>
              </a:lnSpc>
              <a:spcBef>
                <a:spcPts val="710"/>
              </a:spcBef>
            </a:pPr>
            <a:r>
              <a:rPr dirty="0" sz="1450" spc="-10">
                <a:latin typeface="Times New Roman"/>
                <a:cs typeface="Times New Roman"/>
              </a:rPr>
              <a:t>"I </a:t>
            </a:r>
            <a:r>
              <a:rPr dirty="0" sz="1450" spc="-5">
                <a:latin typeface="Times New Roman"/>
                <a:cs typeface="Times New Roman"/>
              </a:rPr>
              <a:t>don't </a:t>
            </a:r>
            <a:r>
              <a:rPr dirty="0" sz="1450" spc="-25">
                <a:latin typeface="Times New Roman"/>
                <a:cs typeface="Times New Roman"/>
              </a:rPr>
              <a:t>know."</a:t>
            </a:r>
            <a:endParaRPr sz="1450">
              <a:latin typeface="Times New Roman"/>
              <a:cs typeface="Times New Roman"/>
            </a:endParaRPr>
          </a:p>
          <a:p>
            <a:pPr algn="just" marL="12700" marR="12065" indent="255904">
              <a:lnSpc>
                <a:spcPts val="1730"/>
              </a:lnSpc>
              <a:spcBef>
                <a:spcPts val="844"/>
              </a:spcBef>
            </a:pPr>
            <a:r>
              <a:rPr dirty="0" sz="1450" spc="-10">
                <a:latin typeface="Times New Roman"/>
                <a:cs typeface="Times New Roman"/>
              </a:rPr>
              <a:t>Katy gets </a:t>
            </a:r>
            <a:r>
              <a:rPr dirty="0" sz="1450" spc="-5">
                <a:latin typeface="Times New Roman"/>
                <a:cs typeface="Times New Roman"/>
              </a:rPr>
              <a:t>up </a:t>
            </a:r>
            <a:r>
              <a:rPr dirty="0" sz="1450" spc="-10">
                <a:latin typeface="Times New Roman"/>
                <a:cs typeface="Times New Roman"/>
              </a:rPr>
              <a:t>and gives me her hand with </a:t>
            </a:r>
            <a:r>
              <a:rPr dirty="0" sz="1450" spc="-5">
                <a:latin typeface="Times New Roman"/>
                <a:cs typeface="Times New Roman"/>
              </a:rPr>
              <a:t>a </a:t>
            </a:r>
            <a:r>
              <a:rPr dirty="0" sz="1450" spc="-10">
                <a:latin typeface="Times New Roman"/>
                <a:cs typeface="Times New Roman"/>
              </a:rPr>
              <a:t>cold smile, looking away from  me.</a:t>
            </a:r>
            <a:endParaRPr sz="1450">
              <a:latin typeface="Times New Roman"/>
              <a:cs typeface="Times New Roman"/>
            </a:endParaRPr>
          </a:p>
          <a:p>
            <a:pPr algn="just" marL="12700" marR="5080" indent="255904">
              <a:lnSpc>
                <a:spcPts val="1730"/>
              </a:lnSpc>
              <a:spcBef>
                <a:spcPts val="790"/>
              </a:spcBef>
            </a:pPr>
            <a:r>
              <a:rPr dirty="0" sz="1450" spc="-5">
                <a:latin typeface="Times New Roman"/>
                <a:cs typeface="Times New Roman"/>
              </a:rPr>
              <a:t>I </a:t>
            </a:r>
            <a:r>
              <a:rPr dirty="0" sz="1450" spc="-10">
                <a:latin typeface="Times New Roman"/>
                <a:cs typeface="Times New Roman"/>
              </a:rPr>
              <a:t>would like to ask her: "That means </a:t>
            </a:r>
            <a:r>
              <a:rPr dirty="0" sz="1450" spc="-5">
                <a:latin typeface="Times New Roman"/>
                <a:cs typeface="Times New Roman"/>
              </a:rPr>
              <a:t>you </a:t>
            </a:r>
            <a:r>
              <a:rPr dirty="0" sz="1450" spc="-10">
                <a:latin typeface="Times New Roman"/>
                <a:cs typeface="Times New Roman"/>
              </a:rPr>
              <a:t>won't </a:t>
            </a:r>
            <a:r>
              <a:rPr dirty="0" sz="1450" spc="-5">
                <a:latin typeface="Times New Roman"/>
                <a:cs typeface="Times New Roman"/>
              </a:rPr>
              <a:t>be </a:t>
            </a:r>
            <a:r>
              <a:rPr dirty="0" sz="1450" spc="-10">
                <a:latin typeface="Times New Roman"/>
                <a:cs typeface="Times New Roman"/>
              </a:rPr>
              <a:t>at my funeral?" But she  does </a:t>
            </a:r>
            <a:r>
              <a:rPr dirty="0" sz="1450" spc="-5">
                <a:latin typeface="Times New Roman"/>
                <a:cs typeface="Times New Roman"/>
              </a:rPr>
              <a:t>not </a:t>
            </a:r>
            <a:r>
              <a:rPr dirty="0" sz="1450" spc="-10">
                <a:latin typeface="Times New Roman"/>
                <a:cs typeface="Times New Roman"/>
              </a:rPr>
              <a:t>look at me; her hand is cold and like </a:t>
            </a:r>
            <a:r>
              <a:rPr dirty="0" sz="1450" spc="-5">
                <a:latin typeface="Times New Roman"/>
                <a:cs typeface="Times New Roman"/>
              </a:rPr>
              <a:t>a </a:t>
            </a:r>
            <a:r>
              <a:rPr dirty="0" sz="1450" spc="-10">
                <a:latin typeface="Times New Roman"/>
                <a:cs typeface="Times New Roman"/>
              </a:rPr>
              <a:t>stranger's. </a:t>
            </a:r>
            <a:r>
              <a:rPr dirty="0" sz="1450" spc="-5">
                <a:latin typeface="Times New Roman"/>
                <a:cs typeface="Times New Roman"/>
              </a:rPr>
              <a:t>I </a:t>
            </a:r>
            <a:r>
              <a:rPr dirty="0" sz="1450" spc="-10">
                <a:latin typeface="Times New Roman"/>
                <a:cs typeface="Times New Roman"/>
              </a:rPr>
              <a:t>escort her to the  </a:t>
            </a:r>
            <a:r>
              <a:rPr dirty="0" sz="1450" spc="-5">
                <a:latin typeface="Times New Roman"/>
                <a:cs typeface="Times New Roman"/>
              </a:rPr>
              <a:t>door </a:t>
            </a:r>
            <a:r>
              <a:rPr dirty="0" sz="1450" spc="-10">
                <a:latin typeface="Times New Roman"/>
                <a:cs typeface="Times New Roman"/>
              </a:rPr>
              <a:t>in silenqe.... She goes </a:t>
            </a:r>
            <a:r>
              <a:rPr dirty="0" sz="1450" spc="-5">
                <a:latin typeface="Times New Roman"/>
                <a:cs typeface="Times New Roman"/>
              </a:rPr>
              <a:t>out of </a:t>
            </a:r>
            <a:r>
              <a:rPr dirty="0" sz="1450" spc="-10">
                <a:latin typeface="Times New Roman"/>
                <a:cs typeface="Times New Roman"/>
              </a:rPr>
              <a:t>my room and walks down the long passage,  without looking back. She knows that my eyes are following </a:t>
            </a:r>
            <a:r>
              <a:rPr dirty="0" sz="1450" spc="-20">
                <a:latin typeface="Times New Roman"/>
                <a:cs typeface="Times New Roman"/>
              </a:rPr>
              <a:t>her, </a:t>
            </a:r>
            <a:r>
              <a:rPr dirty="0" sz="1450" spc="-10">
                <a:latin typeface="Times New Roman"/>
                <a:cs typeface="Times New Roman"/>
              </a:rPr>
              <a:t>and probably  </a:t>
            </a:r>
            <a:r>
              <a:rPr dirty="0" sz="1450" spc="-5">
                <a:latin typeface="Times New Roman"/>
                <a:cs typeface="Times New Roman"/>
              </a:rPr>
              <a:t>on </a:t>
            </a:r>
            <a:r>
              <a:rPr dirty="0" sz="1450" spc="-10">
                <a:latin typeface="Times New Roman"/>
                <a:cs typeface="Times New Roman"/>
              </a:rPr>
              <a:t>the landing she will look</a:t>
            </a:r>
            <a:r>
              <a:rPr dirty="0" sz="1450" spc="15">
                <a:latin typeface="Times New Roman"/>
                <a:cs typeface="Times New Roman"/>
              </a:rPr>
              <a:t> </a:t>
            </a:r>
            <a:r>
              <a:rPr dirty="0" sz="1450" spc="-10">
                <a:latin typeface="Times New Roman"/>
                <a:cs typeface="Times New Roman"/>
              </a:rPr>
              <a:t>back.</a:t>
            </a:r>
            <a:endParaRPr sz="1450">
              <a:latin typeface="Times New Roman"/>
              <a:cs typeface="Times New Roman"/>
            </a:endParaRPr>
          </a:p>
          <a:p>
            <a:pPr algn="just" marL="12700" marR="8890" indent="255904">
              <a:lnSpc>
                <a:spcPts val="1730"/>
              </a:lnSpc>
              <a:spcBef>
                <a:spcPts val="710"/>
              </a:spcBef>
            </a:pPr>
            <a:r>
              <a:rPr dirty="0" sz="1450" spc="-10">
                <a:latin typeface="Times New Roman"/>
                <a:cs typeface="Times New Roman"/>
              </a:rPr>
              <a:t>No, she did </a:t>
            </a:r>
            <a:r>
              <a:rPr dirty="0" sz="1450" spc="-5">
                <a:latin typeface="Times New Roman"/>
                <a:cs typeface="Times New Roman"/>
              </a:rPr>
              <a:t>not </a:t>
            </a:r>
            <a:r>
              <a:rPr dirty="0" sz="1450" spc="-10">
                <a:latin typeface="Times New Roman"/>
                <a:cs typeface="Times New Roman"/>
              </a:rPr>
              <a:t>look back. The black dress showed for the last time, her  steps were stilled.... Goodbye, my</a:t>
            </a:r>
            <a:r>
              <a:rPr dirty="0" sz="1450" spc="15">
                <a:latin typeface="Times New Roman"/>
                <a:cs typeface="Times New Roman"/>
              </a:rPr>
              <a:t> </a:t>
            </a:r>
            <a:r>
              <a:rPr dirty="0" sz="1450" spc="-10">
                <a:latin typeface="Times New Roman"/>
                <a:cs typeface="Times New Roman"/>
              </a:rPr>
              <a:t>treasure!</a:t>
            </a:r>
            <a:endParaRPr sz="1450">
              <a:latin typeface="Times New Roman"/>
              <a:cs typeface="Times New Roman"/>
            </a:endParaRPr>
          </a:p>
          <a:p>
            <a:pPr algn="ctr">
              <a:lnSpc>
                <a:spcPct val="100000"/>
              </a:lnSpc>
              <a:spcBef>
                <a:spcPts val="725"/>
              </a:spcBef>
            </a:pPr>
            <a:r>
              <a:rPr dirty="0" sz="1450" spc="-5">
                <a:latin typeface="Times New Roman"/>
                <a:cs typeface="Times New Roman"/>
              </a:rPr>
              <a:t>****</a:t>
            </a:r>
            <a:endParaRPr sz="1450">
              <a:latin typeface="Times New Roman"/>
              <a:cs typeface="Times New Roman"/>
            </a:endParaRPr>
          </a:p>
        </p:txBody>
      </p:sp>
      <p:sp>
        <p:nvSpPr>
          <p:cNvPr id="3" name="object 3"/>
          <p:cNvSpPr txBox="1"/>
          <p:nvPr/>
        </p:nvSpPr>
        <p:spPr>
          <a:xfrm>
            <a:off x="3398881" y="9234182"/>
            <a:ext cx="762635" cy="803275"/>
          </a:xfrm>
          <a:prstGeom prst="rect">
            <a:avLst/>
          </a:prstGeom>
        </p:spPr>
        <p:txBody>
          <a:bodyPr wrap="square" lIns="0" tIns="11430" rIns="0" bIns="0" rtlCol="0" vert="horz">
            <a:spAutoFit/>
          </a:bodyPr>
          <a:lstStyle/>
          <a:p>
            <a:pPr algn="ctr">
              <a:lnSpc>
                <a:spcPct val="100000"/>
              </a:lnSpc>
              <a:spcBef>
                <a:spcPts val="90"/>
              </a:spcBef>
            </a:pPr>
            <a:r>
              <a:rPr dirty="0" sz="1450" spc="-10" b="1">
                <a:latin typeface="Times New Roman"/>
                <a:cs typeface="Times New Roman"/>
              </a:rPr>
              <a:t>THE</a:t>
            </a:r>
            <a:r>
              <a:rPr dirty="0" sz="1450" spc="-80" b="1">
                <a:latin typeface="Times New Roman"/>
                <a:cs typeface="Times New Roman"/>
              </a:rPr>
              <a:t> </a:t>
            </a:r>
            <a:r>
              <a:rPr dirty="0" sz="1450" spc="-10" b="1">
                <a:latin typeface="Times New Roman"/>
                <a:cs typeface="Times New Roman"/>
              </a:rPr>
              <a:t>FIT</a:t>
            </a:r>
            <a:endParaRPr sz="1450">
              <a:latin typeface="Times New Roman"/>
              <a:cs typeface="Times New Roman"/>
            </a:endParaRPr>
          </a:p>
          <a:p>
            <a:pPr>
              <a:lnSpc>
                <a:spcPct val="100000"/>
              </a:lnSpc>
              <a:spcBef>
                <a:spcPts val="5"/>
              </a:spcBef>
            </a:pPr>
            <a:endParaRPr sz="2300">
              <a:latin typeface="Times New Roman"/>
              <a:cs typeface="Times New Roman"/>
            </a:endParaRPr>
          </a:p>
          <a:p>
            <a:pPr algn="ctr">
              <a:lnSpc>
                <a:spcPct val="100000"/>
              </a:lnSpc>
            </a:pPr>
            <a:r>
              <a:rPr dirty="0" sz="1450" spc="-5" b="1">
                <a:latin typeface="Times New Roman"/>
                <a:cs typeface="Times New Roman"/>
              </a:rPr>
              <a:t>I</a:t>
            </a:r>
            <a:endParaRPr sz="145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856195"/>
            <a:ext cx="5807710" cy="917194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The medical student </a:t>
            </a:r>
            <a:r>
              <a:rPr dirty="0" sz="1450" spc="-20">
                <a:latin typeface="Times New Roman"/>
                <a:cs typeface="Times New Roman"/>
              </a:rPr>
              <a:t>Mayer, </a:t>
            </a:r>
            <a:r>
              <a:rPr dirty="0" sz="1450" spc="-10">
                <a:latin typeface="Times New Roman"/>
                <a:cs typeface="Times New Roman"/>
              </a:rPr>
              <a:t>and </a:t>
            </a:r>
            <a:r>
              <a:rPr dirty="0" sz="1450" spc="-20">
                <a:latin typeface="Times New Roman"/>
                <a:cs typeface="Times New Roman"/>
              </a:rPr>
              <a:t>Ribnikov, </a:t>
            </a:r>
            <a:r>
              <a:rPr dirty="0" sz="1450" spc="-5">
                <a:latin typeface="Times New Roman"/>
                <a:cs typeface="Times New Roman"/>
              </a:rPr>
              <a:t>a </a:t>
            </a:r>
            <a:r>
              <a:rPr dirty="0" sz="1450" spc="-10">
                <a:latin typeface="Times New Roman"/>
                <a:cs typeface="Times New Roman"/>
              </a:rPr>
              <a:t>student at the Moscow school  </a:t>
            </a:r>
            <a:r>
              <a:rPr dirty="0" sz="1450" spc="-5">
                <a:latin typeface="Times New Roman"/>
                <a:cs typeface="Times New Roman"/>
              </a:rPr>
              <a:t>of </a:t>
            </a:r>
            <a:r>
              <a:rPr dirty="0" sz="1450" spc="-10">
                <a:latin typeface="Times New Roman"/>
                <a:cs typeface="Times New Roman"/>
              </a:rPr>
              <a:t>painting, sculpture, and architecture, came </a:t>
            </a:r>
            <a:r>
              <a:rPr dirty="0" sz="1450" spc="-5">
                <a:latin typeface="Times New Roman"/>
                <a:cs typeface="Times New Roman"/>
              </a:rPr>
              <a:t>one </a:t>
            </a:r>
            <a:r>
              <a:rPr dirty="0" sz="1450" spc="-10">
                <a:latin typeface="Times New Roman"/>
                <a:cs typeface="Times New Roman"/>
              </a:rPr>
              <a:t>evening to their friend  </a:t>
            </a:r>
            <a:r>
              <a:rPr dirty="0" sz="1450" spc="-35">
                <a:latin typeface="Times New Roman"/>
                <a:cs typeface="Times New Roman"/>
              </a:rPr>
              <a:t>Vassiliev, </a:t>
            </a:r>
            <a:r>
              <a:rPr dirty="0" sz="1450" spc="-10">
                <a:latin typeface="Times New Roman"/>
                <a:cs typeface="Times New Roman"/>
              </a:rPr>
              <a:t>law student, and proposed that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go </a:t>
            </a:r>
            <a:r>
              <a:rPr dirty="0" sz="1450" spc="-10">
                <a:latin typeface="Times New Roman"/>
                <a:cs typeface="Times New Roman"/>
              </a:rPr>
              <a:t>with them to S——v  Street. For </a:t>
            </a:r>
            <a:r>
              <a:rPr dirty="0" sz="1450" spc="-5">
                <a:latin typeface="Times New Roman"/>
                <a:cs typeface="Times New Roman"/>
              </a:rPr>
              <a:t>a </a:t>
            </a:r>
            <a:r>
              <a:rPr dirty="0" sz="1450" spc="-10">
                <a:latin typeface="Times New Roman"/>
                <a:cs typeface="Times New Roman"/>
              </a:rPr>
              <a:t>long while </a:t>
            </a:r>
            <a:r>
              <a:rPr dirty="0" sz="1450" spc="-30">
                <a:latin typeface="Times New Roman"/>
                <a:cs typeface="Times New Roman"/>
              </a:rPr>
              <a:t>Vassiliev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agree, </a:t>
            </a:r>
            <a:r>
              <a:rPr dirty="0" sz="1450" spc="-5">
                <a:latin typeface="Times New Roman"/>
                <a:cs typeface="Times New Roman"/>
              </a:rPr>
              <a:t>but </a:t>
            </a:r>
            <a:r>
              <a:rPr dirty="0" sz="1450" spc="-10">
                <a:latin typeface="Times New Roman"/>
                <a:cs typeface="Times New Roman"/>
              </a:rPr>
              <a:t>eventually dressed himself  and went with</a:t>
            </a:r>
            <a:r>
              <a:rPr dirty="0" sz="145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Unfortunate women </a:t>
            </a:r>
            <a:r>
              <a:rPr dirty="0" sz="1450" spc="-5">
                <a:latin typeface="Times New Roman"/>
                <a:cs typeface="Times New Roman"/>
              </a:rPr>
              <a:t>he </a:t>
            </a:r>
            <a:r>
              <a:rPr dirty="0" sz="1450" spc="-10">
                <a:latin typeface="Times New Roman"/>
                <a:cs typeface="Times New Roman"/>
              </a:rPr>
              <a:t>knew only </a:t>
            </a:r>
            <a:r>
              <a:rPr dirty="0" sz="1450" spc="-5">
                <a:latin typeface="Times New Roman"/>
                <a:cs typeface="Times New Roman"/>
              </a:rPr>
              <a:t>by </a:t>
            </a:r>
            <a:r>
              <a:rPr dirty="0" sz="1450" spc="-10">
                <a:latin typeface="Times New Roman"/>
                <a:cs typeface="Times New Roman"/>
              </a:rPr>
              <a:t>hearsay and from </a:t>
            </a:r>
            <a:r>
              <a:rPr dirty="0" sz="1450" spc="-5">
                <a:latin typeface="Times New Roman"/>
                <a:cs typeface="Times New Roman"/>
              </a:rPr>
              <a:t>books, </a:t>
            </a:r>
            <a:r>
              <a:rPr dirty="0" sz="1450" spc="-10">
                <a:latin typeface="Times New Roman"/>
                <a:cs typeface="Times New Roman"/>
              </a:rPr>
              <a:t>and never  once in his life had </a:t>
            </a:r>
            <a:r>
              <a:rPr dirty="0" sz="1450" spc="-5">
                <a:latin typeface="Times New Roman"/>
                <a:cs typeface="Times New Roman"/>
              </a:rPr>
              <a:t>he </a:t>
            </a:r>
            <a:r>
              <a:rPr dirty="0" sz="1450" spc="-10">
                <a:latin typeface="Times New Roman"/>
                <a:cs typeface="Times New Roman"/>
              </a:rPr>
              <a:t>been in the houses where they live. He knew there were  immoral</a:t>
            </a:r>
            <a:r>
              <a:rPr dirty="0" sz="1450" spc="70">
                <a:latin typeface="Times New Roman"/>
                <a:cs typeface="Times New Roman"/>
              </a:rPr>
              <a:t> </a:t>
            </a:r>
            <a:r>
              <a:rPr dirty="0" sz="1450" spc="-10">
                <a:latin typeface="Times New Roman"/>
                <a:cs typeface="Times New Roman"/>
              </a:rPr>
              <a:t>women</a:t>
            </a:r>
            <a:r>
              <a:rPr dirty="0" sz="1450" spc="70">
                <a:latin typeface="Times New Roman"/>
                <a:cs typeface="Times New Roman"/>
              </a:rPr>
              <a:t> </a:t>
            </a:r>
            <a:r>
              <a:rPr dirty="0" sz="1450" spc="-10">
                <a:latin typeface="Times New Roman"/>
                <a:cs typeface="Times New Roman"/>
              </a:rPr>
              <a:t>who</a:t>
            </a:r>
            <a:r>
              <a:rPr dirty="0" sz="1450" spc="70">
                <a:latin typeface="Times New Roman"/>
                <a:cs typeface="Times New Roman"/>
              </a:rPr>
              <a:t> </a:t>
            </a:r>
            <a:r>
              <a:rPr dirty="0" sz="1450" spc="-10">
                <a:latin typeface="Times New Roman"/>
                <a:cs typeface="Times New Roman"/>
              </a:rPr>
              <a:t>were</a:t>
            </a:r>
            <a:r>
              <a:rPr dirty="0" sz="1450" spc="70">
                <a:latin typeface="Times New Roman"/>
                <a:cs typeface="Times New Roman"/>
              </a:rPr>
              <a:t> </a:t>
            </a:r>
            <a:r>
              <a:rPr dirty="0" sz="1450" spc="-10">
                <a:latin typeface="Times New Roman"/>
                <a:cs typeface="Times New Roman"/>
              </a:rPr>
              <a:t>forced</a:t>
            </a:r>
            <a:r>
              <a:rPr dirty="0" sz="1450" spc="70">
                <a:latin typeface="Times New Roman"/>
                <a:cs typeface="Times New Roman"/>
              </a:rPr>
              <a:t> </a:t>
            </a:r>
            <a:r>
              <a:rPr dirty="0" sz="1450" spc="-5">
                <a:latin typeface="Times New Roman"/>
                <a:cs typeface="Times New Roman"/>
              </a:rPr>
              <a:t>by</a:t>
            </a:r>
            <a:r>
              <a:rPr dirty="0" sz="1450" spc="70">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pressure</a:t>
            </a:r>
            <a:r>
              <a:rPr dirty="0" sz="1450" spc="70">
                <a:latin typeface="Times New Roman"/>
                <a:cs typeface="Times New Roman"/>
              </a:rPr>
              <a:t>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disastrous</a:t>
            </a:r>
            <a:r>
              <a:rPr dirty="0" sz="1450" spc="75">
                <a:latin typeface="Times New Roman"/>
                <a:cs typeface="Times New Roman"/>
              </a:rPr>
              <a:t> </a:t>
            </a:r>
            <a:r>
              <a:rPr dirty="0" sz="1450" spc="-10">
                <a:latin typeface="Times New Roman"/>
                <a:cs typeface="Times New Roman"/>
              </a:rPr>
              <a:t>circumstances</a:t>
            </a:r>
            <a:endParaRPr sz="1450">
              <a:latin typeface="Times New Roman"/>
              <a:cs typeface="Times New Roman"/>
            </a:endParaRPr>
          </a:p>
          <a:p>
            <a:pPr algn="just" marL="12700">
              <a:lnSpc>
                <a:spcPts val="1664"/>
              </a:lnSpc>
            </a:pPr>
            <a:r>
              <a:rPr dirty="0" sz="1450" spc="-10">
                <a:latin typeface="Times New Roman"/>
                <a:cs typeface="Times New Roman"/>
              </a:rPr>
              <a:t>—environment,</a:t>
            </a:r>
            <a:r>
              <a:rPr dirty="0" sz="1450" spc="225">
                <a:latin typeface="Times New Roman"/>
                <a:cs typeface="Times New Roman"/>
              </a:rPr>
              <a:t> </a:t>
            </a:r>
            <a:r>
              <a:rPr dirty="0" sz="1450" spc="-10">
                <a:latin typeface="Times New Roman"/>
                <a:cs typeface="Times New Roman"/>
              </a:rPr>
              <a:t>bad</a:t>
            </a:r>
            <a:r>
              <a:rPr dirty="0" sz="1450" spc="229">
                <a:latin typeface="Times New Roman"/>
                <a:cs typeface="Times New Roman"/>
              </a:rPr>
              <a:t> </a:t>
            </a:r>
            <a:r>
              <a:rPr dirty="0" sz="1450" spc="-10">
                <a:latin typeface="Times New Roman"/>
                <a:cs typeface="Times New Roman"/>
              </a:rPr>
              <a:t>up-bringing,</a:t>
            </a:r>
            <a:r>
              <a:rPr dirty="0" sz="1450" spc="229">
                <a:latin typeface="Times New Roman"/>
                <a:cs typeface="Times New Roman"/>
              </a:rPr>
              <a:t> </a:t>
            </a:r>
            <a:r>
              <a:rPr dirty="0" sz="1450" spc="-20">
                <a:latin typeface="Times New Roman"/>
                <a:cs typeface="Times New Roman"/>
              </a:rPr>
              <a:t>poverty,</a:t>
            </a:r>
            <a:r>
              <a:rPr dirty="0" sz="1450" spc="229">
                <a:latin typeface="Times New Roman"/>
                <a:cs typeface="Times New Roman"/>
              </a:rPr>
              <a:t> </a:t>
            </a:r>
            <a:r>
              <a:rPr dirty="0" sz="1450" spc="-10">
                <a:latin typeface="Times New Roman"/>
                <a:cs typeface="Times New Roman"/>
              </a:rPr>
              <a:t>and</a:t>
            </a:r>
            <a:r>
              <a:rPr dirty="0" sz="1450" spc="229">
                <a:latin typeface="Times New Roman"/>
                <a:cs typeface="Times New Roman"/>
              </a:rPr>
              <a:t> </a:t>
            </a:r>
            <a:r>
              <a:rPr dirty="0" sz="1450" spc="-10">
                <a:latin typeface="Times New Roman"/>
                <a:cs typeface="Times New Roman"/>
              </a:rPr>
              <a:t>the</a:t>
            </a:r>
            <a:r>
              <a:rPr dirty="0" sz="1450" spc="229">
                <a:latin typeface="Times New Roman"/>
                <a:cs typeface="Times New Roman"/>
              </a:rPr>
              <a:t> </a:t>
            </a:r>
            <a:r>
              <a:rPr dirty="0" sz="1450" spc="-10">
                <a:latin typeface="Times New Roman"/>
                <a:cs typeface="Times New Roman"/>
              </a:rPr>
              <a:t>like—to</a:t>
            </a:r>
            <a:r>
              <a:rPr dirty="0" sz="1450" spc="225">
                <a:latin typeface="Times New Roman"/>
                <a:cs typeface="Times New Roman"/>
              </a:rPr>
              <a:t> </a:t>
            </a:r>
            <a:r>
              <a:rPr dirty="0" sz="1450" spc="-10">
                <a:latin typeface="Times New Roman"/>
                <a:cs typeface="Times New Roman"/>
              </a:rPr>
              <a:t>sell</a:t>
            </a:r>
            <a:r>
              <a:rPr dirty="0" sz="1450" spc="229">
                <a:latin typeface="Times New Roman"/>
                <a:cs typeface="Times New Roman"/>
              </a:rPr>
              <a:t> </a:t>
            </a:r>
            <a:r>
              <a:rPr dirty="0" sz="1450" spc="-10">
                <a:latin typeface="Times New Roman"/>
                <a:cs typeface="Times New Roman"/>
              </a:rPr>
              <a:t>their</a:t>
            </a:r>
            <a:r>
              <a:rPr dirty="0" sz="1450" spc="235">
                <a:latin typeface="Times New Roman"/>
                <a:cs typeface="Times New Roman"/>
              </a:rPr>
              <a:t> </a:t>
            </a:r>
            <a:r>
              <a:rPr dirty="0" sz="1450" spc="-5">
                <a:latin typeface="Times New Roman"/>
                <a:cs typeface="Times New Roman"/>
              </a:rPr>
              <a:t>honour</a:t>
            </a:r>
            <a:endParaRPr sz="1450">
              <a:latin typeface="Times New Roman"/>
              <a:cs typeface="Times New Roman"/>
            </a:endParaRPr>
          </a:p>
          <a:p>
            <a:pPr algn="just" marL="12700" marR="5715">
              <a:lnSpc>
                <a:spcPts val="1730"/>
              </a:lnSpc>
              <a:spcBef>
                <a:spcPts val="60"/>
              </a:spcBef>
            </a:pPr>
            <a:r>
              <a:rPr dirty="0" sz="1450" spc="-10">
                <a:latin typeface="Times New Roman"/>
                <a:cs typeface="Times New Roman"/>
              </a:rPr>
              <a:t>for </a:t>
            </a:r>
            <a:r>
              <a:rPr dirty="0" sz="1450" spc="-25">
                <a:latin typeface="Times New Roman"/>
                <a:cs typeface="Times New Roman"/>
              </a:rPr>
              <a:t>money. </a:t>
            </a:r>
            <a:r>
              <a:rPr dirty="0" sz="1450" spc="-10">
                <a:latin typeface="Times New Roman"/>
                <a:cs typeface="Times New Roman"/>
              </a:rPr>
              <a:t>They </a:t>
            </a:r>
            <a:r>
              <a:rPr dirty="0" sz="1450" spc="-5">
                <a:latin typeface="Times New Roman"/>
                <a:cs typeface="Times New Roman"/>
              </a:rPr>
              <a:t>do not </a:t>
            </a:r>
            <a:r>
              <a:rPr dirty="0" sz="1450" spc="-10">
                <a:latin typeface="Times New Roman"/>
                <a:cs typeface="Times New Roman"/>
              </a:rPr>
              <a:t>know pure love, have </a:t>
            </a:r>
            <a:r>
              <a:rPr dirty="0" sz="1450" spc="-5">
                <a:latin typeface="Times New Roman"/>
                <a:cs typeface="Times New Roman"/>
              </a:rPr>
              <a:t>no </a:t>
            </a:r>
            <a:r>
              <a:rPr dirty="0" sz="1450" spc="-10">
                <a:latin typeface="Times New Roman"/>
                <a:cs typeface="Times New Roman"/>
              </a:rPr>
              <a:t>children and </a:t>
            </a:r>
            <a:r>
              <a:rPr dirty="0" sz="1450" spc="-5">
                <a:latin typeface="Times New Roman"/>
                <a:cs typeface="Times New Roman"/>
              </a:rPr>
              <a:t>no </a:t>
            </a:r>
            <a:r>
              <a:rPr dirty="0" sz="1450" spc="-10">
                <a:latin typeface="Times New Roman"/>
                <a:cs typeface="Times New Roman"/>
              </a:rPr>
              <a:t>legal rights;  mothers and sisters mourn them for dead, science treats them as an evil, men  are familiar with them. But notwithstanding all this they </a:t>
            </a:r>
            <a:r>
              <a:rPr dirty="0" sz="1450" spc="-5">
                <a:latin typeface="Times New Roman"/>
                <a:cs typeface="Times New Roman"/>
              </a:rPr>
              <a:t>do not </a:t>
            </a:r>
            <a:r>
              <a:rPr dirty="0" sz="1450" spc="-10">
                <a:latin typeface="Times New Roman"/>
                <a:cs typeface="Times New Roman"/>
              </a:rPr>
              <a:t>lose the image  and likeness </a:t>
            </a:r>
            <a:r>
              <a:rPr dirty="0" sz="1450" spc="-5">
                <a:latin typeface="Times New Roman"/>
                <a:cs typeface="Times New Roman"/>
              </a:rPr>
              <a:t>of </a:t>
            </a:r>
            <a:r>
              <a:rPr dirty="0" sz="1450" spc="-10">
                <a:latin typeface="Times New Roman"/>
                <a:cs typeface="Times New Roman"/>
              </a:rPr>
              <a:t>God. They all acknowledge their sin and </a:t>
            </a:r>
            <a:r>
              <a:rPr dirty="0" sz="1450" spc="-5">
                <a:latin typeface="Times New Roman"/>
                <a:cs typeface="Times New Roman"/>
              </a:rPr>
              <a:t>hope </a:t>
            </a:r>
            <a:r>
              <a:rPr dirty="0" sz="1450" spc="-10">
                <a:latin typeface="Times New Roman"/>
                <a:cs typeface="Times New Roman"/>
              </a:rPr>
              <a:t>for salvation.  They are free to avail themselves </a:t>
            </a:r>
            <a:r>
              <a:rPr dirty="0" sz="1450" spc="-5">
                <a:latin typeface="Times New Roman"/>
                <a:cs typeface="Times New Roman"/>
              </a:rPr>
              <a:t>of </a:t>
            </a:r>
            <a:r>
              <a:rPr dirty="0" sz="1450" spc="-10">
                <a:latin typeface="Times New Roman"/>
                <a:cs typeface="Times New Roman"/>
              </a:rPr>
              <a:t>every means </a:t>
            </a:r>
            <a:r>
              <a:rPr dirty="0" sz="1450" spc="-5">
                <a:latin typeface="Times New Roman"/>
                <a:cs typeface="Times New Roman"/>
              </a:rPr>
              <a:t>of </a:t>
            </a:r>
            <a:r>
              <a:rPr dirty="0" sz="1450" spc="-10">
                <a:latin typeface="Times New Roman"/>
                <a:cs typeface="Times New Roman"/>
              </a:rPr>
              <a:t>salvation. </a:t>
            </a:r>
            <a:r>
              <a:rPr dirty="0" sz="1450" spc="-20">
                <a:latin typeface="Times New Roman"/>
                <a:cs typeface="Times New Roman"/>
              </a:rPr>
              <a:t>True, </a:t>
            </a:r>
            <a:r>
              <a:rPr dirty="0" sz="1450" spc="-10">
                <a:latin typeface="Times New Roman"/>
                <a:cs typeface="Times New Roman"/>
              </a:rPr>
              <a:t>Society  does </a:t>
            </a:r>
            <a:r>
              <a:rPr dirty="0" sz="1450" spc="-5">
                <a:latin typeface="Times New Roman"/>
                <a:cs typeface="Times New Roman"/>
              </a:rPr>
              <a:t>not </a:t>
            </a:r>
            <a:r>
              <a:rPr dirty="0" sz="1450" spc="-10">
                <a:latin typeface="Times New Roman"/>
                <a:cs typeface="Times New Roman"/>
              </a:rPr>
              <a:t>forgive people their past, </a:t>
            </a:r>
            <a:r>
              <a:rPr dirty="0" sz="1450" spc="-5">
                <a:latin typeface="Times New Roman"/>
                <a:cs typeface="Times New Roman"/>
              </a:rPr>
              <a:t>but </a:t>
            </a:r>
            <a:r>
              <a:rPr dirty="0" sz="1450" spc="-10">
                <a:latin typeface="Times New Roman"/>
                <a:cs typeface="Times New Roman"/>
              </a:rPr>
              <a:t>with God Mary </a:t>
            </a:r>
            <a:r>
              <a:rPr dirty="0" sz="1450" spc="-5">
                <a:latin typeface="Times New Roman"/>
                <a:cs typeface="Times New Roman"/>
              </a:rPr>
              <a:t>of </a:t>
            </a:r>
            <a:r>
              <a:rPr dirty="0" sz="1450" spc="-10">
                <a:latin typeface="Times New Roman"/>
                <a:cs typeface="Times New Roman"/>
              </a:rPr>
              <a:t>Egypt is </a:t>
            </a:r>
            <a:r>
              <a:rPr dirty="0" sz="1450" spc="-5">
                <a:latin typeface="Times New Roman"/>
                <a:cs typeface="Times New Roman"/>
              </a:rPr>
              <a:t>not </a:t>
            </a:r>
            <a:r>
              <a:rPr dirty="0" sz="1450" spc="-10">
                <a:latin typeface="Times New Roman"/>
                <a:cs typeface="Times New Roman"/>
              </a:rPr>
              <a:t>lower  than the other saints. Whenever </a:t>
            </a:r>
            <a:r>
              <a:rPr dirty="0" sz="1450" spc="-30">
                <a:latin typeface="Times New Roman"/>
                <a:cs typeface="Times New Roman"/>
              </a:rPr>
              <a:t>Vassiliev </a:t>
            </a:r>
            <a:r>
              <a:rPr dirty="0" sz="1450" spc="-10">
                <a:latin typeface="Times New Roman"/>
                <a:cs typeface="Times New Roman"/>
              </a:rPr>
              <a:t>recognised an unfortunate woman in  the street </a:t>
            </a:r>
            <a:r>
              <a:rPr dirty="0" sz="1450" spc="-5">
                <a:latin typeface="Times New Roman"/>
                <a:cs typeface="Times New Roman"/>
              </a:rPr>
              <a:t>by </a:t>
            </a:r>
            <a:r>
              <a:rPr dirty="0" sz="1450" spc="-10">
                <a:latin typeface="Times New Roman"/>
                <a:cs typeface="Times New Roman"/>
              </a:rPr>
              <a:t>her costume </a:t>
            </a:r>
            <a:r>
              <a:rPr dirty="0" sz="1450" spc="-5">
                <a:latin typeface="Times New Roman"/>
                <a:cs typeface="Times New Roman"/>
              </a:rPr>
              <a:t>or </a:t>
            </a:r>
            <a:r>
              <a:rPr dirty="0" sz="1450" spc="-10">
                <a:latin typeface="Times New Roman"/>
                <a:cs typeface="Times New Roman"/>
              </a:rPr>
              <a:t>her </a:t>
            </a:r>
            <a:r>
              <a:rPr dirty="0" sz="1450" spc="-15">
                <a:latin typeface="Times New Roman"/>
                <a:cs typeface="Times New Roman"/>
              </a:rPr>
              <a:t>manner, </a:t>
            </a:r>
            <a:r>
              <a:rPr dirty="0" sz="1450" spc="-5">
                <a:latin typeface="Times New Roman"/>
                <a:cs typeface="Times New Roman"/>
              </a:rPr>
              <a:t>or </a:t>
            </a:r>
            <a:r>
              <a:rPr dirty="0" sz="1450" spc="-10">
                <a:latin typeface="Times New Roman"/>
                <a:cs typeface="Times New Roman"/>
              </a:rPr>
              <a:t>saw </a:t>
            </a:r>
            <a:r>
              <a:rPr dirty="0" sz="1450" spc="-5">
                <a:latin typeface="Times New Roman"/>
                <a:cs typeface="Times New Roman"/>
              </a:rPr>
              <a:t>a </a:t>
            </a:r>
            <a:r>
              <a:rPr dirty="0" sz="1450" spc="-10">
                <a:latin typeface="Times New Roman"/>
                <a:cs typeface="Times New Roman"/>
              </a:rPr>
              <a:t>picture </a:t>
            </a:r>
            <a:r>
              <a:rPr dirty="0" sz="1450" spc="-5">
                <a:latin typeface="Times New Roman"/>
                <a:cs typeface="Times New Roman"/>
              </a:rPr>
              <a:t>of one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comic  </a:t>
            </a:r>
            <a:r>
              <a:rPr dirty="0" sz="1450" spc="-20">
                <a:latin typeface="Times New Roman"/>
                <a:cs typeface="Times New Roman"/>
              </a:rPr>
              <a:t>paper, </a:t>
            </a:r>
            <a:r>
              <a:rPr dirty="0" sz="1450" spc="-10">
                <a:latin typeface="Times New Roman"/>
                <a:cs typeface="Times New Roman"/>
              </a:rPr>
              <a:t>there came into his mind every time </a:t>
            </a:r>
            <a:r>
              <a:rPr dirty="0" sz="1450" spc="-5">
                <a:latin typeface="Times New Roman"/>
                <a:cs typeface="Times New Roman"/>
              </a:rPr>
              <a:t>a </a:t>
            </a:r>
            <a:r>
              <a:rPr dirty="0" sz="1450" spc="-10">
                <a:latin typeface="Times New Roman"/>
                <a:cs typeface="Times New Roman"/>
              </a:rPr>
              <a:t>story </a:t>
            </a:r>
            <a:r>
              <a:rPr dirty="0" sz="1450" spc="-5">
                <a:latin typeface="Times New Roman"/>
                <a:cs typeface="Times New Roman"/>
              </a:rPr>
              <a:t>he </a:t>
            </a:r>
            <a:r>
              <a:rPr dirty="0" sz="1450" spc="-10">
                <a:latin typeface="Times New Roman"/>
                <a:cs typeface="Times New Roman"/>
              </a:rPr>
              <a:t>once read somewhere: </a:t>
            </a:r>
            <a:r>
              <a:rPr dirty="0" sz="1450" spc="-5">
                <a:latin typeface="Times New Roman"/>
                <a:cs typeface="Times New Roman"/>
              </a:rPr>
              <a:t>a  </a:t>
            </a:r>
            <a:r>
              <a:rPr dirty="0" sz="1450" spc="-10">
                <a:latin typeface="Times New Roman"/>
                <a:cs typeface="Times New Roman"/>
              </a:rPr>
              <a:t>pure and heroic </a:t>
            </a:r>
            <a:r>
              <a:rPr dirty="0" sz="1450" spc="-5">
                <a:latin typeface="Times New Roman"/>
                <a:cs typeface="Times New Roman"/>
              </a:rPr>
              <a:t>young </a:t>
            </a:r>
            <a:r>
              <a:rPr dirty="0" sz="1450" spc="-10">
                <a:latin typeface="Times New Roman"/>
                <a:cs typeface="Times New Roman"/>
              </a:rPr>
              <a:t>man falls in love with an unfortunate woman and asks  her to </a:t>
            </a:r>
            <a:r>
              <a:rPr dirty="0" sz="1450" spc="-5">
                <a:latin typeface="Times New Roman"/>
                <a:cs typeface="Times New Roman"/>
              </a:rPr>
              <a:t>be </a:t>
            </a:r>
            <a:r>
              <a:rPr dirty="0" sz="1450" spc="-10">
                <a:latin typeface="Times New Roman"/>
                <a:cs typeface="Times New Roman"/>
              </a:rPr>
              <a:t>his wife, </a:t>
            </a:r>
            <a:r>
              <a:rPr dirty="0" sz="1450" spc="-5">
                <a:latin typeface="Times New Roman"/>
                <a:cs typeface="Times New Roman"/>
              </a:rPr>
              <a:t>but </a:t>
            </a:r>
            <a:r>
              <a:rPr dirty="0" sz="1450" spc="-10">
                <a:latin typeface="Times New Roman"/>
                <a:cs typeface="Times New Roman"/>
              </a:rPr>
              <a:t>she, considering herself unworthy </a:t>
            </a:r>
            <a:r>
              <a:rPr dirty="0" sz="1450" spc="-5">
                <a:latin typeface="Times New Roman"/>
                <a:cs typeface="Times New Roman"/>
              </a:rPr>
              <a:t>of </a:t>
            </a:r>
            <a:r>
              <a:rPr dirty="0" sz="1450" spc="-10">
                <a:latin typeface="Times New Roman"/>
                <a:cs typeface="Times New Roman"/>
              </a:rPr>
              <a:t>such happiness,  poisons herself.</a:t>
            </a:r>
            <a:endParaRPr sz="1450">
              <a:latin typeface="Times New Roman"/>
              <a:cs typeface="Times New Roman"/>
            </a:endParaRPr>
          </a:p>
          <a:p>
            <a:pPr algn="just" marL="12700" marR="5080" indent="255904">
              <a:lnSpc>
                <a:spcPts val="1730"/>
              </a:lnSpc>
              <a:spcBef>
                <a:spcPts val="775"/>
              </a:spcBef>
            </a:pPr>
            <a:r>
              <a:rPr dirty="0" sz="1450" spc="-30">
                <a:latin typeface="Times New Roman"/>
                <a:cs typeface="Times New Roman"/>
              </a:rPr>
              <a:t>Vassiliev </a:t>
            </a:r>
            <a:r>
              <a:rPr dirty="0" sz="1450" spc="-10">
                <a:latin typeface="Times New Roman"/>
                <a:cs typeface="Times New Roman"/>
              </a:rPr>
              <a:t>lived in </a:t>
            </a:r>
            <a:r>
              <a:rPr dirty="0" sz="1450" spc="-5">
                <a:latin typeface="Times New Roman"/>
                <a:cs typeface="Times New Roman"/>
              </a:rPr>
              <a:t>one of </a:t>
            </a:r>
            <a:r>
              <a:rPr dirty="0" sz="1450" spc="-10">
                <a:latin typeface="Times New Roman"/>
                <a:cs typeface="Times New Roman"/>
              </a:rPr>
              <a:t>the streets </a:t>
            </a:r>
            <a:r>
              <a:rPr dirty="0" sz="1450" spc="-15">
                <a:latin typeface="Times New Roman"/>
                <a:cs typeface="Times New Roman"/>
              </a:rPr>
              <a:t>off </a:t>
            </a:r>
            <a:r>
              <a:rPr dirty="0" sz="1450" spc="-10">
                <a:latin typeface="Times New Roman"/>
                <a:cs typeface="Times New Roman"/>
              </a:rPr>
              <a:t>the Tverskoi boulevard. When </a:t>
            </a:r>
            <a:r>
              <a:rPr dirty="0" sz="1450" spc="-5">
                <a:latin typeface="Times New Roman"/>
                <a:cs typeface="Times New Roman"/>
              </a:rPr>
              <a:t>he  </a:t>
            </a:r>
            <a:r>
              <a:rPr dirty="0" sz="1450" spc="-10">
                <a:latin typeface="Times New Roman"/>
                <a:cs typeface="Times New Roman"/>
              </a:rPr>
              <a:t>and his friends came </a:t>
            </a:r>
            <a:r>
              <a:rPr dirty="0" sz="1450" spc="-5">
                <a:latin typeface="Times New Roman"/>
                <a:cs typeface="Times New Roman"/>
              </a:rPr>
              <a:t>out of </a:t>
            </a:r>
            <a:r>
              <a:rPr dirty="0" sz="1450" spc="-10">
                <a:latin typeface="Times New Roman"/>
                <a:cs typeface="Times New Roman"/>
              </a:rPr>
              <a:t>the house it was about eleven o'clock—the first  snow had just fallen and all nature was under the spell </a:t>
            </a:r>
            <a:r>
              <a:rPr dirty="0" sz="1450" spc="-5">
                <a:latin typeface="Times New Roman"/>
                <a:cs typeface="Times New Roman"/>
              </a:rPr>
              <a:t>of </a:t>
            </a:r>
            <a:r>
              <a:rPr dirty="0" sz="1450" spc="-10">
                <a:latin typeface="Times New Roman"/>
                <a:cs typeface="Times New Roman"/>
              </a:rPr>
              <a:t>this new snow; The  air smelt </a:t>
            </a:r>
            <a:r>
              <a:rPr dirty="0" sz="1450" spc="-5">
                <a:latin typeface="Times New Roman"/>
                <a:cs typeface="Times New Roman"/>
              </a:rPr>
              <a:t>of </a:t>
            </a:r>
            <a:r>
              <a:rPr dirty="0" sz="1450" spc="-25">
                <a:latin typeface="Times New Roman"/>
                <a:cs typeface="Times New Roman"/>
              </a:rPr>
              <a:t>snow, </a:t>
            </a:r>
            <a:r>
              <a:rPr dirty="0" sz="1450" spc="-10">
                <a:latin typeface="Times New Roman"/>
                <a:cs typeface="Times New Roman"/>
              </a:rPr>
              <a:t>the snow cracked softly under foot, the earth, the roofs, the  trees, the benches </a:t>
            </a:r>
            <a:r>
              <a:rPr dirty="0" sz="1450" spc="-5">
                <a:latin typeface="Times New Roman"/>
                <a:cs typeface="Times New Roman"/>
              </a:rPr>
              <a:t>on </a:t>
            </a:r>
            <a:r>
              <a:rPr dirty="0" sz="1450" spc="-10">
                <a:latin typeface="Times New Roman"/>
                <a:cs typeface="Times New Roman"/>
              </a:rPr>
              <a:t>the boulevards—all were soft, white, and </a:t>
            </a:r>
            <a:r>
              <a:rPr dirty="0" sz="1450" spc="-5">
                <a:latin typeface="Times New Roman"/>
                <a:cs typeface="Times New Roman"/>
              </a:rPr>
              <a:t>young. </a:t>
            </a:r>
            <a:r>
              <a:rPr dirty="0" sz="1450" spc="-10">
                <a:latin typeface="Times New Roman"/>
                <a:cs typeface="Times New Roman"/>
              </a:rPr>
              <a:t>Owing  to this the houses had </a:t>
            </a:r>
            <a:r>
              <a:rPr dirty="0" sz="1450" spc="-5">
                <a:latin typeface="Times New Roman"/>
                <a:cs typeface="Times New Roman"/>
              </a:rPr>
              <a:t>a </a:t>
            </a:r>
            <a:r>
              <a:rPr dirty="0" sz="1450" spc="-10">
                <a:latin typeface="Times New Roman"/>
                <a:cs typeface="Times New Roman"/>
              </a:rPr>
              <a:t>different look from </a:t>
            </a:r>
            <a:r>
              <a:rPr dirty="0" sz="1450" spc="-20">
                <a:latin typeface="Times New Roman"/>
                <a:cs typeface="Times New Roman"/>
              </a:rPr>
              <a:t>yesterday, </a:t>
            </a:r>
            <a:r>
              <a:rPr dirty="0" sz="1450" spc="-10">
                <a:latin typeface="Times New Roman"/>
                <a:cs typeface="Times New Roman"/>
              </a:rPr>
              <a:t>the lamps burned  </a:t>
            </a:r>
            <a:r>
              <a:rPr dirty="0" sz="1450" spc="-15">
                <a:latin typeface="Times New Roman"/>
                <a:cs typeface="Times New Roman"/>
              </a:rPr>
              <a:t>brighter, </a:t>
            </a:r>
            <a:r>
              <a:rPr dirty="0" sz="1450" spc="-10">
                <a:latin typeface="Times New Roman"/>
                <a:cs typeface="Times New Roman"/>
              </a:rPr>
              <a:t>the air was more transparent, the clatter </a:t>
            </a:r>
            <a:r>
              <a:rPr dirty="0" sz="1450" spc="-5">
                <a:latin typeface="Times New Roman"/>
                <a:cs typeface="Times New Roman"/>
              </a:rPr>
              <a:t>of </a:t>
            </a:r>
            <a:r>
              <a:rPr dirty="0" sz="1450" spc="-10">
                <a:latin typeface="Times New Roman"/>
                <a:cs typeface="Times New Roman"/>
              </a:rPr>
              <a:t>the cabs was dulled and  there entered into the soul with the fresh, </a:t>
            </a:r>
            <a:r>
              <a:rPr dirty="0" sz="1450" spc="-30">
                <a:latin typeface="Times New Roman"/>
                <a:cs typeface="Times New Roman"/>
              </a:rPr>
              <a:t>easy, </a:t>
            </a:r>
            <a:r>
              <a:rPr dirty="0" sz="1450" spc="-10">
                <a:latin typeface="Times New Roman"/>
                <a:cs typeface="Times New Roman"/>
              </a:rPr>
              <a:t>frosty air </a:t>
            </a:r>
            <a:r>
              <a:rPr dirty="0" sz="1450" spc="-5">
                <a:latin typeface="Times New Roman"/>
                <a:cs typeface="Times New Roman"/>
              </a:rPr>
              <a:t>a </a:t>
            </a:r>
            <a:r>
              <a:rPr dirty="0" sz="1450" spc="-10">
                <a:latin typeface="Times New Roman"/>
                <a:cs typeface="Times New Roman"/>
              </a:rPr>
              <a:t>feeling like the  white, </a:t>
            </a:r>
            <a:r>
              <a:rPr dirty="0" sz="1450" spc="-5">
                <a:latin typeface="Times New Roman"/>
                <a:cs typeface="Times New Roman"/>
              </a:rPr>
              <a:t>young, </a:t>
            </a:r>
            <a:r>
              <a:rPr dirty="0" sz="1450" spc="-10">
                <a:latin typeface="Times New Roman"/>
                <a:cs typeface="Times New Roman"/>
              </a:rPr>
              <a:t>feathery </a:t>
            </a:r>
            <a:r>
              <a:rPr dirty="0" sz="1450" spc="-25">
                <a:latin typeface="Times New Roman"/>
                <a:cs typeface="Times New Roman"/>
              </a:rPr>
              <a:t>snow. </a:t>
            </a:r>
            <a:r>
              <a:rPr dirty="0" sz="1450" spc="-45">
                <a:latin typeface="Times New Roman"/>
                <a:cs typeface="Times New Roman"/>
              </a:rPr>
              <a:t>"To </a:t>
            </a:r>
            <a:r>
              <a:rPr dirty="0" sz="1450" spc="-10">
                <a:latin typeface="Times New Roman"/>
                <a:cs typeface="Times New Roman"/>
              </a:rPr>
              <a:t>these sad shores unknowing" the medico  began to sing in </a:t>
            </a:r>
            <a:r>
              <a:rPr dirty="0" sz="1450" spc="-5">
                <a:latin typeface="Times New Roman"/>
                <a:cs typeface="Times New Roman"/>
              </a:rPr>
              <a:t>a </a:t>
            </a:r>
            <a:r>
              <a:rPr dirty="0" sz="1450" spc="-10">
                <a:latin typeface="Times New Roman"/>
                <a:cs typeface="Times New Roman"/>
              </a:rPr>
              <a:t>pleasant </a:t>
            </a:r>
            <a:r>
              <a:rPr dirty="0" sz="1450" spc="-20">
                <a:latin typeface="Times New Roman"/>
                <a:cs typeface="Times New Roman"/>
              </a:rPr>
              <a:t>tenor, </a:t>
            </a:r>
            <a:r>
              <a:rPr dirty="0" sz="1450" spc="-10">
                <a:latin typeface="Times New Roman"/>
                <a:cs typeface="Times New Roman"/>
              </a:rPr>
              <a:t>"An unknown power</a:t>
            </a:r>
            <a:r>
              <a:rPr dirty="0" sz="1450" spc="75">
                <a:latin typeface="Times New Roman"/>
                <a:cs typeface="Times New Roman"/>
              </a:rPr>
              <a:t> </a:t>
            </a:r>
            <a:r>
              <a:rPr dirty="0" sz="1450" spc="-10">
                <a:latin typeface="Times New Roman"/>
                <a:cs typeface="Times New Roman"/>
              </a:rPr>
              <a:t>entices...."</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"Behold the mill" </a:t>
            </a:r>
            <a:r>
              <a:rPr dirty="0" sz="1450" spc="-5">
                <a:latin typeface="Times New Roman"/>
                <a:cs typeface="Times New Roman"/>
              </a:rPr>
              <a:t>... </a:t>
            </a:r>
            <a:r>
              <a:rPr dirty="0" sz="1450" spc="-10">
                <a:latin typeface="Times New Roman"/>
                <a:cs typeface="Times New Roman"/>
              </a:rPr>
              <a:t>the painter's voice took him </a:t>
            </a:r>
            <a:r>
              <a:rPr dirty="0" sz="1450" spc="-5">
                <a:latin typeface="Times New Roman"/>
                <a:cs typeface="Times New Roman"/>
              </a:rPr>
              <a:t>up, </a:t>
            </a:r>
            <a:r>
              <a:rPr dirty="0" sz="1450" spc="-10">
                <a:latin typeface="Times New Roman"/>
                <a:cs typeface="Times New Roman"/>
              </a:rPr>
              <a:t>"it is now fall'n to  ruin."</a:t>
            </a:r>
            <a:endParaRPr sz="1450">
              <a:latin typeface="Times New Roman"/>
              <a:cs typeface="Times New Roman"/>
            </a:endParaRPr>
          </a:p>
          <a:p>
            <a:pPr algn="just" marL="12700" marR="12065" indent="255904">
              <a:lnSpc>
                <a:spcPts val="1730"/>
              </a:lnSpc>
              <a:spcBef>
                <a:spcPts val="720"/>
              </a:spcBef>
            </a:pPr>
            <a:r>
              <a:rPr dirty="0" sz="1450" spc="-10">
                <a:latin typeface="Times New Roman"/>
                <a:cs typeface="Times New Roman"/>
              </a:rPr>
              <a:t>"Behold the mill, it is now fall'n to ruin," the medico repeated, raising his  eyebrows and sadly shaking his</a:t>
            </a:r>
            <a:r>
              <a:rPr dirty="0" sz="1450" spc="15">
                <a:latin typeface="Times New Roman"/>
                <a:cs typeface="Times New Roman"/>
              </a:rPr>
              <a:t> </a:t>
            </a:r>
            <a:r>
              <a:rPr dirty="0" sz="1450" spc="-10">
                <a:latin typeface="Times New Roman"/>
                <a:cs typeface="Times New Roman"/>
              </a:rPr>
              <a:t>head.</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He was silent for </a:t>
            </a:r>
            <a:r>
              <a:rPr dirty="0" sz="1450" spc="-5">
                <a:latin typeface="Times New Roman"/>
                <a:cs typeface="Times New Roman"/>
              </a:rPr>
              <a:t>a </a:t>
            </a:r>
            <a:r>
              <a:rPr dirty="0" sz="1450" spc="-10">
                <a:latin typeface="Times New Roman"/>
                <a:cs typeface="Times New Roman"/>
              </a:rPr>
              <a:t>while, passed his hand over his forehead trying to recall  the words, and began to sing in </a:t>
            </a:r>
            <a:r>
              <a:rPr dirty="0" sz="1450" spc="-5">
                <a:latin typeface="Times New Roman"/>
                <a:cs typeface="Times New Roman"/>
              </a:rPr>
              <a:t>a </a:t>
            </a:r>
            <a:r>
              <a:rPr dirty="0" sz="1450" spc="-10">
                <a:latin typeface="Times New Roman"/>
                <a:cs typeface="Times New Roman"/>
              </a:rPr>
              <a:t>loud voice and so well that the passers-by  looked back.</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"Here, long ago, came free, free love to</a:t>
            </a:r>
            <a:r>
              <a:rPr dirty="0" sz="1450" spc="30">
                <a:latin typeface="Times New Roman"/>
                <a:cs typeface="Times New Roman"/>
              </a:rPr>
              <a:t> </a:t>
            </a:r>
            <a:r>
              <a:rPr dirty="0" sz="1450" spc="-10">
                <a:latin typeface="Times New Roman"/>
                <a:cs typeface="Times New Roman"/>
              </a:rPr>
              <a:t>me"...</a:t>
            </a:r>
            <a:endParaRPr sz="1450">
              <a:latin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7290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All three went into </a:t>
            </a:r>
            <a:r>
              <a:rPr dirty="0" sz="1450" spc="-5">
                <a:latin typeface="Times New Roman"/>
                <a:cs typeface="Times New Roman"/>
              </a:rPr>
              <a:t>a </a:t>
            </a:r>
            <a:r>
              <a:rPr dirty="0" sz="1450" spc="-10">
                <a:latin typeface="Times New Roman"/>
                <a:cs typeface="Times New Roman"/>
              </a:rPr>
              <a:t>restaurant and without taking </a:t>
            </a:r>
            <a:r>
              <a:rPr dirty="0" sz="1450" spc="-15">
                <a:latin typeface="Times New Roman"/>
                <a:cs typeface="Times New Roman"/>
              </a:rPr>
              <a:t>off </a:t>
            </a:r>
            <a:r>
              <a:rPr dirty="0" sz="1450" spc="-10">
                <a:latin typeface="Times New Roman"/>
                <a:cs typeface="Times New Roman"/>
              </a:rPr>
              <a:t>their coats they each  had two thimblefuls </a:t>
            </a:r>
            <a:r>
              <a:rPr dirty="0" sz="1450" spc="-5">
                <a:latin typeface="Times New Roman"/>
                <a:cs typeface="Times New Roman"/>
              </a:rPr>
              <a:t>of vodka </a:t>
            </a:r>
            <a:r>
              <a:rPr dirty="0" sz="1450" spc="-10">
                <a:latin typeface="Times New Roman"/>
                <a:cs typeface="Times New Roman"/>
              </a:rPr>
              <a:t>at the </a:t>
            </a:r>
            <a:r>
              <a:rPr dirty="0" sz="1450" spc="-30">
                <a:latin typeface="Times New Roman"/>
                <a:cs typeface="Times New Roman"/>
              </a:rPr>
              <a:t>bar. </a:t>
            </a:r>
            <a:r>
              <a:rPr dirty="0" sz="1450" spc="-10">
                <a:latin typeface="Times New Roman"/>
                <a:cs typeface="Times New Roman"/>
              </a:rPr>
              <a:t>Before drinking the second, </a:t>
            </a:r>
            <a:r>
              <a:rPr dirty="0" sz="1450" spc="-30">
                <a:latin typeface="Times New Roman"/>
                <a:cs typeface="Times New Roman"/>
              </a:rPr>
              <a:t>Vassiliev  </a:t>
            </a:r>
            <a:r>
              <a:rPr dirty="0" sz="1450" spc="-10">
                <a:latin typeface="Times New Roman"/>
                <a:cs typeface="Times New Roman"/>
              </a:rPr>
              <a:t>noticed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cork in his </a:t>
            </a:r>
            <a:r>
              <a:rPr dirty="0" sz="1450" spc="-40">
                <a:latin typeface="Times New Roman"/>
                <a:cs typeface="Times New Roman"/>
              </a:rPr>
              <a:t>Vodka, </a:t>
            </a:r>
            <a:r>
              <a:rPr dirty="0" sz="1450" spc="-10">
                <a:latin typeface="Times New Roman"/>
                <a:cs typeface="Times New Roman"/>
              </a:rPr>
              <a:t>lifted the glass to his eye, looked at it for  </a:t>
            </a:r>
            <a:r>
              <a:rPr dirty="0" sz="1450" spc="-5">
                <a:latin typeface="Times New Roman"/>
                <a:cs typeface="Times New Roman"/>
              </a:rPr>
              <a:t>a </a:t>
            </a:r>
            <a:r>
              <a:rPr dirty="0" sz="1450" spc="-10">
                <a:latin typeface="Times New Roman"/>
                <a:cs typeface="Times New Roman"/>
              </a:rPr>
              <a:t>long while with </a:t>
            </a:r>
            <a:r>
              <a:rPr dirty="0" sz="1450" spc="-5">
                <a:latin typeface="Times New Roman"/>
                <a:cs typeface="Times New Roman"/>
              </a:rPr>
              <a:t>a </a:t>
            </a:r>
            <a:r>
              <a:rPr dirty="0" sz="1450" spc="-10">
                <a:latin typeface="Times New Roman"/>
                <a:cs typeface="Times New Roman"/>
              </a:rPr>
              <a:t>short-sighted frown. The medico misunderstood his  expression and</a:t>
            </a:r>
            <a:r>
              <a:rPr dirty="0" sz="1450" spc="-5">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12700" indent="255904">
              <a:lnSpc>
                <a:spcPts val="1730"/>
              </a:lnSpc>
              <a:spcBef>
                <a:spcPts val="785"/>
              </a:spcBef>
            </a:pPr>
            <a:r>
              <a:rPr dirty="0" sz="1450" spc="-30">
                <a:latin typeface="Times New Roman"/>
                <a:cs typeface="Times New Roman"/>
              </a:rPr>
              <a:t>"Well, </a:t>
            </a:r>
            <a:r>
              <a:rPr dirty="0" sz="1450" spc="-10">
                <a:latin typeface="Times New Roman"/>
                <a:cs typeface="Times New Roman"/>
              </a:rPr>
              <a:t>what are </a:t>
            </a:r>
            <a:r>
              <a:rPr dirty="0" sz="1450" spc="-5">
                <a:latin typeface="Times New Roman"/>
                <a:cs typeface="Times New Roman"/>
              </a:rPr>
              <a:t>you </a:t>
            </a:r>
            <a:r>
              <a:rPr dirty="0" sz="1450" spc="-10">
                <a:latin typeface="Times New Roman"/>
                <a:cs typeface="Times New Roman"/>
              </a:rPr>
              <a:t>staring at? No </a:t>
            </a:r>
            <a:r>
              <a:rPr dirty="0" sz="1450" spc="-15">
                <a:latin typeface="Times New Roman"/>
                <a:cs typeface="Times New Roman"/>
              </a:rPr>
              <a:t>philosophy, </a:t>
            </a:r>
            <a:r>
              <a:rPr dirty="0" sz="1450" spc="-10">
                <a:latin typeface="Times New Roman"/>
                <a:cs typeface="Times New Roman"/>
              </a:rPr>
              <a:t>please. </a:t>
            </a:r>
            <a:r>
              <a:rPr dirty="0" sz="1450" spc="-35">
                <a:latin typeface="Times New Roman"/>
                <a:cs typeface="Times New Roman"/>
              </a:rPr>
              <a:t>Vodka's </a:t>
            </a:r>
            <a:r>
              <a:rPr dirty="0" sz="1450" spc="-10">
                <a:latin typeface="Times New Roman"/>
                <a:cs typeface="Times New Roman"/>
              </a:rPr>
              <a:t>made to </a:t>
            </a:r>
            <a:r>
              <a:rPr dirty="0" sz="1450" spc="-5">
                <a:latin typeface="Times New Roman"/>
                <a:cs typeface="Times New Roman"/>
              </a:rPr>
              <a:t>be  drunk, </a:t>
            </a:r>
            <a:r>
              <a:rPr dirty="0" sz="1450" spc="-10">
                <a:latin typeface="Times New Roman"/>
                <a:cs typeface="Times New Roman"/>
              </a:rPr>
              <a:t>caviare to </a:t>
            </a:r>
            <a:r>
              <a:rPr dirty="0" sz="1450" spc="-5">
                <a:latin typeface="Times New Roman"/>
                <a:cs typeface="Times New Roman"/>
              </a:rPr>
              <a:t>be </a:t>
            </a:r>
            <a:r>
              <a:rPr dirty="0" sz="1450" spc="-10">
                <a:latin typeface="Times New Roman"/>
                <a:cs typeface="Times New Roman"/>
              </a:rPr>
              <a:t>eaten, women to sleep with, snow to walk </a:t>
            </a:r>
            <a:r>
              <a:rPr dirty="0" sz="1450" spc="-5">
                <a:latin typeface="Times New Roman"/>
                <a:cs typeface="Times New Roman"/>
              </a:rPr>
              <a:t>on. </a:t>
            </a:r>
            <a:r>
              <a:rPr dirty="0" sz="1450" spc="-10">
                <a:latin typeface="Times New Roman"/>
                <a:cs typeface="Times New Roman"/>
              </a:rPr>
              <a:t>Live like </a:t>
            </a:r>
            <a:r>
              <a:rPr dirty="0" sz="1450" spc="-5">
                <a:latin typeface="Times New Roman"/>
                <a:cs typeface="Times New Roman"/>
              </a:rPr>
              <a:t>a  </a:t>
            </a:r>
            <a:r>
              <a:rPr dirty="0" sz="1450" spc="-10">
                <a:latin typeface="Times New Roman"/>
                <a:cs typeface="Times New Roman"/>
              </a:rPr>
              <a:t>man for </a:t>
            </a:r>
            <a:r>
              <a:rPr dirty="0" sz="1450" spc="-5">
                <a:latin typeface="Times New Roman"/>
                <a:cs typeface="Times New Roman"/>
              </a:rPr>
              <a:t>one</a:t>
            </a:r>
            <a:r>
              <a:rPr dirty="0" sz="1450">
                <a:latin typeface="Times New Roman"/>
                <a:cs typeface="Times New Roman"/>
              </a:rPr>
              <a:t> </a:t>
            </a:r>
            <a:r>
              <a:rPr dirty="0" sz="1450" spc="-10">
                <a:latin typeface="Times New Roman"/>
                <a:cs typeface="Times New Roman"/>
              </a:rPr>
              <a:t>evening."</a:t>
            </a:r>
            <a:endParaRPr sz="1450">
              <a:latin typeface="Times New Roman"/>
              <a:cs typeface="Times New Roman"/>
            </a:endParaRPr>
          </a:p>
          <a:p>
            <a:pPr algn="just" marL="268605">
              <a:lnSpc>
                <a:spcPct val="100000"/>
              </a:lnSpc>
              <a:spcBef>
                <a:spcPts val="650"/>
              </a:spcBef>
            </a:pPr>
            <a:r>
              <a:rPr dirty="0" sz="1450" spc="-30">
                <a:latin typeface="Times New Roman"/>
                <a:cs typeface="Times New Roman"/>
              </a:rPr>
              <a:t>"Well, </a:t>
            </a:r>
            <a:r>
              <a:rPr dirty="0" sz="1450" spc="-10">
                <a:latin typeface="Times New Roman"/>
                <a:cs typeface="Times New Roman"/>
              </a:rPr>
              <a:t>I've nothing to </a:t>
            </a:r>
            <a:r>
              <a:rPr dirty="0" sz="1450" spc="-25">
                <a:latin typeface="Times New Roman"/>
                <a:cs typeface="Times New Roman"/>
              </a:rPr>
              <a:t>say," </a:t>
            </a:r>
            <a:r>
              <a:rPr dirty="0" sz="1450" spc="-10">
                <a:latin typeface="Times New Roman"/>
                <a:cs typeface="Times New Roman"/>
              </a:rPr>
              <a:t>said </a:t>
            </a:r>
            <a:r>
              <a:rPr dirty="0" sz="1450" spc="-30">
                <a:latin typeface="Times New Roman"/>
                <a:cs typeface="Times New Roman"/>
              </a:rPr>
              <a:t>Vassiliev </a:t>
            </a:r>
            <a:r>
              <a:rPr dirty="0" sz="1450" spc="-15">
                <a:latin typeface="Times New Roman"/>
                <a:cs typeface="Times New Roman"/>
              </a:rPr>
              <a:t>laughingly, </a:t>
            </a:r>
            <a:r>
              <a:rPr dirty="0" sz="1450" spc="-10">
                <a:latin typeface="Times New Roman"/>
                <a:cs typeface="Times New Roman"/>
              </a:rPr>
              <a:t>"I'm </a:t>
            </a:r>
            <a:r>
              <a:rPr dirty="0" sz="1450" spc="-5">
                <a:latin typeface="Times New Roman"/>
                <a:cs typeface="Times New Roman"/>
              </a:rPr>
              <a:t>not</a:t>
            </a:r>
            <a:r>
              <a:rPr dirty="0" sz="1450" spc="145">
                <a:latin typeface="Times New Roman"/>
                <a:cs typeface="Times New Roman"/>
              </a:rPr>
              <a:t> </a:t>
            </a:r>
            <a:r>
              <a:rPr dirty="0" sz="1450" spc="-10">
                <a:latin typeface="Times New Roman"/>
                <a:cs typeface="Times New Roman"/>
              </a:rPr>
              <a:t>refusing?"</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The </a:t>
            </a:r>
            <a:r>
              <a:rPr dirty="0" sz="1450" spc="-5">
                <a:latin typeface="Times New Roman"/>
                <a:cs typeface="Times New Roman"/>
              </a:rPr>
              <a:t>vodka </a:t>
            </a:r>
            <a:r>
              <a:rPr dirty="0" sz="1450" spc="-10">
                <a:latin typeface="Times New Roman"/>
                <a:cs typeface="Times New Roman"/>
              </a:rPr>
              <a:t>warmed his breast. He looked at his friends, admired and  envied them. How balanced everything is in these </a:t>
            </a:r>
            <a:r>
              <a:rPr dirty="0" sz="1450" spc="-20">
                <a:latin typeface="Times New Roman"/>
                <a:cs typeface="Times New Roman"/>
              </a:rPr>
              <a:t>healthy, </a:t>
            </a:r>
            <a:r>
              <a:rPr dirty="0" sz="1450" spc="-10">
                <a:latin typeface="Times New Roman"/>
                <a:cs typeface="Times New Roman"/>
              </a:rPr>
              <a:t>strong, cheerful  people. Everything in their minds and souls is smooth and rounded </a:t>
            </a:r>
            <a:r>
              <a:rPr dirty="0" sz="1450" spc="-15">
                <a:latin typeface="Times New Roman"/>
                <a:cs typeface="Times New Roman"/>
              </a:rPr>
              <a:t>off. </a:t>
            </a:r>
            <a:r>
              <a:rPr dirty="0" sz="1450" spc="-10">
                <a:latin typeface="Times New Roman"/>
                <a:cs typeface="Times New Roman"/>
              </a:rPr>
              <a:t>They  sing, have </a:t>
            </a:r>
            <a:r>
              <a:rPr dirty="0" sz="1450" spc="-5">
                <a:latin typeface="Times New Roman"/>
                <a:cs typeface="Times New Roman"/>
              </a:rPr>
              <a:t>a </a:t>
            </a:r>
            <a:r>
              <a:rPr dirty="0" sz="1450" spc="-10">
                <a:latin typeface="Times New Roman"/>
                <a:cs typeface="Times New Roman"/>
              </a:rPr>
              <a:t>passion for the theatre, paint, talk </a:t>
            </a:r>
            <a:r>
              <a:rPr dirty="0" sz="1450" spc="-15">
                <a:latin typeface="Times New Roman"/>
                <a:cs typeface="Times New Roman"/>
              </a:rPr>
              <a:t>continually, </a:t>
            </a:r>
            <a:r>
              <a:rPr dirty="0" sz="1450" spc="-10">
                <a:latin typeface="Times New Roman"/>
                <a:cs typeface="Times New Roman"/>
              </a:rPr>
              <a:t>and drink, and they  never have </a:t>
            </a:r>
            <a:r>
              <a:rPr dirty="0" sz="1450" spc="-5">
                <a:latin typeface="Times New Roman"/>
                <a:cs typeface="Times New Roman"/>
              </a:rPr>
              <a:t>a </a:t>
            </a:r>
            <a:r>
              <a:rPr dirty="0" sz="1450" spc="-10">
                <a:latin typeface="Times New Roman"/>
                <a:cs typeface="Times New Roman"/>
              </a:rPr>
              <a:t>headache the next </a:t>
            </a:r>
            <a:r>
              <a:rPr dirty="0" sz="1450" spc="-30">
                <a:latin typeface="Times New Roman"/>
                <a:cs typeface="Times New Roman"/>
              </a:rPr>
              <a:t>day. </a:t>
            </a:r>
            <a:r>
              <a:rPr dirty="0" sz="1450" spc="-10">
                <a:latin typeface="Times New Roman"/>
                <a:cs typeface="Times New Roman"/>
              </a:rPr>
              <a:t>They are romantic and dissolute,  sentimental and insolent; they can work and </a:t>
            </a:r>
            <a:r>
              <a:rPr dirty="0" sz="1450" spc="-5">
                <a:latin typeface="Times New Roman"/>
                <a:cs typeface="Times New Roman"/>
              </a:rPr>
              <a:t>go on </a:t>
            </a:r>
            <a:r>
              <a:rPr dirty="0" sz="1450" spc="-10">
                <a:latin typeface="Times New Roman"/>
                <a:cs typeface="Times New Roman"/>
              </a:rPr>
              <a:t>the loose and laugh at  nothing and talk rubbish; they are hot-headed, honest, heroic and as human  beings </a:t>
            </a:r>
            <a:r>
              <a:rPr dirty="0" sz="1450" spc="-5">
                <a:latin typeface="Times New Roman"/>
                <a:cs typeface="Times New Roman"/>
              </a:rPr>
              <a:t>not a bit </a:t>
            </a:r>
            <a:r>
              <a:rPr dirty="0" sz="1450" spc="-10">
                <a:latin typeface="Times New Roman"/>
                <a:cs typeface="Times New Roman"/>
              </a:rPr>
              <a:t>worse than </a:t>
            </a:r>
            <a:r>
              <a:rPr dirty="0" sz="1450" spc="-35">
                <a:latin typeface="Times New Roman"/>
                <a:cs typeface="Times New Roman"/>
              </a:rPr>
              <a:t>Vassiliev, </a:t>
            </a:r>
            <a:r>
              <a:rPr dirty="0" sz="1450" spc="-10">
                <a:latin typeface="Times New Roman"/>
                <a:cs typeface="Times New Roman"/>
              </a:rPr>
              <a:t>who watches his every step and word,  who is careful, cautious, and able to give the smallest trifle the dignity </a:t>
            </a:r>
            <a:r>
              <a:rPr dirty="0" sz="1450" spc="-5">
                <a:latin typeface="Times New Roman"/>
                <a:cs typeface="Times New Roman"/>
              </a:rPr>
              <a:t>of a  </a:t>
            </a:r>
            <a:r>
              <a:rPr dirty="0" sz="1450" spc="-10">
                <a:latin typeface="Times New Roman"/>
                <a:cs typeface="Times New Roman"/>
              </a:rPr>
              <a:t>problem. And </a:t>
            </a:r>
            <a:r>
              <a:rPr dirty="0" sz="1450" spc="-5">
                <a:latin typeface="Times New Roman"/>
                <a:cs typeface="Times New Roman"/>
              </a:rPr>
              <a:t>he </a:t>
            </a:r>
            <a:r>
              <a:rPr dirty="0" sz="1450" spc="-10">
                <a:latin typeface="Times New Roman"/>
                <a:cs typeface="Times New Roman"/>
              </a:rPr>
              <a:t>made tip his mind if only for </a:t>
            </a:r>
            <a:r>
              <a:rPr dirty="0" sz="1450" spc="-5">
                <a:latin typeface="Times New Roman"/>
                <a:cs typeface="Times New Roman"/>
              </a:rPr>
              <a:t>one </a:t>
            </a:r>
            <a:r>
              <a:rPr dirty="0" sz="1450" spc="-10">
                <a:latin typeface="Times New Roman"/>
                <a:cs typeface="Times New Roman"/>
              </a:rPr>
              <a:t>evening to live like his  friends, to let himself </a:t>
            </a:r>
            <a:r>
              <a:rPr dirty="0" sz="1450" spc="-5">
                <a:latin typeface="Times New Roman"/>
                <a:cs typeface="Times New Roman"/>
              </a:rPr>
              <a:t>go, </a:t>
            </a:r>
            <a:r>
              <a:rPr dirty="0" sz="1450" spc="-10">
                <a:latin typeface="Times New Roman"/>
                <a:cs typeface="Times New Roman"/>
              </a:rPr>
              <a:t>and </a:t>
            </a:r>
            <a:r>
              <a:rPr dirty="0" sz="1450" spc="-5">
                <a:latin typeface="Times New Roman"/>
                <a:cs typeface="Times New Roman"/>
              </a:rPr>
              <a:t>be </a:t>
            </a:r>
            <a:r>
              <a:rPr dirty="0" sz="1450" spc="-10">
                <a:latin typeface="Times New Roman"/>
                <a:cs typeface="Times New Roman"/>
              </a:rPr>
              <a:t>free from his own control. Must </a:t>
            </a:r>
            <a:r>
              <a:rPr dirty="0" sz="1450" spc="-5">
                <a:latin typeface="Times New Roman"/>
                <a:cs typeface="Times New Roman"/>
              </a:rPr>
              <a:t>he </a:t>
            </a:r>
            <a:r>
              <a:rPr dirty="0" sz="1450" spc="-10">
                <a:latin typeface="Times New Roman"/>
                <a:cs typeface="Times New Roman"/>
              </a:rPr>
              <a:t>drink  vodka? He'll drink, even if his head falls to pieces </a:t>
            </a:r>
            <a:r>
              <a:rPr dirty="0" sz="1450" spc="-20">
                <a:latin typeface="Times New Roman"/>
                <a:cs typeface="Times New Roman"/>
              </a:rPr>
              <a:t>to-morrow. </a:t>
            </a:r>
            <a:r>
              <a:rPr dirty="0" sz="1450" spc="-10">
                <a:latin typeface="Times New Roman"/>
                <a:cs typeface="Times New Roman"/>
              </a:rPr>
              <a:t>Must </a:t>
            </a:r>
            <a:r>
              <a:rPr dirty="0" sz="1450" spc="-5">
                <a:latin typeface="Times New Roman"/>
                <a:cs typeface="Times New Roman"/>
              </a:rPr>
              <a:t>he be  </a:t>
            </a:r>
            <a:r>
              <a:rPr dirty="0" sz="1450" spc="-10">
                <a:latin typeface="Times New Roman"/>
                <a:cs typeface="Times New Roman"/>
              </a:rPr>
              <a:t>taken to women? He'll </a:t>
            </a:r>
            <a:r>
              <a:rPr dirty="0" sz="1450" spc="-5">
                <a:latin typeface="Times New Roman"/>
                <a:cs typeface="Times New Roman"/>
              </a:rPr>
              <a:t>go. </a:t>
            </a:r>
            <a:r>
              <a:rPr dirty="0" sz="1450" spc="-10">
                <a:latin typeface="Times New Roman"/>
                <a:cs typeface="Times New Roman"/>
              </a:rPr>
              <a:t>He'll laugh, play the fool, and give </a:t>
            </a:r>
            <a:r>
              <a:rPr dirty="0" sz="1450" spc="-5">
                <a:latin typeface="Times New Roman"/>
                <a:cs typeface="Times New Roman"/>
              </a:rPr>
              <a:t>a </a:t>
            </a:r>
            <a:r>
              <a:rPr dirty="0" sz="1450" spc="-10">
                <a:latin typeface="Times New Roman"/>
                <a:cs typeface="Times New Roman"/>
              </a:rPr>
              <a:t>joking answer  to disapproving</a:t>
            </a:r>
            <a:r>
              <a:rPr dirty="0" sz="1450">
                <a:latin typeface="Times New Roman"/>
                <a:cs typeface="Times New Roman"/>
              </a:rPr>
              <a:t> </a:t>
            </a:r>
            <a:r>
              <a:rPr dirty="0" sz="1450" spc="-20">
                <a:latin typeface="Times New Roman"/>
                <a:cs typeface="Times New Roman"/>
              </a:rPr>
              <a:t>passers-by.</a:t>
            </a:r>
            <a:endParaRPr sz="1450">
              <a:latin typeface="Times New Roman"/>
              <a:cs typeface="Times New Roman"/>
            </a:endParaRPr>
          </a:p>
          <a:p>
            <a:pPr algn="just" marL="12700" marR="5080" indent="255904">
              <a:lnSpc>
                <a:spcPts val="1730"/>
              </a:lnSpc>
              <a:spcBef>
                <a:spcPts val="770"/>
              </a:spcBef>
            </a:pPr>
            <a:r>
              <a:rPr dirty="0" sz="1450" spc="-10">
                <a:latin typeface="Times New Roman"/>
                <a:cs typeface="Times New Roman"/>
              </a:rPr>
              <a:t>He came </a:t>
            </a:r>
            <a:r>
              <a:rPr dirty="0" sz="1450" spc="-5">
                <a:latin typeface="Times New Roman"/>
                <a:cs typeface="Times New Roman"/>
              </a:rPr>
              <a:t>out of </a:t>
            </a:r>
            <a:r>
              <a:rPr dirty="0" sz="1450" spc="-10">
                <a:latin typeface="Times New Roman"/>
                <a:cs typeface="Times New Roman"/>
              </a:rPr>
              <a:t>the restaurant laughing. He liked his friends—one in </a:t>
            </a:r>
            <a:r>
              <a:rPr dirty="0" sz="1450" spc="-5">
                <a:latin typeface="Times New Roman"/>
                <a:cs typeface="Times New Roman"/>
              </a:rPr>
              <a:t>a  </a:t>
            </a:r>
            <a:r>
              <a:rPr dirty="0" sz="1450" spc="-10">
                <a:latin typeface="Times New Roman"/>
                <a:cs typeface="Times New Roman"/>
              </a:rPr>
              <a:t>battered hat with </a:t>
            </a:r>
            <a:r>
              <a:rPr dirty="0" sz="1450" spc="-5">
                <a:latin typeface="Times New Roman"/>
                <a:cs typeface="Times New Roman"/>
              </a:rPr>
              <a:t>a </a:t>
            </a:r>
            <a:r>
              <a:rPr dirty="0" sz="1450" spc="-10">
                <a:latin typeface="Times New Roman"/>
                <a:cs typeface="Times New Roman"/>
              </a:rPr>
              <a:t>wide brim who aped aesthetic disorder; the other in </a:t>
            </a:r>
            <a:r>
              <a:rPr dirty="0" sz="1450" spc="-5">
                <a:latin typeface="Times New Roman"/>
                <a:cs typeface="Times New Roman"/>
              </a:rPr>
              <a:t>a  </a:t>
            </a:r>
            <a:r>
              <a:rPr dirty="0" sz="1450" spc="-10">
                <a:latin typeface="Times New Roman"/>
                <a:cs typeface="Times New Roman"/>
              </a:rPr>
              <a:t>sealskin cap, </a:t>
            </a:r>
            <a:r>
              <a:rPr dirty="0" sz="1450" spc="-5">
                <a:latin typeface="Times New Roman"/>
                <a:cs typeface="Times New Roman"/>
              </a:rPr>
              <a:t>not </a:t>
            </a:r>
            <a:r>
              <a:rPr dirty="0" sz="1450" spc="-10">
                <a:latin typeface="Times New Roman"/>
                <a:cs typeface="Times New Roman"/>
              </a:rPr>
              <a:t>very </a:t>
            </a:r>
            <a:r>
              <a:rPr dirty="0" sz="1450" spc="-20">
                <a:latin typeface="Times New Roman"/>
                <a:cs typeface="Times New Roman"/>
              </a:rPr>
              <a:t>poor,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pretence </a:t>
            </a:r>
            <a:r>
              <a:rPr dirty="0" sz="1450" spc="-5">
                <a:latin typeface="Times New Roman"/>
                <a:cs typeface="Times New Roman"/>
              </a:rPr>
              <a:t>of </a:t>
            </a:r>
            <a:r>
              <a:rPr dirty="0" sz="1450" spc="-10">
                <a:latin typeface="Times New Roman"/>
                <a:cs typeface="Times New Roman"/>
              </a:rPr>
              <a:t>learned Bohemia. He liked the  </a:t>
            </a:r>
            <a:r>
              <a:rPr dirty="0" sz="1450" spc="-25">
                <a:latin typeface="Times New Roman"/>
                <a:cs typeface="Times New Roman"/>
              </a:rPr>
              <a:t>snow, </a:t>
            </a:r>
            <a:r>
              <a:rPr dirty="0" sz="1450" spc="-10">
                <a:latin typeface="Times New Roman"/>
                <a:cs typeface="Times New Roman"/>
              </a:rPr>
              <a:t>the paleness, the lamp-lights, the dear black prints which the passers'  feet left </a:t>
            </a:r>
            <a:r>
              <a:rPr dirty="0" sz="1450" spc="-5">
                <a:latin typeface="Times New Roman"/>
                <a:cs typeface="Times New Roman"/>
              </a:rPr>
              <a:t>on </a:t>
            </a:r>
            <a:r>
              <a:rPr dirty="0" sz="1450" spc="-10">
                <a:latin typeface="Times New Roman"/>
                <a:cs typeface="Times New Roman"/>
              </a:rPr>
              <a:t>the </a:t>
            </a:r>
            <a:r>
              <a:rPr dirty="0" sz="1450" spc="-25">
                <a:latin typeface="Times New Roman"/>
                <a:cs typeface="Times New Roman"/>
              </a:rPr>
              <a:t>snow. </a:t>
            </a:r>
            <a:r>
              <a:rPr dirty="0" sz="1450" spc="-10">
                <a:latin typeface="Times New Roman"/>
                <a:cs typeface="Times New Roman"/>
              </a:rPr>
              <a:t>He liked the </a:t>
            </a:r>
            <a:r>
              <a:rPr dirty="0" sz="1450" spc="-25">
                <a:latin typeface="Times New Roman"/>
                <a:cs typeface="Times New Roman"/>
              </a:rPr>
              <a:t>air, </a:t>
            </a:r>
            <a:r>
              <a:rPr dirty="0" sz="1450" spc="-10">
                <a:latin typeface="Times New Roman"/>
                <a:cs typeface="Times New Roman"/>
              </a:rPr>
              <a:t>and above all the transparent, </a:t>
            </a:r>
            <a:r>
              <a:rPr dirty="0" sz="1450" spc="-15">
                <a:latin typeface="Times New Roman"/>
                <a:cs typeface="Times New Roman"/>
              </a:rPr>
              <a:t>tender,  </a:t>
            </a:r>
            <a:r>
              <a:rPr dirty="0" sz="1450" spc="-10">
                <a:latin typeface="Times New Roman"/>
                <a:cs typeface="Times New Roman"/>
              </a:rPr>
              <a:t>naive, </a:t>
            </a:r>
            <a:r>
              <a:rPr dirty="0" sz="1450" spc="-15">
                <a:latin typeface="Times New Roman"/>
                <a:cs typeface="Times New Roman"/>
              </a:rPr>
              <a:t>virgin </a:t>
            </a:r>
            <a:r>
              <a:rPr dirty="0" sz="1450" spc="-10">
                <a:latin typeface="Times New Roman"/>
                <a:cs typeface="Times New Roman"/>
              </a:rPr>
              <a:t>tone which can </a:t>
            </a:r>
            <a:r>
              <a:rPr dirty="0" sz="1450" spc="-5">
                <a:latin typeface="Times New Roman"/>
                <a:cs typeface="Times New Roman"/>
              </a:rPr>
              <a:t>be </a:t>
            </a:r>
            <a:r>
              <a:rPr dirty="0" sz="1450" spc="-10">
                <a:latin typeface="Times New Roman"/>
                <a:cs typeface="Times New Roman"/>
              </a:rPr>
              <a:t>seen in nature only twice in the year: when  everything is covered in </a:t>
            </a:r>
            <a:r>
              <a:rPr dirty="0" sz="1450" spc="-25">
                <a:latin typeface="Times New Roman"/>
                <a:cs typeface="Times New Roman"/>
              </a:rPr>
              <a:t>snow, </a:t>
            </a:r>
            <a:r>
              <a:rPr dirty="0" sz="1450" spc="-5">
                <a:latin typeface="Times New Roman"/>
                <a:cs typeface="Times New Roman"/>
              </a:rPr>
              <a:t>on </a:t>
            </a:r>
            <a:r>
              <a:rPr dirty="0" sz="1450" spc="-10">
                <a:latin typeface="Times New Roman"/>
                <a:cs typeface="Times New Roman"/>
              </a:rPr>
              <a:t>the bright days in spring, and </a:t>
            </a:r>
            <a:r>
              <a:rPr dirty="0" sz="1450" spc="-5">
                <a:latin typeface="Times New Roman"/>
                <a:cs typeface="Times New Roman"/>
              </a:rPr>
              <a:t>on </a:t>
            </a:r>
            <a:r>
              <a:rPr dirty="0" sz="1450" spc="-10">
                <a:latin typeface="Times New Roman"/>
                <a:cs typeface="Times New Roman"/>
              </a:rPr>
              <a:t>moonlight  nights when the ice breaks </a:t>
            </a:r>
            <a:r>
              <a:rPr dirty="0" sz="1450" spc="-5">
                <a:latin typeface="Times New Roman"/>
                <a:cs typeface="Times New Roman"/>
              </a:rPr>
              <a:t>on </a:t>
            </a:r>
            <a:r>
              <a:rPr dirty="0" sz="1450" spc="-10">
                <a:latin typeface="Times New Roman"/>
                <a:cs typeface="Times New Roman"/>
              </a:rPr>
              <a:t>the</a:t>
            </a:r>
            <a:r>
              <a:rPr dirty="0" sz="1450" spc="15">
                <a:latin typeface="Times New Roman"/>
                <a:cs typeface="Times New Roman"/>
              </a:rPr>
              <a:t> </a:t>
            </a:r>
            <a:r>
              <a:rPr dirty="0" sz="1450" spc="-20">
                <a:latin typeface="Times New Roman"/>
                <a:cs typeface="Times New Roman"/>
              </a:rPr>
              <a:t>river.</a:t>
            </a:r>
            <a:endParaRPr sz="1450">
              <a:latin typeface="Times New Roman"/>
              <a:cs typeface="Times New Roman"/>
            </a:endParaRPr>
          </a:p>
          <a:p>
            <a:pPr algn="just" marL="12700" marR="11430" indent="255904">
              <a:lnSpc>
                <a:spcPts val="1730"/>
              </a:lnSpc>
              <a:spcBef>
                <a:spcPts val="710"/>
              </a:spcBef>
            </a:pPr>
            <a:r>
              <a:rPr dirty="0" sz="1450" spc="-45">
                <a:latin typeface="Times New Roman"/>
                <a:cs typeface="Times New Roman"/>
              </a:rPr>
              <a:t>"To</a:t>
            </a:r>
            <a:r>
              <a:rPr dirty="0" sz="1450" spc="270">
                <a:latin typeface="Times New Roman"/>
                <a:cs typeface="Times New Roman"/>
              </a:rPr>
              <a:t> </a:t>
            </a:r>
            <a:r>
              <a:rPr dirty="0" sz="1450" spc="-10">
                <a:latin typeface="Times New Roman"/>
                <a:cs typeface="Times New Roman"/>
              </a:rPr>
              <a:t>these sad shores unknowing," </a:t>
            </a:r>
            <a:r>
              <a:rPr dirty="0" sz="1450" spc="-5">
                <a:latin typeface="Times New Roman"/>
                <a:cs typeface="Times New Roman"/>
              </a:rPr>
              <a:t>he </a:t>
            </a:r>
            <a:r>
              <a:rPr dirty="0" sz="1450" spc="-10">
                <a:latin typeface="Times New Roman"/>
                <a:cs typeface="Times New Roman"/>
              </a:rPr>
              <a:t>began to sing sotto-voce, "An  unknown power</a:t>
            </a:r>
            <a:r>
              <a:rPr dirty="0" sz="1450" spc="-5">
                <a:latin typeface="Times New Roman"/>
                <a:cs typeface="Times New Roman"/>
              </a:rPr>
              <a:t> </a:t>
            </a:r>
            <a:r>
              <a:rPr dirty="0" sz="1450" spc="-10">
                <a:latin typeface="Times New Roman"/>
                <a:cs typeface="Times New Roman"/>
              </a:rPr>
              <a:t>entices."</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And all the way for some reason </a:t>
            </a:r>
            <a:r>
              <a:rPr dirty="0" sz="1450" spc="-5">
                <a:latin typeface="Times New Roman"/>
                <a:cs typeface="Times New Roman"/>
              </a:rPr>
              <a:t>or </a:t>
            </a:r>
            <a:r>
              <a:rPr dirty="0" sz="1450" spc="-10">
                <a:latin typeface="Times New Roman"/>
                <a:cs typeface="Times New Roman"/>
              </a:rPr>
              <a:t>other </a:t>
            </a:r>
            <a:r>
              <a:rPr dirty="0" sz="1450" spc="-5">
                <a:latin typeface="Times New Roman"/>
                <a:cs typeface="Times New Roman"/>
              </a:rPr>
              <a:t>he </a:t>
            </a:r>
            <a:r>
              <a:rPr dirty="0" sz="1450" spc="-10">
                <a:latin typeface="Times New Roman"/>
                <a:cs typeface="Times New Roman"/>
              </a:rPr>
              <a:t>and his friends had this  melody </a:t>
            </a:r>
            <a:r>
              <a:rPr dirty="0" sz="1450" spc="-5">
                <a:latin typeface="Times New Roman"/>
                <a:cs typeface="Times New Roman"/>
              </a:rPr>
              <a:t>on </a:t>
            </a:r>
            <a:r>
              <a:rPr dirty="0" sz="1450" spc="-10">
                <a:latin typeface="Times New Roman"/>
                <a:cs typeface="Times New Roman"/>
              </a:rPr>
              <a:t>their lips. All three hummed it mechanically </a:t>
            </a:r>
            <a:r>
              <a:rPr dirty="0" sz="1450" spc="-5">
                <a:latin typeface="Times New Roman"/>
                <a:cs typeface="Times New Roman"/>
              </a:rPr>
              <a:t>out of </a:t>
            </a:r>
            <a:r>
              <a:rPr dirty="0" sz="1450" spc="-10">
                <a:latin typeface="Times New Roman"/>
                <a:cs typeface="Times New Roman"/>
              </a:rPr>
              <a:t>time with each  </a:t>
            </a:r>
            <a:r>
              <a:rPr dirty="0" sz="1450" spc="-20">
                <a:latin typeface="Times New Roman"/>
                <a:cs typeface="Times New Roman"/>
              </a:rPr>
              <a:t>other.</a:t>
            </a:r>
            <a:endParaRPr sz="1450">
              <a:latin typeface="Times New Roman"/>
              <a:cs typeface="Times New Roman"/>
            </a:endParaRPr>
          </a:p>
          <a:p>
            <a:pPr algn="just" marL="12700" marR="5715" indent="255904">
              <a:lnSpc>
                <a:spcPts val="1730"/>
              </a:lnSpc>
              <a:spcBef>
                <a:spcPts val="790"/>
              </a:spcBef>
            </a:pPr>
            <a:r>
              <a:rPr dirty="0" sz="1450" spc="-30">
                <a:latin typeface="Times New Roman"/>
                <a:cs typeface="Times New Roman"/>
              </a:rPr>
              <a:t>Vassiliev </a:t>
            </a:r>
            <a:r>
              <a:rPr dirty="0" sz="1450" spc="-10">
                <a:latin typeface="Times New Roman"/>
                <a:cs typeface="Times New Roman"/>
              </a:rPr>
              <a:t>Imagined how in about ten minutes </a:t>
            </a:r>
            <a:r>
              <a:rPr dirty="0" sz="1450" spc="-5">
                <a:latin typeface="Times New Roman"/>
                <a:cs typeface="Times New Roman"/>
              </a:rPr>
              <a:t>he </a:t>
            </a:r>
            <a:r>
              <a:rPr dirty="0" sz="1450" spc="-10">
                <a:latin typeface="Times New Roman"/>
                <a:cs typeface="Times New Roman"/>
              </a:rPr>
              <a:t>and his friends would  knock at </a:t>
            </a:r>
            <a:r>
              <a:rPr dirty="0" sz="1450" spc="-5">
                <a:latin typeface="Times New Roman"/>
                <a:cs typeface="Times New Roman"/>
              </a:rPr>
              <a:t>a </a:t>
            </a:r>
            <a:r>
              <a:rPr dirty="0" sz="1450" spc="-20">
                <a:latin typeface="Times New Roman"/>
                <a:cs typeface="Times New Roman"/>
              </a:rPr>
              <a:t>door, </a:t>
            </a:r>
            <a:r>
              <a:rPr dirty="0" sz="1450" spc="-10">
                <a:latin typeface="Times New Roman"/>
                <a:cs typeface="Times New Roman"/>
              </a:rPr>
              <a:t>how they would stealthily walk through-the narrow little  passages</a:t>
            </a:r>
            <a:r>
              <a:rPr dirty="0" sz="1450" spc="110">
                <a:latin typeface="Times New Roman"/>
                <a:cs typeface="Times New Roman"/>
              </a:rPr>
              <a:t> </a:t>
            </a:r>
            <a:r>
              <a:rPr dirty="0" sz="1450" spc="-10">
                <a:latin typeface="Times New Roman"/>
                <a:cs typeface="Times New Roman"/>
              </a:rPr>
              <a:t>and</a:t>
            </a:r>
            <a:r>
              <a:rPr dirty="0" sz="1450" spc="110">
                <a:latin typeface="Times New Roman"/>
                <a:cs typeface="Times New Roman"/>
              </a:rPr>
              <a:t> </a:t>
            </a:r>
            <a:r>
              <a:rPr dirty="0" sz="1450" spc="-10">
                <a:latin typeface="Times New Roman"/>
                <a:cs typeface="Times New Roman"/>
              </a:rPr>
              <a:t>dark</a:t>
            </a:r>
            <a:r>
              <a:rPr dirty="0" sz="1450" spc="114">
                <a:latin typeface="Times New Roman"/>
                <a:cs typeface="Times New Roman"/>
              </a:rPr>
              <a:t> </a:t>
            </a:r>
            <a:r>
              <a:rPr dirty="0" sz="1450" spc="-10">
                <a:latin typeface="Times New Roman"/>
                <a:cs typeface="Times New Roman"/>
              </a:rPr>
              <a:t>rooms</a:t>
            </a:r>
            <a:r>
              <a:rPr dirty="0" sz="1450" spc="110">
                <a:latin typeface="Times New Roman"/>
                <a:cs typeface="Times New Roman"/>
              </a:rPr>
              <a:t> </a:t>
            </a:r>
            <a:r>
              <a:rPr dirty="0" sz="1450" spc="-10">
                <a:latin typeface="Times New Roman"/>
                <a:cs typeface="Times New Roman"/>
              </a:rPr>
              <a:t>to</a:t>
            </a:r>
            <a:r>
              <a:rPr dirty="0" sz="1450" spc="114">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women,</a:t>
            </a:r>
            <a:r>
              <a:rPr dirty="0" sz="1450" spc="114">
                <a:latin typeface="Times New Roman"/>
                <a:cs typeface="Times New Roman"/>
              </a:rPr>
              <a:t> </a:t>
            </a:r>
            <a:r>
              <a:rPr dirty="0" sz="1450" spc="-10">
                <a:latin typeface="Times New Roman"/>
                <a:cs typeface="Times New Roman"/>
              </a:rPr>
              <a:t>how</a:t>
            </a:r>
            <a:r>
              <a:rPr dirty="0" sz="1450" spc="110">
                <a:latin typeface="Times New Roman"/>
                <a:cs typeface="Times New Roman"/>
              </a:rPr>
              <a:t> </a:t>
            </a:r>
            <a:r>
              <a:rPr dirty="0" sz="1450" spc="-5">
                <a:latin typeface="Times New Roman"/>
                <a:cs typeface="Times New Roman"/>
              </a:rPr>
              <a:t>he</a:t>
            </a:r>
            <a:r>
              <a:rPr dirty="0" sz="1450" spc="114">
                <a:latin typeface="Times New Roman"/>
                <a:cs typeface="Times New Roman"/>
              </a:rPr>
              <a:t> </a:t>
            </a:r>
            <a:r>
              <a:rPr dirty="0" sz="1450" spc="-10">
                <a:latin typeface="Times New Roman"/>
                <a:cs typeface="Times New Roman"/>
              </a:rPr>
              <a:t>would</a:t>
            </a:r>
            <a:r>
              <a:rPr dirty="0" sz="1450" spc="110">
                <a:latin typeface="Times New Roman"/>
                <a:cs typeface="Times New Roman"/>
              </a:rPr>
              <a:t> </a:t>
            </a:r>
            <a:r>
              <a:rPr dirty="0" sz="1450" spc="-10">
                <a:latin typeface="Times New Roman"/>
                <a:cs typeface="Times New Roman"/>
              </a:rPr>
              <a:t>take</a:t>
            </a:r>
            <a:r>
              <a:rPr dirty="0" sz="1450" spc="110">
                <a:latin typeface="Times New Roman"/>
                <a:cs typeface="Times New Roman"/>
              </a:rPr>
              <a:t> </a:t>
            </a:r>
            <a:r>
              <a:rPr dirty="0" sz="1450" spc="-10">
                <a:latin typeface="Times New Roman"/>
                <a:cs typeface="Times New Roman"/>
              </a:rPr>
              <a:t>advantage</a:t>
            </a:r>
            <a:r>
              <a:rPr dirty="0" sz="1450" spc="114">
                <a:latin typeface="Times New Roman"/>
                <a:cs typeface="Times New Roman"/>
              </a:rPr>
              <a:t> </a:t>
            </a:r>
            <a:r>
              <a:rPr dirty="0" sz="1450" spc="-5">
                <a:latin typeface="Times New Roman"/>
                <a:cs typeface="Times New Roman"/>
              </a:rPr>
              <a:t>of</a:t>
            </a:r>
            <a:r>
              <a:rPr dirty="0" sz="1450" spc="11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5805" cy="1119505"/>
          </a:xfrm>
          <a:prstGeom prst="rect">
            <a:avLst/>
          </a:prstGeom>
        </p:spPr>
        <p:txBody>
          <a:bodyPr wrap="square" lIns="0" tIns="13970" rIns="0" bIns="0" rtlCol="0" vert="horz">
            <a:spAutoFit/>
          </a:bodyPr>
          <a:lstStyle/>
          <a:p>
            <a:pPr algn="just" marL="12700" marR="5080">
              <a:lnSpc>
                <a:spcPct val="98900"/>
              </a:lnSpc>
              <a:spcBef>
                <a:spcPts val="110"/>
              </a:spcBef>
            </a:pPr>
            <a:r>
              <a:rPr dirty="0" sz="1450" spc="-10">
                <a:latin typeface="Times New Roman"/>
                <a:cs typeface="Times New Roman"/>
              </a:rPr>
              <a:t>dark, suddenly strike </a:t>
            </a:r>
            <a:r>
              <a:rPr dirty="0" sz="1450" spc="-5">
                <a:latin typeface="Times New Roman"/>
                <a:cs typeface="Times New Roman"/>
              </a:rPr>
              <a:t>a </a:t>
            </a:r>
            <a:r>
              <a:rPr dirty="0" sz="1450" spc="-10">
                <a:latin typeface="Times New Roman"/>
                <a:cs typeface="Times New Roman"/>
              </a:rPr>
              <a:t>match, and see lit </a:t>
            </a:r>
            <a:r>
              <a:rPr dirty="0" sz="1450" spc="-5">
                <a:latin typeface="Times New Roman"/>
                <a:cs typeface="Times New Roman"/>
              </a:rPr>
              <a:t>up a </a:t>
            </a:r>
            <a:r>
              <a:rPr dirty="0" sz="1450" spc="-10">
                <a:latin typeface="Times New Roman"/>
                <a:cs typeface="Times New Roman"/>
              </a:rPr>
              <a:t>suffering face and </a:t>
            </a:r>
            <a:r>
              <a:rPr dirty="0" sz="1450" spc="-5">
                <a:latin typeface="Times New Roman"/>
                <a:cs typeface="Times New Roman"/>
              </a:rPr>
              <a:t>a </a:t>
            </a:r>
            <a:r>
              <a:rPr dirty="0" sz="1450" spc="-10">
                <a:latin typeface="Times New Roman"/>
                <a:cs typeface="Times New Roman"/>
              </a:rPr>
              <a:t>guilty  smile. There </a:t>
            </a:r>
            <a:r>
              <a:rPr dirty="0" sz="1450" spc="-5">
                <a:latin typeface="Times New Roman"/>
                <a:cs typeface="Times New Roman"/>
              </a:rPr>
              <a:t>he </a:t>
            </a:r>
            <a:r>
              <a:rPr dirty="0" sz="1450" spc="-10">
                <a:latin typeface="Times New Roman"/>
                <a:cs typeface="Times New Roman"/>
              </a:rPr>
              <a:t>will surely find </a:t>
            </a:r>
            <a:r>
              <a:rPr dirty="0" sz="1450" spc="-5">
                <a:latin typeface="Times New Roman"/>
                <a:cs typeface="Times New Roman"/>
              </a:rPr>
              <a:t>a </a:t>
            </a:r>
            <a:r>
              <a:rPr dirty="0" sz="1450" spc="-10">
                <a:latin typeface="Times New Roman"/>
                <a:cs typeface="Times New Roman"/>
              </a:rPr>
              <a:t>fair </a:t>
            </a:r>
            <a:r>
              <a:rPr dirty="0" sz="1450" spc="-5">
                <a:latin typeface="Times New Roman"/>
                <a:cs typeface="Times New Roman"/>
              </a:rPr>
              <a:t>or a </a:t>
            </a:r>
            <a:r>
              <a:rPr dirty="0" sz="1450" spc="-10">
                <a:latin typeface="Times New Roman"/>
                <a:cs typeface="Times New Roman"/>
              </a:rPr>
              <a:t>dark woman in </a:t>
            </a:r>
            <a:r>
              <a:rPr dirty="0" sz="1450" spc="-5">
                <a:latin typeface="Times New Roman"/>
                <a:cs typeface="Times New Roman"/>
              </a:rPr>
              <a:t>a </a:t>
            </a:r>
            <a:r>
              <a:rPr dirty="0" sz="1450" spc="-10">
                <a:latin typeface="Times New Roman"/>
                <a:cs typeface="Times New Roman"/>
              </a:rPr>
              <a:t>white nightgown  with her hair loose. She will </a:t>
            </a:r>
            <a:r>
              <a:rPr dirty="0" sz="1450" spc="-5">
                <a:latin typeface="Times New Roman"/>
                <a:cs typeface="Times New Roman"/>
              </a:rPr>
              <a:t>be </a:t>
            </a:r>
            <a:r>
              <a:rPr dirty="0" sz="1450" spc="-10">
                <a:latin typeface="Times New Roman"/>
                <a:cs typeface="Times New Roman"/>
              </a:rPr>
              <a:t>frightened </a:t>
            </a:r>
            <a:r>
              <a:rPr dirty="0" sz="1450" spc="-5">
                <a:latin typeface="Times New Roman"/>
                <a:cs typeface="Times New Roman"/>
              </a:rPr>
              <a:t>of </a:t>
            </a:r>
            <a:r>
              <a:rPr dirty="0" sz="1450" spc="-10">
                <a:latin typeface="Times New Roman"/>
                <a:cs typeface="Times New Roman"/>
              </a:rPr>
              <a:t>the light, dreadfully confused  and say: "Good God! What are </a:t>
            </a:r>
            <a:r>
              <a:rPr dirty="0" sz="1450" spc="-5">
                <a:latin typeface="Times New Roman"/>
                <a:cs typeface="Times New Roman"/>
              </a:rPr>
              <a:t>you doing? </a:t>
            </a:r>
            <a:r>
              <a:rPr dirty="0" sz="1450" spc="-10">
                <a:latin typeface="Times New Roman"/>
                <a:cs typeface="Times New Roman"/>
              </a:rPr>
              <a:t>Blow it out!" All this was  frightening, </a:t>
            </a:r>
            <a:r>
              <a:rPr dirty="0" sz="1450" spc="-5">
                <a:latin typeface="Times New Roman"/>
                <a:cs typeface="Times New Roman"/>
              </a:rPr>
              <a:t>but </a:t>
            </a:r>
            <a:r>
              <a:rPr dirty="0" sz="1450" spc="-10">
                <a:latin typeface="Times New Roman"/>
                <a:cs typeface="Times New Roman"/>
              </a:rPr>
              <a:t>curious and</a:t>
            </a:r>
            <a:r>
              <a:rPr dirty="0" sz="1450" spc="5">
                <a:latin typeface="Times New Roman"/>
                <a:cs typeface="Times New Roman"/>
              </a:rPr>
              <a:t> </a:t>
            </a:r>
            <a:r>
              <a:rPr dirty="0" sz="1450" spc="-10">
                <a:latin typeface="Times New Roman"/>
                <a:cs typeface="Times New Roman"/>
              </a:rPr>
              <a:t>novel.</a:t>
            </a:r>
            <a:endParaRPr sz="1450">
              <a:latin typeface="Times New Roman"/>
              <a:cs typeface="Times New Roman"/>
            </a:endParaRPr>
          </a:p>
        </p:txBody>
      </p:sp>
      <p:sp>
        <p:nvSpPr>
          <p:cNvPr id="3" name="object 3"/>
          <p:cNvSpPr txBox="1"/>
          <p:nvPr/>
        </p:nvSpPr>
        <p:spPr>
          <a:xfrm>
            <a:off x="876300" y="2283013"/>
            <a:ext cx="5807710" cy="7736205"/>
          </a:xfrm>
          <a:prstGeom prst="rect">
            <a:avLst/>
          </a:prstGeom>
        </p:spPr>
        <p:txBody>
          <a:bodyPr wrap="square" lIns="0" tIns="11430" rIns="0" bIns="0" rtlCol="0" vert="horz">
            <a:spAutoFit/>
          </a:bodyPr>
          <a:lstStyle/>
          <a:p>
            <a:pPr algn="ctr">
              <a:lnSpc>
                <a:spcPct val="100000"/>
              </a:lnSpc>
              <a:spcBef>
                <a:spcPts val="90"/>
              </a:spcBef>
            </a:pPr>
            <a:r>
              <a:rPr dirty="0" sz="1450" spc="-10" b="1">
                <a:latin typeface="Times New Roman"/>
                <a:cs typeface="Times New Roman"/>
              </a:rPr>
              <a:t>II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The friends turned </a:t>
            </a:r>
            <a:r>
              <a:rPr dirty="0" sz="1450" spc="-5">
                <a:latin typeface="Times New Roman"/>
                <a:cs typeface="Times New Roman"/>
              </a:rPr>
              <a:t>out of </a:t>
            </a:r>
            <a:r>
              <a:rPr dirty="0" sz="1450" spc="-15">
                <a:latin typeface="Times New Roman"/>
                <a:cs typeface="Times New Roman"/>
              </a:rPr>
              <a:t>Trubnoi </a:t>
            </a:r>
            <a:r>
              <a:rPr dirty="0" sz="1450" spc="-10">
                <a:latin typeface="Times New Roman"/>
                <a:cs typeface="Times New Roman"/>
              </a:rPr>
              <a:t>Square into the Grachovka and soon  arrived at the street which </a:t>
            </a:r>
            <a:r>
              <a:rPr dirty="0" sz="1450" spc="-30">
                <a:latin typeface="Times New Roman"/>
                <a:cs typeface="Times New Roman"/>
              </a:rPr>
              <a:t>Vassiliev </a:t>
            </a:r>
            <a:r>
              <a:rPr dirty="0" sz="1450" spc="-10">
                <a:latin typeface="Times New Roman"/>
                <a:cs typeface="Times New Roman"/>
              </a:rPr>
              <a:t>knew only from </a:t>
            </a:r>
            <a:r>
              <a:rPr dirty="0" sz="1450" spc="-20">
                <a:latin typeface="Times New Roman"/>
                <a:cs typeface="Times New Roman"/>
              </a:rPr>
              <a:t>hearsay. </a:t>
            </a:r>
            <a:r>
              <a:rPr dirty="0" sz="1450" spc="-10">
                <a:latin typeface="Times New Roman"/>
                <a:cs typeface="Times New Roman"/>
              </a:rPr>
              <a:t>Seeing two rows  </a:t>
            </a:r>
            <a:r>
              <a:rPr dirty="0" sz="1450" spc="-5">
                <a:latin typeface="Times New Roman"/>
                <a:cs typeface="Times New Roman"/>
              </a:rPr>
              <a:t>of </a:t>
            </a:r>
            <a:r>
              <a:rPr dirty="0" sz="1450" spc="-10">
                <a:latin typeface="Times New Roman"/>
                <a:cs typeface="Times New Roman"/>
              </a:rPr>
              <a:t>houses with brightly lighted windows and wide open doors, and hearing the  gay sound </a:t>
            </a:r>
            <a:r>
              <a:rPr dirty="0" sz="1450" spc="-5">
                <a:latin typeface="Times New Roman"/>
                <a:cs typeface="Times New Roman"/>
              </a:rPr>
              <a:t>of </a:t>
            </a:r>
            <a:r>
              <a:rPr dirty="0" sz="1450" spc="-10">
                <a:latin typeface="Times New Roman"/>
                <a:cs typeface="Times New Roman"/>
              </a:rPr>
              <a:t>pianos and fiddles—sounds which flew </a:t>
            </a:r>
            <a:r>
              <a:rPr dirty="0" sz="1450" spc="-5">
                <a:latin typeface="Times New Roman"/>
                <a:cs typeface="Times New Roman"/>
              </a:rPr>
              <a:t>out of </a:t>
            </a:r>
            <a:r>
              <a:rPr dirty="0" sz="1450" spc="-10">
                <a:latin typeface="Times New Roman"/>
                <a:cs typeface="Times New Roman"/>
              </a:rPr>
              <a:t>all the doors and  mingled in </a:t>
            </a:r>
            <a:r>
              <a:rPr dirty="0" sz="1450" spc="-5">
                <a:latin typeface="Times New Roman"/>
                <a:cs typeface="Times New Roman"/>
              </a:rPr>
              <a:t>a </a:t>
            </a:r>
            <a:r>
              <a:rPr dirty="0" sz="1450" spc="-10">
                <a:latin typeface="Times New Roman"/>
                <a:cs typeface="Times New Roman"/>
              </a:rPr>
              <a:t>strange confusion, as if somewhere in the darkness over the roof-  tops an unseen orchestra were tuning, </a:t>
            </a:r>
            <a:r>
              <a:rPr dirty="0" sz="1450" spc="-30">
                <a:latin typeface="Times New Roman"/>
                <a:cs typeface="Times New Roman"/>
              </a:rPr>
              <a:t>Vassiliev </a:t>
            </a:r>
            <a:r>
              <a:rPr dirty="0" sz="1450" spc="-10">
                <a:latin typeface="Times New Roman"/>
                <a:cs typeface="Times New Roman"/>
              </a:rPr>
              <a:t>was bewildered and</a:t>
            </a:r>
            <a:r>
              <a:rPr dirty="0" sz="1450" spc="110">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"What </a:t>
            </a:r>
            <a:r>
              <a:rPr dirty="0" sz="1450" spc="-5">
                <a:latin typeface="Times New Roman"/>
                <a:cs typeface="Times New Roman"/>
              </a:rPr>
              <a:t>a lot of </a:t>
            </a:r>
            <a:r>
              <a:rPr dirty="0" sz="1450" spc="-10">
                <a:latin typeface="Times New Roman"/>
                <a:cs typeface="Times New Roman"/>
              </a:rPr>
              <a:t>houses!"</a:t>
            </a:r>
            <a:endParaRPr sz="1450">
              <a:latin typeface="Times New Roman"/>
              <a:cs typeface="Times New Roman"/>
            </a:endParaRPr>
          </a:p>
          <a:p>
            <a:pPr algn="just" marL="268605">
              <a:lnSpc>
                <a:spcPts val="1735"/>
              </a:lnSpc>
              <a:spcBef>
                <a:spcPts val="785"/>
              </a:spcBef>
            </a:pPr>
            <a:r>
              <a:rPr dirty="0" sz="1450" spc="-10">
                <a:latin typeface="Times New Roman"/>
                <a:cs typeface="Times New Roman"/>
              </a:rPr>
              <a:t>"What's</a:t>
            </a:r>
            <a:r>
              <a:rPr dirty="0" sz="1450" spc="130">
                <a:latin typeface="Times New Roman"/>
                <a:cs typeface="Times New Roman"/>
              </a:rPr>
              <a:t> </a:t>
            </a:r>
            <a:r>
              <a:rPr dirty="0" sz="1450" spc="-10">
                <a:latin typeface="Times New Roman"/>
                <a:cs typeface="Times New Roman"/>
              </a:rPr>
              <a:t>that?"</a:t>
            </a:r>
            <a:r>
              <a:rPr dirty="0" sz="1450" spc="130">
                <a:latin typeface="Times New Roman"/>
                <a:cs typeface="Times New Roman"/>
              </a:rPr>
              <a:t> </a:t>
            </a:r>
            <a:r>
              <a:rPr dirty="0" sz="1450" spc="-10">
                <a:latin typeface="Times New Roman"/>
                <a:cs typeface="Times New Roman"/>
              </a:rPr>
              <a:t>said</a:t>
            </a:r>
            <a:r>
              <a:rPr dirty="0" sz="1450" spc="135">
                <a:latin typeface="Times New Roman"/>
                <a:cs typeface="Times New Roman"/>
              </a:rPr>
              <a:t> </a:t>
            </a:r>
            <a:r>
              <a:rPr dirty="0" sz="1450" spc="-10">
                <a:latin typeface="Times New Roman"/>
                <a:cs typeface="Times New Roman"/>
              </a:rPr>
              <a:t>the</a:t>
            </a:r>
            <a:r>
              <a:rPr dirty="0" sz="1450" spc="130">
                <a:latin typeface="Times New Roman"/>
                <a:cs typeface="Times New Roman"/>
              </a:rPr>
              <a:t> </a:t>
            </a:r>
            <a:r>
              <a:rPr dirty="0" sz="1450" spc="-10">
                <a:latin typeface="Times New Roman"/>
                <a:cs typeface="Times New Roman"/>
              </a:rPr>
              <a:t>medico.</a:t>
            </a:r>
            <a:r>
              <a:rPr dirty="0" sz="1450" spc="135">
                <a:latin typeface="Times New Roman"/>
                <a:cs typeface="Times New Roman"/>
              </a:rPr>
              <a:t> </a:t>
            </a:r>
            <a:r>
              <a:rPr dirty="0" sz="1450" spc="-10">
                <a:latin typeface="Times New Roman"/>
                <a:cs typeface="Times New Roman"/>
              </a:rPr>
              <a:t>"There</a:t>
            </a:r>
            <a:r>
              <a:rPr dirty="0" sz="1450" spc="135">
                <a:latin typeface="Times New Roman"/>
                <a:cs typeface="Times New Roman"/>
              </a:rPr>
              <a:t> </a:t>
            </a:r>
            <a:r>
              <a:rPr dirty="0" sz="1450" spc="-10">
                <a:latin typeface="Times New Roman"/>
                <a:cs typeface="Times New Roman"/>
              </a:rPr>
              <a:t>are</a:t>
            </a:r>
            <a:r>
              <a:rPr dirty="0" sz="1450" spc="130">
                <a:latin typeface="Times New Roman"/>
                <a:cs typeface="Times New Roman"/>
              </a:rPr>
              <a:t> </a:t>
            </a:r>
            <a:r>
              <a:rPr dirty="0" sz="1450" spc="-10">
                <a:latin typeface="Times New Roman"/>
                <a:cs typeface="Times New Roman"/>
              </a:rPr>
              <a:t>ten</a:t>
            </a:r>
            <a:r>
              <a:rPr dirty="0" sz="1450" spc="130">
                <a:latin typeface="Times New Roman"/>
                <a:cs typeface="Times New Roman"/>
              </a:rPr>
              <a:t> </a:t>
            </a:r>
            <a:r>
              <a:rPr dirty="0" sz="1450" spc="-10">
                <a:latin typeface="Times New Roman"/>
                <a:cs typeface="Times New Roman"/>
              </a:rPr>
              <a:t>times</a:t>
            </a:r>
            <a:r>
              <a:rPr dirty="0" sz="1450" spc="140">
                <a:latin typeface="Times New Roman"/>
                <a:cs typeface="Times New Roman"/>
              </a:rPr>
              <a:t> </a:t>
            </a:r>
            <a:r>
              <a:rPr dirty="0" sz="1450" spc="-10">
                <a:latin typeface="Times New Roman"/>
                <a:cs typeface="Times New Roman"/>
              </a:rPr>
              <a:t>as</a:t>
            </a:r>
            <a:r>
              <a:rPr dirty="0" sz="1450" spc="130">
                <a:latin typeface="Times New Roman"/>
                <a:cs typeface="Times New Roman"/>
              </a:rPr>
              <a:t> </a:t>
            </a:r>
            <a:r>
              <a:rPr dirty="0" sz="1450" spc="-10">
                <a:latin typeface="Times New Roman"/>
                <a:cs typeface="Times New Roman"/>
              </a:rPr>
              <a:t>many</a:t>
            </a:r>
            <a:r>
              <a:rPr dirty="0" sz="1450" spc="130">
                <a:latin typeface="Times New Roman"/>
                <a:cs typeface="Times New Roman"/>
              </a:rPr>
              <a:t> </a:t>
            </a:r>
            <a:r>
              <a:rPr dirty="0" sz="1450" spc="-10">
                <a:latin typeface="Times New Roman"/>
                <a:cs typeface="Times New Roman"/>
              </a:rPr>
              <a:t>in</a:t>
            </a:r>
            <a:r>
              <a:rPr dirty="0" sz="1450" spc="135">
                <a:latin typeface="Times New Roman"/>
                <a:cs typeface="Times New Roman"/>
              </a:rPr>
              <a:t> </a:t>
            </a:r>
            <a:r>
              <a:rPr dirty="0" sz="1450" spc="-10">
                <a:latin typeface="Times New Roman"/>
                <a:cs typeface="Times New Roman"/>
              </a:rPr>
              <a:t>London.</a:t>
            </a:r>
            <a:endParaRPr sz="1450">
              <a:latin typeface="Times New Roman"/>
              <a:cs typeface="Times New Roman"/>
            </a:endParaRPr>
          </a:p>
          <a:p>
            <a:pPr algn="just" marL="12700">
              <a:lnSpc>
                <a:spcPts val="1735"/>
              </a:lnSpc>
            </a:pPr>
            <a:r>
              <a:rPr dirty="0" sz="1450" spc="-10">
                <a:latin typeface="Times New Roman"/>
                <a:cs typeface="Times New Roman"/>
              </a:rPr>
              <a:t>There are </a:t>
            </a:r>
            <a:r>
              <a:rPr dirty="0" sz="1450" spc="-5">
                <a:latin typeface="Times New Roman"/>
                <a:cs typeface="Times New Roman"/>
              </a:rPr>
              <a:t>a </a:t>
            </a:r>
            <a:r>
              <a:rPr dirty="0" sz="1450" spc="-10">
                <a:latin typeface="Times New Roman"/>
                <a:cs typeface="Times New Roman"/>
              </a:rPr>
              <a:t>hundred thousand </a:t>
            </a:r>
            <a:r>
              <a:rPr dirty="0" sz="1450" spc="-5">
                <a:latin typeface="Times New Roman"/>
                <a:cs typeface="Times New Roman"/>
              </a:rPr>
              <a:t>of </a:t>
            </a:r>
            <a:r>
              <a:rPr dirty="0" sz="1450" spc="-10">
                <a:latin typeface="Times New Roman"/>
                <a:cs typeface="Times New Roman"/>
              </a:rPr>
              <a:t>these women</a:t>
            </a:r>
            <a:r>
              <a:rPr dirty="0" sz="1450" spc="25">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The cabmen sat </a:t>
            </a:r>
            <a:r>
              <a:rPr dirty="0" sz="1450" spc="-5">
                <a:latin typeface="Times New Roman"/>
                <a:cs typeface="Times New Roman"/>
              </a:rPr>
              <a:t>on </a:t>
            </a:r>
            <a:r>
              <a:rPr dirty="0" sz="1450" spc="-10">
                <a:latin typeface="Times New Roman"/>
                <a:cs typeface="Times New Roman"/>
              </a:rPr>
              <a:t>their boxes quiet and indifferent as in other streets; </a:t>
            </a:r>
            <a:r>
              <a:rPr dirty="0" sz="1450" spc="-5">
                <a:latin typeface="Times New Roman"/>
                <a:cs typeface="Times New Roman"/>
              </a:rPr>
              <a:t>on  </a:t>
            </a:r>
            <a:r>
              <a:rPr dirty="0" sz="1450" spc="-10">
                <a:latin typeface="Times New Roman"/>
                <a:cs typeface="Times New Roman"/>
              </a:rPr>
              <a:t>the pavement walked the same </a:t>
            </a:r>
            <a:r>
              <a:rPr dirty="0" sz="1450" spc="-20">
                <a:latin typeface="Times New Roman"/>
                <a:cs typeface="Times New Roman"/>
              </a:rPr>
              <a:t>passers-by. </a:t>
            </a:r>
            <a:r>
              <a:rPr dirty="0" sz="1450" spc="-10">
                <a:latin typeface="Times New Roman"/>
                <a:cs typeface="Times New Roman"/>
              </a:rPr>
              <a:t>No </a:t>
            </a:r>
            <a:r>
              <a:rPr dirty="0" sz="1450" spc="-5">
                <a:latin typeface="Times New Roman"/>
                <a:cs typeface="Times New Roman"/>
              </a:rPr>
              <a:t>one </a:t>
            </a:r>
            <a:r>
              <a:rPr dirty="0" sz="1450" spc="-10">
                <a:latin typeface="Times New Roman"/>
                <a:cs typeface="Times New Roman"/>
              </a:rPr>
              <a:t>was in </a:t>
            </a:r>
            <a:r>
              <a:rPr dirty="0" sz="1450" spc="-5">
                <a:latin typeface="Times New Roman"/>
                <a:cs typeface="Times New Roman"/>
              </a:rPr>
              <a:t>a </a:t>
            </a:r>
            <a:r>
              <a:rPr dirty="0" sz="1450" spc="-10">
                <a:latin typeface="Times New Roman"/>
                <a:cs typeface="Times New Roman"/>
              </a:rPr>
              <a:t>hurry; </a:t>
            </a:r>
            <a:r>
              <a:rPr dirty="0" sz="1450" spc="-5">
                <a:latin typeface="Times New Roman"/>
                <a:cs typeface="Times New Roman"/>
              </a:rPr>
              <a:t>no one </a:t>
            </a:r>
            <a:r>
              <a:rPr dirty="0" sz="1450" spc="-10">
                <a:latin typeface="Times New Roman"/>
                <a:cs typeface="Times New Roman"/>
              </a:rPr>
              <a:t>hid  his face in his collar; </a:t>
            </a:r>
            <a:r>
              <a:rPr dirty="0" sz="1450" spc="-5">
                <a:latin typeface="Times New Roman"/>
                <a:cs typeface="Times New Roman"/>
              </a:rPr>
              <a:t>no one </a:t>
            </a:r>
            <a:r>
              <a:rPr dirty="0" sz="1450" spc="-10">
                <a:latin typeface="Times New Roman"/>
                <a:cs typeface="Times New Roman"/>
              </a:rPr>
              <a:t>shook his head </a:t>
            </a:r>
            <a:r>
              <a:rPr dirty="0" sz="1450" spc="-15">
                <a:latin typeface="Times New Roman"/>
                <a:cs typeface="Times New Roman"/>
              </a:rPr>
              <a:t>reproachfully. </a:t>
            </a:r>
            <a:r>
              <a:rPr dirty="0" sz="1450" spc="-10">
                <a:latin typeface="Times New Roman"/>
                <a:cs typeface="Times New Roman"/>
              </a:rPr>
              <a:t>And in this  indifference, in the confused sound </a:t>
            </a:r>
            <a:r>
              <a:rPr dirty="0" sz="1450" spc="-5">
                <a:latin typeface="Times New Roman"/>
                <a:cs typeface="Times New Roman"/>
              </a:rPr>
              <a:t>of </a:t>
            </a:r>
            <a:r>
              <a:rPr dirty="0" sz="1450" spc="-10">
                <a:latin typeface="Times New Roman"/>
                <a:cs typeface="Times New Roman"/>
              </a:rPr>
              <a:t>the pianos and fiddles, in the bright  windows and wide-open doors, something very free, impudent, bold and  daring could </a:t>
            </a:r>
            <a:r>
              <a:rPr dirty="0" sz="1450" spc="-5">
                <a:latin typeface="Times New Roman"/>
                <a:cs typeface="Times New Roman"/>
              </a:rPr>
              <a:t>be </a:t>
            </a:r>
            <a:r>
              <a:rPr dirty="0" sz="1450" spc="-10">
                <a:latin typeface="Times New Roman"/>
                <a:cs typeface="Times New Roman"/>
              </a:rPr>
              <a:t>felt. It must have been the same as this in the old times </a:t>
            </a:r>
            <a:r>
              <a:rPr dirty="0" sz="1450" spc="-5">
                <a:latin typeface="Times New Roman"/>
                <a:cs typeface="Times New Roman"/>
              </a:rPr>
              <a:t>on </a:t>
            </a:r>
            <a:r>
              <a:rPr dirty="0" sz="1450" spc="-10">
                <a:latin typeface="Times New Roman"/>
                <a:cs typeface="Times New Roman"/>
              </a:rPr>
              <a:t>the  slave-markets, as gay and as noisy; people looked and walked with the same  indifference.</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"Let's begin right at the beginning," said the</a:t>
            </a:r>
            <a:r>
              <a:rPr dirty="0" sz="1450" spc="40">
                <a:latin typeface="Times New Roman"/>
                <a:cs typeface="Times New Roman"/>
              </a:rPr>
              <a:t> </a:t>
            </a:r>
            <a:r>
              <a:rPr dirty="0" sz="1450" spc="-20">
                <a:latin typeface="Times New Roman"/>
                <a:cs typeface="Times New Roman"/>
              </a:rPr>
              <a:t>painter.</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The friends walked into </a:t>
            </a:r>
            <a:r>
              <a:rPr dirty="0" sz="1450" spc="-5">
                <a:latin typeface="Times New Roman"/>
                <a:cs typeface="Times New Roman"/>
              </a:rPr>
              <a:t>a </a:t>
            </a:r>
            <a:r>
              <a:rPr dirty="0" sz="1450" spc="-10">
                <a:latin typeface="Times New Roman"/>
                <a:cs typeface="Times New Roman"/>
              </a:rPr>
              <a:t>narrow little passage lighted </a:t>
            </a:r>
            <a:r>
              <a:rPr dirty="0" sz="1450" spc="-5">
                <a:latin typeface="Times New Roman"/>
                <a:cs typeface="Times New Roman"/>
              </a:rPr>
              <a:t>by a </a:t>
            </a:r>
            <a:r>
              <a:rPr dirty="0" sz="1450" spc="-10">
                <a:latin typeface="Times New Roman"/>
                <a:cs typeface="Times New Roman"/>
              </a:rPr>
              <a:t>single lamp  with </a:t>
            </a:r>
            <a:r>
              <a:rPr dirty="0" sz="1450" spc="-5">
                <a:latin typeface="Times New Roman"/>
                <a:cs typeface="Times New Roman"/>
              </a:rPr>
              <a:t>a </a:t>
            </a:r>
            <a:r>
              <a:rPr dirty="0" sz="1450" spc="-20">
                <a:latin typeface="Times New Roman"/>
                <a:cs typeface="Times New Roman"/>
              </a:rPr>
              <a:t>reflector. </a:t>
            </a:r>
            <a:r>
              <a:rPr dirty="0" sz="1450" spc="-10">
                <a:latin typeface="Times New Roman"/>
                <a:cs typeface="Times New Roman"/>
              </a:rPr>
              <a:t>When they opened the </a:t>
            </a:r>
            <a:r>
              <a:rPr dirty="0" sz="1450" spc="-5">
                <a:latin typeface="Times New Roman"/>
                <a:cs typeface="Times New Roman"/>
              </a:rPr>
              <a:t>door a </a:t>
            </a:r>
            <a:r>
              <a:rPr dirty="0" sz="1450" spc="-10">
                <a:latin typeface="Times New Roman"/>
                <a:cs typeface="Times New Roman"/>
              </a:rPr>
              <a:t>man in </a:t>
            </a:r>
            <a:r>
              <a:rPr dirty="0" sz="1450" spc="-5">
                <a:latin typeface="Times New Roman"/>
                <a:cs typeface="Times New Roman"/>
              </a:rPr>
              <a:t>a </a:t>
            </a:r>
            <a:r>
              <a:rPr dirty="0" sz="1450" spc="-10">
                <a:latin typeface="Times New Roman"/>
                <a:cs typeface="Times New Roman"/>
              </a:rPr>
              <a:t>black jacket rose lazily  from the yellow sofa in the hall. He had an unshaven lackey's face and sleepy  eyes. The place smelt like </a:t>
            </a:r>
            <a:r>
              <a:rPr dirty="0" sz="1450" spc="-5">
                <a:latin typeface="Times New Roman"/>
                <a:cs typeface="Times New Roman"/>
              </a:rPr>
              <a:t>a </a:t>
            </a:r>
            <a:r>
              <a:rPr dirty="0" sz="1450" spc="-20">
                <a:latin typeface="Times New Roman"/>
                <a:cs typeface="Times New Roman"/>
              </a:rPr>
              <a:t>laundry, </a:t>
            </a:r>
            <a:r>
              <a:rPr dirty="0" sz="1450" spc="-10">
                <a:latin typeface="Times New Roman"/>
                <a:cs typeface="Times New Roman"/>
              </a:rPr>
              <a:t>and </a:t>
            </a:r>
            <a:r>
              <a:rPr dirty="0" sz="1450" spc="-5">
                <a:latin typeface="Times New Roman"/>
                <a:cs typeface="Times New Roman"/>
              </a:rPr>
              <a:t>of </a:t>
            </a:r>
            <a:r>
              <a:rPr dirty="0" sz="1450" spc="-20">
                <a:latin typeface="Times New Roman"/>
                <a:cs typeface="Times New Roman"/>
              </a:rPr>
              <a:t>vinegar. </a:t>
            </a:r>
            <a:r>
              <a:rPr dirty="0" sz="1450" spc="-10">
                <a:latin typeface="Times New Roman"/>
                <a:cs typeface="Times New Roman"/>
              </a:rPr>
              <a:t>From the hall </a:t>
            </a:r>
            <a:r>
              <a:rPr dirty="0" sz="1450" spc="-5">
                <a:latin typeface="Times New Roman"/>
                <a:cs typeface="Times New Roman"/>
              </a:rPr>
              <a:t>a door </a:t>
            </a:r>
            <a:r>
              <a:rPr dirty="0" sz="1450" spc="-10">
                <a:latin typeface="Times New Roman"/>
                <a:cs typeface="Times New Roman"/>
              </a:rPr>
              <a:t>led  into </a:t>
            </a:r>
            <a:r>
              <a:rPr dirty="0" sz="1450" spc="-5">
                <a:latin typeface="Times New Roman"/>
                <a:cs typeface="Times New Roman"/>
              </a:rPr>
              <a:t>a </a:t>
            </a:r>
            <a:r>
              <a:rPr dirty="0" sz="1450" spc="-10">
                <a:latin typeface="Times New Roman"/>
                <a:cs typeface="Times New Roman"/>
              </a:rPr>
              <a:t>brightly lighted room. The medico and the painter stopped in the  </a:t>
            </a:r>
            <a:r>
              <a:rPr dirty="0" sz="1450" spc="-20">
                <a:latin typeface="Times New Roman"/>
                <a:cs typeface="Times New Roman"/>
              </a:rPr>
              <a:t>doorway, </a:t>
            </a:r>
            <a:r>
              <a:rPr dirty="0" sz="1450" spc="-10">
                <a:latin typeface="Times New Roman"/>
                <a:cs typeface="Times New Roman"/>
              </a:rPr>
              <a:t>stretched </a:t>
            </a:r>
            <a:r>
              <a:rPr dirty="0" sz="1450" spc="-5">
                <a:latin typeface="Times New Roman"/>
                <a:cs typeface="Times New Roman"/>
              </a:rPr>
              <a:t>out </a:t>
            </a:r>
            <a:r>
              <a:rPr dirty="0" sz="1450" spc="-10">
                <a:latin typeface="Times New Roman"/>
                <a:cs typeface="Times New Roman"/>
              </a:rPr>
              <a:t>their necks and peeped into the room</a:t>
            </a:r>
            <a:r>
              <a:rPr dirty="0" sz="1450" spc="75">
                <a:latin typeface="Times New Roman"/>
                <a:cs typeface="Times New Roman"/>
              </a:rPr>
              <a:t> </a:t>
            </a:r>
            <a:r>
              <a:rPr dirty="0" sz="1450" spc="-10">
                <a:latin typeface="Times New Roman"/>
                <a:cs typeface="Times New Roman"/>
              </a:rPr>
              <a:t>together:</a:t>
            </a:r>
            <a:endParaRPr sz="1450">
              <a:latin typeface="Times New Roman"/>
              <a:cs typeface="Times New Roman"/>
            </a:endParaRPr>
          </a:p>
          <a:p>
            <a:pPr algn="just" marL="12700" marR="6985" indent="255904">
              <a:lnSpc>
                <a:spcPts val="1730"/>
              </a:lnSpc>
              <a:spcBef>
                <a:spcPts val="710"/>
              </a:spcBef>
            </a:pPr>
            <a:r>
              <a:rPr dirty="0" sz="1450" spc="-10">
                <a:latin typeface="Times New Roman"/>
                <a:cs typeface="Times New Roman"/>
              </a:rPr>
              <a:t>"Buona sera, signore, Rigoletto—huguenote—traviata!—" the painter  began, making </a:t>
            </a:r>
            <a:r>
              <a:rPr dirty="0" sz="1450" spc="-5">
                <a:latin typeface="Times New Roman"/>
                <a:cs typeface="Times New Roman"/>
              </a:rPr>
              <a:t>a </a:t>
            </a:r>
            <a:r>
              <a:rPr dirty="0" sz="1450" spc="-10">
                <a:latin typeface="Times New Roman"/>
                <a:cs typeface="Times New Roman"/>
              </a:rPr>
              <a:t>theatrical</a:t>
            </a:r>
            <a:r>
              <a:rPr dirty="0" sz="1450">
                <a:latin typeface="Times New Roman"/>
                <a:cs typeface="Times New Roman"/>
              </a:rPr>
              <a:t> </a:t>
            </a:r>
            <a:r>
              <a:rPr dirty="0" sz="1450" spc="-30">
                <a:latin typeface="Times New Roman"/>
                <a:cs typeface="Times New Roman"/>
              </a:rPr>
              <a:t>bow.</a:t>
            </a:r>
            <a:endParaRPr sz="1450">
              <a:latin typeface="Times New Roman"/>
              <a:cs typeface="Times New Roman"/>
            </a:endParaRPr>
          </a:p>
          <a:p>
            <a:pPr algn="just" marL="12700" marR="10795" indent="255904">
              <a:lnSpc>
                <a:spcPts val="1730"/>
              </a:lnSpc>
              <a:spcBef>
                <a:spcPts val="790"/>
              </a:spcBef>
            </a:pPr>
            <a:r>
              <a:rPr dirty="0" sz="1450" spc="-10">
                <a:latin typeface="Times New Roman"/>
                <a:cs typeface="Times New Roman"/>
              </a:rPr>
              <a:t>"Havanna—blackbeetlano—pistoletto!" said the medico, pressing his hat  to his heart and bowing</a:t>
            </a:r>
            <a:r>
              <a:rPr dirty="0" sz="1450" spc="10">
                <a:latin typeface="Times New Roman"/>
                <a:cs typeface="Times New Roman"/>
              </a:rPr>
              <a:t> </a:t>
            </a:r>
            <a:r>
              <a:rPr dirty="0" sz="1450" spc="-30">
                <a:latin typeface="Times New Roman"/>
                <a:cs typeface="Times New Roman"/>
              </a:rPr>
              <a:t>low.</a:t>
            </a:r>
            <a:endParaRPr sz="1450">
              <a:latin typeface="Times New Roman"/>
              <a:cs typeface="Times New Roman"/>
            </a:endParaRPr>
          </a:p>
          <a:p>
            <a:pPr algn="just" marL="268605">
              <a:lnSpc>
                <a:spcPct val="100000"/>
              </a:lnSpc>
              <a:spcBef>
                <a:spcPts val="720"/>
              </a:spcBef>
            </a:pPr>
            <a:r>
              <a:rPr dirty="0" sz="1450" spc="-30">
                <a:latin typeface="Times New Roman"/>
                <a:cs typeface="Times New Roman"/>
              </a:rPr>
              <a:t>Vassiliev</a:t>
            </a:r>
            <a:r>
              <a:rPr dirty="0" sz="1450" spc="270">
                <a:latin typeface="Times New Roman"/>
                <a:cs typeface="Times New Roman"/>
              </a:rPr>
              <a:t> </a:t>
            </a:r>
            <a:r>
              <a:rPr dirty="0" sz="1450" spc="-10">
                <a:latin typeface="Times New Roman"/>
                <a:cs typeface="Times New Roman"/>
              </a:rPr>
              <a:t>kept</a:t>
            </a:r>
            <a:r>
              <a:rPr dirty="0" sz="1450" spc="270">
                <a:latin typeface="Times New Roman"/>
                <a:cs typeface="Times New Roman"/>
              </a:rPr>
              <a:t> </a:t>
            </a:r>
            <a:r>
              <a:rPr dirty="0" sz="1450" spc="-10">
                <a:latin typeface="Times New Roman"/>
                <a:cs typeface="Times New Roman"/>
              </a:rPr>
              <a:t>behind</a:t>
            </a:r>
            <a:r>
              <a:rPr dirty="0" sz="1450" spc="270">
                <a:latin typeface="Times New Roman"/>
                <a:cs typeface="Times New Roman"/>
              </a:rPr>
              <a:t> </a:t>
            </a:r>
            <a:r>
              <a:rPr dirty="0" sz="1450" spc="-10">
                <a:latin typeface="Times New Roman"/>
                <a:cs typeface="Times New Roman"/>
              </a:rPr>
              <a:t>them.</a:t>
            </a:r>
            <a:r>
              <a:rPr dirty="0" sz="1450" spc="270">
                <a:latin typeface="Times New Roman"/>
                <a:cs typeface="Times New Roman"/>
              </a:rPr>
              <a:t> </a:t>
            </a:r>
            <a:r>
              <a:rPr dirty="0" sz="1450" spc="-10">
                <a:latin typeface="Times New Roman"/>
                <a:cs typeface="Times New Roman"/>
              </a:rPr>
              <a:t>He</a:t>
            </a:r>
            <a:r>
              <a:rPr dirty="0" sz="1450" spc="270">
                <a:latin typeface="Times New Roman"/>
                <a:cs typeface="Times New Roman"/>
              </a:rPr>
              <a:t> </a:t>
            </a:r>
            <a:r>
              <a:rPr dirty="0" sz="1450" spc="-10">
                <a:latin typeface="Times New Roman"/>
                <a:cs typeface="Times New Roman"/>
              </a:rPr>
              <a:t>wanted</a:t>
            </a:r>
            <a:r>
              <a:rPr dirty="0" sz="1450" spc="270">
                <a:latin typeface="Times New Roman"/>
                <a:cs typeface="Times New Roman"/>
              </a:rPr>
              <a:t> </a:t>
            </a:r>
            <a:r>
              <a:rPr dirty="0" sz="1450" spc="-10">
                <a:latin typeface="Times New Roman"/>
                <a:cs typeface="Times New Roman"/>
              </a:rPr>
              <a:t>to</a:t>
            </a:r>
            <a:r>
              <a:rPr dirty="0" sz="1450" spc="270">
                <a:latin typeface="Times New Roman"/>
                <a:cs typeface="Times New Roman"/>
              </a:rPr>
              <a:t> </a:t>
            </a:r>
            <a:r>
              <a:rPr dirty="0" sz="1450" spc="-10">
                <a:latin typeface="Times New Roman"/>
                <a:cs typeface="Times New Roman"/>
              </a:rPr>
              <a:t>bow</a:t>
            </a:r>
            <a:r>
              <a:rPr dirty="0" sz="1450" spc="275">
                <a:latin typeface="Times New Roman"/>
                <a:cs typeface="Times New Roman"/>
              </a:rPr>
              <a:t> </a:t>
            </a:r>
            <a:r>
              <a:rPr dirty="0" sz="1450" spc="-10">
                <a:latin typeface="Times New Roman"/>
                <a:cs typeface="Times New Roman"/>
              </a:rPr>
              <a:t>theatrically</a:t>
            </a:r>
            <a:r>
              <a:rPr dirty="0" sz="1450" spc="270">
                <a:latin typeface="Times New Roman"/>
                <a:cs typeface="Times New Roman"/>
              </a:rPr>
              <a:t> </a:t>
            </a:r>
            <a:r>
              <a:rPr dirty="0" sz="1450" spc="-10">
                <a:latin typeface="Times New Roman"/>
                <a:cs typeface="Times New Roman"/>
              </a:rPr>
              <a:t>too</a:t>
            </a:r>
            <a:r>
              <a:rPr dirty="0" sz="1450" spc="270">
                <a:latin typeface="Times New Roman"/>
                <a:cs typeface="Times New Roman"/>
              </a:rPr>
              <a:t> </a:t>
            </a:r>
            <a:r>
              <a:rPr dirty="0" sz="1450" spc="-10">
                <a:latin typeface="Times New Roman"/>
                <a:cs typeface="Times New Roman"/>
              </a:rPr>
              <a:t>and</a:t>
            </a:r>
            <a:r>
              <a:rPr dirty="0" sz="1450" spc="270">
                <a:latin typeface="Times New Roman"/>
                <a:cs typeface="Times New Roman"/>
              </a:rPr>
              <a:t> </a:t>
            </a:r>
            <a:r>
              <a:rPr dirty="0" sz="1450" spc="-10">
                <a:latin typeface="Times New Roman"/>
                <a:cs typeface="Times New Roman"/>
              </a:rPr>
              <a:t>say</a:t>
            </a:r>
            <a:endParaRPr sz="145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386"/>
            <a:ext cx="5807710" cy="9213215"/>
          </a:xfrm>
          <a:prstGeom prst="rect">
            <a:avLst/>
          </a:prstGeom>
        </p:spPr>
        <p:txBody>
          <a:bodyPr wrap="square" lIns="0" tIns="13970" rIns="0" bIns="0" rtlCol="0" vert="horz">
            <a:spAutoFit/>
          </a:bodyPr>
          <a:lstStyle/>
          <a:p>
            <a:pPr algn="just" marL="12700" marR="5080">
              <a:lnSpc>
                <a:spcPct val="98700"/>
              </a:lnSpc>
              <a:spcBef>
                <a:spcPts val="110"/>
              </a:spcBef>
            </a:pPr>
            <a:r>
              <a:rPr dirty="0" sz="1450" spc="-10">
                <a:latin typeface="Times New Roman"/>
                <a:cs typeface="Times New Roman"/>
              </a:rPr>
              <a:t>something </a:t>
            </a:r>
            <a:r>
              <a:rPr dirty="0" sz="1450" spc="-25">
                <a:latin typeface="Times New Roman"/>
                <a:cs typeface="Times New Roman"/>
              </a:rPr>
              <a:t>silly. </a:t>
            </a:r>
            <a:r>
              <a:rPr dirty="0" sz="1450" spc="-10">
                <a:latin typeface="Times New Roman"/>
                <a:cs typeface="Times New Roman"/>
              </a:rPr>
              <a:t>But </a:t>
            </a:r>
            <a:r>
              <a:rPr dirty="0" sz="1450" spc="-5">
                <a:latin typeface="Times New Roman"/>
                <a:cs typeface="Times New Roman"/>
              </a:rPr>
              <a:t>he </a:t>
            </a:r>
            <a:r>
              <a:rPr dirty="0" sz="1450" spc="-10">
                <a:latin typeface="Times New Roman"/>
                <a:cs typeface="Times New Roman"/>
              </a:rPr>
              <a:t>only smiled, felt awkward and ashamed, and awaited  impatiently what was to </a:t>
            </a:r>
            <a:r>
              <a:rPr dirty="0" sz="1450" spc="-20">
                <a:latin typeface="Times New Roman"/>
                <a:cs typeface="Times New Roman"/>
              </a:rPr>
              <a:t>follow. </a:t>
            </a:r>
            <a:r>
              <a:rPr dirty="0" sz="1450" spc="-10">
                <a:latin typeface="Times New Roman"/>
                <a:cs typeface="Times New Roman"/>
              </a:rPr>
              <a:t>In the </a:t>
            </a:r>
            <a:r>
              <a:rPr dirty="0" sz="1450" spc="-5">
                <a:latin typeface="Times New Roman"/>
                <a:cs typeface="Times New Roman"/>
              </a:rPr>
              <a:t>door </a:t>
            </a:r>
            <a:r>
              <a:rPr dirty="0" sz="1450" spc="-10">
                <a:latin typeface="Times New Roman"/>
                <a:cs typeface="Times New Roman"/>
              </a:rPr>
              <a:t>appeared </a:t>
            </a:r>
            <a:r>
              <a:rPr dirty="0" sz="1450" spc="-5">
                <a:latin typeface="Times New Roman"/>
                <a:cs typeface="Times New Roman"/>
              </a:rPr>
              <a:t>a </a:t>
            </a:r>
            <a:r>
              <a:rPr dirty="0" sz="1450" spc="-10">
                <a:latin typeface="Times New Roman"/>
                <a:cs typeface="Times New Roman"/>
              </a:rPr>
              <a:t>little fair girl </a:t>
            </a:r>
            <a:r>
              <a:rPr dirty="0" sz="1450" spc="-5">
                <a:latin typeface="Times New Roman"/>
                <a:cs typeface="Times New Roman"/>
              </a:rPr>
              <a:t>of  </a:t>
            </a:r>
            <a:r>
              <a:rPr dirty="0" sz="1450" spc="-10">
                <a:latin typeface="Times New Roman"/>
                <a:cs typeface="Times New Roman"/>
              </a:rPr>
              <a:t>seventeen </a:t>
            </a:r>
            <a:r>
              <a:rPr dirty="0" sz="1450" spc="-5">
                <a:latin typeface="Times New Roman"/>
                <a:cs typeface="Times New Roman"/>
              </a:rPr>
              <a:t>or </a:t>
            </a:r>
            <a:r>
              <a:rPr dirty="0" sz="1450" spc="-10">
                <a:latin typeface="Times New Roman"/>
                <a:cs typeface="Times New Roman"/>
              </a:rPr>
              <a:t>eighteen, with short </a:t>
            </a:r>
            <a:r>
              <a:rPr dirty="0" sz="1450" spc="-20">
                <a:latin typeface="Times New Roman"/>
                <a:cs typeface="Times New Roman"/>
              </a:rPr>
              <a:t>hair, </a:t>
            </a:r>
            <a:r>
              <a:rPr dirty="0" sz="1450" spc="-10">
                <a:latin typeface="Times New Roman"/>
                <a:cs typeface="Times New Roman"/>
              </a:rPr>
              <a:t>wearing </a:t>
            </a:r>
            <a:r>
              <a:rPr dirty="0" sz="1450" spc="-5">
                <a:latin typeface="Times New Roman"/>
                <a:cs typeface="Times New Roman"/>
              </a:rPr>
              <a:t>a </a:t>
            </a:r>
            <a:r>
              <a:rPr dirty="0" sz="1450" spc="-10">
                <a:latin typeface="Times New Roman"/>
                <a:cs typeface="Times New Roman"/>
              </a:rPr>
              <a:t>short blue dress with </a:t>
            </a:r>
            <a:r>
              <a:rPr dirty="0" sz="1450" spc="-5">
                <a:latin typeface="Times New Roman"/>
                <a:cs typeface="Times New Roman"/>
              </a:rPr>
              <a:t>a </a:t>
            </a:r>
            <a:r>
              <a:rPr dirty="0" sz="1450" spc="-10">
                <a:latin typeface="Times New Roman"/>
                <a:cs typeface="Times New Roman"/>
              </a:rPr>
              <a:t>white  bow </a:t>
            </a:r>
            <a:r>
              <a:rPr dirty="0" sz="1450" spc="-5">
                <a:latin typeface="Times New Roman"/>
                <a:cs typeface="Times New Roman"/>
              </a:rPr>
              <a:t>on </a:t>
            </a:r>
            <a:r>
              <a:rPr dirty="0" sz="1450" spc="-10">
                <a:latin typeface="Times New Roman"/>
                <a:cs typeface="Times New Roman"/>
              </a:rPr>
              <a:t>her</a:t>
            </a:r>
            <a:r>
              <a:rPr dirty="0" sz="1450" spc="-5">
                <a:latin typeface="Times New Roman"/>
                <a:cs typeface="Times New Roman"/>
              </a:rPr>
              <a:t> </a:t>
            </a:r>
            <a:r>
              <a:rPr dirty="0" sz="1450" spc="-10">
                <a:latin typeface="Times New Roman"/>
                <a:cs typeface="Times New Roman"/>
              </a:rPr>
              <a:t>breast.</a:t>
            </a:r>
            <a:endParaRPr sz="1450">
              <a:latin typeface="Times New Roman"/>
              <a:cs typeface="Times New Roman"/>
            </a:endParaRPr>
          </a:p>
          <a:p>
            <a:pPr algn="just" marL="12700" marR="10160" indent="255904">
              <a:lnSpc>
                <a:spcPts val="1730"/>
              </a:lnSpc>
              <a:spcBef>
                <a:spcPts val="850"/>
              </a:spcBef>
            </a:pPr>
            <a:r>
              <a:rPr dirty="0" sz="1450" spc="-10">
                <a:latin typeface="Times New Roman"/>
                <a:cs typeface="Times New Roman"/>
              </a:rPr>
              <a:t>"What are </a:t>
            </a:r>
            <a:r>
              <a:rPr dirty="0" sz="1450" spc="-5">
                <a:latin typeface="Times New Roman"/>
                <a:cs typeface="Times New Roman"/>
              </a:rPr>
              <a:t>you </a:t>
            </a:r>
            <a:r>
              <a:rPr dirty="0" sz="1450" spc="-10">
                <a:latin typeface="Times New Roman"/>
                <a:cs typeface="Times New Roman"/>
              </a:rPr>
              <a:t>standing in the </a:t>
            </a:r>
            <a:r>
              <a:rPr dirty="0" sz="1450" spc="-5">
                <a:latin typeface="Times New Roman"/>
                <a:cs typeface="Times New Roman"/>
              </a:rPr>
              <a:t>door </a:t>
            </a:r>
            <a:r>
              <a:rPr dirty="0" sz="1450" spc="-10">
                <a:latin typeface="Times New Roman"/>
                <a:cs typeface="Times New Roman"/>
              </a:rPr>
              <a:t>for?" she said. </a:t>
            </a:r>
            <a:r>
              <a:rPr dirty="0" sz="1450" spc="-30">
                <a:latin typeface="Times New Roman"/>
                <a:cs typeface="Times New Roman"/>
              </a:rPr>
              <a:t>"Take </a:t>
            </a:r>
            <a:r>
              <a:rPr dirty="0" sz="1450" spc="-15">
                <a:latin typeface="Times New Roman"/>
                <a:cs typeface="Times New Roman"/>
              </a:rPr>
              <a:t>off </a:t>
            </a:r>
            <a:r>
              <a:rPr dirty="0" sz="1450" spc="-5">
                <a:latin typeface="Times New Roman"/>
                <a:cs typeface="Times New Roman"/>
              </a:rPr>
              <a:t>your </a:t>
            </a:r>
            <a:r>
              <a:rPr dirty="0" sz="1450" spc="-10">
                <a:latin typeface="Times New Roman"/>
                <a:cs typeface="Times New Roman"/>
              </a:rPr>
              <a:t>overcoats  and come into the</a:t>
            </a:r>
            <a:r>
              <a:rPr dirty="0" sz="1450" spc="5">
                <a:latin typeface="Times New Roman"/>
                <a:cs typeface="Times New Roman"/>
              </a:rPr>
              <a:t> </a:t>
            </a:r>
            <a:r>
              <a:rPr dirty="0" sz="1450" spc="-10">
                <a:latin typeface="Times New Roman"/>
                <a:cs typeface="Times New Roman"/>
              </a:rPr>
              <a:t>salon."</a:t>
            </a:r>
            <a:endParaRPr sz="1450">
              <a:latin typeface="Times New Roman"/>
              <a:cs typeface="Times New Roman"/>
            </a:endParaRPr>
          </a:p>
          <a:p>
            <a:pPr algn="just" marL="268605">
              <a:lnSpc>
                <a:spcPts val="1735"/>
              </a:lnSpc>
              <a:spcBef>
                <a:spcPts val="650"/>
              </a:spcBef>
            </a:pPr>
            <a:r>
              <a:rPr dirty="0" sz="1450" spc="-10">
                <a:latin typeface="Times New Roman"/>
                <a:cs typeface="Times New Roman"/>
              </a:rPr>
              <a:t>The medico and the painter went into the salon, still speaking</a:t>
            </a:r>
            <a:r>
              <a:rPr dirty="0" sz="1450" spc="275">
                <a:latin typeface="Times New Roman"/>
                <a:cs typeface="Times New Roman"/>
              </a:rPr>
              <a:t> </a:t>
            </a:r>
            <a:r>
              <a:rPr dirty="0" sz="1450" spc="-10">
                <a:latin typeface="Times New Roman"/>
                <a:cs typeface="Times New Roman"/>
              </a:rPr>
              <a:t>Italian.</a:t>
            </a:r>
            <a:endParaRPr sz="1450">
              <a:latin typeface="Times New Roman"/>
              <a:cs typeface="Times New Roman"/>
            </a:endParaRPr>
          </a:p>
          <a:p>
            <a:pPr algn="just" marL="12700">
              <a:lnSpc>
                <a:spcPts val="1735"/>
              </a:lnSpc>
            </a:pPr>
            <a:r>
              <a:rPr dirty="0" sz="1450" spc="-30">
                <a:latin typeface="Times New Roman"/>
                <a:cs typeface="Times New Roman"/>
              </a:rPr>
              <a:t>Vassiliev </a:t>
            </a:r>
            <a:r>
              <a:rPr dirty="0" sz="1450" spc="-10">
                <a:latin typeface="Times New Roman"/>
                <a:cs typeface="Times New Roman"/>
              </a:rPr>
              <a:t>followed them</a:t>
            </a:r>
            <a:r>
              <a:rPr dirty="0" sz="1450" spc="20">
                <a:latin typeface="Times New Roman"/>
                <a:cs typeface="Times New Roman"/>
              </a:rPr>
              <a:t> </a:t>
            </a:r>
            <a:r>
              <a:rPr dirty="0" sz="1450" spc="-15">
                <a:latin typeface="Times New Roman"/>
                <a:cs typeface="Times New Roman"/>
              </a:rPr>
              <a:t>irresolutely.</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"Gentlemen, take </a:t>
            </a:r>
            <a:r>
              <a:rPr dirty="0" sz="1450" spc="-15">
                <a:latin typeface="Times New Roman"/>
                <a:cs typeface="Times New Roman"/>
              </a:rPr>
              <a:t>off </a:t>
            </a:r>
            <a:r>
              <a:rPr dirty="0" sz="1450" spc="-5">
                <a:latin typeface="Times New Roman"/>
                <a:cs typeface="Times New Roman"/>
              </a:rPr>
              <a:t>your </a:t>
            </a:r>
            <a:r>
              <a:rPr dirty="0" sz="1450" spc="-10">
                <a:latin typeface="Times New Roman"/>
                <a:cs typeface="Times New Roman"/>
              </a:rPr>
              <a:t>overcoats," said the lackey </a:t>
            </a:r>
            <a:r>
              <a:rPr dirty="0" sz="1450" spc="-25">
                <a:latin typeface="Times New Roman"/>
                <a:cs typeface="Times New Roman"/>
              </a:rPr>
              <a:t>stiffly. </a:t>
            </a:r>
            <a:r>
              <a:rPr dirty="0" sz="1450" spc="-30">
                <a:latin typeface="Times New Roman"/>
                <a:cs typeface="Times New Roman"/>
              </a:rPr>
              <a:t>"You're </a:t>
            </a:r>
            <a:r>
              <a:rPr dirty="0" sz="1450" spc="-5">
                <a:latin typeface="Times New Roman"/>
                <a:cs typeface="Times New Roman"/>
              </a:rPr>
              <a:t>not  </a:t>
            </a:r>
            <a:r>
              <a:rPr dirty="0" sz="1450" spc="-10">
                <a:latin typeface="Times New Roman"/>
                <a:cs typeface="Times New Roman"/>
              </a:rPr>
              <a:t>allowed in as </a:t>
            </a:r>
            <a:r>
              <a:rPr dirty="0" sz="1450" spc="-5">
                <a:latin typeface="Times New Roman"/>
                <a:cs typeface="Times New Roman"/>
              </a:rPr>
              <a:t>you</a:t>
            </a:r>
            <a:r>
              <a:rPr dirty="0" sz="1450" spc="5">
                <a:latin typeface="Times New Roman"/>
                <a:cs typeface="Times New Roman"/>
              </a:rPr>
              <a:t> </a:t>
            </a:r>
            <a:r>
              <a:rPr dirty="0" sz="1450" spc="-10">
                <a:latin typeface="Times New Roman"/>
                <a:cs typeface="Times New Roman"/>
              </a:rPr>
              <a:t>are."</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Besides the fair girl there was another woman in the salon, very stout and  tall, with </a:t>
            </a:r>
            <a:r>
              <a:rPr dirty="0" sz="1450" spc="-5">
                <a:latin typeface="Times New Roman"/>
                <a:cs typeface="Times New Roman"/>
              </a:rPr>
              <a:t>a </a:t>
            </a:r>
            <a:r>
              <a:rPr dirty="0" sz="1450" spc="-10">
                <a:latin typeface="Times New Roman"/>
                <a:cs typeface="Times New Roman"/>
              </a:rPr>
              <a:t>foreign face and bare arms. She sat </a:t>
            </a:r>
            <a:r>
              <a:rPr dirty="0" sz="1450" spc="-5">
                <a:latin typeface="Times New Roman"/>
                <a:cs typeface="Times New Roman"/>
              </a:rPr>
              <a:t>by </a:t>
            </a:r>
            <a:r>
              <a:rPr dirty="0" sz="1450" spc="-10">
                <a:latin typeface="Times New Roman"/>
                <a:cs typeface="Times New Roman"/>
              </a:rPr>
              <a:t>the piano, with </a:t>
            </a:r>
            <a:r>
              <a:rPr dirty="0" sz="1450" spc="-5">
                <a:latin typeface="Times New Roman"/>
                <a:cs typeface="Times New Roman"/>
              </a:rPr>
              <a:t>a </a:t>
            </a:r>
            <a:r>
              <a:rPr dirty="0" sz="1450" spc="-10">
                <a:latin typeface="Times New Roman"/>
                <a:cs typeface="Times New Roman"/>
              </a:rPr>
              <a:t>game </a:t>
            </a:r>
            <a:r>
              <a:rPr dirty="0" sz="1450" spc="-5">
                <a:latin typeface="Times New Roman"/>
                <a:cs typeface="Times New Roman"/>
              </a:rPr>
              <a:t>of  </a:t>
            </a:r>
            <a:r>
              <a:rPr dirty="0" sz="1450" spc="-10">
                <a:latin typeface="Times New Roman"/>
                <a:cs typeface="Times New Roman"/>
              </a:rPr>
              <a:t>patience spread </a:t>
            </a:r>
            <a:r>
              <a:rPr dirty="0" sz="1450" spc="-5">
                <a:latin typeface="Times New Roman"/>
                <a:cs typeface="Times New Roman"/>
              </a:rPr>
              <a:t>on </a:t>
            </a:r>
            <a:r>
              <a:rPr dirty="0" sz="1450" spc="-10">
                <a:latin typeface="Times New Roman"/>
                <a:cs typeface="Times New Roman"/>
              </a:rPr>
              <a:t>her knees. She took </a:t>
            </a:r>
            <a:r>
              <a:rPr dirty="0" sz="1450" spc="-5">
                <a:latin typeface="Times New Roman"/>
                <a:cs typeface="Times New Roman"/>
              </a:rPr>
              <a:t>no </a:t>
            </a:r>
            <a:r>
              <a:rPr dirty="0" sz="1450" spc="-10">
                <a:latin typeface="Times New Roman"/>
                <a:cs typeface="Times New Roman"/>
              </a:rPr>
              <a:t>notice </a:t>
            </a:r>
            <a:r>
              <a:rPr dirty="0" sz="1450" spc="-5">
                <a:latin typeface="Times New Roman"/>
                <a:cs typeface="Times New Roman"/>
              </a:rPr>
              <a:t>of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guests.</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"Where are the other girls?" asked the</a:t>
            </a:r>
            <a:r>
              <a:rPr dirty="0" sz="1450" spc="25">
                <a:latin typeface="Times New Roman"/>
                <a:cs typeface="Times New Roman"/>
              </a:rPr>
              <a:t> </a:t>
            </a:r>
            <a:r>
              <a:rPr dirty="0" sz="1450" spc="-10">
                <a:latin typeface="Times New Roman"/>
                <a:cs typeface="Times New Roman"/>
              </a:rPr>
              <a:t>medico.</a:t>
            </a:r>
            <a:endParaRPr sz="1450">
              <a:latin typeface="Times New Roman"/>
              <a:cs typeface="Times New Roman"/>
            </a:endParaRPr>
          </a:p>
          <a:p>
            <a:pPr algn="just" marL="12700" marR="9525" indent="255904">
              <a:lnSpc>
                <a:spcPts val="1730"/>
              </a:lnSpc>
              <a:spcBef>
                <a:spcPts val="844"/>
              </a:spcBef>
            </a:pPr>
            <a:r>
              <a:rPr dirty="0" sz="1450" spc="-10">
                <a:latin typeface="Times New Roman"/>
                <a:cs typeface="Times New Roman"/>
              </a:rPr>
              <a:t>"They're drinking tea," said the fair one. "Stiepan," she called </a:t>
            </a:r>
            <a:r>
              <a:rPr dirty="0" sz="1450" spc="-5">
                <a:latin typeface="Times New Roman"/>
                <a:cs typeface="Times New Roman"/>
              </a:rPr>
              <a:t>out. </a:t>
            </a:r>
            <a:r>
              <a:rPr dirty="0" sz="1450" spc="-10">
                <a:latin typeface="Times New Roman"/>
                <a:cs typeface="Times New Roman"/>
              </a:rPr>
              <a:t>"Go and  tell the girls some students have</a:t>
            </a:r>
            <a:r>
              <a:rPr dirty="0" sz="1450" spc="20">
                <a:latin typeface="Times New Roman"/>
                <a:cs typeface="Times New Roman"/>
              </a:rPr>
              <a:t> </a:t>
            </a:r>
            <a:r>
              <a:rPr dirty="0" sz="1450" spc="-10">
                <a:latin typeface="Times New Roman"/>
                <a:cs typeface="Times New Roman"/>
              </a:rPr>
              <a:t>come!"</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A little later </a:t>
            </a:r>
            <a:r>
              <a:rPr dirty="0" sz="1450" spc="-5">
                <a:latin typeface="Times New Roman"/>
                <a:cs typeface="Times New Roman"/>
              </a:rPr>
              <a:t>a </a:t>
            </a:r>
            <a:r>
              <a:rPr dirty="0" sz="1450" spc="-10">
                <a:latin typeface="Times New Roman"/>
                <a:cs typeface="Times New Roman"/>
              </a:rPr>
              <a:t>third girl entered, in </a:t>
            </a:r>
            <a:r>
              <a:rPr dirty="0" sz="1450" spc="-5">
                <a:latin typeface="Times New Roman"/>
                <a:cs typeface="Times New Roman"/>
              </a:rPr>
              <a:t>a </a:t>
            </a:r>
            <a:r>
              <a:rPr dirty="0" sz="1450" spc="-10">
                <a:latin typeface="Times New Roman"/>
                <a:cs typeface="Times New Roman"/>
              </a:rPr>
              <a:t>bright red dress with blue stripes. Her  face was thickly and unskilfully painted. Her forehead was hidden under her  </a:t>
            </a:r>
            <a:r>
              <a:rPr dirty="0" sz="1450" spc="-25">
                <a:latin typeface="Times New Roman"/>
                <a:cs typeface="Times New Roman"/>
              </a:rPr>
              <a:t>hair. </a:t>
            </a:r>
            <a:r>
              <a:rPr dirty="0" sz="1450" spc="-10">
                <a:latin typeface="Times New Roman"/>
                <a:cs typeface="Times New Roman"/>
              </a:rPr>
              <a:t>She stared with dull, frightened eyes. As she came she immediately  began to sing in </a:t>
            </a:r>
            <a:r>
              <a:rPr dirty="0" sz="1450" spc="-5">
                <a:latin typeface="Times New Roman"/>
                <a:cs typeface="Times New Roman"/>
              </a:rPr>
              <a:t>a </a:t>
            </a:r>
            <a:r>
              <a:rPr dirty="0" sz="1450" spc="-10">
                <a:latin typeface="Times New Roman"/>
                <a:cs typeface="Times New Roman"/>
              </a:rPr>
              <a:t>strong hoarse contralto. After her </a:t>
            </a:r>
            <a:r>
              <a:rPr dirty="0" sz="1450" spc="-5">
                <a:latin typeface="Times New Roman"/>
                <a:cs typeface="Times New Roman"/>
              </a:rPr>
              <a:t>a </a:t>
            </a:r>
            <a:r>
              <a:rPr dirty="0" sz="1450" spc="-10">
                <a:latin typeface="Times New Roman"/>
                <a:cs typeface="Times New Roman"/>
              </a:rPr>
              <a:t>fourth girl. After her </a:t>
            </a:r>
            <a:r>
              <a:rPr dirty="0" sz="1450" spc="-5">
                <a:latin typeface="Times New Roman"/>
                <a:cs typeface="Times New Roman"/>
              </a:rPr>
              <a:t>a  </a:t>
            </a:r>
            <a:r>
              <a:rPr dirty="0" sz="1450" spc="-10">
                <a:latin typeface="Times New Roman"/>
                <a:cs typeface="Times New Roman"/>
              </a:rPr>
              <a:t>fifth.</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In all this </a:t>
            </a:r>
            <a:r>
              <a:rPr dirty="0" sz="1450" spc="-30">
                <a:latin typeface="Times New Roman"/>
                <a:cs typeface="Times New Roman"/>
              </a:rPr>
              <a:t>Vassiliev </a:t>
            </a:r>
            <a:r>
              <a:rPr dirty="0" sz="1450" spc="-10">
                <a:latin typeface="Times New Roman"/>
                <a:cs typeface="Times New Roman"/>
              </a:rPr>
              <a:t>saw nothing new </a:t>
            </a:r>
            <a:r>
              <a:rPr dirty="0" sz="1450" spc="-5">
                <a:latin typeface="Times New Roman"/>
                <a:cs typeface="Times New Roman"/>
              </a:rPr>
              <a:t>or </a:t>
            </a:r>
            <a:r>
              <a:rPr dirty="0" sz="1450" spc="-10">
                <a:latin typeface="Times New Roman"/>
                <a:cs typeface="Times New Roman"/>
              </a:rPr>
              <a:t>curious. It seemed to him that </a:t>
            </a:r>
            <a:r>
              <a:rPr dirty="0" sz="1450" spc="-5">
                <a:latin typeface="Times New Roman"/>
                <a:cs typeface="Times New Roman"/>
              </a:rPr>
              <a:t>he  </a:t>
            </a:r>
            <a:r>
              <a:rPr dirty="0" sz="1450" spc="-10">
                <a:latin typeface="Times New Roman"/>
                <a:cs typeface="Times New Roman"/>
              </a:rPr>
              <a:t>had seen before, and more than once, this salon, piano, cheap gilt </a:t>
            </a:r>
            <a:r>
              <a:rPr dirty="0" sz="1450" spc="-20">
                <a:latin typeface="Times New Roman"/>
                <a:cs typeface="Times New Roman"/>
              </a:rPr>
              <a:t>mirror, </a:t>
            </a:r>
            <a:r>
              <a:rPr dirty="0" sz="1450" spc="-10">
                <a:latin typeface="Times New Roman"/>
                <a:cs typeface="Times New Roman"/>
              </a:rPr>
              <a:t>the  white </a:t>
            </a:r>
            <a:r>
              <a:rPr dirty="0" sz="1450" spc="-30">
                <a:latin typeface="Times New Roman"/>
                <a:cs typeface="Times New Roman"/>
              </a:rPr>
              <a:t>bow, </a:t>
            </a:r>
            <a:r>
              <a:rPr dirty="0" sz="1450" spc="-10">
                <a:latin typeface="Times New Roman"/>
                <a:cs typeface="Times New Roman"/>
              </a:rPr>
              <a:t>the dress with blue stripes and the stupid, indifferent faces. But </a:t>
            </a:r>
            <a:r>
              <a:rPr dirty="0" sz="1450" spc="-5">
                <a:latin typeface="Times New Roman"/>
                <a:cs typeface="Times New Roman"/>
              </a:rPr>
              <a:t>of  </a:t>
            </a:r>
            <a:r>
              <a:rPr dirty="0" sz="1450" spc="-10">
                <a:latin typeface="Times New Roman"/>
                <a:cs typeface="Times New Roman"/>
              </a:rPr>
              <a:t>darkness, quiet, </a:t>
            </a:r>
            <a:r>
              <a:rPr dirty="0" sz="1450" spc="-20">
                <a:latin typeface="Times New Roman"/>
                <a:cs typeface="Times New Roman"/>
              </a:rPr>
              <a:t>mystery, </a:t>
            </a:r>
            <a:r>
              <a:rPr dirty="0" sz="1450" spc="-10">
                <a:latin typeface="Times New Roman"/>
                <a:cs typeface="Times New Roman"/>
              </a:rPr>
              <a:t>and guilty smile—of all </a:t>
            </a:r>
            <a:r>
              <a:rPr dirty="0" sz="1450" spc="-5">
                <a:latin typeface="Times New Roman"/>
                <a:cs typeface="Times New Roman"/>
              </a:rPr>
              <a:t>he </a:t>
            </a:r>
            <a:r>
              <a:rPr dirty="0" sz="1450" spc="-10">
                <a:latin typeface="Times New Roman"/>
                <a:cs typeface="Times New Roman"/>
              </a:rPr>
              <a:t>had expected to meet here  and which frightened him—he did </a:t>
            </a:r>
            <a:r>
              <a:rPr dirty="0" sz="1450" spc="-5">
                <a:latin typeface="Times New Roman"/>
                <a:cs typeface="Times New Roman"/>
              </a:rPr>
              <a:t>not </a:t>
            </a:r>
            <a:r>
              <a:rPr dirty="0" sz="1450" spc="-10">
                <a:latin typeface="Times New Roman"/>
                <a:cs typeface="Times New Roman"/>
              </a:rPr>
              <a:t>see even </a:t>
            </a:r>
            <a:r>
              <a:rPr dirty="0" sz="1450" spc="-5">
                <a:latin typeface="Times New Roman"/>
                <a:cs typeface="Times New Roman"/>
              </a:rPr>
              <a:t>a</a:t>
            </a:r>
            <a:r>
              <a:rPr dirty="0" sz="1450" spc="30">
                <a:latin typeface="Times New Roman"/>
                <a:cs typeface="Times New Roman"/>
              </a:rPr>
              <a:t> </a:t>
            </a:r>
            <a:r>
              <a:rPr dirty="0" sz="1450" spc="-20">
                <a:latin typeface="Times New Roman"/>
                <a:cs typeface="Times New Roman"/>
              </a:rPr>
              <a:t>shadow.</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Everything was commonplace, prosaic, and dull. Only </a:t>
            </a:r>
            <a:r>
              <a:rPr dirty="0" sz="1450" spc="-5">
                <a:latin typeface="Times New Roman"/>
                <a:cs typeface="Times New Roman"/>
              </a:rPr>
              <a:t>one </a:t>
            </a:r>
            <a:r>
              <a:rPr dirty="0" sz="1450" spc="-10">
                <a:latin typeface="Times New Roman"/>
                <a:cs typeface="Times New Roman"/>
              </a:rPr>
              <a:t>thing provoked  his curiosity </a:t>
            </a:r>
            <a:r>
              <a:rPr dirty="0" sz="1450" spc="-5">
                <a:latin typeface="Times New Roman"/>
                <a:cs typeface="Times New Roman"/>
              </a:rPr>
              <a:t>a </a:t>
            </a:r>
            <a:r>
              <a:rPr dirty="0" sz="1450" spc="-10">
                <a:latin typeface="Times New Roman"/>
                <a:cs typeface="Times New Roman"/>
              </a:rPr>
              <a:t>little, that was the terrible, as it were intentional lack </a:t>
            </a:r>
            <a:r>
              <a:rPr dirty="0" sz="1450" spc="-5">
                <a:latin typeface="Times New Roman"/>
                <a:cs typeface="Times New Roman"/>
              </a:rPr>
              <a:t>of </a:t>
            </a:r>
            <a:r>
              <a:rPr dirty="0" sz="1450" spc="-10">
                <a:latin typeface="Times New Roman"/>
                <a:cs typeface="Times New Roman"/>
              </a:rPr>
              <a:t>taste,  which was seen in the overmantels, the absurd pictures, the dresses and the  White </a:t>
            </a:r>
            <a:r>
              <a:rPr dirty="0" sz="1450" spc="-30">
                <a:latin typeface="Times New Roman"/>
                <a:cs typeface="Times New Roman"/>
              </a:rPr>
              <a:t>bow. </a:t>
            </a:r>
            <a:r>
              <a:rPr dirty="0" sz="1450" spc="-10">
                <a:latin typeface="Times New Roman"/>
                <a:cs typeface="Times New Roman"/>
              </a:rPr>
              <a:t>In this lack </a:t>
            </a:r>
            <a:r>
              <a:rPr dirty="0" sz="1450" spc="-5">
                <a:latin typeface="Times New Roman"/>
                <a:cs typeface="Times New Roman"/>
              </a:rPr>
              <a:t>of </a:t>
            </a:r>
            <a:r>
              <a:rPr dirty="0" sz="1450" spc="-10">
                <a:latin typeface="Times New Roman"/>
                <a:cs typeface="Times New Roman"/>
              </a:rPr>
              <a:t>taste there was something characteristic and  </a:t>
            </a:r>
            <a:r>
              <a:rPr dirty="0" sz="1450" spc="-20">
                <a:latin typeface="Times New Roman"/>
                <a:cs typeface="Times New Roman"/>
              </a:rPr>
              <a:t>singular.</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"How </a:t>
            </a:r>
            <a:r>
              <a:rPr dirty="0" sz="1450" spc="-5">
                <a:latin typeface="Times New Roman"/>
                <a:cs typeface="Times New Roman"/>
              </a:rPr>
              <a:t>poor </a:t>
            </a:r>
            <a:r>
              <a:rPr dirty="0" sz="1450" spc="-10">
                <a:latin typeface="Times New Roman"/>
                <a:cs typeface="Times New Roman"/>
              </a:rPr>
              <a:t>and foolish it all is!" </a:t>
            </a:r>
            <a:r>
              <a:rPr dirty="0" sz="1450" spc="-5">
                <a:latin typeface="Times New Roman"/>
                <a:cs typeface="Times New Roman"/>
              </a:rPr>
              <a:t>thought </a:t>
            </a:r>
            <a:r>
              <a:rPr dirty="0" sz="1450" spc="-35">
                <a:latin typeface="Times New Roman"/>
                <a:cs typeface="Times New Roman"/>
              </a:rPr>
              <a:t>Vassiliev. </a:t>
            </a:r>
            <a:r>
              <a:rPr dirty="0" sz="1450" spc="-10">
                <a:latin typeface="Times New Roman"/>
                <a:cs typeface="Times New Roman"/>
              </a:rPr>
              <a:t>"What is there in all this  rubbish to tempt </a:t>
            </a:r>
            <a:r>
              <a:rPr dirty="0" sz="1450" spc="-5">
                <a:latin typeface="Times New Roman"/>
                <a:cs typeface="Times New Roman"/>
              </a:rPr>
              <a:t>a </a:t>
            </a:r>
            <a:r>
              <a:rPr dirty="0" sz="1450" spc="-10">
                <a:latin typeface="Times New Roman"/>
                <a:cs typeface="Times New Roman"/>
              </a:rPr>
              <a:t>normal man, to </a:t>
            </a:r>
            <a:r>
              <a:rPr dirty="0" sz="1450" spc="-5">
                <a:latin typeface="Times New Roman"/>
                <a:cs typeface="Times New Roman"/>
              </a:rPr>
              <a:t>provoke </a:t>
            </a:r>
            <a:r>
              <a:rPr dirty="0" sz="1450" spc="-10">
                <a:latin typeface="Times New Roman"/>
                <a:cs typeface="Times New Roman"/>
              </a:rPr>
              <a:t>him into committing </a:t>
            </a:r>
            <a:r>
              <a:rPr dirty="0" sz="1450" spc="-5">
                <a:latin typeface="Times New Roman"/>
                <a:cs typeface="Times New Roman"/>
              </a:rPr>
              <a:t>a </a:t>
            </a:r>
            <a:r>
              <a:rPr dirty="0" sz="1450" spc="-10">
                <a:latin typeface="Times New Roman"/>
                <a:cs typeface="Times New Roman"/>
              </a:rPr>
              <a:t>frightful sin,  to </a:t>
            </a:r>
            <a:r>
              <a:rPr dirty="0" sz="1450" spc="-5">
                <a:latin typeface="Times New Roman"/>
                <a:cs typeface="Times New Roman"/>
              </a:rPr>
              <a:t>buy a </a:t>
            </a:r>
            <a:r>
              <a:rPr dirty="0" sz="1450" spc="-10">
                <a:latin typeface="Times New Roman"/>
                <a:cs typeface="Times New Roman"/>
              </a:rPr>
              <a:t>living soul for </a:t>
            </a:r>
            <a:r>
              <a:rPr dirty="0" sz="1450" spc="-5">
                <a:latin typeface="Times New Roman"/>
                <a:cs typeface="Times New Roman"/>
              </a:rPr>
              <a:t>a </a:t>
            </a:r>
            <a:r>
              <a:rPr dirty="0" sz="1450" spc="-10">
                <a:latin typeface="Times New Roman"/>
                <a:cs typeface="Times New Roman"/>
              </a:rPr>
              <a:t>rouble? </a:t>
            </a:r>
            <a:r>
              <a:rPr dirty="0" sz="1450" spc="-5">
                <a:latin typeface="Times New Roman"/>
                <a:cs typeface="Times New Roman"/>
              </a:rPr>
              <a:t>I </a:t>
            </a:r>
            <a:r>
              <a:rPr dirty="0" sz="1450" spc="-10">
                <a:latin typeface="Times New Roman"/>
                <a:cs typeface="Times New Roman"/>
              </a:rPr>
              <a:t>can understand anyone sinning for the sake  </a:t>
            </a:r>
            <a:r>
              <a:rPr dirty="0" sz="1450" spc="-5">
                <a:latin typeface="Times New Roman"/>
                <a:cs typeface="Times New Roman"/>
              </a:rPr>
              <a:t>of </a:t>
            </a:r>
            <a:r>
              <a:rPr dirty="0" sz="1450" spc="-15">
                <a:latin typeface="Times New Roman"/>
                <a:cs typeface="Times New Roman"/>
              </a:rPr>
              <a:t>splendour, </a:t>
            </a:r>
            <a:r>
              <a:rPr dirty="0" sz="1450" spc="-20">
                <a:latin typeface="Times New Roman"/>
                <a:cs typeface="Times New Roman"/>
              </a:rPr>
              <a:t>beauty, </a:t>
            </a:r>
            <a:r>
              <a:rPr dirty="0" sz="1450" spc="-10">
                <a:latin typeface="Times New Roman"/>
                <a:cs typeface="Times New Roman"/>
              </a:rPr>
              <a:t>grace, passion; </a:t>
            </a:r>
            <a:r>
              <a:rPr dirty="0" sz="1450" spc="-5">
                <a:latin typeface="Times New Roman"/>
                <a:cs typeface="Times New Roman"/>
              </a:rPr>
              <a:t>but </a:t>
            </a:r>
            <a:r>
              <a:rPr dirty="0" sz="1450" spc="-10">
                <a:latin typeface="Times New Roman"/>
                <a:cs typeface="Times New Roman"/>
              </a:rPr>
              <a:t>what is there here? What tempts  people here? But </a:t>
            </a:r>
            <a:r>
              <a:rPr dirty="0" sz="1450" spc="-5">
                <a:latin typeface="Times New Roman"/>
                <a:cs typeface="Times New Roman"/>
              </a:rPr>
              <a:t>... </a:t>
            </a:r>
            <a:r>
              <a:rPr dirty="0" sz="1450" spc="-10">
                <a:latin typeface="Times New Roman"/>
                <a:cs typeface="Times New Roman"/>
              </a:rPr>
              <a:t>it's </a:t>
            </a:r>
            <a:r>
              <a:rPr dirty="0" sz="1450" spc="-5">
                <a:latin typeface="Times New Roman"/>
                <a:cs typeface="Times New Roman"/>
              </a:rPr>
              <a:t>no good</a:t>
            </a:r>
            <a:r>
              <a:rPr dirty="0" sz="1450" spc="15">
                <a:latin typeface="Times New Roman"/>
                <a:cs typeface="Times New Roman"/>
              </a:rPr>
              <a:t> </a:t>
            </a:r>
            <a:r>
              <a:rPr dirty="0" sz="1450" spc="-10">
                <a:latin typeface="Times New Roman"/>
                <a:cs typeface="Times New Roman"/>
              </a:rPr>
              <a:t>thinking!"</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"Whiskers, stand me champagne." The fair </a:t>
            </a:r>
            <a:r>
              <a:rPr dirty="0" sz="1450" spc="-5">
                <a:latin typeface="Times New Roman"/>
                <a:cs typeface="Times New Roman"/>
              </a:rPr>
              <a:t>one </a:t>
            </a:r>
            <a:r>
              <a:rPr dirty="0" sz="1450" spc="-10">
                <a:latin typeface="Times New Roman"/>
                <a:cs typeface="Times New Roman"/>
              </a:rPr>
              <a:t>turned to</a:t>
            </a:r>
            <a:r>
              <a:rPr dirty="0" sz="1450" spc="40">
                <a:latin typeface="Times New Roman"/>
                <a:cs typeface="Times New Roman"/>
              </a:rPr>
              <a:t> </a:t>
            </a:r>
            <a:r>
              <a:rPr dirty="0" sz="1450" spc="-10">
                <a:latin typeface="Times New Roman"/>
                <a:cs typeface="Times New Roman"/>
              </a:rPr>
              <a:t>him.</a:t>
            </a:r>
            <a:endParaRPr sz="1450">
              <a:latin typeface="Times New Roman"/>
              <a:cs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7049770"/>
          </a:xfrm>
          <a:prstGeom prst="rect">
            <a:avLst/>
          </a:prstGeom>
        </p:spPr>
        <p:txBody>
          <a:bodyPr wrap="square" lIns="0" tIns="111760" rIns="0" bIns="0" rtlCol="0" vert="horz">
            <a:spAutoFit/>
          </a:bodyPr>
          <a:lstStyle/>
          <a:p>
            <a:pPr marL="268605">
              <a:lnSpc>
                <a:spcPct val="100000"/>
              </a:lnSpc>
              <a:spcBef>
                <a:spcPts val="880"/>
              </a:spcBef>
            </a:pPr>
            <a:r>
              <a:rPr dirty="0" sz="1450" spc="-30">
                <a:latin typeface="Times New Roman"/>
                <a:cs typeface="Times New Roman"/>
              </a:rPr>
              <a:t>Vassiliev </a:t>
            </a:r>
            <a:r>
              <a:rPr dirty="0" sz="1450" spc="-10">
                <a:latin typeface="Times New Roman"/>
                <a:cs typeface="Times New Roman"/>
              </a:rPr>
              <a:t>suddenly</a:t>
            </a:r>
            <a:r>
              <a:rPr dirty="0" sz="1450" spc="20">
                <a:latin typeface="Times New Roman"/>
                <a:cs typeface="Times New Roman"/>
              </a:rPr>
              <a:t> </a:t>
            </a:r>
            <a:r>
              <a:rPr dirty="0" sz="1450" spc="-10">
                <a:latin typeface="Times New Roman"/>
                <a:cs typeface="Times New Roman"/>
              </a:rPr>
              <a:t>blushed.</a:t>
            </a:r>
            <a:endParaRPr sz="1450">
              <a:latin typeface="Times New Roman"/>
              <a:cs typeface="Times New Roman"/>
            </a:endParaRPr>
          </a:p>
          <a:p>
            <a:pPr marL="12700" marR="10795" indent="255904">
              <a:lnSpc>
                <a:spcPts val="1730"/>
              </a:lnSpc>
              <a:spcBef>
                <a:spcPts val="850"/>
              </a:spcBef>
            </a:pPr>
            <a:r>
              <a:rPr dirty="0" sz="1450" spc="-20">
                <a:latin typeface="Times New Roman"/>
                <a:cs typeface="Times New Roman"/>
              </a:rPr>
              <a:t>"With </a:t>
            </a:r>
            <a:r>
              <a:rPr dirty="0" sz="1450" spc="-10">
                <a:latin typeface="Times New Roman"/>
                <a:cs typeface="Times New Roman"/>
              </a:rPr>
              <a:t>pleasure," </a:t>
            </a:r>
            <a:r>
              <a:rPr dirty="0" sz="1450" spc="-5">
                <a:latin typeface="Times New Roman"/>
                <a:cs typeface="Times New Roman"/>
              </a:rPr>
              <a:t>he </a:t>
            </a:r>
            <a:r>
              <a:rPr dirty="0" sz="1450" spc="-10">
                <a:latin typeface="Times New Roman"/>
                <a:cs typeface="Times New Roman"/>
              </a:rPr>
              <a:t>said, bowing </a:t>
            </a:r>
            <a:r>
              <a:rPr dirty="0" sz="1450" spc="-20">
                <a:latin typeface="Times New Roman"/>
                <a:cs typeface="Times New Roman"/>
              </a:rPr>
              <a:t>politely. </a:t>
            </a:r>
            <a:r>
              <a:rPr dirty="0" sz="1450" spc="-10">
                <a:latin typeface="Times New Roman"/>
                <a:cs typeface="Times New Roman"/>
              </a:rPr>
              <a:t>"But excuse me if </a:t>
            </a:r>
            <a:r>
              <a:rPr dirty="0" sz="1450" spc="-5">
                <a:latin typeface="Times New Roman"/>
                <a:cs typeface="Times New Roman"/>
              </a:rPr>
              <a:t>I ... I don't  </a:t>
            </a:r>
            <a:r>
              <a:rPr dirty="0" sz="1450" spc="-10">
                <a:latin typeface="Times New Roman"/>
                <a:cs typeface="Times New Roman"/>
              </a:rPr>
              <a:t>drink with </a:t>
            </a:r>
            <a:r>
              <a:rPr dirty="0" sz="1450" spc="-5">
                <a:latin typeface="Times New Roman"/>
                <a:cs typeface="Times New Roman"/>
              </a:rPr>
              <a:t>you, I don't</a:t>
            </a:r>
            <a:r>
              <a:rPr dirty="0" sz="1450">
                <a:latin typeface="Times New Roman"/>
                <a:cs typeface="Times New Roman"/>
              </a:rPr>
              <a:t> </a:t>
            </a:r>
            <a:r>
              <a:rPr dirty="0" sz="1450" spc="-10">
                <a:latin typeface="Times New Roman"/>
                <a:cs typeface="Times New Roman"/>
              </a:rPr>
              <a:t>drink."</a:t>
            </a:r>
            <a:endParaRPr sz="1450">
              <a:latin typeface="Times New Roman"/>
              <a:cs typeface="Times New Roman"/>
            </a:endParaRPr>
          </a:p>
          <a:p>
            <a:pPr marL="268605">
              <a:lnSpc>
                <a:spcPct val="100000"/>
              </a:lnSpc>
              <a:spcBef>
                <a:spcPts val="650"/>
              </a:spcBef>
            </a:pPr>
            <a:r>
              <a:rPr dirty="0" sz="1450" spc="-10">
                <a:latin typeface="Times New Roman"/>
                <a:cs typeface="Times New Roman"/>
              </a:rPr>
              <a:t>Five minutes after the friends were </a:t>
            </a:r>
            <a:r>
              <a:rPr dirty="0" sz="1450" spc="-15">
                <a:latin typeface="Times New Roman"/>
                <a:cs typeface="Times New Roman"/>
              </a:rPr>
              <a:t>off </a:t>
            </a:r>
            <a:r>
              <a:rPr dirty="0" sz="1450" spc="-10">
                <a:latin typeface="Times New Roman"/>
                <a:cs typeface="Times New Roman"/>
              </a:rPr>
              <a:t>to another</a:t>
            </a:r>
            <a:r>
              <a:rPr dirty="0" sz="1450" spc="50">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marL="12700" marR="9525" indent="255904">
              <a:lnSpc>
                <a:spcPts val="1730"/>
              </a:lnSpc>
              <a:spcBef>
                <a:spcPts val="844"/>
              </a:spcBef>
            </a:pPr>
            <a:r>
              <a:rPr dirty="0" sz="1450" spc="-10">
                <a:latin typeface="Times New Roman"/>
                <a:cs typeface="Times New Roman"/>
              </a:rPr>
              <a:t>"Why did </a:t>
            </a:r>
            <a:r>
              <a:rPr dirty="0" sz="1450" spc="-5">
                <a:latin typeface="Times New Roman"/>
                <a:cs typeface="Times New Roman"/>
              </a:rPr>
              <a:t>you </a:t>
            </a:r>
            <a:r>
              <a:rPr dirty="0" sz="1450" spc="-10">
                <a:latin typeface="Times New Roman"/>
                <a:cs typeface="Times New Roman"/>
              </a:rPr>
              <a:t>order drinks?" stormed the medico. "What </a:t>
            </a:r>
            <a:r>
              <a:rPr dirty="0" sz="1450" spc="-5">
                <a:latin typeface="Times New Roman"/>
                <a:cs typeface="Times New Roman"/>
              </a:rPr>
              <a:t>a </a:t>
            </a:r>
            <a:r>
              <a:rPr dirty="0" sz="1450" spc="-10">
                <a:latin typeface="Times New Roman"/>
                <a:cs typeface="Times New Roman"/>
              </a:rPr>
              <a:t>millionaire,  flinging six roubles into the gutter like that for nothing at</a:t>
            </a:r>
            <a:r>
              <a:rPr dirty="0" sz="1450" spc="80">
                <a:latin typeface="Times New Roman"/>
                <a:cs typeface="Times New Roman"/>
              </a:rPr>
              <a:t> </a:t>
            </a:r>
            <a:r>
              <a:rPr dirty="0" sz="1450" spc="-10">
                <a:latin typeface="Times New Roman"/>
                <a:cs typeface="Times New Roman"/>
              </a:rPr>
              <a:t>all."</a:t>
            </a:r>
            <a:endParaRPr sz="1450">
              <a:latin typeface="Times New Roman"/>
              <a:cs typeface="Times New Roman"/>
            </a:endParaRPr>
          </a:p>
          <a:p>
            <a:pPr marL="12700" marR="10160" indent="255904">
              <a:lnSpc>
                <a:spcPts val="1730"/>
              </a:lnSpc>
              <a:spcBef>
                <a:spcPts val="790"/>
              </a:spcBef>
            </a:pPr>
            <a:r>
              <a:rPr dirty="0" sz="1450" spc="-10">
                <a:latin typeface="Times New Roman"/>
                <a:cs typeface="Times New Roman"/>
              </a:rPr>
              <a:t>"Why shouldn't </a:t>
            </a:r>
            <a:r>
              <a:rPr dirty="0" sz="1450" spc="-5">
                <a:latin typeface="Times New Roman"/>
                <a:cs typeface="Times New Roman"/>
              </a:rPr>
              <a:t>I </a:t>
            </a:r>
            <a:r>
              <a:rPr dirty="0" sz="1450" spc="-10">
                <a:latin typeface="Times New Roman"/>
                <a:cs typeface="Times New Roman"/>
              </a:rPr>
              <a:t>give her pleasure if she wants it?" said </a:t>
            </a:r>
            <a:r>
              <a:rPr dirty="0" sz="1450" spc="-35">
                <a:latin typeface="Times New Roman"/>
                <a:cs typeface="Times New Roman"/>
              </a:rPr>
              <a:t>Vassiliev,  </a:t>
            </a:r>
            <a:r>
              <a:rPr dirty="0" sz="1450" spc="-10">
                <a:latin typeface="Times New Roman"/>
                <a:cs typeface="Times New Roman"/>
              </a:rPr>
              <a:t>justifying himself.</a:t>
            </a:r>
            <a:endParaRPr sz="1450">
              <a:latin typeface="Times New Roman"/>
              <a:cs typeface="Times New Roman"/>
            </a:endParaRPr>
          </a:p>
          <a:p>
            <a:pPr marL="12700" marR="10160" indent="255904">
              <a:lnSpc>
                <a:spcPts val="1730"/>
              </a:lnSpc>
              <a:spcBef>
                <a:spcPts val="715"/>
              </a:spcBef>
            </a:pPr>
            <a:r>
              <a:rPr dirty="0" sz="1450" spc="-45">
                <a:latin typeface="Times New Roman"/>
                <a:cs typeface="Times New Roman"/>
              </a:rPr>
              <a:t>"You </a:t>
            </a:r>
            <a:r>
              <a:rPr dirty="0" sz="1450" spc="-10">
                <a:latin typeface="Times New Roman"/>
                <a:cs typeface="Times New Roman"/>
              </a:rPr>
              <a:t>didn't give her any pleasure. Madame </a:t>
            </a:r>
            <a:r>
              <a:rPr dirty="0" sz="1450" spc="-5">
                <a:latin typeface="Times New Roman"/>
                <a:cs typeface="Times New Roman"/>
              </a:rPr>
              <a:t>got </a:t>
            </a:r>
            <a:r>
              <a:rPr dirty="0" sz="1450" spc="-10">
                <a:latin typeface="Times New Roman"/>
                <a:cs typeface="Times New Roman"/>
              </a:rPr>
              <a:t>that. It's Madame who tells  them to ask the guests for drinks. She makes </a:t>
            </a:r>
            <a:r>
              <a:rPr dirty="0" sz="1450" spc="-5">
                <a:latin typeface="Times New Roman"/>
                <a:cs typeface="Times New Roman"/>
              </a:rPr>
              <a:t>by</a:t>
            </a:r>
            <a:r>
              <a:rPr dirty="0" sz="1450" spc="45">
                <a:latin typeface="Times New Roman"/>
                <a:cs typeface="Times New Roman"/>
              </a:rPr>
              <a:t> </a:t>
            </a:r>
            <a:r>
              <a:rPr dirty="0" sz="1450" spc="-10">
                <a:latin typeface="Times New Roman"/>
                <a:cs typeface="Times New Roman"/>
              </a:rPr>
              <a:t>it."</a:t>
            </a:r>
            <a:endParaRPr sz="1450">
              <a:latin typeface="Times New Roman"/>
              <a:cs typeface="Times New Roman"/>
            </a:endParaRPr>
          </a:p>
          <a:p>
            <a:pPr marL="268605">
              <a:lnSpc>
                <a:spcPct val="100000"/>
              </a:lnSpc>
              <a:spcBef>
                <a:spcPts val="725"/>
              </a:spcBef>
            </a:pPr>
            <a:r>
              <a:rPr dirty="0" sz="1450" spc="-10">
                <a:latin typeface="Times New Roman"/>
                <a:cs typeface="Times New Roman"/>
              </a:rPr>
              <a:t>"Behold the mill," the painter began to sing, "Now fall'n to</a:t>
            </a:r>
            <a:r>
              <a:rPr dirty="0" sz="1450" spc="75">
                <a:latin typeface="Times New Roman"/>
                <a:cs typeface="Times New Roman"/>
              </a:rPr>
              <a:t> </a:t>
            </a:r>
            <a:r>
              <a:rPr dirty="0" sz="1450" spc="-5">
                <a:latin typeface="Times New Roman"/>
                <a:cs typeface="Times New Roman"/>
              </a:rPr>
              <a:t>ruin...."</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When they came to another house the friends stood outside in the  vestibule, </a:t>
            </a:r>
            <a:r>
              <a:rPr dirty="0" sz="1450" spc="-5">
                <a:latin typeface="Times New Roman"/>
                <a:cs typeface="Times New Roman"/>
              </a:rPr>
              <a:t>but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enter the salon. As in the first house, </a:t>
            </a:r>
            <a:r>
              <a:rPr dirty="0" sz="1450" spc="-5">
                <a:latin typeface="Times New Roman"/>
                <a:cs typeface="Times New Roman"/>
              </a:rPr>
              <a:t>a </a:t>
            </a:r>
            <a:r>
              <a:rPr dirty="0" sz="1450" spc="-10">
                <a:latin typeface="Times New Roman"/>
                <a:cs typeface="Times New Roman"/>
              </a:rPr>
              <a:t>figure rose </a:t>
            </a:r>
            <a:r>
              <a:rPr dirty="0" sz="1450" spc="-5">
                <a:latin typeface="Times New Roman"/>
                <a:cs typeface="Times New Roman"/>
              </a:rPr>
              <a:t>up  </a:t>
            </a:r>
            <a:r>
              <a:rPr dirty="0" sz="1450" spc="-10">
                <a:latin typeface="Times New Roman"/>
                <a:cs typeface="Times New Roman"/>
              </a:rPr>
              <a:t>from the sofa in the hall, in </a:t>
            </a:r>
            <a:r>
              <a:rPr dirty="0" sz="1450" spc="-5">
                <a:latin typeface="Times New Roman"/>
                <a:cs typeface="Times New Roman"/>
              </a:rPr>
              <a:t>a </a:t>
            </a:r>
            <a:r>
              <a:rPr dirty="0" sz="1450" spc="-10">
                <a:latin typeface="Times New Roman"/>
                <a:cs typeface="Times New Roman"/>
              </a:rPr>
              <a:t>black jacket, with </a:t>
            </a:r>
            <a:r>
              <a:rPr dirty="0" sz="1450" spc="-5">
                <a:latin typeface="Times New Roman"/>
                <a:cs typeface="Times New Roman"/>
              </a:rPr>
              <a:t>a </a:t>
            </a:r>
            <a:r>
              <a:rPr dirty="0" sz="1450" spc="-10">
                <a:latin typeface="Times New Roman"/>
                <a:cs typeface="Times New Roman"/>
              </a:rPr>
              <a:t>sleepy lackey's face. As </a:t>
            </a:r>
            <a:r>
              <a:rPr dirty="0" sz="1450" spc="-5">
                <a:latin typeface="Times New Roman"/>
                <a:cs typeface="Times New Roman"/>
              </a:rPr>
              <a:t>he  </a:t>
            </a:r>
            <a:r>
              <a:rPr dirty="0" sz="1450" spc="-10">
                <a:latin typeface="Times New Roman"/>
                <a:cs typeface="Times New Roman"/>
              </a:rPr>
              <a:t>looked at this </a:t>
            </a:r>
            <a:r>
              <a:rPr dirty="0" sz="1450" spc="-25">
                <a:latin typeface="Times New Roman"/>
                <a:cs typeface="Times New Roman"/>
              </a:rPr>
              <a:t>lackey, </a:t>
            </a:r>
            <a:r>
              <a:rPr dirty="0" sz="1450" spc="-10">
                <a:latin typeface="Times New Roman"/>
                <a:cs typeface="Times New Roman"/>
              </a:rPr>
              <a:t>at his face and shabby jacket, </a:t>
            </a:r>
            <a:r>
              <a:rPr dirty="0" sz="1450" spc="-30">
                <a:latin typeface="Times New Roman"/>
                <a:cs typeface="Times New Roman"/>
              </a:rPr>
              <a:t>Vassiliev </a:t>
            </a:r>
            <a:r>
              <a:rPr dirty="0" sz="1450" spc="-10">
                <a:latin typeface="Times New Roman"/>
                <a:cs typeface="Times New Roman"/>
              </a:rPr>
              <a:t>thought: "What  must an ordinary simple Russian </a:t>
            </a:r>
            <a:r>
              <a:rPr dirty="0" sz="1450" spc="-5">
                <a:latin typeface="Times New Roman"/>
                <a:cs typeface="Times New Roman"/>
              </a:rPr>
              <a:t>go </a:t>
            </a:r>
            <a:r>
              <a:rPr dirty="0" sz="1450" spc="-10">
                <a:latin typeface="Times New Roman"/>
                <a:cs typeface="Times New Roman"/>
              </a:rPr>
              <a:t>through before Fate casts him </a:t>
            </a:r>
            <a:r>
              <a:rPr dirty="0" sz="1450" spc="-5">
                <a:latin typeface="Times New Roman"/>
                <a:cs typeface="Times New Roman"/>
              </a:rPr>
              <a:t>up </a:t>
            </a:r>
            <a:r>
              <a:rPr dirty="0" sz="1450" spc="-10">
                <a:latin typeface="Times New Roman"/>
                <a:cs typeface="Times New Roman"/>
              </a:rPr>
              <a:t>here?  Where was </a:t>
            </a:r>
            <a:r>
              <a:rPr dirty="0" sz="1450" spc="-5">
                <a:latin typeface="Times New Roman"/>
                <a:cs typeface="Times New Roman"/>
              </a:rPr>
              <a:t>he </a:t>
            </a:r>
            <a:r>
              <a:rPr dirty="0" sz="1450" spc="-10">
                <a:latin typeface="Times New Roman"/>
                <a:cs typeface="Times New Roman"/>
              </a:rPr>
              <a:t>before, and what was </a:t>
            </a:r>
            <a:r>
              <a:rPr dirty="0" sz="1450" spc="-5">
                <a:latin typeface="Times New Roman"/>
                <a:cs typeface="Times New Roman"/>
              </a:rPr>
              <a:t>he doing? </a:t>
            </a:r>
            <a:r>
              <a:rPr dirty="0" sz="1450" spc="-10">
                <a:latin typeface="Times New Roman"/>
                <a:cs typeface="Times New Roman"/>
              </a:rPr>
              <a:t>What awaits him? Is </a:t>
            </a:r>
            <a:r>
              <a:rPr dirty="0" sz="1450" spc="-5">
                <a:latin typeface="Times New Roman"/>
                <a:cs typeface="Times New Roman"/>
              </a:rPr>
              <a:t>he  </a:t>
            </a:r>
            <a:r>
              <a:rPr dirty="0" sz="1450" spc="-10">
                <a:latin typeface="Times New Roman"/>
                <a:cs typeface="Times New Roman"/>
              </a:rPr>
              <a:t>married, where's his </a:t>
            </a:r>
            <a:r>
              <a:rPr dirty="0" sz="1450" spc="-15">
                <a:latin typeface="Times New Roman"/>
                <a:cs typeface="Times New Roman"/>
              </a:rPr>
              <a:t>mother, </a:t>
            </a:r>
            <a:r>
              <a:rPr dirty="0" sz="1450" spc="-10">
                <a:latin typeface="Times New Roman"/>
                <a:cs typeface="Times New Roman"/>
              </a:rPr>
              <a:t>and does she know he's </a:t>
            </a:r>
            <a:r>
              <a:rPr dirty="0" sz="1450" spc="-5">
                <a:latin typeface="Times New Roman"/>
                <a:cs typeface="Times New Roman"/>
              </a:rPr>
              <a:t>a </a:t>
            </a:r>
            <a:r>
              <a:rPr dirty="0" sz="1450" spc="-10">
                <a:latin typeface="Times New Roman"/>
                <a:cs typeface="Times New Roman"/>
              </a:rPr>
              <a:t>lackey here?"  Thenceforward in every house </a:t>
            </a:r>
            <a:r>
              <a:rPr dirty="0" sz="1450" spc="-30">
                <a:latin typeface="Times New Roman"/>
                <a:cs typeface="Times New Roman"/>
              </a:rPr>
              <a:t>Vassiliev </a:t>
            </a:r>
            <a:r>
              <a:rPr dirty="0" sz="1450" spc="-10">
                <a:latin typeface="Times New Roman"/>
                <a:cs typeface="Times New Roman"/>
              </a:rPr>
              <a:t>involuntarily turned his attention to  the lackey first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In </a:t>
            </a:r>
            <a:r>
              <a:rPr dirty="0" sz="1450" spc="-5">
                <a:latin typeface="Times New Roman"/>
                <a:cs typeface="Times New Roman"/>
              </a:rPr>
              <a:t>one of </a:t>
            </a:r>
            <a:r>
              <a:rPr dirty="0" sz="1450" spc="-10">
                <a:latin typeface="Times New Roman"/>
                <a:cs typeface="Times New Roman"/>
              </a:rPr>
              <a:t>the houses, it seemed to </a:t>
            </a:r>
            <a:r>
              <a:rPr dirty="0" sz="1450" spc="-5">
                <a:latin typeface="Times New Roman"/>
                <a:cs typeface="Times New Roman"/>
              </a:rPr>
              <a:t>be </a:t>
            </a:r>
            <a:r>
              <a:rPr dirty="0" sz="1450" spc="-10">
                <a:latin typeface="Times New Roman"/>
                <a:cs typeface="Times New Roman"/>
              </a:rPr>
              <a:t>the fourth, the lackey was </a:t>
            </a:r>
            <a:r>
              <a:rPr dirty="0" sz="1450" spc="-5">
                <a:latin typeface="Times New Roman"/>
                <a:cs typeface="Times New Roman"/>
              </a:rPr>
              <a:t>a </a:t>
            </a:r>
            <a:r>
              <a:rPr dirty="0" sz="1450" spc="-10">
                <a:latin typeface="Times New Roman"/>
                <a:cs typeface="Times New Roman"/>
              </a:rPr>
              <a:t>dry little,  </a:t>
            </a:r>
            <a:r>
              <a:rPr dirty="0" sz="1450" spc="-5">
                <a:latin typeface="Times New Roman"/>
                <a:cs typeface="Times New Roman"/>
              </a:rPr>
              <a:t>puny </a:t>
            </a:r>
            <a:r>
              <a:rPr dirty="0" sz="1450" spc="-25">
                <a:latin typeface="Times New Roman"/>
                <a:cs typeface="Times New Roman"/>
              </a:rPr>
              <a:t>fellow,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chain across his waistcoat. He was reading </a:t>
            </a:r>
            <a:r>
              <a:rPr dirty="0" sz="1450" spc="-5">
                <a:latin typeface="Times New Roman"/>
                <a:cs typeface="Times New Roman"/>
              </a:rPr>
              <a:t>a </a:t>
            </a:r>
            <a:r>
              <a:rPr dirty="0" sz="1450" spc="-10">
                <a:latin typeface="Times New Roman"/>
                <a:cs typeface="Times New Roman"/>
              </a:rPr>
              <a:t>newspaper  and took </a:t>
            </a:r>
            <a:r>
              <a:rPr dirty="0" sz="1450" spc="-5">
                <a:latin typeface="Times New Roman"/>
                <a:cs typeface="Times New Roman"/>
              </a:rPr>
              <a:t>no </a:t>
            </a:r>
            <a:r>
              <a:rPr dirty="0" sz="1450" spc="-10">
                <a:latin typeface="Times New Roman"/>
                <a:cs typeface="Times New Roman"/>
              </a:rPr>
              <a:t>notice </a:t>
            </a:r>
            <a:r>
              <a:rPr dirty="0" sz="1450" spc="-5">
                <a:latin typeface="Times New Roman"/>
                <a:cs typeface="Times New Roman"/>
              </a:rPr>
              <a:t>of </a:t>
            </a:r>
            <a:r>
              <a:rPr dirty="0" sz="1450" spc="-10">
                <a:latin typeface="Times New Roman"/>
                <a:cs typeface="Times New Roman"/>
              </a:rPr>
              <a:t>the guests at all. Glancing at his face, </a:t>
            </a:r>
            <a:r>
              <a:rPr dirty="0" sz="1450" spc="-30">
                <a:latin typeface="Times New Roman"/>
                <a:cs typeface="Times New Roman"/>
              </a:rPr>
              <a:t>Vassiliev </a:t>
            </a:r>
            <a:r>
              <a:rPr dirty="0" sz="1450" spc="-10">
                <a:latin typeface="Times New Roman"/>
                <a:cs typeface="Times New Roman"/>
              </a:rPr>
              <a:t>had the  idea that </a:t>
            </a:r>
            <a:r>
              <a:rPr dirty="0" sz="1450" spc="-5">
                <a:latin typeface="Times New Roman"/>
                <a:cs typeface="Times New Roman"/>
              </a:rPr>
              <a:t>a </a:t>
            </a:r>
            <a:r>
              <a:rPr dirty="0" sz="1450" spc="-10">
                <a:latin typeface="Times New Roman"/>
                <a:cs typeface="Times New Roman"/>
              </a:rPr>
              <a:t>fellow with </a:t>
            </a:r>
            <a:r>
              <a:rPr dirty="0" sz="1450" spc="-5">
                <a:latin typeface="Times New Roman"/>
                <a:cs typeface="Times New Roman"/>
              </a:rPr>
              <a:t>a </a:t>
            </a:r>
            <a:r>
              <a:rPr dirty="0" sz="1450" spc="-10">
                <a:latin typeface="Times New Roman"/>
                <a:cs typeface="Times New Roman"/>
              </a:rPr>
              <a:t>face like that could steal and murder and perjure. And  indeed the face was interesting: </a:t>
            </a:r>
            <a:r>
              <a:rPr dirty="0" sz="1450" spc="-5">
                <a:latin typeface="Times New Roman"/>
                <a:cs typeface="Times New Roman"/>
              </a:rPr>
              <a:t>a </a:t>
            </a:r>
            <a:r>
              <a:rPr dirty="0" sz="1450" spc="-10">
                <a:latin typeface="Times New Roman"/>
                <a:cs typeface="Times New Roman"/>
              </a:rPr>
              <a:t>big forehead, grey eyes, </a:t>
            </a:r>
            <a:r>
              <a:rPr dirty="0" sz="1450" spc="-5">
                <a:latin typeface="Times New Roman"/>
                <a:cs typeface="Times New Roman"/>
              </a:rPr>
              <a:t>a </a:t>
            </a:r>
            <a:r>
              <a:rPr dirty="0" sz="1450" spc="-10">
                <a:latin typeface="Times New Roman"/>
                <a:cs typeface="Times New Roman"/>
              </a:rPr>
              <a:t>flat little nose,  small close-set teeth, and the expression </a:t>
            </a:r>
            <a:r>
              <a:rPr dirty="0" sz="1450" spc="-5">
                <a:latin typeface="Times New Roman"/>
                <a:cs typeface="Times New Roman"/>
              </a:rPr>
              <a:t>on </a:t>
            </a:r>
            <a:r>
              <a:rPr dirty="0" sz="1450" spc="-10">
                <a:latin typeface="Times New Roman"/>
                <a:cs typeface="Times New Roman"/>
              </a:rPr>
              <a:t>his face </a:t>
            </a:r>
            <a:r>
              <a:rPr dirty="0" sz="1450" spc="-5">
                <a:latin typeface="Times New Roman"/>
                <a:cs typeface="Times New Roman"/>
              </a:rPr>
              <a:t>dull </a:t>
            </a:r>
            <a:r>
              <a:rPr dirty="0" sz="1450" spc="-10">
                <a:latin typeface="Times New Roman"/>
                <a:cs typeface="Times New Roman"/>
              </a:rPr>
              <a:t>and impudent at once,  like </a:t>
            </a:r>
            <a:r>
              <a:rPr dirty="0" sz="1450" spc="-5">
                <a:latin typeface="Times New Roman"/>
                <a:cs typeface="Times New Roman"/>
              </a:rPr>
              <a:t>a puppy </a:t>
            </a:r>
            <a:r>
              <a:rPr dirty="0" sz="1450" spc="-10">
                <a:latin typeface="Times New Roman"/>
                <a:cs typeface="Times New Roman"/>
              </a:rPr>
              <a:t>hard </a:t>
            </a:r>
            <a:r>
              <a:rPr dirty="0" sz="1450" spc="-5">
                <a:latin typeface="Times New Roman"/>
                <a:cs typeface="Times New Roman"/>
              </a:rPr>
              <a:t>on a </a:t>
            </a:r>
            <a:r>
              <a:rPr dirty="0" sz="1450" spc="-10">
                <a:latin typeface="Times New Roman"/>
                <a:cs typeface="Times New Roman"/>
              </a:rPr>
              <a:t>hare. </a:t>
            </a:r>
            <a:r>
              <a:rPr dirty="0" sz="1450" spc="-30">
                <a:latin typeface="Times New Roman"/>
                <a:cs typeface="Times New Roman"/>
              </a:rPr>
              <a:t>Vassiliev </a:t>
            </a:r>
            <a:r>
              <a:rPr dirty="0" sz="1450" spc="-10">
                <a:latin typeface="Times New Roman"/>
                <a:cs typeface="Times New Roman"/>
              </a:rPr>
              <a:t>had the </a:t>
            </a:r>
            <a:r>
              <a:rPr dirty="0" sz="1450" spc="-5">
                <a:latin typeface="Times New Roman"/>
                <a:cs typeface="Times New Roman"/>
              </a:rPr>
              <a:t>thought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would like to  touch this lackey's hair: is it rough </a:t>
            </a:r>
            <a:r>
              <a:rPr dirty="0" sz="1450" spc="-5">
                <a:latin typeface="Times New Roman"/>
                <a:cs typeface="Times New Roman"/>
              </a:rPr>
              <a:t>or </a:t>
            </a:r>
            <a:r>
              <a:rPr dirty="0" sz="1450" spc="-10">
                <a:latin typeface="Times New Roman"/>
                <a:cs typeface="Times New Roman"/>
              </a:rPr>
              <a:t>soft </a:t>
            </a:r>
            <a:r>
              <a:rPr dirty="0" sz="1450" spc="-5">
                <a:latin typeface="Times New Roman"/>
                <a:cs typeface="Times New Roman"/>
              </a:rPr>
              <a:t>f </a:t>
            </a:r>
            <a:r>
              <a:rPr dirty="0" sz="1450" spc="-10">
                <a:latin typeface="Times New Roman"/>
                <a:cs typeface="Times New Roman"/>
              </a:rPr>
              <a:t>It must </a:t>
            </a:r>
            <a:r>
              <a:rPr dirty="0" sz="1450" spc="-5">
                <a:latin typeface="Times New Roman"/>
                <a:cs typeface="Times New Roman"/>
              </a:rPr>
              <a:t>be </a:t>
            </a:r>
            <a:r>
              <a:rPr dirty="0" sz="1450" spc="-10">
                <a:latin typeface="Times New Roman"/>
                <a:cs typeface="Times New Roman"/>
              </a:rPr>
              <a:t>rough like </a:t>
            </a:r>
            <a:r>
              <a:rPr dirty="0" sz="1450" spc="-5">
                <a:latin typeface="Times New Roman"/>
                <a:cs typeface="Times New Roman"/>
              </a:rPr>
              <a:t>a</a:t>
            </a:r>
            <a:r>
              <a:rPr dirty="0" sz="1450" spc="130">
                <a:latin typeface="Times New Roman"/>
                <a:cs typeface="Times New Roman"/>
              </a:rPr>
              <a:t> </a:t>
            </a:r>
            <a:r>
              <a:rPr dirty="0" sz="1450" spc="-10">
                <a:latin typeface="Times New Roman"/>
                <a:cs typeface="Times New Roman"/>
              </a:rPr>
              <a:t>dog's.</a:t>
            </a:r>
            <a:endParaRPr sz="1450">
              <a:latin typeface="Times New Roman"/>
              <a:cs typeface="Times New Roman"/>
            </a:endParaRPr>
          </a:p>
        </p:txBody>
      </p:sp>
      <p:sp>
        <p:nvSpPr>
          <p:cNvPr id="3" name="object 3"/>
          <p:cNvSpPr txBox="1"/>
          <p:nvPr/>
        </p:nvSpPr>
        <p:spPr>
          <a:xfrm>
            <a:off x="876300" y="8109190"/>
            <a:ext cx="5804535" cy="1882139"/>
          </a:xfrm>
          <a:prstGeom prst="rect">
            <a:avLst/>
          </a:prstGeom>
        </p:spPr>
        <p:txBody>
          <a:bodyPr wrap="square" lIns="0" tIns="11430" rIns="0" bIns="0" rtlCol="0" vert="horz">
            <a:spAutoFit/>
          </a:bodyPr>
          <a:lstStyle/>
          <a:p>
            <a:pPr algn="ctr" marL="2540">
              <a:lnSpc>
                <a:spcPct val="100000"/>
              </a:lnSpc>
              <a:spcBef>
                <a:spcPts val="90"/>
              </a:spcBef>
            </a:pPr>
            <a:r>
              <a:rPr dirty="0" sz="1450" spc="-10" b="1">
                <a:latin typeface="Times New Roman"/>
                <a:cs typeface="Times New Roman"/>
              </a:rPr>
              <a:t>III</a:t>
            </a:r>
            <a:endParaRPr sz="1450">
              <a:latin typeface="Times New Roman"/>
              <a:cs typeface="Times New Roman"/>
            </a:endParaRPr>
          </a:p>
          <a:p>
            <a:pPr>
              <a:lnSpc>
                <a:spcPct val="100000"/>
              </a:lnSpc>
            </a:pPr>
            <a:endParaRPr sz="1600">
              <a:latin typeface="Times New Roman"/>
              <a:cs typeface="Times New Roman"/>
            </a:endParaRPr>
          </a:p>
          <a:p>
            <a:pPr marL="12700" marR="5080" indent="255904">
              <a:lnSpc>
                <a:spcPts val="1730"/>
              </a:lnSpc>
              <a:spcBef>
                <a:spcPts val="950"/>
              </a:spcBef>
            </a:pPr>
            <a:r>
              <a:rPr dirty="0" sz="1450" spc="-10">
                <a:latin typeface="Times New Roman"/>
                <a:cs typeface="Times New Roman"/>
              </a:rPr>
              <a:t>Because </a:t>
            </a:r>
            <a:r>
              <a:rPr dirty="0" sz="1450" spc="-5">
                <a:latin typeface="Times New Roman"/>
                <a:cs typeface="Times New Roman"/>
              </a:rPr>
              <a:t>he </a:t>
            </a:r>
            <a:r>
              <a:rPr dirty="0" sz="1450" spc="-10">
                <a:latin typeface="Times New Roman"/>
                <a:cs typeface="Times New Roman"/>
              </a:rPr>
              <a:t>had had two glasses the painter suddenly </a:t>
            </a:r>
            <a:r>
              <a:rPr dirty="0" sz="1450" spc="-5">
                <a:latin typeface="Times New Roman"/>
                <a:cs typeface="Times New Roman"/>
              </a:rPr>
              <a:t>got </a:t>
            </a:r>
            <a:r>
              <a:rPr dirty="0" sz="1450" spc="-10">
                <a:latin typeface="Times New Roman"/>
                <a:cs typeface="Times New Roman"/>
              </a:rPr>
              <a:t>rather </a:t>
            </a:r>
            <a:r>
              <a:rPr dirty="0" sz="1450" spc="-5">
                <a:latin typeface="Times New Roman"/>
                <a:cs typeface="Times New Roman"/>
              </a:rPr>
              <a:t>drunk, </a:t>
            </a:r>
            <a:r>
              <a:rPr dirty="0" sz="1450" spc="-10">
                <a:latin typeface="Times New Roman"/>
                <a:cs typeface="Times New Roman"/>
              </a:rPr>
              <a:t>and  unnaturally </a:t>
            </a:r>
            <a:r>
              <a:rPr dirty="0" sz="1450" spc="-20">
                <a:latin typeface="Times New Roman"/>
                <a:cs typeface="Times New Roman"/>
              </a:rPr>
              <a:t>lively.</a:t>
            </a:r>
            <a:endParaRPr sz="1450">
              <a:latin typeface="Times New Roman"/>
              <a:cs typeface="Times New Roman"/>
            </a:endParaRPr>
          </a:p>
          <a:p>
            <a:pPr marL="12700" marR="6985" indent="255904">
              <a:lnSpc>
                <a:spcPts val="1730"/>
              </a:lnSpc>
              <a:spcBef>
                <a:spcPts val="715"/>
              </a:spcBef>
            </a:pPr>
            <a:r>
              <a:rPr dirty="0" sz="1450" spc="-10">
                <a:latin typeface="Times New Roman"/>
                <a:cs typeface="Times New Roman"/>
              </a:rPr>
              <a:t>"Let's </a:t>
            </a:r>
            <a:r>
              <a:rPr dirty="0" sz="1450" spc="-5">
                <a:latin typeface="Times New Roman"/>
                <a:cs typeface="Times New Roman"/>
              </a:rPr>
              <a:t>go </a:t>
            </a:r>
            <a:r>
              <a:rPr dirty="0" sz="1450" spc="-10">
                <a:latin typeface="Times New Roman"/>
                <a:cs typeface="Times New Roman"/>
              </a:rPr>
              <a:t>to another place," </a:t>
            </a:r>
            <a:r>
              <a:rPr dirty="0" sz="1450" spc="-5">
                <a:latin typeface="Times New Roman"/>
                <a:cs typeface="Times New Roman"/>
              </a:rPr>
              <a:t>he </a:t>
            </a:r>
            <a:r>
              <a:rPr dirty="0" sz="1450" spc="-10">
                <a:latin typeface="Times New Roman"/>
                <a:cs typeface="Times New Roman"/>
              </a:rPr>
              <a:t>added, waving his hands. "I'll introduce </a:t>
            </a:r>
            <a:r>
              <a:rPr dirty="0" sz="1450" spc="-5">
                <a:latin typeface="Times New Roman"/>
                <a:cs typeface="Times New Roman"/>
              </a:rPr>
              <a:t>you  </a:t>
            </a:r>
            <a:r>
              <a:rPr dirty="0" sz="1450" spc="-10">
                <a:latin typeface="Times New Roman"/>
                <a:cs typeface="Times New Roman"/>
              </a:rPr>
              <a:t>to the</a:t>
            </a:r>
            <a:r>
              <a:rPr dirty="0" sz="1450" spc="-5">
                <a:latin typeface="Times New Roman"/>
                <a:cs typeface="Times New Roman"/>
              </a:rPr>
              <a:t> </a:t>
            </a:r>
            <a:r>
              <a:rPr dirty="0" sz="1450" spc="-10">
                <a:latin typeface="Times New Roman"/>
                <a:cs typeface="Times New Roman"/>
              </a:rPr>
              <a:t>best!"</a:t>
            </a:r>
            <a:endParaRPr sz="1450">
              <a:latin typeface="Times New Roman"/>
              <a:cs typeface="Times New Roman"/>
            </a:endParaRPr>
          </a:p>
          <a:p>
            <a:pPr marL="268605">
              <a:lnSpc>
                <a:spcPct val="100000"/>
              </a:lnSpc>
              <a:spcBef>
                <a:spcPts val="725"/>
              </a:spcBef>
            </a:pPr>
            <a:r>
              <a:rPr dirty="0" sz="1450" spc="-10">
                <a:latin typeface="Times New Roman"/>
                <a:cs typeface="Times New Roman"/>
              </a:rPr>
              <a:t>When</a:t>
            </a:r>
            <a:r>
              <a:rPr dirty="0" sz="1450" spc="70">
                <a:latin typeface="Times New Roman"/>
                <a:cs typeface="Times New Roman"/>
              </a:rPr>
              <a:t> </a:t>
            </a:r>
            <a:r>
              <a:rPr dirty="0" sz="1450" spc="-5">
                <a:latin typeface="Times New Roman"/>
                <a:cs typeface="Times New Roman"/>
              </a:rPr>
              <a:t>he</a:t>
            </a:r>
            <a:r>
              <a:rPr dirty="0" sz="1450" spc="70">
                <a:latin typeface="Times New Roman"/>
                <a:cs typeface="Times New Roman"/>
              </a:rPr>
              <a:t> </a:t>
            </a:r>
            <a:r>
              <a:rPr dirty="0" sz="1450" spc="-10">
                <a:latin typeface="Times New Roman"/>
                <a:cs typeface="Times New Roman"/>
              </a:rPr>
              <a:t>had</a:t>
            </a:r>
            <a:r>
              <a:rPr dirty="0" sz="1450" spc="75">
                <a:latin typeface="Times New Roman"/>
                <a:cs typeface="Times New Roman"/>
              </a:rPr>
              <a:t> </a:t>
            </a:r>
            <a:r>
              <a:rPr dirty="0" sz="1450" spc="-10">
                <a:latin typeface="Times New Roman"/>
                <a:cs typeface="Times New Roman"/>
              </a:rPr>
              <a:t>taken</a:t>
            </a:r>
            <a:r>
              <a:rPr dirty="0" sz="1450" spc="70">
                <a:latin typeface="Times New Roman"/>
                <a:cs typeface="Times New Roman"/>
              </a:rPr>
              <a:t> </a:t>
            </a:r>
            <a:r>
              <a:rPr dirty="0" sz="1450" spc="-10">
                <a:latin typeface="Times New Roman"/>
                <a:cs typeface="Times New Roman"/>
              </a:rPr>
              <a:t>his</a:t>
            </a:r>
            <a:r>
              <a:rPr dirty="0" sz="1450" spc="70">
                <a:latin typeface="Times New Roman"/>
                <a:cs typeface="Times New Roman"/>
              </a:rPr>
              <a:t> </a:t>
            </a:r>
            <a:r>
              <a:rPr dirty="0" sz="1450" spc="-10">
                <a:latin typeface="Times New Roman"/>
                <a:cs typeface="Times New Roman"/>
              </a:rPr>
              <a:t>friends</a:t>
            </a:r>
            <a:r>
              <a:rPr dirty="0" sz="1450" spc="75">
                <a:latin typeface="Times New Roman"/>
                <a:cs typeface="Times New Roman"/>
              </a:rPr>
              <a:t> </a:t>
            </a:r>
            <a:r>
              <a:rPr dirty="0" sz="1450" spc="-10">
                <a:latin typeface="Times New Roman"/>
                <a:cs typeface="Times New Roman"/>
              </a:rPr>
              <a:t>into</a:t>
            </a:r>
            <a:r>
              <a:rPr dirty="0" sz="1450" spc="70">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house</a:t>
            </a:r>
            <a:r>
              <a:rPr dirty="0" sz="1450" spc="75">
                <a:latin typeface="Times New Roman"/>
                <a:cs typeface="Times New Roman"/>
              </a:rPr>
              <a:t> </a:t>
            </a:r>
            <a:r>
              <a:rPr dirty="0" sz="1450" spc="-10">
                <a:latin typeface="Times New Roman"/>
                <a:cs typeface="Times New Roman"/>
              </a:rPr>
              <a:t>which</a:t>
            </a:r>
            <a:r>
              <a:rPr dirty="0" sz="1450" spc="70">
                <a:latin typeface="Times New Roman"/>
                <a:cs typeface="Times New Roman"/>
              </a:rPr>
              <a:t> </a:t>
            </a:r>
            <a:r>
              <a:rPr dirty="0" sz="1450" spc="-10">
                <a:latin typeface="Times New Roman"/>
                <a:cs typeface="Times New Roman"/>
              </a:rPr>
              <a:t>was</a:t>
            </a:r>
            <a:r>
              <a:rPr dirty="0" sz="1450" spc="70">
                <a:latin typeface="Times New Roman"/>
                <a:cs typeface="Times New Roman"/>
              </a:rPr>
              <a:t> </a:t>
            </a:r>
            <a:r>
              <a:rPr dirty="0" sz="1450" spc="-10">
                <a:latin typeface="Times New Roman"/>
                <a:cs typeface="Times New Roman"/>
              </a:rPr>
              <a:t>according</a:t>
            </a:r>
            <a:r>
              <a:rPr dirty="0" sz="1450" spc="75">
                <a:latin typeface="Times New Roman"/>
                <a:cs typeface="Times New Roman"/>
              </a:rPr>
              <a:t> </a:t>
            </a:r>
            <a:r>
              <a:rPr dirty="0" sz="1450" spc="-10">
                <a:latin typeface="Times New Roman"/>
                <a:cs typeface="Times New Roman"/>
              </a:rPr>
              <a:t>to</a:t>
            </a:r>
            <a:r>
              <a:rPr dirty="0" sz="1450" spc="70">
                <a:latin typeface="Times New Roman"/>
                <a:cs typeface="Times New Roman"/>
              </a:rPr>
              <a:t> </a:t>
            </a:r>
            <a:r>
              <a:rPr dirty="0" sz="1450" spc="-10">
                <a:latin typeface="Times New Roman"/>
                <a:cs typeface="Times New Roman"/>
              </a:rPr>
              <a:t>him</a:t>
            </a:r>
            <a:endParaRPr sz="145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293225"/>
          </a:xfrm>
          <a:prstGeom prst="rect">
            <a:avLst/>
          </a:prstGeom>
        </p:spPr>
        <p:txBody>
          <a:bodyPr wrap="square" lIns="0" tIns="12700" rIns="0" bIns="0" rtlCol="0" vert="horz">
            <a:spAutoFit/>
          </a:bodyPr>
          <a:lstStyle/>
          <a:p>
            <a:pPr algn="just" marL="12700" marR="5080">
              <a:lnSpc>
                <a:spcPct val="99400"/>
              </a:lnSpc>
              <a:spcBef>
                <a:spcPts val="100"/>
              </a:spcBef>
            </a:pPr>
            <a:r>
              <a:rPr dirty="0" sz="1450" spc="-10">
                <a:latin typeface="Times New Roman"/>
                <a:cs typeface="Times New Roman"/>
              </a:rPr>
              <a:t>window with his </a:t>
            </a:r>
            <a:r>
              <a:rPr dirty="0" sz="1450" spc="-15">
                <a:latin typeface="Times New Roman"/>
                <a:cs typeface="Times New Roman"/>
              </a:rPr>
              <a:t>finger, </a:t>
            </a:r>
            <a:r>
              <a:rPr dirty="0" sz="1450" spc="-5">
                <a:latin typeface="Times New Roman"/>
                <a:cs typeface="Times New Roman"/>
              </a:rPr>
              <a:t>but </a:t>
            </a:r>
            <a:r>
              <a:rPr dirty="0" sz="1450" spc="-10">
                <a:latin typeface="Times New Roman"/>
                <a:cs typeface="Times New Roman"/>
              </a:rPr>
              <a:t>the prisoner gave </a:t>
            </a:r>
            <a:r>
              <a:rPr dirty="0" sz="1450" spc="-5">
                <a:latin typeface="Times New Roman"/>
                <a:cs typeface="Times New Roman"/>
              </a:rPr>
              <a:t>no </a:t>
            </a:r>
            <a:r>
              <a:rPr dirty="0" sz="1450" spc="-10">
                <a:latin typeface="Times New Roman"/>
                <a:cs typeface="Times New Roman"/>
              </a:rPr>
              <a:t>movement in </a:t>
            </a:r>
            <a:r>
              <a:rPr dirty="0" sz="1450" spc="-25">
                <a:latin typeface="Times New Roman"/>
                <a:cs typeface="Times New Roman"/>
              </a:rPr>
              <a:t>reply. </a:t>
            </a:r>
            <a:r>
              <a:rPr dirty="0" sz="1450" spc="-10">
                <a:latin typeface="Times New Roman"/>
                <a:cs typeface="Times New Roman"/>
              </a:rPr>
              <a:t>Then the  banker cautiously tore the seals from the </a:t>
            </a:r>
            <a:r>
              <a:rPr dirty="0" sz="1450" spc="-5">
                <a:latin typeface="Times New Roman"/>
                <a:cs typeface="Times New Roman"/>
              </a:rPr>
              <a:t>door </a:t>
            </a:r>
            <a:r>
              <a:rPr dirty="0" sz="1450" spc="-10">
                <a:latin typeface="Times New Roman"/>
                <a:cs typeface="Times New Roman"/>
              </a:rPr>
              <a:t>and </a:t>
            </a:r>
            <a:r>
              <a:rPr dirty="0" sz="1450" spc="-5">
                <a:latin typeface="Times New Roman"/>
                <a:cs typeface="Times New Roman"/>
              </a:rPr>
              <a:t>put </a:t>
            </a:r>
            <a:r>
              <a:rPr dirty="0" sz="1450" spc="-10">
                <a:latin typeface="Times New Roman"/>
                <a:cs typeface="Times New Roman"/>
              </a:rPr>
              <a:t>the key into the lock.  The rusty lock gave </a:t>
            </a:r>
            <a:r>
              <a:rPr dirty="0" sz="1450" spc="-5">
                <a:latin typeface="Times New Roman"/>
                <a:cs typeface="Times New Roman"/>
              </a:rPr>
              <a:t>a </a:t>
            </a:r>
            <a:r>
              <a:rPr dirty="0" sz="1450" spc="-10">
                <a:latin typeface="Times New Roman"/>
                <a:cs typeface="Times New Roman"/>
              </a:rPr>
              <a:t>hoarse groan and the </a:t>
            </a:r>
            <a:r>
              <a:rPr dirty="0" sz="1450" spc="-5">
                <a:latin typeface="Times New Roman"/>
                <a:cs typeface="Times New Roman"/>
              </a:rPr>
              <a:t>door </a:t>
            </a:r>
            <a:r>
              <a:rPr dirty="0" sz="1450" spc="-10">
                <a:latin typeface="Times New Roman"/>
                <a:cs typeface="Times New Roman"/>
              </a:rPr>
              <a:t>creaked. The banker expected  instantly to hear </a:t>
            </a:r>
            <a:r>
              <a:rPr dirty="0" sz="1450" spc="-5">
                <a:latin typeface="Times New Roman"/>
                <a:cs typeface="Times New Roman"/>
              </a:rPr>
              <a:t>a </a:t>
            </a:r>
            <a:r>
              <a:rPr dirty="0" sz="1450" spc="-10">
                <a:latin typeface="Times New Roman"/>
                <a:cs typeface="Times New Roman"/>
              </a:rPr>
              <a:t>cry </a:t>
            </a:r>
            <a:r>
              <a:rPr dirty="0" sz="1450" spc="-5">
                <a:latin typeface="Times New Roman"/>
                <a:cs typeface="Times New Roman"/>
              </a:rPr>
              <a:t>of </a:t>
            </a:r>
            <a:r>
              <a:rPr dirty="0" sz="1450" spc="-10">
                <a:latin typeface="Times New Roman"/>
                <a:cs typeface="Times New Roman"/>
              </a:rPr>
              <a:t>surprise and the sound </a:t>
            </a:r>
            <a:r>
              <a:rPr dirty="0" sz="1450" spc="-5">
                <a:latin typeface="Times New Roman"/>
                <a:cs typeface="Times New Roman"/>
              </a:rPr>
              <a:t>of </a:t>
            </a:r>
            <a:r>
              <a:rPr dirty="0" sz="1450" spc="-10">
                <a:latin typeface="Times New Roman"/>
                <a:cs typeface="Times New Roman"/>
              </a:rPr>
              <a:t>steps. Three minutes passed  and it was as quiet behind the </a:t>
            </a:r>
            <a:r>
              <a:rPr dirty="0" sz="1450" spc="-5">
                <a:latin typeface="Times New Roman"/>
                <a:cs typeface="Times New Roman"/>
              </a:rPr>
              <a:t>door </a:t>
            </a:r>
            <a:r>
              <a:rPr dirty="0" sz="1450" spc="-10">
                <a:latin typeface="Times New Roman"/>
                <a:cs typeface="Times New Roman"/>
              </a:rPr>
              <a:t>as it had been before. He made </a:t>
            </a:r>
            <a:r>
              <a:rPr dirty="0" sz="1450" spc="-5">
                <a:latin typeface="Times New Roman"/>
                <a:cs typeface="Times New Roman"/>
              </a:rPr>
              <a:t>up </a:t>
            </a:r>
            <a:r>
              <a:rPr dirty="0" sz="1450" spc="-10">
                <a:latin typeface="Times New Roman"/>
                <a:cs typeface="Times New Roman"/>
              </a:rPr>
              <a:t>his mind  to </a:t>
            </a:r>
            <a:r>
              <a:rPr dirty="0" sz="1450" spc="-25">
                <a:latin typeface="Times New Roman"/>
                <a:cs typeface="Times New Roman"/>
              </a:rPr>
              <a:t>enter. </a:t>
            </a:r>
            <a:r>
              <a:rPr dirty="0" sz="1450" spc="-10">
                <a:latin typeface="Times New Roman"/>
                <a:cs typeface="Times New Roman"/>
              </a:rPr>
              <a:t>Before the table sat </a:t>
            </a:r>
            <a:r>
              <a:rPr dirty="0" sz="1450" spc="-5">
                <a:latin typeface="Times New Roman"/>
                <a:cs typeface="Times New Roman"/>
              </a:rPr>
              <a:t>a </a:t>
            </a:r>
            <a:r>
              <a:rPr dirty="0" sz="1450" spc="-10">
                <a:latin typeface="Times New Roman"/>
                <a:cs typeface="Times New Roman"/>
              </a:rPr>
              <a:t>man, unlike an ordinary human being. It was </a:t>
            </a:r>
            <a:r>
              <a:rPr dirty="0" sz="1450" spc="-5">
                <a:latin typeface="Times New Roman"/>
                <a:cs typeface="Times New Roman"/>
              </a:rPr>
              <a:t>a  </a:t>
            </a:r>
            <a:r>
              <a:rPr dirty="0" sz="1450" spc="-10">
                <a:latin typeface="Times New Roman"/>
                <a:cs typeface="Times New Roman"/>
              </a:rPr>
              <a:t>skeleton, with tight-drawn skin, with </a:t>
            </a:r>
            <a:r>
              <a:rPr dirty="0" sz="1450" spc="-5">
                <a:latin typeface="Times New Roman"/>
                <a:cs typeface="Times New Roman"/>
              </a:rPr>
              <a:t>a </a:t>
            </a:r>
            <a:r>
              <a:rPr dirty="0" sz="1450" spc="-10">
                <a:latin typeface="Times New Roman"/>
                <a:cs typeface="Times New Roman"/>
              </a:rPr>
              <a:t>woman's long curly </a:t>
            </a:r>
            <a:r>
              <a:rPr dirty="0" sz="1450" spc="-20">
                <a:latin typeface="Times New Roman"/>
                <a:cs typeface="Times New Roman"/>
              </a:rPr>
              <a:t>hair,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shaggy  beard. The colour </a:t>
            </a:r>
            <a:r>
              <a:rPr dirty="0" sz="1450" spc="-5">
                <a:latin typeface="Times New Roman"/>
                <a:cs typeface="Times New Roman"/>
              </a:rPr>
              <a:t>of </a:t>
            </a:r>
            <a:r>
              <a:rPr dirty="0" sz="1450" spc="-10">
                <a:latin typeface="Times New Roman"/>
                <a:cs typeface="Times New Roman"/>
              </a:rPr>
              <a:t>his face was </a:t>
            </a:r>
            <a:r>
              <a:rPr dirty="0" sz="1450" spc="-20">
                <a:latin typeface="Times New Roman"/>
                <a:cs typeface="Times New Roman"/>
              </a:rPr>
              <a:t>yellow, </a:t>
            </a:r>
            <a:r>
              <a:rPr dirty="0" sz="1450" spc="-5">
                <a:latin typeface="Times New Roman"/>
                <a:cs typeface="Times New Roman"/>
              </a:rPr>
              <a:t>of </a:t>
            </a:r>
            <a:r>
              <a:rPr dirty="0" sz="1450" spc="-10">
                <a:latin typeface="Times New Roman"/>
                <a:cs typeface="Times New Roman"/>
              </a:rPr>
              <a:t>an earthy shade; the cheeks were  sunken, the back long and </a:t>
            </a:r>
            <a:r>
              <a:rPr dirty="0" sz="1450" spc="-20">
                <a:latin typeface="Times New Roman"/>
                <a:cs typeface="Times New Roman"/>
              </a:rPr>
              <a:t>narrow, </a:t>
            </a:r>
            <a:r>
              <a:rPr dirty="0" sz="1450" spc="-10">
                <a:latin typeface="Times New Roman"/>
                <a:cs typeface="Times New Roman"/>
              </a:rPr>
              <a:t>and the hand </a:t>
            </a:r>
            <a:r>
              <a:rPr dirty="0" sz="1450" spc="-5">
                <a:latin typeface="Times New Roman"/>
                <a:cs typeface="Times New Roman"/>
              </a:rPr>
              <a:t>upon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leaned his  hairy head was so lean and skinny that it was painful to look </a:t>
            </a:r>
            <a:r>
              <a:rPr dirty="0" sz="1450" spc="-5">
                <a:latin typeface="Times New Roman"/>
                <a:cs typeface="Times New Roman"/>
              </a:rPr>
              <a:t>upon. </a:t>
            </a:r>
            <a:r>
              <a:rPr dirty="0" sz="1450" spc="-10">
                <a:latin typeface="Times New Roman"/>
                <a:cs typeface="Times New Roman"/>
              </a:rPr>
              <a:t>His hair  was already silvering with </a:t>
            </a:r>
            <a:r>
              <a:rPr dirty="0" sz="1450" spc="-25">
                <a:latin typeface="Times New Roman"/>
                <a:cs typeface="Times New Roman"/>
              </a:rPr>
              <a:t>grey, </a:t>
            </a:r>
            <a:r>
              <a:rPr dirty="0" sz="1450" spc="-10">
                <a:latin typeface="Times New Roman"/>
                <a:cs typeface="Times New Roman"/>
              </a:rPr>
              <a:t>and </a:t>
            </a:r>
            <a:r>
              <a:rPr dirty="0" sz="1450" spc="-5">
                <a:latin typeface="Times New Roman"/>
                <a:cs typeface="Times New Roman"/>
              </a:rPr>
              <a:t>no one </a:t>
            </a:r>
            <a:r>
              <a:rPr dirty="0" sz="1450" spc="-10">
                <a:latin typeface="Times New Roman"/>
                <a:cs typeface="Times New Roman"/>
              </a:rPr>
              <a:t>who glanced at the senile  emaciation </a:t>
            </a:r>
            <a:r>
              <a:rPr dirty="0" sz="1450" spc="-5">
                <a:latin typeface="Times New Roman"/>
                <a:cs typeface="Times New Roman"/>
              </a:rPr>
              <a:t>of </a:t>
            </a:r>
            <a:r>
              <a:rPr dirty="0" sz="1450" spc="-10">
                <a:latin typeface="Times New Roman"/>
                <a:cs typeface="Times New Roman"/>
              </a:rPr>
              <a:t>the face would have believed that </a:t>
            </a:r>
            <a:r>
              <a:rPr dirty="0" sz="1450" spc="-5">
                <a:latin typeface="Times New Roman"/>
                <a:cs typeface="Times New Roman"/>
              </a:rPr>
              <a:t>he </a:t>
            </a:r>
            <a:r>
              <a:rPr dirty="0" sz="1450" spc="-10">
                <a:latin typeface="Times New Roman"/>
                <a:cs typeface="Times New Roman"/>
              </a:rPr>
              <a:t>was only forty years </a:t>
            </a:r>
            <a:r>
              <a:rPr dirty="0" sz="1450" spc="-5">
                <a:latin typeface="Times New Roman"/>
                <a:cs typeface="Times New Roman"/>
              </a:rPr>
              <a:t>old.  </a:t>
            </a:r>
            <a:r>
              <a:rPr dirty="0" sz="1450" spc="-10">
                <a:latin typeface="Times New Roman"/>
                <a:cs typeface="Times New Roman"/>
              </a:rPr>
              <a:t>On the table, before his bended head, lay </a:t>
            </a:r>
            <a:r>
              <a:rPr dirty="0" sz="1450" spc="-5">
                <a:latin typeface="Times New Roman"/>
                <a:cs typeface="Times New Roman"/>
              </a:rPr>
              <a:t>a </a:t>
            </a:r>
            <a:r>
              <a:rPr dirty="0" sz="1450" spc="-10">
                <a:latin typeface="Times New Roman"/>
                <a:cs typeface="Times New Roman"/>
              </a:rPr>
              <a:t>sheet </a:t>
            </a:r>
            <a:r>
              <a:rPr dirty="0" sz="1450" spc="-5">
                <a:latin typeface="Times New Roman"/>
                <a:cs typeface="Times New Roman"/>
              </a:rPr>
              <a:t>of </a:t>
            </a:r>
            <a:r>
              <a:rPr dirty="0" sz="1450" spc="-10">
                <a:latin typeface="Times New Roman"/>
                <a:cs typeface="Times New Roman"/>
              </a:rPr>
              <a:t>paper </a:t>
            </a:r>
            <a:r>
              <a:rPr dirty="0" sz="1450" spc="-5">
                <a:latin typeface="Times New Roman"/>
                <a:cs typeface="Times New Roman"/>
              </a:rPr>
              <a:t>on </a:t>
            </a:r>
            <a:r>
              <a:rPr dirty="0" sz="1450" spc="-10">
                <a:latin typeface="Times New Roman"/>
                <a:cs typeface="Times New Roman"/>
              </a:rPr>
              <a:t>which something  was written in </a:t>
            </a:r>
            <a:r>
              <a:rPr dirty="0" sz="1450" spc="-5">
                <a:latin typeface="Times New Roman"/>
                <a:cs typeface="Times New Roman"/>
              </a:rPr>
              <a:t>a </a:t>
            </a:r>
            <a:r>
              <a:rPr dirty="0" sz="1450" spc="-10">
                <a:latin typeface="Times New Roman"/>
                <a:cs typeface="Times New Roman"/>
              </a:rPr>
              <a:t>tiny</a:t>
            </a:r>
            <a:r>
              <a:rPr dirty="0" sz="1450" spc="5">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"Poor devil," </a:t>
            </a:r>
            <a:r>
              <a:rPr dirty="0" sz="1450" spc="-5">
                <a:latin typeface="Times New Roman"/>
                <a:cs typeface="Times New Roman"/>
              </a:rPr>
              <a:t>thought </a:t>
            </a:r>
            <a:r>
              <a:rPr dirty="0" sz="1450" spc="-10">
                <a:latin typeface="Times New Roman"/>
                <a:cs typeface="Times New Roman"/>
              </a:rPr>
              <a:t>the </a:t>
            </a:r>
            <a:r>
              <a:rPr dirty="0" sz="1450" spc="-15">
                <a:latin typeface="Times New Roman"/>
                <a:cs typeface="Times New Roman"/>
              </a:rPr>
              <a:t>banker, </a:t>
            </a:r>
            <a:r>
              <a:rPr dirty="0" sz="1450" spc="-10">
                <a:latin typeface="Times New Roman"/>
                <a:cs typeface="Times New Roman"/>
              </a:rPr>
              <a:t>"he's asleep and probably seeing millions  in his dreams. </a:t>
            </a:r>
            <a:r>
              <a:rPr dirty="0" sz="1450" spc="-5">
                <a:latin typeface="Times New Roman"/>
                <a:cs typeface="Times New Roman"/>
              </a:rPr>
              <a:t>I </a:t>
            </a:r>
            <a:r>
              <a:rPr dirty="0" sz="1450" spc="-10">
                <a:latin typeface="Times New Roman"/>
                <a:cs typeface="Times New Roman"/>
              </a:rPr>
              <a:t>have only to take and throw this half-dead thing </a:t>
            </a:r>
            <a:r>
              <a:rPr dirty="0" sz="1450" spc="-5">
                <a:latin typeface="Times New Roman"/>
                <a:cs typeface="Times New Roman"/>
              </a:rPr>
              <a:t>on </a:t>
            </a:r>
            <a:r>
              <a:rPr dirty="0" sz="1450" spc="-10">
                <a:latin typeface="Times New Roman"/>
                <a:cs typeface="Times New Roman"/>
              </a:rPr>
              <a:t>the bed,  smother him </a:t>
            </a:r>
            <a:r>
              <a:rPr dirty="0" sz="1450" spc="-5">
                <a:latin typeface="Times New Roman"/>
                <a:cs typeface="Times New Roman"/>
              </a:rPr>
              <a:t>a </a:t>
            </a:r>
            <a:r>
              <a:rPr dirty="0" sz="1450" spc="-10">
                <a:latin typeface="Times New Roman"/>
                <a:cs typeface="Times New Roman"/>
              </a:rPr>
              <a:t>moment with the </a:t>
            </a:r>
            <a:r>
              <a:rPr dirty="0" sz="1450" spc="-20">
                <a:latin typeface="Times New Roman"/>
                <a:cs typeface="Times New Roman"/>
              </a:rPr>
              <a:t>pillow, </a:t>
            </a:r>
            <a:r>
              <a:rPr dirty="0" sz="1450" spc="-10">
                <a:latin typeface="Times New Roman"/>
                <a:cs typeface="Times New Roman"/>
              </a:rPr>
              <a:t>and the most careful examination will  find </a:t>
            </a:r>
            <a:r>
              <a:rPr dirty="0" sz="1450" spc="-5">
                <a:latin typeface="Times New Roman"/>
                <a:cs typeface="Times New Roman"/>
              </a:rPr>
              <a:t>no </a:t>
            </a:r>
            <a:r>
              <a:rPr dirty="0" sz="1450" spc="-10">
                <a:latin typeface="Times New Roman"/>
                <a:cs typeface="Times New Roman"/>
              </a:rPr>
              <a:t>trace </a:t>
            </a:r>
            <a:r>
              <a:rPr dirty="0" sz="1450" spc="-5">
                <a:latin typeface="Times New Roman"/>
                <a:cs typeface="Times New Roman"/>
              </a:rPr>
              <a:t>of </a:t>
            </a:r>
            <a:r>
              <a:rPr dirty="0" sz="1450" spc="-10">
                <a:latin typeface="Times New Roman"/>
                <a:cs typeface="Times New Roman"/>
              </a:rPr>
              <a:t>unnatural death. But, first, let </a:t>
            </a:r>
            <a:r>
              <a:rPr dirty="0" sz="1450" spc="-5">
                <a:latin typeface="Times New Roman"/>
                <a:cs typeface="Times New Roman"/>
              </a:rPr>
              <a:t>us </a:t>
            </a:r>
            <a:r>
              <a:rPr dirty="0" sz="1450" spc="-10">
                <a:latin typeface="Times New Roman"/>
                <a:cs typeface="Times New Roman"/>
              </a:rPr>
              <a:t>read what </a:t>
            </a:r>
            <a:r>
              <a:rPr dirty="0" sz="1450" spc="-5">
                <a:latin typeface="Times New Roman"/>
                <a:cs typeface="Times New Roman"/>
              </a:rPr>
              <a:t>he </a:t>
            </a:r>
            <a:r>
              <a:rPr dirty="0" sz="1450" spc="-10">
                <a:latin typeface="Times New Roman"/>
                <a:cs typeface="Times New Roman"/>
              </a:rPr>
              <a:t>has written  here."</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The banker took the sheet from the table and</a:t>
            </a:r>
            <a:r>
              <a:rPr dirty="0" sz="1450" spc="40">
                <a:latin typeface="Times New Roman"/>
                <a:cs typeface="Times New Roman"/>
              </a:rPr>
              <a:t> </a:t>
            </a:r>
            <a:r>
              <a:rPr dirty="0" sz="1450" spc="-10">
                <a:latin typeface="Times New Roman"/>
                <a:cs typeface="Times New Roman"/>
              </a:rPr>
              <a:t>read:</a:t>
            </a:r>
            <a:endParaRPr sz="1450">
              <a:latin typeface="Times New Roman"/>
              <a:cs typeface="Times New Roman"/>
            </a:endParaRPr>
          </a:p>
          <a:p>
            <a:pPr algn="just" marL="12700" marR="5080" indent="255904">
              <a:lnSpc>
                <a:spcPts val="1730"/>
              </a:lnSpc>
              <a:spcBef>
                <a:spcPts val="850"/>
              </a:spcBef>
            </a:pPr>
            <a:r>
              <a:rPr dirty="0" sz="1450" spc="-20">
                <a:latin typeface="Times New Roman"/>
                <a:cs typeface="Times New Roman"/>
              </a:rPr>
              <a:t>"To-morrow </a:t>
            </a:r>
            <a:r>
              <a:rPr dirty="0" sz="1450" spc="-10">
                <a:latin typeface="Times New Roman"/>
                <a:cs typeface="Times New Roman"/>
              </a:rPr>
              <a:t>at twelve o'clock midnight, </a:t>
            </a:r>
            <a:r>
              <a:rPr dirty="0" sz="1450" spc="-5">
                <a:latin typeface="Times New Roman"/>
                <a:cs typeface="Times New Roman"/>
              </a:rPr>
              <a:t>I </a:t>
            </a:r>
            <a:r>
              <a:rPr dirty="0" sz="1450" spc="-10">
                <a:latin typeface="Times New Roman"/>
                <a:cs typeface="Times New Roman"/>
              </a:rPr>
              <a:t>shall obtain my freedom and the  right to mix with people. But before </a:t>
            </a:r>
            <a:r>
              <a:rPr dirty="0" sz="1450" spc="-5">
                <a:latin typeface="Times New Roman"/>
                <a:cs typeface="Times New Roman"/>
              </a:rPr>
              <a:t>I </a:t>
            </a:r>
            <a:r>
              <a:rPr dirty="0" sz="1450" spc="-10">
                <a:latin typeface="Times New Roman"/>
                <a:cs typeface="Times New Roman"/>
              </a:rPr>
              <a:t>leave this room and see the sun </a:t>
            </a:r>
            <a:r>
              <a:rPr dirty="0" sz="1450" spc="-5">
                <a:latin typeface="Times New Roman"/>
                <a:cs typeface="Times New Roman"/>
              </a:rPr>
              <a:t>I </a:t>
            </a:r>
            <a:r>
              <a:rPr dirty="0" sz="1450" spc="-10">
                <a:latin typeface="Times New Roman"/>
                <a:cs typeface="Times New Roman"/>
              </a:rPr>
              <a:t>think it  necessary to say </a:t>
            </a:r>
            <a:r>
              <a:rPr dirty="0" sz="1450" spc="-5">
                <a:latin typeface="Times New Roman"/>
                <a:cs typeface="Times New Roman"/>
              </a:rPr>
              <a:t>a </a:t>
            </a:r>
            <a:r>
              <a:rPr dirty="0" sz="1450" spc="-10">
                <a:latin typeface="Times New Roman"/>
                <a:cs typeface="Times New Roman"/>
              </a:rPr>
              <a:t>few words to </a:t>
            </a:r>
            <a:r>
              <a:rPr dirty="0" sz="1450" spc="-5">
                <a:latin typeface="Times New Roman"/>
                <a:cs typeface="Times New Roman"/>
              </a:rPr>
              <a:t>you. </a:t>
            </a:r>
            <a:r>
              <a:rPr dirty="0" sz="1450" spc="-10">
                <a:latin typeface="Times New Roman"/>
                <a:cs typeface="Times New Roman"/>
              </a:rPr>
              <a:t>On my own clear conscience and before  God who sees me </a:t>
            </a:r>
            <a:r>
              <a:rPr dirty="0" sz="1450" spc="-5">
                <a:latin typeface="Times New Roman"/>
                <a:cs typeface="Times New Roman"/>
              </a:rPr>
              <a:t>I </a:t>
            </a:r>
            <a:r>
              <a:rPr dirty="0" sz="1450" spc="-10">
                <a:latin typeface="Times New Roman"/>
                <a:cs typeface="Times New Roman"/>
              </a:rPr>
              <a:t>declare to </a:t>
            </a:r>
            <a:r>
              <a:rPr dirty="0" sz="1450" spc="-5">
                <a:latin typeface="Times New Roman"/>
                <a:cs typeface="Times New Roman"/>
              </a:rPr>
              <a:t>you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despise freedom, life, health, and all  that </a:t>
            </a:r>
            <a:r>
              <a:rPr dirty="0" sz="1450" spc="-5">
                <a:latin typeface="Times New Roman"/>
                <a:cs typeface="Times New Roman"/>
              </a:rPr>
              <a:t>your books </a:t>
            </a:r>
            <a:r>
              <a:rPr dirty="0" sz="1450" spc="-10">
                <a:latin typeface="Times New Roman"/>
                <a:cs typeface="Times New Roman"/>
              </a:rPr>
              <a:t>call the blessings </a:t>
            </a:r>
            <a:r>
              <a:rPr dirty="0" sz="1450" spc="-5">
                <a:latin typeface="Times New Roman"/>
                <a:cs typeface="Times New Roman"/>
              </a:rPr>
              <a:t>of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"For fifteen years </a:t>
            </a:r>
            <a:r>
              <a:rPr dirty="0" sz="1450" spc="-5">
                <a:latin typeface="Times New Roman"/>
                <a:cs typeface="Times New Roman"/>
              </a:rPr>
              <a:t>I </a:t>
            </a:r>
            <a:r>
              <a:rPr dirty="0" sz="1450" spc="-10">
                <a:latin typeface="Times New Roman"/>
                <a:cs typeface="Times New Roman"/>
              </a:rPr>
              <a:t>have diligently studied earthly life. </a:t>
            </a:r>
            <a:r>
              <a:rPr dirty="0" sz="1450" spc="-20">
                <a:latin typeface="Times New Roman"/>
                <a:cs typeface="Times New Roman"/>
              </a:rPr>
              <a:t>True, </a:t>
            </a:r>
            <a:r>
              <a:rPr dirty="0" sz="1450" spc="-5">
                <a:latin typeface="Times New Roman"/>
                <a:cs typeface="Times New Roman"/>
              </a:rPr>
              <a:t>I </a:t>
            </a:r>
            <a:r>
              <a:rPr dirty="0" sz="1450" spc="-10">
                <a:latin typeface="Times New Roman"/>
                <a:cs typeface="Times New Roman"/>
              </a:rPr>
              <a:t>saw neither  the earth </a:t>
            </a:r>
            <a:r>
              <a:rPr dirty="0" sz="1450" spc="-5">
                <a:latin typeface="Times New Roman"/>
                <a:cs typeface="Times New Roman"/>
              </a:rPr>
              <a:t>nor </a:t>
            </a:r>
            <a:r>
              <a:rPr dirty="0" sz="1450" spc="-10">
                <a:latin typeface="Times New Roman"/>
                <a:cs typeface="Times New Roman"/>
              </a:rPr>
              <a:t>the people, </a:t>
            </a:r>
            <a:r>
              <a:rPr dirty="0" sz="1450" spc="-5">
                <a:latin typeface="Times New Roman"/>
                <a:cs typeface="Times New Roman"/>
              </a:rPr>
              <a:t>but </a:t>
            </a:r>
            <a:r>
              <a:rPr dirty="0" sz="1450" spc="-10">
                <a:latin typeface="Times New Roman"/>
                <a:cs typeface="Times New Roman"/>
              </a:rPr>
              <a:t>in </a:t>
            </a:r>
            <a:r>
              <a:rPr dirty="0" sz="1450" spc="-5">
                <a:latin typeface="Times New Roman"/>
                <a:cs typeface="Times New Roman"/>
              </a:rPr>
              <a:t>your books I </a:t>
            </a:r>
            <a:r>
              <a:rPr dirty="0" sz="1450" spc="-10">
                <a:latin typeface="Times New Roman"/>
                <a:cs typeface="Times New Roman"/>
              </a:rPr>
              <a:t>drank fragrant wine, sang songs,  hunted deer and wild boar in the forests, loved women.... And beautiful  women, like clouds ethereal, created </a:t>
            </a:r>
            <a:r>
              <a:rPr dirty="0" sz="1450" spc="-5">
                <a:latin typeface="Times New Roman"/>
                <a:cs typeface="Times New Roman"/>
              </a:rPr>
              <a:t>by </a:t>
            </a:r>
            <a:r>
              <a:rPr dirty="0" sz="1450" spc="-10">
                <a:latin typeface="Times New Roman"/>
                <a:cs typeface="Times New Roman"/>
              </a:rPr>
              <a:t>the magic </a:t>
            </a:r>
            <a:r>
              <a:rPr dirty="0" sz="1450" spc="-5">
                <a:latin typeface="Times New Roman"/>
                <a:cs typeface="Times New Roman"/>
              </a:rPr>
              <a:t>of your </a:t>
            </a:r>
            <a:r>
              <a:rPr dirty="0" sz="1450" spc="-10">
                <a:latin typeface="Times New Roman"/>
                <a:cs typeface="Times New Roman"/>
              </a:rPr>
              <a:t>poets' genius,  visited me </a:t>
            </a:r>
            <a:r>
              <a:rPr dirty="0" sz="1450" spc="-5">
                <a:latin typeface="Times New Roman"/>
                <a:cs typeface="Times New Roman"/>
              </a:rPr>
              <a:t>by night </a:t>
            </a:r>
            <a:r>
              <a:rPr dirty="0" sz="1450" spc="-10">
                <a:latin typeface="Times New Roman"/>
                <a:cs typeface="Times New Roman"/>
              </a:rPr>
              <a:t>and whispered me wonderful tales, which made my head  drunken. In </a:t>
            </a:r>
            <a:r>
              <a:rPr dirty="0" sz="1450" spc="-5">
                <a:latin typeface="Times New Roman"/>
                <a:cs typeface="Times New Roman"/>
              </a:rPr>
              <a:t>your books I </a:t>
            </a:r>
            <a:r>
              <a:rPr dirty="0" sz="1450" spc="-10">
                <a:latin typeface="Times New Roman"/>
                <a:cs typeface="Times New Roman"/>
              </a:rPr>
              <a:t>climbed the summits </a:t>
            </a:r>
            <a:r>
              <a:rPr dirty="0" sz="1450" spc="-5">
                <a:latin typeface="Times New Roman"/>
                <a:cs typeface="Times New Roman"/>
              </a:rPr>
              <a:t>of </a:t>
            </a:r>
            <a:r>
              <a:rPr dirty="0" sz="1450" spc="-10">
                <a:latin typeface="Times New Roman"/>
                <a:cs typeface="Times New Roman"/>
              </a:rPr>
              <a:t>Elbruz and Mont Blanc and  saw from thence how the sun rose in the morning, and in the evening  overflowed the </a:t>
            </a:r>
            <a:r>
              <a:rPr dirty="0" sz="1450" spc="-30">
                <a:latin typeface="Times New Roman"/>
                <a:cs typeface="Times New Roman"/>
              </a:rPr>
              <a:t>sky, </a:t>
            </a:r>
            <a:r>
              <a:rPr dirty="0" sz="1450" spc="-10">
                <a:latin typeface="Times New Roman"/>
                <a:cs typeface="Times New Roman"/>
              </a:rPr>
              <a:t>the ocean and the mountain ridges with </a:t>
            </a:r>
            <a:r>
              <a:rPr dirty="0" sz="1450" spc="-5">
                <a:latin typeface="Times New Roman"/>
                <a:cs typeface="Times New Roman"/>
              </a:rPr>
              <a:t>a </a:t>
            </a:r>
            <a:r>
              <a:rPr dirty="0" sz="1450" spc="-10">
                <a:latin typeface="Times New Roman"/>
                <a:cs typeface="Times New Roman"/>
              </a:rPr>
              <a:t>purple </a:t>
            </a:r>
            <a:r>
              <a:rPr dirty="0" sz="1450" spc="-5">
                <a:latin typeface="Times New Roman"/>
                <a:cs typeface="Times New Roman"/>
              </a:rPr>
              <a:t>gold. I  </a:t>
            </a:r>
            <a:r>
              <a:rPr dirty="0" sz="1450" spc="-10">
                <a:latin typeface="Times New Roman"/>
                <a:cs typeface="Times New Roman"/>
              </a:rPr>
              <a:t>saw from thence how above me lightnings glimmered cleaving the clouds; </a:t>
            </a:r>
            <a:r>
              <a:rPr dirty="0" sz="1450" spc="-5">
                <a:latin typeface="Times New Roman"/>
                <a:cs typeface="Times New Roman"/>
              </a:rPr>
              <a:t>I  </a:t>
            </a:r>
            <a:r>
              <a:rPr dirty="0" sz="1450" spc="-10">
                <a:latin typeface="Times New Roman"/>
                <a:cs typeface="Times New Roman"/>
              </a:rPr>
              <a:t>saw green forests, fields, rivers, lakes, cities; </a:t>
            </a:r>
            <a:r>
              <a:rPr dirty="0" sz="1450" spc="-5">
                <a:latin typeface="Times New Roman"/>
                <a:cs typeface="Times New Roman"/>
              </a:rPr>
              <a:t>I </a:t>
            </a:r>
            <a:r>
              <a:rPr dirty="0" sz="1450" spc="-10">
                <a:latin typeface="Times New Roman"/>
                <a:cs typeface="Times New Roman"/>
              </a:rPr>
              <a:t>heard syrens singing, and the  playing </a:t>
            </a:r>
            <a:r>
              <a:rPr dirty="0" sz="1450" spc="-5">
                <a:latin typeface="Times New Roman"/>
                <a:cs typeface="Times New Roman"/>
              </a:rPr>
              <a:t>of </a:t>
            </a:r>
            <a:r>
              <a:rPr dirty="0" sz="1450" spc="-10">
                <a:latin typeface="Times New Roman"/>
                <a:cs typeface="Times New Roman"/>
              </a:rPr>
              <a:t>the pipes </a:t>
            </a:r>
            <a:r>
              <a:rPr dirty="0" sz="1450" spc="-5">
                <a:latin typeface="Times New Roman"/>
                <a:cs typeface="Times New Roman"/>
              </a:rPr>
              <a:t>of </a:t>
            </a:r>
            <a:r>
              <a:rPr dirty="0" sz="1450" spc="-10">
                <a:latin typeface="Times New Roman"/>
                <a:cs typeface="Times New Roman"/>
              </a:rPr>
              <a:t>Pan; </a:t>
            </a:r>
            <a:r>
              <a:rPr dirty="0" sz="1450" spc="-5">
                <a:latin typeface="Times New Roman"/>
                <a:cs typeface="Times New Roman"/>
              </a:rPr>
              <a:t>I </a:t>
            </a:r>
            <a:r>
              <a:rPr dirty="0" sz="1450" spc="-10">
                <a:latin typeface="Times New Roman"/>
                <a:cs typeface="Times New Roman"/>
              </a:rPr>
              <a:t>touched the wings </a:t>
            </a:r>
            <a:r>
              <a:rPr dirty="0" sz="1450" spc="-5">
                <a:latin typeface="Times New Roman"/>
                <a:cs typeface="Times New Roman"/>
              </a:rPr>
              <a:t>of </a:t>
            </a:r>
            <a:r>
              <a:rPr dirty="0" sz="1450" spc="-10">
                <a:latin typeface="Times New Roman"/>
                <a:cs typeface="Times New Roman"/>
              </a:rPr>
              <a:t>beautiful devils who came  flying to me to speak </a:t>
            </a:r>
            <a:r>
              <a:rPr dirty="0" sz="1450" spc="-5">
                <a:latin typeface="Times New Roman"/>
                <a:cs typeface="Times New Roman"/>
              </a:rPr>
              <a:t>of God.... </a:t>
            </a:r>
            <a:r>
              <a:rPr dirty="0" sz="1450" spc="-10">
                <a:latin typeface="Times New Roman"/>
                <a:cs typeface="Times New Roman"/>
              </a:rPr>
              <a:t>In </a:t>
            </a:r>
            <a:r>
              <a:rPr dirty="0" sz="1450" spc="-5">
                <a:latin typeface="Times New Roman"/>
                <a:cs typeface="Times New Roman"/>
              </a:rPr>
              <a:t>your books I </a:t>
            </a:r>
            <a:r>
              <a:rPr dirty="0" sz="1450" spc="-10">
                <a:latin typeface="Times New Roman"/>
                <a:cs typeface="Times New Roman"/>
              </a:rPr>
              <a:t>cast myself into bottomless  abysses, worked miracles, burned cities to the </a:t>
            </a:r>
            <a:r>
              <a:rPr dirty="0" sz="1450" spc="-5">
                <a:latin typeface="Times New Roman"/>
                <a:cs typeface="Times New Roman"/>
              </a:rPr>
              <a:t>ground, </a:t>
            </a:r>
            <a:r>
              <a:rPr dirty="0" sz="1450" spc="-10">
                <a:latin typeface="Times New Roman"/>
                <a:cs typeface="Times New Roman"/>
              </a:rPr>
              <a:t>preached new religions,  conquered whole</a:t>
            </a:r>
            <a:r>
              <a:rPr dirty="0" sz="1450">
                <a:latin typeface="Times New Roman"/>
                <a:cs typeface="Times New Roman"/>
              </a:rPr>
              <a:t> </a:t>
            </a:r>
            <a:r>
              <a:rPr dirty="0" sz="1450" spc="-10">
                <a:latin typeface="Times New Roman"/>
                <a:cs typeface="Times New Roman"/>
              </a:rPr>
              <a:t>countries....</a:t>
            </a:r>
            <a:endParaRPr sz="1450">
              <a:latin typeface="Times New Roman"/>
              <a:cs typeface="Times New Roman"/>
            </a:endParaRPr>
          </a:p>
          <a:p>
            <a:pPr algn="just" marL="268605">
              <a:lnSpc>
                <a:spcPct val="100000"/>
              </a:lnSpc>
              <a:spcBef>
                <a:spcPts val="630"/>
              </a:spcBef>
            </a:pPr>
            <a:r>
              <a:rPr dirty="0" sz="1450" spc="-40">
                <a:latin typeface="Times New Roman"/>
                <a:cs typeface="Times New Roman"/>
              </a:rPr>
              <a:t>"Your</a:t>
            </a:r>
            <a:r>
              <a:rPr dirty="0" sz="1450" spc="100">
                <a:latin typeface="Times New Roman"/>
                <a:cs typeface="Times New Roman"/>
              </a:rPr>
              <a:t> </a:t>
            </a:r>
            <a:r>
              <a:rPr dirty="0" sz="1450" spc="-5">
                <a:latin typeface="Times New Roman"/>
                <a:cs typeface="Times New Roman"/>
              </a:rPr>
              <a:t>books </a:t>
            </a:r>
            <a:r>
              <a:rPr dirty="0" sz="1450" spc="-10">
                <a:latin typeface="Times New Roman"/>
                <a:cs typeface="Times New Roman"/>
              </a:rPr>
              <a:t>gave me wisdom. All that unwearying human </a:t>
            </a:r>
            <a:r>
              <a:rPr dirty="0" sz="1450" spc="-5">
                <a:latin typeface="Times New Roman"/>
                <a:cs typeface="Times New Roman"/>
              </a:rPr>
              <a:t>thought </a:t>
            </a:r>
            <a:r>
              <a:rPr dirty="0" sz="1450" spc="-10">
                <a:latin typeface="Times New Roman"/>
                <a:cs typeface="Times New Roman"/>
              </a:rPr>
              <a:t>created</a:t>
            </a:r>
            <a:endParaRPr sz="145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528"/>
            <a:ext cx="5807710" cy="9170670"/>
          </a:xfrm>
          <a:prstGeom prst="rect">
            <a:avLst/>
          </a:prstGeom>
        </p:spPr>
        <p:txBody>
          <a:bodyPr wrap="square" lIns="0" tIns="13335" rIns="0" bIns="0" rtlCol="0" vert="horz">
            <a:spAutoFit/>
          </a:bodyPr>
          <a:lstStyle/>
          <a:p>
            <a:pPr algn="just" marL="12700" marR="7620">
              <a:lnSpc>
                <a:spcPct val="99000"/>
              </a:lnSpc>
              <a:spcBef>
                <a:spcPts val="105"/>
              </a:spcBef>
            </a:pPr>
            <a:r>
              <a:rPr dirty="0" sz="1450" spc="-10">
                <a:latin typeface="Times New Roman"/>
                <a:cs typeface="Times New Roman"/>
              </a:rPr>
              <a:t>the best, </a:t>
            </a:r>
            <a:r>
              <a:rPr dirty="0" sz="1450" spc="-5">
                <a:latin typeface="Times New Roman"/>
                <a:cs typeface="Times New Roman"/>
              </a:rPr>
              <a:t>he </a:t>
            </a:r>
            <a:r>
              <a:rPr dirty="0" sz="1450" spc="-10">
                <a:latin typeface="Times New Roman"/>
                <a:cs typeface="Times New Roman"/>
              </a:rPr>
              <a:t>proclaimed </a:t>
            </a:r>
            <a:r>
              <a:rPr dirty="0" sz="1450" spc="-5">
                <a:latin typeface="Times New Roman"/>
                <a:cs typeface="Times New Roman"/>
              </a:rPr>
              <a:t>a </a:t>
            </a:r>
            <a:r>
              <a:rPr dirty="0" sz="1450" spc="-10">
                <a:latin typeface="Times New Roman"/>
                <a:cs typeface="Times New Roman"/>
              </a:rPr>
              <a:t>persistent desire to dance </a:t>
            </a:r>
            <a:r>
              <a:rPr dirty="0" sz="1450" spc="-5">
                <a:latin typeface="Times New Roman"/>
                <a:cs typeface="Times New Roman"/>
              </a:rPr>
              <a:t>a </a:t>
            </a:r>
            <a:r>
              <a:rPr dirty="0" sz="1450" spc="-10">
                <a:latin typeface="Times New Roman"/>
                <a:cs typeface="Times New Roman"/>
              </a:rPr>
              <a:t>quadrille. The medico  began to grumble that they would have to pay the musicians </a:t>
            </a:r>
            <a:r>
              <a:rPr dirty="0" sz="1450" spc="-5">
                <a:latin typeface="Times New Roman"/>
                <a:cs typeface="Times New Roman"/>
              </a:rPr>
              <a:t>a </a:t>
            </a:r>
            <a:r>
              <a:rPr dirty="0" sz="1450" spc="-10">
                <a:latin typeface="Times New Roman"/>
                <a:cs typeface="Times New Roman"/>
              </a:rPr>
              <a:t>rouble </a:t>
            </a:r>
            <a:r>
              <a:rPr dirty="0" sz="1450" spc="-5">
                <a:latin typeface="Times New Roman"/>
                <a:cs typeface="Times New Roman"/>
              </a:rPr>
              <a:t>but  </a:t>
            </a:r>
            <a:r>
              <a:rPr dirty="0" sz="1450" spc="-10">
                <a:latin typeface="Times New Roman"/>
                <a:cs typeface="Times New Roman"/>
              </a:rPr>
              <a:t>agreed to </a:t>
            </a:r>
            <a:r>
              <a:rPr dirty="0" sz="1450" spc="-5">
                <a:latin typeface="Times New Roman"/>
                <a:cs typeface="Times New Roman"/>
              </a:rPr>
              <a:t>be </a:t>
            </a:r>
            <a:r>
              <a:rPr dirty="0" sz="1450" spc="-10">
                <a:latin typeface="Times New Roman"/>
                <a:cs typeface="Times New Roman"/>
              </a:rPr>
              <a:t>his vis-à-vis. The dance</a:t>
            </a:r>
            <a:r>
              <a:rPr dirty="0" sz="1450" spc="20">
                <a:latin typeface="Times New Roman"/>
                <a:cs typeface="Times New Roman"/>
              </a:rPr>
              <a:t> </a:t>
            </a:r>
            <a:r>
              <a:rPr dirty="0" sz="1450" spc="-10">
                <a:latin typeface="Times New Roman"/>
                <a:cs typeface="Times New Roman"/>
              </a:rPr>
              <a:t>began.</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It was just as bad in the best house as in the worst. Just the same mirrors  and pictures were here, the same coiffures and dresses. Looking round at the  furniture and the costumes </a:t>
            </a:r>
            <a:r>
              <a:rPr dirty="0" sz="1450" spc="-30">
                <a:latin typeface="Times New Roman"/>
                <a:cs typeface="Times New Roman"/>
              </a:rPr>
              <a:t>Vassiliev </a:t>
            </a:r>
            <a:r>
              <a:rPr dirty="0" sz="1450" spc="-10">
                <a:latin typeface="Times New Roman"/>
                <a:cs typeface="Times New Roman"/>
              </a:rPr>
              <a:t>now understood that it was </a:t>
            </a:r>
            <a:r>
              <a:rPr dirty="0" sz="1450" spc="-5">
                <a:latin typeface="Times New Roman"/>
                <a:cs typeface="Times New Roman"/>
              </a:rPr>
              <a:t>not </a:t>
            </a:r>
            <a:r>
              <a:rPr dirty="0" sz="1450" spc="-10">
                <a:latin typeface="Times New Roman"/>
                <a:cs typeface="Times New Roman"/>
              </a:rPr>
              <a:t>lack </a:t>
            </a:r>
            <a:r>
              <a:rPr dirty="0" sz="1450" spc="-5">
                <a:latin typeface="Times New Roman"/>
                <a:cs typeface="Times New Roman"/>
              </a:rPr>
              <a:t>of  </a:t>
            </a:r>
            <a:r>
              <a:rPr dirty="0" sz="1450" spc="-10">
                <a:latin typeface="Times New Roman"/>
                <a:cs typeface="Times New Roman"/>
              </a:rPr>
              <a:t>taste, </a:t>
            </a:r>
            <a:r>
              <a:rPr dirty="0" sz="1450" spc="-5">
                <a:latin typeface="Times New Roman"/>
                <a:cs typeface="Times New Roman"/>
              </a:rPr>
              <a:t>but </a:t>
            </a:r>
            <a:r>
              <a:rPr dirty="0" sz="1450" spc="-10">
                <a:latin typeface="Times New Roman"/>
                <a:cs typeface="Times New Roman"/>
              </a:rPr>
              <a:t>something that might </a:t>
            </a:r>
            <a:r>
              <a:rPr dirty="0" sz="1450" spc="-5">
                <a:latin typeface="Times New Roman"/>
                <a:cs typeface="Times New Roman"/>
              </a:rPr>
              <a:t>be </a:t>
            </a:r>
            <a:r>
              <a:rPr dirty="0" sz="1450" spc="-10">
                <a:latin typeface="Times New Roman"/>
                <a:cs typeface="Times New Roman"/>
              </a:rPr>
              <a:t>called the particular taste and style </a:t>
            </a:r>
            <a:r>
              <a:rPr dirty="0" sz="1450" spc="-5">
                <a:latin typeface="Times New Roman"/>
                <a:cs typeface="Times New Roman"/>
              </a:rPr>
              <a:t>of </a:t>
            </a:r>
            <a:r>
              <a:rPr dirty="0" sz="1450" spc="-10">
                <a:latin typeface="Times New Roman"/>
                <a:cs typeface="Times New Roman"/>
              </a:rPr>
              <a:t>S——  </a:t>
            </a:r>
            <a:r>
              <a:rPr dirty="0" sz="1450" spc="-5">
                <a:latin typeface="Times New Roman"/>
                <a:cs typeface="Times New Roman"/>
              </a:rPr>
              <a:t>v </a:t>
            </a:r>
            <a:r>
              <a:rPr dirty="0" sz="1450" spc="-10">
                <a:latin typeface="Times New Roman"/>
                <a:cs typeface="Times New Roman"/>
              </a:rPr>
              <a:t>Street, quite impossible to find anywhere else, something complete, </a:t>
            </a:r>
            <a:r>
              <a:rPr dirty="0" sz="1450" spc="-5">
                <a:latin typeface="Times New Roman"/>
                <a:cs typeface="Times New Roman"/>
              </a:rPr>
              <a:t>not  </a:t>
            </a:r>
            <a:r>
              <a:rPr dirty="0" sz="1450" spc="-10">
                <a:latin typeface="Times New Roman"/>
                <a:cs typeface="Times New Roman"/>
              </a:rPr>
              <a:t>accidental, evolved in time. After </a:t>
            </a:r>
            <a:r>
              <a:rPr dirty="0" sz="1450" spc="-5">
                <a:latin typeface="Times New Roman"/>
                <a:cs typeface="Times New Roman"/>
              </a:rPr>
              <a:t>he </a:t>
            </a:r>
            <a:r>
              <a:rPr dirty="0" sz="1450" spc="-10">
                <a:latin typeface="Times New Roman"/>
                <a:cs typeface="Times New Roman"/>
              </a:rPr>
              <a:t>had been to eight houses </a:t>
            </a:r>
            <a:r>
              <a:rPr dirty="0" sz="1450" spc="-5">
                <a:latin typeface="Times New Roman"/>
                <a:cs typeface="Times New Roman"/>
              </a:rPr>
              <a:t>he no </a:t>
            </a:r>
            <a:r>
              <a:rPr dirty="0" sz="1450" spc="-10">
                <a:latin typeface="Times New Roman"/>
                <a:cs typeface="Times New Roman"/>
              </a:rPr>
              <a:t>longer  wondered at the colour </a:t>
            </a:r>
            <a:r>
              <a:rPr dirty="0" sz="1450" spc="-5">
                <a:latin typeface="Times New Roman"/>
                <a:cs typeface="Times New Roman"/>
              </a:rPr>
              <a:t>of </a:t>
            </a:r>
            <a:r>
              <a:rPr dirty="0" sz="1450" spc="-10">
                <a:latin typeface="Times New Roman"/>
                <a:cs typeface="Times New Roman"/>
              </a:rPr>
              <a:t>the dresses </a:t>
            </a:r>
            <a:r>
              <a:rPr dirty="0" sz="1450" spc="-5">
                <a:latin typeface="Times New Roman"/>
                <a:cs typeface="Times New Roman"/>
              </a:rPr>
              <a:t>or </a:t>
            </a:r>
            <a:r>
              <a:rPr dirty="0" sz="1450" spc="-10">
                <a:latin typeface="Times New Roman"/>
                <a:cs typeface="Times New Roman"/>
              </a:rPr>
              <a:t>the long trains, </a:t>
            </a:r>
            <a:r>
              <a:rPr dirty="0" sz="1450" spc="-5">
                <a:latin typeface="Times New Roman"/>
                <a:cs typeface="Times New Roman"/>
              </a:rPr>
              <a:t>or </a:t>
            </a:r>
            <a:r>
              <a:rPr dirty="0" sz="1450" spc="-10">
                <a:latin typeface="Times New Roman"/>
                <a:cs typeface="Times New Roman"/>
              </a:rPr>
              <a:t>at the bright bows,  </a:t>
            </a:r>
            <a:r>
              <a:rPr dirty="0" sz="1450" spc="-5">
                <a:latin typeface="Times New Roman"/>
                <a:cs typeface="Times New Roman"/>
              </a:rPr>
              <a:t>or </a:t>
            </a:r>
            <a:r>
              <a:rPr dirty="0" sz="1450" spc="-10">
                <a:latin typeface="Times New Roman"/>
                <a:cs typeface="Times New Roman"/>
              </a:rPr>
              <a:t>the sailor dresses, </a:t>
            </a:r>
            <a:r>
              <a:rPr dirty="0" sz="1450" spc="-5">
                <a:latin typeface="Times New Roman"/>
                <a:cs typeface="Times New Roman"/>
              </a:rPr>
              <a:t>or </a:t>
            </a:r>
            <a:r>
              <a:rPr dirty="0" sz="1450" spc="-10">
                <a:latin typeface="Times New Roman"/>
                <a:cs typeface="Times New Roman"/>
              </a:rPr>
              <a:t>the thick violent painting </a:t>
            </a:r>
            <a:r>
              <a:rPr dirty="0" sz="1450" spc="-5">
                <a:latin typeface="Times New Roman"/>
                <a:cs typeface="Times New Roman"/>
              </a:rPr>
              <a:t>of </a:t>
            </a:r>
            <a:r>
              <a:rPr dirty="0" sz="1450" spc="-10">
                <a:latin typeface="Times New Roman"/>
                <a:cs typeface="Times New Roman"/>
              </a:rPr>
              <a:t>the cheeks; </a:t>
            </a:r>
            <a:r>
              <a:rPr dirty="0" sz="1450" spc="-5">
                <a:latin typeface="Times New Roman"/>
                <a:cs typeface="Times New Roman"/>
              </a:rPr>
              <a:t>he </a:t>
            </a:r>
            <a:r>
              <a:rPr dirty="0" sz="1450" spc="-10">
                <a:latin typeface="Times New Roman"/>
                <a:cs typeface="Times New Roman"/>
              </a:rPr>
              <a:t>understood  that all this was in </a:t>
            </a:r>
            <a:r>
              <a:rPr dirty="0" sz="1450" spc="-20">
                <a:latin typeface="Times New Roman"/>
                <a:cs typeface="Times New Roman"/>
              </a:rPr>
              <a:t>harmony, </a:t>
            </a:r>
            <a:r>
              <a:rPr dirty="0" sz="1450" spc="-10">
                <a:latin typeface="Times New Roman"/>
                <a:cs typeface="Times New Roman"/>
              </a:rPr>
              <a:t>that if only </a:t>
            </a:r>
            <a:r>
              <a:rPr dirty="0" sz="1450" spc="-5">
                <a:latin typeface="Times New Roman"/>
                <a:cs typeface="Times New Roman"/>
              </a:rPr>
              <a:t>one </a:t>
            </a:r>
            <a:r>
              <a:rPr dirty="0" sz="1450" spc="-10">
                <a:latin typeface="Times New Roman"/>
                <a:cs typeface="Times New Roman"/>
              </a:rPr>
              <a:t>woman dressed herself </a:t>
            </a:r>
            <a:r>
              <a:rPr dirty="0" sz="1450" spc="-20">
                <a:latin typeface="Times New Roman"/>
                <a:cs typeface="Times New Roman"/>
              </a:rPr>
              <a:t>humanly,  </a:t>
            </a:r>
            <a:r>
              <a:rPr dirty="0" sz="1450" spc="-5">
                <a:latin typeface="Times New Roman"/>
                <a:cs typeface="Times New Roman"/>
              </a:rPr>
              <a:t>or one </a:t>
            </a:r>
            <a:r>
              <a:rPr dirty="0" sz="1450" spc="-10">
                <a:latin typeface="Times New Roman"/>
                <a:cs typeface="Times New Roman"/>
              </a:rPr>
              <a:t>decent print </a:t>
            </a:r>
            <a:r>
              <a:rPr dirty="0" sz="1450" spc="-5">
                <a:latin typeface="Times New Roman"/>
                <a:cs typeface="Times New Roman"/>
              </a:rPr>
              <a:t>hung on </a:t>
            </a:r>
            <a:r>
              <a:rPr dirty="0" sz="1450" spc="-10">
                <a:latin typeface="Times New Roman"/>
                <a:cs typeface="Times New Roman"/>
              </a:rPr>
              <a:t>the wall, then the general tone </a:t>
            </a:r>
            <a:r>
              <a:rPr dirty="0" sz="1450" spc="-5">
                <a:latin typeface="Times New Roman"/>
                <a:cs typeface="Times New Roman"/>
              </a:rPr>
              <a:t>of </a:t>
            </a:r>
            <a:r>
              <a:rPr dirty="0" sz="1450" spc="-10">
                <a:latin typeface="Times New Roman"/>
                <a:cs typeface="Times New Roman"/>
              </a:rPr>
              <a:t>the whole street  would </a:t>
            </a:r>
            <a:r>
              <a:rPr dirty="0" sz="1450" spc="-25">
                <a:latin typeface="Times New Roman"/>
                <a:cs typeface="Times New Roman"/>
              </a:rPr>
              <a:t>suffer.</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How badly they manage the business? Can't they really understand that  vice is only fascinating when it is beautiful and secret, hidden under the cloak  </a:t>
            </a:r>
            <a:r>
              <a:rPr dirty="0" sz="1450" spc="-5">
                <a:latin typeface="Times New Roman"/>
                <a:cs typeface="Times New Roman"/>
              </a:rPr>
              <a:t>of </a:t>
            </a:r>
            <a:r>
              <a:rPr dirty="0" sz="1450" spc="-10">
                <a:latin typeface="Times New Roman"/>
                <a:cs typeface="Times New Roman"/>
              </a:rPr>
              <a:t>virtue? Modest black dresses, pale faces, sad smiles, and darkness act more  strongly than this clumsy tinsel. Idiots! If they </a:t>
            </a:r>
            <a:r>
              <a:rPr dirty="0" sz="1450" spc="-5">
                <a:latin typeface="Times New Roman"/>
                <a:cs typeface="Times New Roman"/>
              </a:rPr>
              <a:t>don't </a:t>
            </a:r>
            <a:r>
              <a:rPr dirty="0" sz="1450" spc="-10">
                <a:latin typeface="Times New Roman"/>
                <a:cs typeface="Times New Roman"/>
              </a:rPr>
              <a:t>understand it themselves,  their guests </a:t>
            </a:r>
            <a:r>
              <a:rPr dirty="0" sz="1450" spc="-5">
                <a:latin typeface="Times New Roman"/>
                <a:cs typeface="Times New Roman"/>
              </a:rPr>
              <a:t>ought </a:t>
            </a:r>
            <a:r>
              <a:rPr dirty="0" sz="1450" spc="-10">
                <a:latin typeface="Times New Roman"/>
                <a:cs typeface="Times New Roman"/>
              </a:rPr>
              <a:t>to teach</a:t>
            </a:r>
            <a:r>
              <a:rPr dirty="0" sz="1450" spc="1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 girl in </a:t>
            </a:r>
            <a:r>
              <a:rPr dirty="0" sz="1450" spc="-5">
                <a:latin typeface="Times New Roman"/>
                <a:cs typeface="Times New Roman"/>
              </a:rPr>
              <a:t>a </a:t>
            </a:r>
            <a:r>
              <a:rPr dirty="0" sz="1450" spc="-10">
                <a:latin typeface="Times New Roman"/>
                <a:cs typeface="Times New Roman"/>
              </a:rPr>
              <a:t>Polish costume trimmed with white fur came </a:t>
            </a:r>
            <a:r>
              <a:rPr dirty="0" sz="1450" spc="-5">
                <a:latin typeface="Times New Roman"/>
                <a:cs typeface="Times New Roman"/>
              </a:rPr>
              <a:t>up </a:t>
            </a:r>
            <a:r>
              <a:rPr dirty="0" sz="1450" spc="-10">
                <a:latin typeface="Times New Roman"/>
                <a:cs typeface="Times New Roman"/>
              </a:rPr>
              <a:t>close to him  and sat down </a:t>
            </a:r>
            <a:r>
              <a:rPr dirty="0" sz="1450" spc="-5">
                <a:latin typeface="Times New Roman"/>
                <a:cs typeface="Times New Roman"/>
              </a:rPr>
              <a:t>by </a:t>
            </a:r>
            <a:r>
              <a:rPr dirty="0" sz="1450" spc="-10">
                <a:latin typeface="Times New Roman"/>
                <a:cs typeface="Times New Roman"/>
              </a:rPr>
              <a:t>his</a:t>
            </a:r>
            <a:r>
              <a:rPr dirty="0" sz="1450" spc="5">
                <a:latin typeface="Times New Roman"/>
                <a:cs typeface="Times New Roman"/>
              </a:rPr>
              <a:t> </a:t>
            </a:r>
            <a:r>
              <a:rPr dirty="0" sz="1450" spc="-10">
                <a:latin typeface="Times New Roman"/>
                <a:cs typeface="Times New Roman"/>
              </a:rPr>
              <a:t>side.</a:t>
            </a:r>
            <a:endParaRPr sz="1450">
              <a:latin typeface="Times New Roman"/>
              <a:cs typeface="Times New Roman"/>
            </a:endParaRPr>
          </a:p>
          <a:p>
            <a:pPr algn="just" marL="12700" marR="10795" indent="255904">
              <a:lnSpc>
                <a:spcPts val="1730"/>
              </a:lnSpc>
              <a:spcBef>
                <a:spcPts val="790"/>
              </a:spcBef>
            </a:pPr>
            <a:r>
              <a:rPr dirty="0" sz="1450" spc="-10">
                <a:latin typeface="Times New Roman"/>
                <a:cs typeface="Times New Roman"/>
              </a:rPr>
              <a:t>"Why </a:t>
            </a:r>
            <a:r>
              <a:rPr dirty="0" sz="1450" spc="-5">
                <a:latin typeface="Times New Roman"/>
                <a:cs typeface="Times New Roman"/>
              </a:rPr>
              <a:t>don't you </a:t>
            </a:r>
            <a:r>
              <a:rPr dirty="0" sz="1450" spc="-10">
                <a:latin typeface="Times New Roman"/>
                <a:cs typeface="Times New Roman"/>
              </a:rPr>
              <a:t>dance, my brown-haired darling?" she asked. "What </a:t>
            </a:r>
            <a:r>
              <a:rPr dirty="0" sz="1450" spc="-5">
                <a:latin typeface="Times New Roman"/>
                <a:cs typeface="Times New Roman"/>
              </a:rPr>
              <a:t>do  you </a:t>
            </a:r>
            <a:r>
              <a:rPr dirty="0" sz="1450" spc="-10">
                <a:latin typeface="Times New Roman"/>
                <a:cs typeface="Times New Roman"/>
              </a:rPr>
              <a:t>fed so bored</a:t>
            </a:r>
            <a:r>
              <a:rPr dirty="0" sz="1450">
                <a:latin typeface="Times New Roman"/>
                <a:cs typeface="Times New Roman"/>
              </a:rPr>
              <a:t> </a:t>
            </a:r>
            <a:r>
              <a:rPr dirty="0" sz="1450" spc="-10">
                <a:latin typeface="Times New Roman"/>
                <a:cs typeface="Times New Roman"/>
              </a:rPr>
              <a:t>about?"</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"Because it is</a:t>
            </a:r>
            <a:r>
              <a:rPr dirty="0" sz="1450">
                <a:latin typeface="Times New Roman"/>
                <a:cs typeface="Times New Roman"/>
              </a:rPr>
              <a:t> </a:t>
            </a:r>
            <a:r>
              <a:rPr dirty="0" sz="1450" spc="-5">
                <a:latin typeface="Times New Roman"/>
                <a:cs typeface="Times New Roman"/>
              </a:rPr>
              <a:t>boring."</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"Stand me </a:t>
            </a:r>
            <a:r>
              <a:rPr dirty="0" sz="1450" spc="-5">
                <a:latin typeface="Times New Roman"/>
                <a:cs typeface="Times New Roman"/>
              </a:rPr>
              <a:t>a </a:t>
            </a:r>
            <a:r>
              <a:rPr dirty="0" sz="1450" spc="-10">
                <a:latin typeface="Times New Roman"/>
                <a:cs typeface="Times New Roman"/>
              </a:rPr>
              <a:t>Château Lafitte, then </a:t>
            </a:r>
            <a:r>
              <a:rPr dirty="0" sz="1450" spc="-5">
                <a:latin typeface="Times New Roman"/>
                <a:cs typeface="Times New Roman"/>
              </a:rPr>
              <a:t>you </a:t>
            </a:r>
            <a:r>
              <a:rPr dirty="0" sz="1450" spc="-10">
                <a:latin typeface="Times New Roman"/>
                <a:cs typeface="Times New Roman"/>
              </a:rPr>
              <a:t>won't </a:t>
            </a:r>
            <a:r>
              <a:rPr dirty="0" sz="1450" spc="-5">
                <a:latin typeface="Times New Roman"/>
                <a:cs typeface="Times New Roman"/>
              </a:rPr>
              <a:t>be</a:t>
            </a:r>
            <a:r>
              <a:rPr dirty="0" sz="1450" spc="25">
                <a:latin typeface="Times New Roman"/>
                <a:cs typeface="Times New Roman"/>
              </a:rPr>
              <a:t> </a:t>
            </a:r>
            <a:r>
              <a:rPr dirty="0" sz="1450" spc="-10">
                <a:latin typeface="Times New Roman"/>
                <a:cs typeface="Times New Roman"/>
              </a:rPr>
              <a:t>bored."</a:t>
            </a:r>
            <a:endParaRPr sz="1450">
              <a:latin typeface="Times New Roman"/>
              <a:cs typeface="Times New Roman"/>
            </a:endParaRPr>
          </a:p>
          <a:p>
            <a:pPr marL="268605" marR="212090">
              <a:lnSpc>
                <a:spcPct val="140700"/>
              </a:lnSpc>
              <a:spcBef>
                <a:spcPts val="75"/>
              </a:spcBef>
            </a:pPr>
            <a:r>
              <a:rPr dirty="0" sz="1450" spc="-30">
                <a:latin typeface="Times New Roman"/>
                <a:cs typeface="Times New Roman"/>
              </a:rPr>
              <a:t>Vassiliev </a:t>
            </a:r>
            <a:r>
              <a:rPr dirty="0" sz="1450" spc="-10">
                <a:latin typeface="Times New Roman"/>
                <a:cs typeface="Times New Roman"/>
              </a:rPr>
              <a:t>made </a:t>
            </a:r>
            <a:r>
              <a:rPr dirty="0" sz="1450" spc="-5">
                <a:latin typeface="Times New Roman"/>
                <a:cs typeface="Times New Roman"/>
              </a:rPr>
              <a:t>no </a:t>
            </a:r>
            <a:r>
              <a:rPr dirty="0" sz="1450" spc="-20">
                <a:latin typeface="Times New Roman"/>
                <a:cs typeface="Times New Roman"/>
              </a:rPr>
              <a:t>answer.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little while </a:t>
            </a:r>
            <a:r>
              <a:rPr dirty="0" sz="1450" spc="-5">
                <a:latin typeface="Times New Roman"/>
                <a:cs typeface="Times New Roman"/>
              </a:rPr>
              <a:t>he </a:t>
            </a:r>
            <a:r>
              <a:rPr dirty="0" sz="1450" spc="-10">
                <a:latin typeface="Times New Roman"/>
                <a:cs typeface="Times New Roman"/>
              </a:rPr>
              <a:t>was silent, then </a:t>
            </a:r>
            <a:r>
              <a:rPr dirty="0" sz="1450" spc="-5">
                <a:latin typeface="Times New Roman"/>
                <a:cs typeface="Times New Roman"/>
              </a:rPr>
              <a:t>he </a:t>
            </a:r>
            <a:r>
              <a:rPr dirty="0" sz="1450" spc="-10">
                <a:latin typeface="Times New Roman"/>
                <a:cs typeface="Times New Roman"/>
              </a:rPr>
              <a:t>asked:  "What time </a:t>
            </a:r>
            <a:r>
              <a:rPr dirty="0" sz="1450" spc="-5">
                <a:latin typeface="Times New Roman"/>
                <a:cs typeface="Times New Roman"/>
              </a:rPr>
              <a:t>do you go </a:t>
            </a:r>
            <a:r>
              <a:rPr dirty="0" sz="1450" spc="-10">
                <a:latin typeface="Times New Roman"/>
                <a:cs typeface="Times New Roman"/>
              </a:rPr>
              <a:t>to bed as </a:t>
            </a:r>
            <a:r>
              <a:rPr dirty="0" sz="1450" spc="-5">
                <a:latin typeface="Times New Roman"/>
                <a:cs typeface="Times New Roman"/>
              </a:rPr>
              <a:t>a</a:t>
            </a:r>
            <a:r>
              <a:rPr dirty="0" sz="1450" spc="15">
                <a:latin typeface="Times New Roman"/>
                <a:cs typeface="Times New Roman"/>
              </a:rPr>
              <a:t> </a:t>
            </a:r>
            <a:r>
              <a:rPr dirty="0" sz="1450" spc="-10">
                <a:latin typeface="Times New Roman"/>
                <a:cs typeface="Times New Roman"/>
              </a:rPr>
              <a:t>rule?"</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"Six."</a:t>
            </a:r>
            <a:endParaRPr sz="1450">
              <a:latin typeface="Times New Roman"/>
              <a:cs typeface="Times New Roman"/>
            </a:endParaRPr>
          </a:p>
          <a:p>
            <a:pPr marL="268605" marR="2917825">
              <a:lnSpc>
                <a:spcPct val="140700"/>
              </a:lnSpc>
              <a:spcBef>
                <a:spcPts val="70"/>
              </a:spcBef>
            </a:pPr>
            <a:r>
              <a:rPr dirty="0" sz="1450" spc="-10">
                <a:latin typeface="Times New Roman"/>
                <a:cs typeface="Times New Roman"/>
              </a:rPr>
              <a:t>"When </a:t>
            </a:r>
            <a:r>
              <a:rPr dirty="0" sz="1450" spc="-5">
                <a:latin typeface="Times New Roman"/>
                <a:cs typeface="Times New Roman"/>
              </a:rPr>
              <a:t>do you </a:t>
            </a:r>
            <a:r>
              <a:rPr dirty="0" sz="1450" spc="-10">
                <a:latin typeface="Times New Roman"/>
                <a:cs typeface="Times New Roman"/>
              </a:rPr>
              <a:t>get up?"  "Sometimes two, sometimes</a:t>
            </a:r>
            <a:r>
              <a:rPr dirty="0" sz="1450" spc="-25">
                <a:latin typeface="Times New Roman"/>
                <a:cs typeface="Times New Roman"/>
              </a:rPr>
              <a:t> </a:t>
            </a:r>
            <a:r>
              <a:rPr dirty="0" sz="1450" spc="-10">
                <a:latin typeface="Times New Roman"/>
                <a:cs typeface="Times New Roman"/>
              </a:rPr>
              <a:t>three."</a:t>
            </a:r>
            <a:endParaRPr sz="1450">
              <a:latin typeface="Times New Roman"/>
              <a:cs typeface="Times New Roman"/>
            </a:endParaRPr>
          </a:p>
          <a:p>
            <a:pPr marL="268605" marR="2290445">
              <a:lnSpc>
                <a:spcPct val="142800"/>
              </a:lnSpc>
              <a:spcBef>
                <a:spcPts val="35"/>
              </a:spcBef>
            </a:pPr>
            <a:r>
              <a:rPr dirty="0" sz="1450" spc="-10">
                <a:latin typeface="Times New Roman"/>
                <a:cs typeface="Times New Roman"/>
              </a:rPr>
              <a:t>"And after </a:t>
            </a:r>
            <a:r>
              <a:rPr dirty="0" sz="1450" spc="-5">
                <a:latin typeface="Times New Roman"/>
                <a:cs typeface="Times New Roman"/>
              </a:rPr>
              <a:t>you </a:t>
            </a:r>
            <a:r>
              <a:rPr dirty="0" sz="1450" spc="-10">
                <a:latin typeface="Times New Roman"/>
                <a:cs typeface="Times New Roman"/>
              </a:rPr>
              <a:t>get </a:t>
            </a:r>
            <a:r>
              <a:rPr dirty="0" sz="1450" spc="-5">
                <a:latin typeface="Times New Roman"/>
                <a:cs typeface="Times New Roman"/>
              </a:rPr>
              <a:t>up </a:t>
            </a:r>
            <a:r>
              <a:rPr dirty="0" sz="1450" spc="-10">
                <a:latin typeface="Times New Roman"/>
                <a:cs typeface="Times New Roman"/>
              </a:rPr>
              <a:t>what </a:t>
            </a:r>
            <a:r>
              <a:rPr dirty="0" sz="1450" spc="-5">
                <a:latin typeface="Times New Roman"/>
                <a:cs typeface="Times New Roman"/>
              </a:rPr>
              <a:t>do you </a:t>
            </a:r>
            <a:r>
              <a:rPr dirty="0" sz="1450" spc="-10">
                <a:latin typeface="Times New Roman"/>
                <a:cs typeface="Times New Roman"/>
              </a:rPr>
              <a:t>do?"  </a:t>
            </a:r>
            <a:r>
              <a:rPr dirty="0" sz="1450" spc="-50">
                <a:latin typeface="Times New Roman"/>
                <a:cs typeface="Times New Roman"/>
              </a:rPr>
              <a:t>"We </a:t>
            </a:r>
            <a:r>
              <a:rPr dirty="0" sz="1450" spc="-10">
                <a:latin typeface="Times New Roman"/>
                <a:cs typeface="Times New Roman"/>
              </a:rPr>
              <a:t>drink </a:t>
            </a:r>
            <a:r>
              <a:rPr dirty="0" sz="1450" spc="-15">
                <a:latin typeface="Times New Roman"/>
                <a:cs typeface="Times New Roman"/>
              </a:rPr>
              <a:t>coffee. </a:t>
            </a:r>
            <a:r>
              <a:rPr dirty="0" sz="1450" spc="-70">
                <a:latin typeface="Times New Roman"/>
                <a:cs typeface="Times New Roman"/>
              </a:rPr>
              <a:t>We </a:t>
            </a:r>
            <a:r>
              <a:rPr dirty="0" sz="1450" spc="-10">
                <a:latin typeface="Times New Roman"/>
                <a:cs typeface="Times New Roman"/>
              </a:rPr>
              <a:t>have dinner at seven."  "And what </a:t>
            </a:r>
            <a:r>
              <a:rPr dirty="0" sz="1450" spc="-5">
                <a:latin typeface="Times New Roman"/>
                <a:cs typeface="Times New Roman"/>
              </a:rPr>
              <a:t>do you </a:t>
            </a:r>
            <a:r>
              <a:rPr dirty="0" sz="1450" spc="-10">
                <a:latin typeface="Times New Roman"/>
                <a:cs typeface="Times New Roman"/>
              </a:rPr>
              <a:t>have for</a:t>
            </a:r>
            <a:r>
              <a:rPr dirty="0" sz="1450" spc="5">
                <a:latin typeface="Times New Roman"/>
                <a:cs typeface="Times New Roman"/>
              </a:rPr>
              <a:t> </a:t>
            </a:r>
            <a:r>
              <a:rPr dirty="0" sz="1450" spc="-10">
                <a:latin typeface="Times New Roman"/>
                <a:cs typeface="Times New Roman"/>
              </a:rPr>
              <a:t>dinner?"</a:t>
            </a:r>
            <a:endParaRPr sz="1450">
              <a:latin typeface="Times New Roman"/>
              <a:cs typeface="Times New Roman"/>
            </a:endParaRPr>
          </a:p>
          <a:p>
            <a:pPr marL="12700" marR="7620" indent="255904">
              <a:lnSpc>
                <a:spcPts val="1730"/>
              </a:lnSpc>
              <a:spcBef>
                <a:spcPts val="850"/>
              </a:spcBef>
            </a:pPr>
            <a:r>
              <a:rPr dirty="0" sz="1450" spc="-10">
                <a:latin typeface="Times New Roman"/>
                <a:cs typeface="Times New Roman"/>
              </a:rPr>
              <a:t>"Soup </a:t>
            </a:r>
            <a:r>
              <a:rPr dirty="0" sz="1450" spc="-5">
                <a:latin typeface="Times New Roman"/>
                <a:cs typeface="Times New Roman"/>
              </a:rPr>
              <a:t>or </a:t>
            </a:r>
            <a:r>
              <a:rPr dirty="0" sz="1450" spc="-10">
                <a:latin typeface="Times New Roman"/>
                <a:cs typeface="Times New Roman"/>
              </a:rPr>
              <a:t>schi as </a:t>
            </a:r>
            <a:r>
              <a:rPr dirty="0" sz="1450" spc="-5">
                <a:latin typeface="Times New Roman"/>
                <a:cs typeface="Times New Roman"/>
              </a:rPr>
              <a:t>a </a:t>
            </a:r>
            <a:r>
              <a:rPr dirty="0" sz="1450" spc="-10">
                <a:latin typeface="Times New Roman"/>
                <a:cs typeface="Times New Roman"/>
              </a:rPr>
              <a:t>rule, beef-steak, dessert. Our madame keeps the girls  well. But what are </a:t>
            </a:r>
            <a:r>
              <a:rPr dirty="0" sz="1450" spc="-5">
                <a:latin typeface="Times New Roman"/>
                <a:cs typeface="Times New Roman"/>
              </a:rPr>
              <a:t>you </a:t>
            </a:r>
            <a:r>
              <a:rPr dirty="0" sz="1450" spc="-10">
                <a:latin typeface="Times New Roman"/>
                <a:cs typeface="Times New Roman"/>
              </a:rPr>
              <a:t>asking all this</a:t>
            </a:r>
            <a:r>
              <a:rPr dirty="0" sz="1450" spc="25">
                <a:latin typeface="Times New Roman"/>
                <a:cs typeface="Times New Roman"/>
              </a:rPr>
              <a:t> </a:t>
            </a:r>
            <a:r>
              <a:rPr dirty="0" sz="1450" spc="-10">
                <a:latin typeface="Times New Roman"/>
                <a:cs typeface="Times New Roman"/>
              </a:rPr>
              <a:t>for?"</a:t>
            </a:r>
            <a:endParaRPr sz="1450">
              <a:latin typeface="Times New Roman"/>
              <a:cs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9537700"/>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"Just to have </a:t>
            </a:r>
            <a:r>
              <a:rPr dirty="0" sz="1450" spc="-5">
                <a:latin typeface="Times New Roman"/>
                <a:cs typeface="Times New Roman"/>
              </a:rPr>
              <a:t>a</a:t>
            </a:r>
            <a:r>
              <a:rPr dirty="0" sz="1450" spc="5">
                <a:latin typeface="Times New Roman"/>
                <a:cs typeface="Times New Roman"/>
              </a:rPr>
              <a:t> </a:t>
            </a:r>
            <a:r>
              <a:rPr dirty="0" sz="1450" spc="-5">
                <a:latin typeface="Times New Roman"/>
                <a:cs typeface="Times New Roman"/>
              </a:rPr>
              <a:t>talk...."</a:t>
            </a:r>
            <a:endParaRPr sz="1450">
              <a:latin typeface="Times New Roman"/>
              <a:cs typeface="Times New Roman"/>
            </a:endParaRPr>
          </a:p>
          <a:p>
            <a:pPr algn="just" marL="12700" marR="10160" indent="255904">
              <a:lnSpc>
                <a:spcPts val="1730"/>
              </a:lnSpc>
              <a:spcBef>
                <a:spcPts val="850"/>
              </a:spcBef>
            </a:pPr>
            <a:r>
              <a:rPr dirty="0" sz="1450" spc="-30">
                <a:latin typeface="Times New Roman"/>
                <a:cs typeface="Times New Roman"/>
              </a:rPr>
              <a:t>Vassiliev </a:t>
            </a:r>
            <a:r>
              <a:rPr dirty="0" sz="1450" spc="-10">
                <a:latin typeface="Times New Roman"/>
                <a:cs typeface="Times New Roman"/>
              </a:rPr>
              <a:t>wanted to ask about all sorts </a:t>
            </a:r>
            <a:r>
              <a:rPr dirty="0" sz="1450" spc="-5">
                <a:latin typeface="Times New Roman"/>
                <a:cs typeface="Times New Roman"/>
              </a:rPr>
              <a:t>of </a:t>
            </a:r>
            <a:r>
              <a:rPr dirty="0" sz="1450" spc="-10">
                <a:latin typeface="Times New Roman"/>
                <a:cs typeface="Times New Roman"/>
              </a:rPr>
              <a:t>things. He had </a:t>
            </a:r>
            <a:r>
              <a:rPr dirty="0" sz="1450" spc="-5">
                <a:latin typeface="Times New Roman"/>
                <a:cs typeface="Times New Roman"/>
              </a:rPr>
              <a:t>a </a:t>
            </a:r>
            <a:r>
              <a:rPr dirty="0" sz="1450" spc="-10">
                <a:latin typeface="Times New Roman"/>
                <a:cs typeface="Times New Roman"/>
              </a:rPr>
              <a:t>strong desire to  find </a:t>
            </a:r>
            <a:r>
              <a:rPr dirty="0" sz="1450" spc="-5">
                <a:latin typeface="Times New Roman"/>
                <a:cs typeface="Times New Roman"/>
              </a:rPr>
              <a:t>out </a:t>
            </a:r>
            <a:r>
              <a:rPr dirty="0" sz="1450" spc="-10">
                <a:latin typeface="Times New Roman"/>
                <a:cs typeface="Times New Roman"/>
              </a:rPr>
              <a:t>where she came from, were her parents alive, and did they know she  was here; how she </a:t>
            </a:r>
            <a:r>
              <a:rPr dirty="0" sz="1450" spc="-5">
                <a:latin typeface="Times New Roman"/>
                <a:cs typeface="Times New Roman"/>
              </a:rPr>
              <a:t>got </a:t>
            </a:r>
            <a:r>
              <a:rPr dirty="0" sz="1450" spc="-10">
                <a:latin typeface="Times New Roman"/>
                <a:cs typeface="Times New Roman"/>
              </a:rPr>
              <a:t>into the house; was she happy and contented, </a:t>
            </a:r>
            <a:r>
              <a:rPr dirty="0" sz="1450" spc="-5">
                <a:latin typeface="Times New Roman"/>
                <a:cs typeface="Times New Roman"/>
              </a:rPr>
              <a:t>or </a:t>
            </a:r>
            <a:r>
              <a:rPr dirty="0" sz="1450" spc="-10">
                <a:latin typeface="Times New Roman"/>
                <a:cs typeface="Times New Roman"/>
              </a:rPr>
              <a:t>gloomy  and depressed with dark thoughts. Does she ever </a:t>
            </a:r>
            <a:r>
              <a:rPr dirty="0" sz="1450" spc="-5">
                <a:latin typeface="Times New Roman"/>
                <a:cs typeface="Times New Roman"/>
              </a:rPr>
              <a:t>hope </a:t>
            </a:r>
            <a:r>
              <a:rPr dirty="0" sz="1450" spc="-10">
                <a:latin typeface="Times New Roman"/>
                <a:cs typeface="Times New Roman"/>
              </a:rPr>
              <a:t>to escape.... But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possibly think how to begin, </a:t>
            </a:r>
            <a:r>
              <a:rPr dirty="0" sz="1450" spc="-5">
                <a:latin typeface="Times New Roman"/>
                <a:cs typeface="Times New Roman"/>
              </a:rPr>
              <a:t>or </a:t>
            </a:r>
            <a:r>
              <a:rPr dirty="0" sz="1450" spc="-10">
                <a:latin typeface="Times New Roman"/>
                <a:cs typeface="Times New Roman"/>
              </a:rPr>
              <a:t>how to </a:t>
            </a:r>
            <a:r>
              <a:rPr dirty="0" sz="1450" spc="-5">
                <a:latin typeface="Times New Roman"/>
                <a:cs typeface="Times New Roman"/>
              </a:rPr>
              <a:t>put </a:t>
            </a:r>
            <a:r>
              <a:rPr dirty="0" sz="1450" spc="-10">
                <a:latin typeface="Times New Roman"/>
                <a:cs typeface="Times New Roman"/>
              </a:rPr>
              <a:t>his questions without  seeming indiscreet. He </a:t>
            </a:r>
            <a:r>
              <a:rPr dirty="0" sz="1450" spc="-5">
                <a:latin typeface="Times New Roman"/>
                <a:cs typeface="Times New Roman"/>
              </a:rPr>
              <a:t>thought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long while and</a:t>
            </a:r>
            <a:r>
              <a:rPr dirty="0" sz="1450" spc="3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268605">
              <a:lnSpc>
                <a:spcPct val="100000"/>
              </a:lnSpc>
              <a:spcBef>
                <a:spcPts val="640"/>
              </a:spcBef>
            </a:pPr>
            <a:r>
              <a:rPr dirty="0" sz="1450" spc="-10">
                <a:latin typeface="Times New Roman"/>
                <a:cs typeface="Times New Roman"/>
              </a:rPr>
              <a:t>"How old are</a:t>
            </a:r>
            <a:r>
              <a:rPr dirty="0" sz="1450">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12700" indent="255904">
              <a:lnSpc>
                <a:spcPts val="1730"/>
              </a:lnSpc>
              <a:spcBef>
                <a:spcPts val="850"/>
              </a:spcBef>
            </a:pPr>
            <a:r>
              <a:rPr dirty="0" sz="1450" spc="-20">
                <a:latin typeface="Times New Roman"/>
                <a:cs typeface="Times New Roman"/>
              </a:rPr>
              <a:t>"Eighty," </a:t>
            </a:r>
            <a:r>
              <a:rPr dirty="0" sz="1450" spc="-10">
                <a:latin typeface="Times New Roman"/>
                <a:cs typeface="Times New Roman"/>
              </a:rPr>
              <a:t>joked the girl, looking and laughing at the tricks the painter was  doing with his hands and</a:t>
            </a:r>
            <a:r>
              <a:rPr dirty="0" sz="1450" spc="10">
                <a:latin typeface="Times New Roman"/>
                <a:cs typeface="Times New Roman"/>
              </a:rPr>
              <a:t> </a:t>
            </a:r>
            <a:r>
              <a:rPr dirty="0" sz="1450" spc="-10">
                <a:latin typeface="Times New Roman"/>
                <a:cs typeface="Times New Roman"/>
              </a:rPr>
              <a:t>feet.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She suddenly giggled and uttered </a:t>
            </a:r>
            <a:r>
              <a:rPr dirty="0" sz="1450" spc="-5">
                <a:latin typeface="Times New Roman"/>
                <a:cs typeface="Times New Roman"/>
              </a:rPr>
              <a:t>a </a:t>
            </a:r>
            <a:r>
              <a:rPr dirty="0" sz="1450" spc="-10">
                <a:latin typeface="Times New Roman"/>
                <a:cs typeface="Times New Roman"/>
              </a:rPr>
              <a:t>long filthy expression aloud so that  every </a:t>
            </a:r>
            <a:r>
              <a:rPr dirty="0" sz="1450" spc="-5">
                <a:latin typeface="Times New Roman"/>
                <a:cs typeface="Times New Roman"/>
              </a:rPr>
              <a:t>one </a:t>
            </a:r>
            <a:r>
              <a:rPr dirty="0" sz="1450" spc="-10">
                <a:latin typeface="Times New Roman"/>
                <a:cs typeface="Times New Roman"/>
              </a:rPr>
              <a:t>could</a:t>
            </a:r>
            <a:r>
              <a:rPr dirty="0" sz="1450" spc="-5">
                <a:latin typeface="Times New Roman"/>
                <a:cs typeface="Times New Roman"/>
              </a:rPr>
              <a:t> </a:t>
            </a:r>
            <a:r>
              <a:rPr dirty="0" sz="1450" spc="-25">
                <a:latin typeface="Times New Roman"/>
                <a:cs typeface="Times New Roman"/>
              </a:rPr>
              <a:t>hear.</a:t>
            </a:r>
            <a:endParaRPr sz="1450">
              <a:latin typeface="Times New Roman"/>
              <a:cs typeface="Times New Roman"/>
            </a:endParaRPr>
          </a:p>
          <a:p>
            <a:pPr algn="just" marL="12700" marR="7620" indent="255904">
              <a:lnSpc>
                <a:spcPts val="1730"/>
              </a:lnSpc>
              <a:spcBef>
                <a:spcPts val="715"/>
              </a:spcBef>
            </a:pPr>
            <a:r>
              <a:rPr dirty="0" sz="1450" spc="-35">
                <a:latin typeface="Times New Roman"/>
                <a:cs typeface="Times New Roman"/>
              </a:rPr>
              <a:t>Vassiliev, </a:t>
            </a:r>
            <a:r>
              <a:rPr dirty="0" sz="1450" spc="-10">
                <a:latin typeface="Times New Roman"/>
                <a:cs typeface="Times New Roman"/>
              </a:rPr>
              <a:t>terrified, </a:t>
            </a:r>
            <a:r>
              <a:rPr dirty="0" sz="1450" spc="-5">
                <a:latin typeface="Times New Roman"/>
                <a:cs typeface="Times New Roman"/>
              </a:rPr>
              <a:t>not </a:t>
            </a:r>
            <a:r>
              <a:rPr dirty="0" sz="1450" spc="-10">
                <a:latin typeface="Times New Roman"/>
                <a:cs typeface="Times New Roman"/>
              </a:rPr>
              <a:t>knowing how to </a:t>
            </a:r>
            <a:r>
              <a:rPr dirty="0" sz="1450" spc="-5">
                <a:latin typeface="Times New Roman"/>
                <a:cs typeface="Times New Roman"/>
              </a:rPr>
              <a:t>look, </a:t>
            </a:r>
            <a:r>
              <a:rPr dirty="0" sz="1450" spc="-10">
                <a:latin typeface="Times New Roman"/>
                <a:cs typeface="Times New Roman"/>
              </a:rPr>
              <a:t>began to laugh </a:t>
            </a:r>
            <a:r>
              <a:rPr dirty="0" sz="1450" spc="-20">
                <a:latin typeface="Times New Roman"/>
                <a:cs typeface="Times New Roman"/>
              </a:rPr>
              <a:t>uneasily. </a:t>
            </a:r>
            <a:r>
              <a:rPr dirty="0" sz="1450" spc="-10">
                <a:latin typeface="Times New Roman"/>
                <a:cs typeface="Times New Roman"/>
              </a:rPr>
              <a:t>He  alone smiled: all the others, his friends, the musicians and the women—paid  </a:t>
            </a:r>
            <a:r>
              <a:rPr dirty="0" sz="1450" spc="-5">
                <a:latin typeface="Times New Roman"/>
                <a:cs typeface="Times New Roman"/>
              </a:rPr>
              <a:t>no </a:t>
            </a:r>
            <a:r>
              <a:rPr dirty="0" sz="1450" spc="-10">
                <a:latin typeface="Times New Roman"/>
                <a:cs typeface="Times New Roman"/>
              </a:rPr>
              <a:t>attention to his </a:t>
            </a:r>
            <a:r>
              <a:rPr dirty="0" sz="1450" spc="-15">
                <a:latin typeface="Times New Roman"/>
                <a:cs typeface="Times New Roman"/>
              </a:rPr>
              <a:t>neighbour. </a:t>
            </a:r>
            <a:r>
              <a:rPr dirty="0" sz="1450" spc="-10">
                <a:latin typeface="Times New Roman"/>
                <a:cs typeface="Times New Roman"/>
              </a:rPr>
              <a:t>They might never have</a:t>
            </a:r>
            <a:r>
              <a:rPr dirty="0" sz="1450" spc="45">
                <a:latin typeface="Times New Roman"/>
                <a:cs typeface="Times New Roman"/>
              </a:rPr>
              <a:t> </a:t>
            </a:r>
            <a:r>
              <a:rPr dirty="0" sz="1450" spc="-10">
                <a:latin typeface="Times New Roman"/>
                <a:cs typeface="Times New Roman"/>
              </a:rPr>
              <a:t>heard.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"Stand me </a:t>
            </a:r>
            <a:r>
              <a:rPr dirty="0" sz="1450" spc="-5">
                <a:latin typeface="Times New Roman"/>
                <a:cs typeface="Times New Roman"/>
              </a:rPr>
              <a:t>a </a:t>
            </a:r>
            <a:r>
              <a:rPr dirty="0" sz="1450" spc="-10">
                <a:latin typeface="Times New Roman"/>
                <a:cs typeface="Times New Roman"/>
              </a:rPr>
              <a:t>Lafitte," said the girl</a:t>
            </a:r>
            <a:r>
              <a:rPr dirty="0" sz="1450" spc="2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5715" indent="255904">
              <a:lnSpc>
                <a:spcPts val="1730"/>
              </a:lnSpc>
              <a:spcBef>
                <a:spcPts val="850"/>
              </a:spcBef>
            </a:pPr>
            <a:r>
              <a:rPr dirty="0" sz="1450" spc="-30">
                <a:latin typeface="Times New Roman"/>
                <a:cs typeface="Times New Roman"/>
              </a:rPr>
              <a:t>Vassiliev </a:t>
            </a:r>
            <a:r>
              <a:rPr dirty="0" sz="1450" spc="-10">
                <a:latin typeface="Times New Roman"/>
                <a:cs typeface="Times New Roman"/>
              </a:rPr>
              <a:t>was suddenly repelled </a:t>
            </a:r>
            <a:r>
              <a:rPr dirty="0" sz="1450" spc="-5">
                <a:latin typeface="Times New Roman"/>
                <a:cs typeface="Times New Roman"/>
              </a:rPr>
              <a:t>by </a:t>
            </a:r>
            <a:r>
              <a:rPr dirty="0" sz="1450" spc="-10">
                <a:latin typeface="Times New Roman"/>
                <a:cs typeface="Times New Roman"/>
              </a:rPr>
              <a:t>her white trimming and her voice and  left </a:t>
            </a:r>
            <a:r>
              <a:rPr dirty="0" sz="1450" spc="-30">
                <a:latin typeface="Times New Roman"/>
                <a:cs typeface="Times New Roman"/>
              </a:rPr>
              <a:t>her. </a:t>
            </a:r>
            <a:r>
              <a:rPr dirty="0" sz="1450" spc="-10">
                <a:latin typeface="Times New Roman"/>
                <a:cs typeface="Times New Roman"/>
              </a:rPr>
              <a:t>It seemed to him close and </a:t>
            </a:r>
            <a:r>
              <a:rPr dirty="0" sz="1450" spc="-5">
                <a:latin typeface="Times New Roman"/>
                <a:cs typeface="Times New Roman"/>
              </a:rPr>
              <a:t>hot. </a:t>
            </a:r>
            <a:r>
              <a:rPr dirty="0" sz="1450" spc="-10">
                <a:latin typeface="Times New Roman"/>
                <a:cs typeface="Times New Roman"/>
              </a:rPr>
              <a:t>His heart began to beat slowly and  </a:t>
            </a:r>
            <a:r>
              <a:rPr dirty="0" sz="1450" spc="-20">
                <a:latin typeface="Times New Roman"/>
                <a:cs typeface="Times New Roman"/>
              </a:rPr>
              <a:t>violently, </a:t>
            </a:r>
            <a:r>
              <a:rPr dirty="0" sz="1450" spc="-10">
                <a:latin typeface="Times New Roman"/>
                <a:cs typeface="Times New Roman"/>
              </a:rPr>
              <a:t>like </a:t>
            </a:r>
            <a:r>
              <a:rPr dirty="0" sz="1450" spc="-5">
                <a:latin typeface="Times New Roman"/>
                <a:cs typeface="Times New Roman"/>
              </a:rPr>
              <a:t>a </a:t>
            </a:r>
            <a:r>
              <a:rPr dirty="0" sz="1450" spc="-20">
                <a:latin typeface="Times New Roman"/>
                <a:cs typeface="Times New Roman"/>
              </a:rPr>
              <a:t>hammer, </a:t>
            </a:r>
            <a:r>
              <a:rPr dirty="0" sz="1450" spc="-10">
                <a:latin typeface="Times New Roman"/>
                <a:cs typeface="Times New Roman"/>
              </a:rPr>
              <a:t>one, two,</a:t>
            </a:r>
            <a:r>
              <a:rPr dirty="0" sz="1450" spc="35">
                <a:latin typeface="Times New Roman"/>
                <a:cs typeface="Times New Roman"/>
              </a:rPr>
              <a:t> </a:t>
            </a:r>
            <a:r>
              <a:rPr dirty="0" sz="1450" spc="-10">
                <a:latin typeface="Times New Roman"/>
                <a:cs typeface="Times New Roman"/>
              </a:rPr>
              <a:t>three.</a:t>
            </a:r>
            <a:endParaRPr sz="1450">
              <a:latin typeface="Times New Roman"/>
              <a:cs typeface="Times New Roman"/>
            </a:endParaRPr>
          </a:p>
          <a:p>
            <a:pPr algn="just" marL="268605" marR="1236345">
              <a:lnSpc>
                <a:spcPts val="2520"/>
              </a:lnSpc>
              <a:spcBef>
                <a:spcPts val="80"/>
              </a:spcBef>
            </a:pPr>
            <a:r>
              <a:rPr dirty="0" sz="1450" spc="-10">
                <a:latin typeface="Times New Roman"/>
                <a:cs typeface="Times New Roman"/>
              </a:rPr>
              <a:t>"Let's get </a:t>
            </a:r>
            <a:r>
              <a:rPr dirty="0" sz="1450" spc="-5">
                <a:latin typeface="Times New Roman"/>
                <a:cs typeface="Times New Roman"/>
              </a:rPr>
              <a:t>out of </a:t>
            </a:r>
            <a:r>
              <a:rPr dirty="0" sz="1450" spc="-10">
                <a:latin typeface="Times New Roman"/>
                <a:cs typeface="Times New Roman"/>
              </a:rPr>
              <a:t>here," </a:t>
            </a:r>
            <a:r>
              <a:rPr dirty="0" sz="1450" spc="-5">
                <a:latin typeface="Times New Roman"/>
                <a:cs typeface="Times New Roman"/>
              </a:rPr>
              <a:t>he </a:t>
            </a:r>
            <a:r>
              <a:rPr dirty="0" sz="1450" spc="-10">
                <a:latin typeface="Times New Roman"/>
                <a:cs typeface="Times New Roman"/>
              </a:rPr>
              <a:t>said, pulling the painter's sleeve.  </a:t>
            </a:r>
            <a:r>
              <a:rPr dirty="0" sz="1450" spc="-30">
                <a:latin typeface="Times New Roman"/>
                <a:cs typeface="Times New Roman"/>
              </a:rPr>
              <a:t>"Wait. </a:t>
            </a:r>
            <a:r>
              <a:rPr dirty="0" sz="1450" spc="-10">
                <a:latin typeface="Times New Roman"/>
                <a:cs typeface="Times New Roman"/>
              </a:rPr>
              <a:t>Let's finish</a:t>
            </a:r>
            <a:r>
              <a:rPr dirty="0" sz="1450" spc="2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indent="255904">
              <a:lnSpc>
                <a:spcPts val="1730"/>
              </a:lnSpc>
              <a:spcBef>
                <a:spcPts val="635"/>
              </a:spcBef>
            </a:pPr>
            <a:r>
              <a:rPr dirty="0" sz="1450" spc="-10">
                <a:latin typeface="Times New Roman"/>
                <a:cs typeface="Times New Roman"/>
              </a:rPr>
              <a:t>While the medico and the painter were finishing their quadrille, </a:t>
            </a:r>
            <a:r>
              <a:rPr dirty="0" sz="1450" spc="-35">
                <a:latin typeface="Times New Roman"/>
                <a:cs typeface="Times New Roman"/>
              </a:rPr>
              <a:t>Vassiliev,  </a:t>
            </a:r>
            <a:r>
              <a:rPr dirty="0" sz="1450" spc="-10">
                <a:latin typeface="Times New Roman"/>
                <a:cs typeface="Times New Roman"/>
              </a:rPr>
              <a:t>in order to avoid the women, eyed the musicians. The pianist was </a:t>
            </a:r>
            <a:r>
              <a:rPr dirty="0" sz="1450" spc="-5">
                <a:latin typeface="Times New Roman"/>
                <a:cs typeface="Times New Roman"/>
              </a:rPr>
              <a:t>a </a:t>
            </a:r>
            <a:r>
              <a:rPr dirty="0" sz="1450" spc="-10">
                <a:latin typeface="Times New Roman"/>
                <a:cs typeface="Times New Roman"/>
              </a:rPr>
              <a:t>nice old  man with spectacles, with </a:t>
            </a:r>
            <a:r>
              <a:rPr dirty="0" sz="1450" spc="-5">
                <a:latin typeface="Times New Roman"/>
                <a:cs typeface="Times New Roman"/>
              </a:rPr>
              <a:t>a </a:t>
            </a:r>
            <a:r>
              <a:rPr dirty="0" sz="1450" spc="-10">
                <a:latin typeface="Times New Roman"/>
                <a:cs typeface="Times New Roman"/>
              </a:rPr>
              <a:t>face like Marshal Basin; the fiddler </a:t>
            </a:r>
            <a:r>
              <a:rPr dirty="0" sz="1450" spc="-5">
                <a:latin typeface="Times New Roman"/>
                <a:cs typeface="Times New Roman"/>
              </a:rPr>
              <a:t>a young </a:t>
            </a:r>
            <a:r>
              <a:rPr dirty="0" sz="1450" spc="-10">
                <a:latin typeface="Times New Roman"/>
                <a:cs typeface="Times New Roman"/>
              </a:rPr>
              <a:t>man  with </a:t>
            </a:r>
            <a:r>
              <a:rPr dirty="0" sz="1450" spc="-5">
                <a:latin typeface="Times New Roman"/>
                <a:cs typeface="Times New Roman"/>
              </a:rPr>
              <a:t>a </a:t>
            </a:r>
            <a:r>
              <a:rPr dirty="0" sz="1450" spc="-10">
                <a:latin typeface="Times New Roman"/>
                <a:cs typeface="Times New Roman"/>
              </a:rPr>
              <a:t>short, fair beard dressed in the latest fashion. The </a:t>
            </a:r>
            <a:r>
              <a:rPr dirty="0" sz="1450" spc="-5">
                <a:latin typeface="Times New Roman"/>
                <a:cs typeface="Times New Roman"/>
              </a:rPr>
              <a:t>young </a:t>
            </a:r>
            <a:r>
              <a:rPr dirty="0" sz="1450" spc="-10">
                <a:latin typeface="Times New Roman"/>
                <a:cs typeface="Times New Roman"/>
              </a:rPr>
              <a:t>man was </a:t>
            </a:r>
            <a:r>
              <a:rPr dirty="0" sz="1450" spc="-5">
                <a:latin typeface="Times New Roman"/>
                <a:cs typeface="Times New Roman"/>
              </a:rPr>
              <a:t>not  </a:t>
            </a:r>
            <a:r>
              <a:rPr dirty="0" sz="1450" spc="-10">
                <a:latin typeface="Times New Roman"/>
                <a:cs typeface="Times New Roman"/>
              </a:rPr>
              <a:t>stupid </a:t>
            </a:r>
            <a:r>
              <a:rPr dirty="0" sz="1450" spc="-5">
                <a:latin typeface="Times New Roman"/>
                <a:cs typeface="Times New Roman"/>
              </a:rPr>
              <a:t>or </a:t>
            </a:r>
            <a:r>
              <a:rPr dirty="0" sz="1450" spc="-10">
                <a:latin typeface="Times New Roman"/>
                <a:cs typeface="Times New Roman"/>
              </a:rPr>
              <a:t>starved, </a:t>
            </a:r>
            <a:r>
              <a:rPr dirty="0" sz="1450" spc="-5">
                <a:latin typeface="Times New Roman"/>
                <a:cs typeface="Times New Roman"/>
              </a:rPr>
              <a:t>on </a:t>
            </a:r>
            <a:r>
              <a:rPr dirty="0" sz="1450" spc="-10">
                <a:latin typeface="Times New Roman"/>
                <a:cs typeface="Times New Roman"/>
              </a:rPr>
              <a:t>the contrary </a:t>
            </a:r>
            <a:r>
              <a:rPr dirty="0" sz="1450" spc="-5">
                <a:latin typeface="Times New Roman"/>
                <a:cs typeface="Times New Roman"/>
              </a:rPr>
              <a:t>he </a:t>
            </a:r>
            <a:r>
              <a:rPr dirty="0" sz="1450" spc="-10">
                <a:latin typeface="Times New Roman"/>
                <a:cs typeface="Times New Roman"/>
              </a:rPr>
              <a:t>looked </a:t>
            </a:r>
            <a:r>
              <a:rPr dirty="0" sz="1450" spc="-15">
                <a:latin typeface="Times New Roman"/>
                <a:cs typeface="Times New Roman"/>
              </a:rPr>
              <a:t>clever, </a:t>
            </a:r>
            <a:r>
              <a:rPr dirty="0" sz="1450" spc="-5">
                <a:latin typeface="Times New Roman"/>
                <a:cs typeface="Times New Roman"/>
              </a:rPr>
              <a:t>young </a:t>
            </a:r>
            <a:r>
              <a:rPr dirty="0" sz="1450" spc="-10">
                <a:latin typeface="Times New Roman"/>
                <a:cs typeface="Times New Roman"/>
              </a:rPr>
              <a:t>and fresh. He was  dressed with </a:t>
            </a:r>
            <a:r>
              <a:rPr dirty="0" sz="1450" spc="-5">
                <a:latin typeface="Times New Roman"/>
                <a:cs typeface="Times New Roman"/>
              </a:rPr>
              <a:t>a </a:t>
            </a:r>
            <a:r>
              <a:rPr dirty="0" sz="1450" spc="-10">
                <a:latin typeface="Times New Roman"/>
                <a:cs typeface="Times New Roman"/>
              </a:rPr>
              <a:t>touch </a:t>
            </a:r>
            <a:r>
              <a:rPr dirty="0" sz="1450" spc="-5">
                <a:latin typeface="Times New Roman"/>
                <a:cs typeface="Times New Roman"/>
              </a:rPr>
              <a:t>of </a:t>
            </a:r>
            <a:r>
              <a:rPr dirty="0" sz="1450" spc="-15">
                <a:latin typeface="Times New Roman"/>
                <a:cs typeface="Times New Roman"/>
              </a:rPr>
              <a:t>originality, </a:t>
            </a:r>
            <a:r>
              <a:rPr dirty="0" sz="1450" spc="-10">
                <a:latin typeface="Times New Roman"/>
                <a:cs typeface="Times New Roman"/>
              </a:rPr>
              <a:t>and played with emotion. Problem: how  did </a:t>
            </a:r>
            <a:r>
              <a:rPr dirty="0" sz="1450" spc="-5">
                <a:latin typeface="Times New Roman"/>
                <a:cs typeface="Times New Roman"/>
              </a:rPr>
              <a:t>he </a:t>
            </a:r>
            <a:r>
              <a:rPr dirty="0" sz="1450" spc="-10">
                <a:latin typeface="Times New Roman"/>
                <a:cs typeface="Times New Roman"/>
              </a:rPr>
              <a:t>and the decent old man get here? Why aren't they ashamed to sit here?  What </a:t>
            </a:r>
            <a:r>
              <a:rPr dirty="0" sz="1450" spc="-5">
                <a:latin typeface="Times New Roman"/>
                <a:cs typeface="Times New Roman"/>
              </a:rPr>
              <a:t>do </a:t>
            </a:r>
            <a:r>
              <a:rPr dirty="0" sz="1450" spc="-10">
                <a:latin typeface="Times New Roman"/>
                <a:cs typeface="Times New Roman"/>
              </a:rPr>
              <a:t>they think about when they look at the</a:t>
            </a:r>
            <a:r>
              <a:rPr dirty="0" sz="1450" spc="45">
                <a:latin typeface="Times New Roman"/>
                <a:cs typeface="Times New Roman"/>
              </a:rPr>
              <a:t> </a:t>
            </a:r>
            <a:r>
              <a:rPr dirty="0" sz="1450" spc="-10">
                <a:latin typeface="Times New Roman"/>
                <a:cs typeface="Times New Roman"/>
              </a:rPr>
              <a:t>women?</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If the piano and the fiddle were played </a:t>
            </a:r>
            <a:r>
              <a:rPr dirty="0" sz="1450" spc="-5">
                <a:latin typeface="Times New Roman"/>
                <a:cs typeface="Times New Roman"/>
              </a:rPr>
              <a:t>by </a:t>
            </a:r>
            <a:r>
              <a:rPr dirty="0" sz="1450" spc="-10">
                <a:latin typeface="Times New Roman"/>
                <a:cs typeface="Times New Roman"/>
              </a:rPr>
              <a:t>ragged, </a:t>
            </a:r>
            <a:r>
              <a:rPr dirty="0" sz="1450" spc="-20">
                <a:latin typeface="Times New Roman"/>
                <a:cs typeface="Times New Roman"/>
              </a:rPr>
              <a:t>hungry,</a:t>
            </a:r>
            <a:r>
              <a:rPr dirty="0" sz="1450" spc="320">
                <a:latin typeface="Times New Roman"/>
                <a:cs typeface="Times New Roman"/>
              </a:rPr>
              <a:t> </a:t>
            </a:r>
            <a:r>
              <a:rPr dirty="0" sz="1450" spc="-20">
                <a:latin typeface="Times New Roman"/>
                <a:cs typeface="Times New Roman"/>
              </a:rPr>
              <a:t>gloomy,   </a:t>
            </a:r>
            <a:r>
              <a:rPr dirty="0" sz="1450" spc="-10">
                <a:latin typeface="Times New Roman"/>
                <a:cs typeface="Times New Roman"/>
              </a:rPr>
              <a:t>drunken creatures, with thin stupid faces, then their presence would perhaps </a:t>
            </a:r>
            <a:r>
              <a:rPr dirty="0" sz="1450" spc="-5">
                <a:latin typeface="Times New Roman"/>
                <a:cs typeface="Times New Roman"/>
              </a:rPr>
              <a:t>be  </a:t>
            </a:r>
            <a:r>
              <a:rPr dirty="0" sz="1450" spc="-10">
                <a:latin typeface="Times New Roman"/>
                <a:cs typeface="Times New Roman"/>
              </a:rPr>
              <a:t>intelligible. As it was, </a:t>
            </a:r>
            <a:r>
              <a:rPr dirty="0" sz="1450" spc="-30">
                <a:latin typeface="Times New Roman"/>
                <a:cs typeface="Times New Roman"/>
              </a:rPr>
              <a:t>Vassiliev </a:t>
            </a:r>
            <a:r>
              <a:rPr dirty="0" sz="1450" spc="-10">
                <a:latin typeface="Times New Roman"/>
                <a:cs typeface="Times New Roman"/>
              </a:rPr>
              <a:t>could understand. nothing. Into his memory  came the story that </a:t>
            </a:r>
            <a:r>
              <a:rPr dirty="0" sz="1450" spc="-5">
                <a:latin typeface="Times New Roman"/>
                <a:cs typeface="Times New Roman"/>
              </a:rPr>
              <a:t>he </a:t>
            </a:r>
            <a:r>
              <a:rPr dirty="0" sz="1450" spc="-10">
                <a:latin typeface="Times New Roman"/>
                <a:cs typeface="Times New Roman"/>
              </a:rPr>
              <a:t>had read about the unfortunate woman, and now </a:t>
            </a:r>
            <a:r>
              <a:rPr dirty="0" sz="1450" spc="-5">
                <a:latin typeface="Times New Roman"/>
                <a:cs typeface="Times New Roman"/>
              </a:rPr>
              <a:t>he  </a:t>
            </a:r>
            <a:r>
              <a:rPr dirty="0" sz="1450" spc="-10">
                <a:latin typeface="Times New Roman"/>
                <a:cs typeface="Times New Roman"/>
              </a:rPr>
              <a:t>found that the human figure with the guilty smile had nothing to </a:t>
            </a:r>
            <a:r>
              <a:rPr dirty="0" sz="1450" spc="-5">
                <a:latin typeface="Times New Roman"/>
                <a:cs typeface="Times New Roman"/>
              </a:rPr>
              <a:t>do </a:t>
            </a:r>
            <a:r>
              <a:rPr dirty="0" sz="1450" spc="-10">
                <a:latin typeface="Times New Roman"/>
                <a:cs typeface="Times New Roman"/>
              </a:rPr>
              <a:t>with this.  It seemed to him that they were </a:t>
            </a:r>
            <a:r>
              <a:rPr dirty="0" sz="1450" spc="-5">
                <a:latin typeface="Times New Roman"/>
                <a:cs typeface="Times New Roman"/>
              </a:rPr>
              <a:t>not </a:t>
            </a:r>
            <a:r>
              <a:rPr dirty="0" sz="1450" spc="-10">
                <a:latin typeface="Times New Roman"/>
                <a:cs typeface="Times New Roman"/>
              </a:rPr>
              <a:t>unfortunate women that </a:t>
            </a:r>
            <a:r>
              <a:rPr dirty="0" sz="1450" spc="-5">
                <a:latin typeface="Times New Roman"/>
                <a:cs typeface="Times New Roman"/>
              </a:rPr>
              <a:t>he </a:t>
            </a:r>
            <a:r>
              <a:rPr dirty="0" sz="1450" spc="-35">
                <a:latin typeface="Times New Roman"/>
                <a:cs typeface="Times New Roman"/>
              </a:rPr>
              <a:t>saw, </a:t>
            </a:r>
            <a:r>
              <a:rPr dirty="0" sz="1450" spc="-5">
                <a:latin typeface="Times New Roman"/>
                <a:cs typeface="Times New Roman"/>
              </a:rPr>
              <a:t>but </a:t>
            </a:r>
            <a:r>
              <a:rPr dirty="0" sz="1450" spc="-10">
                <a:latin typeface="Times New Roman"/>
                <a:cs typeface="Times New Roman"/>
              </a:rPr>
              <a:t>they  belonged to </a:t>
            </a:r>
            <a:r>
              <a:rPr dirty="0" sz="1450" spc="-15">
                <a:latin typeface="Times New Roman"/>
                <a:cs typeface="Times New Roman"/>
              </a:rPr>
              <a:t>another, </a:t>
            </a:r>
            <a:r>
              <a:rPr dirty="0" sz="1450" spc="-10">
                <a:latin typeface="Times New Roman"/>
                <a:cs typeface="Times New Roman"/>
              </a:rPr>
              <a:t>utterly different world, foreign and inconceivable to him;  if </a:t>
            </a:r>
            <a:r>
              <a:rPr dirty="0" sz="1450" spc="-5">
                <a:latin typeface="Times New Roman"/>
                <a:cs typeface="Times New Roman"/>
              </a:rPr>
              <a:t>he </a:t>
            </a:r>
            <a:r>
              <a:rPr dirty="0" sz="1450" spc="-10">
                <a:latin typeface="Times New Roman"/>
                <a:cs typeface="Times New Roman"/>
              </a:rPr>
              <a:t>had seen this world </a:t>
            </a:r>
            <a:r>
              <a:rPr dirty="0" sz="1450" spc="-5">
                <a:latin typeface="Times New Roman"/>
                <a:cs typeface="Times New Roman"/>
              </a:rPr>
              <a:t>on </a:t>
            </a:r>
            <a:r>
              <a:rPr dirty="0" sz="1450" spc="-10">
                <a:latin typeface="Times New Roman"/>
                <a:cs typeface="Times New Roman"/>
              </a:rPr>
              <a:t>the stage </a:t>
            </a:r>
            <a:r>
              <a:rPr dirty="0" sz="1450" spc="-5">
                <a:latin typeface="Times New Roman"/>
                <a:cs typeface="Times New Roman"/>
              </a:rPr>
              <a:t>or </a:t>
            </a:r>
            <a:r>
              <a:rPr dirty="0" sz="1450" spc="-10">
                <a:latin typeface="Times New Roman"/>
                <a:cs typeface="Times New Roman"/>
              </a:rPr>
              <a:t>read about it in </a:t>
            </a:r>
            <a:r>
              <a:rPr dirty="0" sz="1450" spc="-5">
                <a:latin typeface="Times New Roman"/>
                <a:cs typeface="Times New Roman"/>
              </a:rPr>
              <a:t>a book he </a:t>
            </a:r>
            <a:r>
              <a:rPr dirty="0" sz="1450" spc="-10">
                <a:latin typeface="Times New Roman"/>
                <a:cs typeface="Times New Roman"/>
              </a:rPr>
              <a:t>would never  have</a:t>
            </a:r>
            <a:r>
              <a:rPr dirty="0" sz="1450" spc="195">
                <a:latin typeface="Times New Roman"/>
                <a:cs typeface="Times New Roman"/>
              </a:rPr>
              <a:t> </a:t>
            </a:r>
            <a:r>
              <a:rPr dirty="0" sz="1450" spc="-10">
                <a:latin typeface="Times New Roman"/>
                <a:cs typeface="Times New Roman"/>
              </a:rPr>
              <a:t>believed</a:t>
            </a:r>
            <a:r>
              <a:rPr dirty="0" sz="1450" spc="200">
                <a:latin typeface="Times New Roman"/>
                <a:cs typeface="Times New Roman"/>
              </a:rPr>
              <a:t> </a:t>
            </a:r>
            <a:r>
              <a:rPr dirty="0" sz="1450" spc="-5">
                <a:latin typeface="Times New Roman"/>
                <a:cs typeface="Times New Roman"/>
              </a:rPr>
              <a:t>it....</a:t>
            </a:r>
            <a:r>
              <a:rPr dirty="0" sz="1450" spc="200">
                <a:latin typeface="Times New Roman"/>
                <a:cs typeface="Times New Roman"/>
              </a:rPr>
              <a:t> </a:t>
            </a:r>
            <a:r>
              <a:rPr dirty="0" sz="1450" spc="-10">
                <a:latin typeface="Times New Roman"/>
                <a:cs typeface="Times New Roman"/>
              </a:rPr>
              <a:t>The</a:t>
            </a:r>
            <a:r>
              <a:rPr dirty="0" sz="1450" spc="200">
                <a:latin typeface="Times New Roman"/>
                <a:cs typeface="Times New Roman"/>
              </a:rPr>
              <a:t> </a:t>
            </a:r>
            <a:r>
              <a:rPr dirty="0" sz="1450" spc="-10">
                <a:latin typeface="Times New Roman"/>
                <a:cs typeface="Times New Roman"/>
              </a:rPr>
              <a:t>girl</a:t>
            </a:r>
            <a:r>
              <a:rPr dirty="0" sz="1450" spc="200">
                <a:latin typeface="Times New Roman"/>
                <a:cs typeface="Times New Roman"/>
              </a:rPr>
              <a:t> </a:t>
            </a:r>
            <a:r>
              <a:rPr dirty="0" sz="1450" spc="-10">
                <a:latin typeface="Times New Roman"/>
                <a:cs typeface="Times New Roman"/>
              </a:rPr>
              <a:t>with</a:t>
            </a:r>
            <a:r>
              <a:rPr dirty="0" sz="1450" spc="200">
                <a:latin typeface="Times New Roman"/>
                <a:cs typeface="Times New Roman"/>
              </a:rPr>
              <a:t> </a:t>
            </a:r>
            <a:r>
              <a:rPr dirty="0" sz="1450" spc="-10">
                <a:latin typeface="Times New Roman"/>
                <a:cs typeface="Times New Roman"/>
              </a:rPr>
              <a:t>the</a:t>
            </a:r>
            <a:r>
              <a:rPr dirty="0" sz="1450" spc="200">
                <a:latin typeface="Times New Roman"/>
                <a:cs typeface="Times New Roman"/>
              </a:rPr>
              <a:t> </a:t>
            </a:r>
            <a:r>
              <a:rPr dirty="0" sz="1450" spc="-10">
                <a:latin typeface="Times New Roman"/>
                <a:cs typeface="Times New Roman"/>
              </a:rPr>
              <a:t>white</a:t>
            </a:r>
            <a:r>
              <a:rPr dirty="0" sz="1450" spc="200">
                <a:latin typeface="Times New Roman"/>
                <a:cs typeface="Times New Roman"/>
              </a:rPr>
              <a:t> </a:t>
            </a:r>
            <a:r>
              <a:rPr dirty="0" sz="1450" spc="-10">
                <a:latin typeface="Times New Roman"/>
                <a:cs typeface="Times New Roman"/>
              </a:rPr>
              <a:t>trimming</a:t>
            </a:r>
            <a:r>
              <a:rPr dirty="0" sz="1450" spc="200">
                <a:latin typeface="Times New Roman"/>
                <a:cs typeface="Times New Roman"/>
              </a:rPr>
              <a:t> </a:t>
            </a:r>
            <a:r>
              <a:rPr dirty="0" sz="1450" spc="-10">
                <a:latin typeface="Times New Roman"/>
                <a:cs typeface="Times New Roman"/>
              </a:rPr>
              <a:t>giggled</a:t>
            </a:r>
            <a:r>
              <a:rPr dirty="0" sz="1450" spc="200">
                <a:latin typeface="Times New Roman"/>
                <a:cs typeface="Times New Roman"/>
              </a:rPr>
              <a:t> </a:t>
            </a:r>
            <a:r>
              <a:rPr dirty="0" sz="1450" spc="-10">
                <a:latin typeface="Times New Roman"/>
                <a:cs typeface="Times New Roman"/>
              </a:rPr>
              <a:t>again</a:t>
            </a:r>
            <a:r>
              <a:rPr dirty="0" sz="1450" spc="200">
                <a:latin typeface="Times New Roman"/>
                <a:cs typeface="Times New Roman"/>
              </a:rPr>
              <a:t> </a:t>
            </a:r>
            <a:r>
              <a:rPr dirty="0" sz="1450" spc="-10">
                <a:latin typeface="Times New Roman"/>
                <a:cs typeface="Times New Roman"/>
              </a:rPr>
              <a:t>and</a:t>
            </a:r>
            <a:r>
              <a:rPr dirty="0" sz="1450" spc="200">
                <a:latin typeface="Times New Roman"/>
                <a:cs typeface="Times New Roman"/>
              </a:rPr>
              <a:t> </a:t>
            </a:r>
            <a:r>
              <a:rPr dirty="0" sz="1450" spc="-10">
                <a:latin typeface="Times New Roman"/>
                <a:cs typeface="Times New Roman"/>
              </a:rPr>
              <a:t>said</a:t>
            </a:r>
            <a:endParaRPr sz="1450">
              <a:latin typeface="Times New Roman"/>
              <a:cs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5488"/>
            <a:ext cx="4719955" cy="669925"/>
          </a:xfrm>
          <a:prstGeom prst="rect">
            <a:avLst/>
          </a:prstGeom>
        </p:spPr>
        <p:txBody>
          <a:bodyPr wrap="square" lIns="0" tIns="12700" rIns="0" bIns="0" rtlCol="0" vert="horz">
            <a:spAutoFit/>
          </a:bodyPr>
          <a:lstStyle/>
          <a:p>
            <a:pPr marL="268605" marR="5080" indent="-256540">
              <a:lnSpc>
                <a:spcPct val="145800"/>
              </a:lnSpc>
              <a:spcBef>
                <a:spcPts val="100"/>
              </a:spcBef>
            </a:pPr>
            <a:r>
              <a:rPr dirty="0" sz="1450" spc="-10">
                <a:latin typeface="Times New Roman"/>
                <a:cs typeface="Times New Roman"/>
              </a:rPr>
              <a:t>something disgusting aloud. He felt sick, blushed, and went </a:t>
            </a:r>
            <a:r>
              <a:rPr dirty="0" sz="1450" spc="-5">
                <a:latin typeface="Times New Roman"/>
                <a:cs typeface="Times New Roman"/>
              </a:rPr>
              <a:t>out:  </a:t>
            </a:r>
            <a:r>
              <a:rPr dirty="0" sz="1450" spc="-30">
                <a:latin typeface="Times New Roman"/>
                <a:cs typeface="Times New Roman"/>
              </a:rPr>
              <a:t>"Wait. </a:t>
            </a:r>
            <a:r>
              <a:rPr dirty="0" sz="1450" spc="-35">
                <a:latin typeface="Times New Roman"/>
                <a:cs typeface="Times New Roman"/>
              </a:rPr>
              <a:t>We're </a:t>
            </a:r>
            <a:r>
              <a:rPr dirty="0" sz="1450" spc="-10">
                <a:latin typeface="Times New Roman"/>
                <a:cs typeface="Times New Roman"/>
              </a:rPr>
              <a:t>coming </a:t>
            </a:r>
            <a:r>
              <a:rPr dirty="0" sz="1450" spc="-5">
                <a:latin typeface="Times New Roman"/>
                <a:cs typeface="Times New Roman"/>
              </a:rPr>
              <a:t>too," </a:t>
            </a:r>
            <a:r>
              <a:rPr dirty="0" sz="1450" spc="-10">
                <a:latin typeface="Times New Roman"/>
                <a:cs typeface="Times New Roman"/>
              </a:rPr>
              <a:t>cried the</a:t>
            </a:r>
            <a:r>
              <a:rPr dirty="0" sz="1450" spc="60">
                <a:latin typeface="Times New Roman"/>
                <a:cs typeface="Times New Roman"/>
              </a:rPr>
              <a:t> </a:t>
            </a:r>
            <a:r>
              <a:rPr dirty="0" sz="1450" spc="-20">
                <a:latin typeface="Times New Roman"/>
                <a:cs typeface="Times New Roman"/>
              </a:rPr>
              <a:t>painter.</a:t>
            </a:r>
            <a:endParaRPr sz="1450">
              <a:latin typeface="Times New Roman"/>
              <a:cs typeface="Times New Roman"/>
            </a:endParaRPr>
          </a:p>
        </p:txBody>
      </p:sp>
      <p:sp>
        <p:nvSpPr>
          <p:cNvPr id="3" name="object 3"/>
          <p:cNvSpPr txBox="1"/>
          <p:nvPr/>
        </p:nvSpPr>
        <p:spPr>
          <a:xfrm>
            <a:off x="876300" y="1725091"/>
            <a:ext cx="5807710" cy="8211820"/>
          </a:xfrm>
          <a:prstGeom prst="rect">
            <a:avLst/>
          </a:prstGeom>
        </p:spPr>
        <p:txBody>
          <a:bodyPr wrap="square" lIns="0" tIns="11430" rIns="0" bIns="0" rtlCol="0" vert="horz">
            <a:spAutoFit/>
          </a:bodyPr>
          <a:lstStyle/>
          <a:p>
            <a:pPr algn="ctr">
              <a:lnSpc>
                <a:spcPct val="100000"/>
              </a:lnSpc>
              <a:spcBef>
                <a:spcPts val="90"/>
              </a:spcBef>
            </a:pPr>
            <a:r>
              <a:rPr dirty="0" sz="1450" spc="-10" b="1">
                <a:latin typeface="Times New Roman"/>
                <a:cs typeface="Times New Roman"/>
              </a:rPr>
              <a:t>IV</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6350" indent="255904">
              <a:lnSpc>
                <a:spcPts val="1730"/>
              </a:lnSpc>
            </a:pPr>
            <a:r>
              <a:rPr dirty="0" sz="1450" spc="-10">
                <a:latin typeface="Times New Roman"/>
                <a:cs typeface="Times New Roman"/>
              </a:rPr>
              <a:t>"I had </a:t>
            </a:r>
            <a:r>
              <a:rPr dirty="0" sz="1450" spc="-5">
                <a:latin typeface="Times New Roman"/>
                <a:cs typeface="Times New Roman"/>
              </a:rPr>
              <a:t>a </a:t>
            </a:r>
            <a:r>
              <a:rPr dirty="0" sz="1450" spc="-10">
                <a:latin typeface="Times New Roman"/>
                <a:cs typeface="Times New Roman"/>
              </a:rPr>
              <a:t>talk with my mam'selle while we were dancing," said the medico  when all three came into the street. "The subject was her first love. He was </a:t>
            </a:r>
            <a:r>
              <a:rPr dirty="0" sz="1450" spc="-5">
                <a:latin typeface="Times New Roman"/>
                <a:cs typeface="Times New Roman"/>
              </a:rPr>
              <a:t>a  </a:t>
            </a:r>
            <a:r>
              <a:rPr dirty="0" sz="1450" spc="-10">
                <a:latin typeface="Times New Roman"/>
                <a:cs typeface="Times New Roman"/>
              </a:rPr>
              <a:t>bookkeeper in Smolensk with </a:t>
            </a:r>
            <a:r>
              <a:rPr dirty="0" sz="1450" spc="-5">
                <a:latin typeface="Times New Roman"/>
                <a:cs typeface="Times New Roman"/>
              </a:rPr>
              <a:t>a </a:t>
            </a:r>
            <a:r>
              <a:rPr dirty="0" sz="1450" spc="-10">
                <a:latin typeface="Times New Roman"/>
                <a:cs typeface="Times New Roman"/>
              </a:rPr>
              <a:t>wife and five children. She was seventeen and  lived with her </a:t>
            </a:r>
            <a:r>
              <a:rPr dirty="0" sz="1450" spc="-5">
                <a:latin typeface="Times New Roman"/>
                <a:cs typeface="Times New Roman"/>
              </a:rPr>
              <a:t>pa </a:t>
            </a:r>
            <a:r>
              <a:rPr dirty="0" sz="1450" spc="-10">
                <a:latin typeface="Times New Roman"/>
                <a:cs typeface="Times New Roman"/>
              </a:rPr>
              <a:t>and ma who kept </a:t>
            </a:r>
            <a:r>
              <a:rPr dirty="0" sz="1450" spc="-5">
                <a:latin typeface="Times New Roman"/>
                <a:cs typeface="Times New Roman"/>
              </a:rPr>
              <a:t>a </a:t>
            </a:r>
            <a:r>
              <a:rPr dirty="0" sz="1450" spc="-10">
                <a:latin typeface="Times New Roman"/>
                <a:cs typeface="Times New Roman"/>
              </a:rPr>
              <a:t>soap and candle</a:t>
            </a:r>
            <a:r>
              <a:rPr dirty="0" sz="1450" spc="45">
                <a:latin typeface="Times New Roman"/>
                <a:cs typeface="Times New Roman"/>
              </a:rPr>
              <a:t> </a:t>
            </a:r>
            <a:r>
              <a:rPr dirty="0" sz="1450" spc="-5">
                <a:latin typeface="Times New Roman"/>
                <a:cs typeface="Times New Roman"/>
              </a:rPr>
              <a:t>shop."</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"How did </a:t>
            </a:r>
            <a:r>
              <a:rPr dirty="0" sz="1450" spc="-5">
                <a:latin typeface="Times New Roman"/>
                <a:cs typeface="Times New Roman"/>
              </a:rPr>
              <a:t>he </a:t>
            </a:r>
            <a:r>
              <a:rPr dirty="0" sz="1450" spc="-10">
                <a:latin typeface="Times New Roman"/>
                <a:cs typeface="Times New Roman"/>
              </a:rPr>
              <a:t>conquer her heart?" asked</a:t>
            </a:r>
            <a:r>
              <a:rPr dirty="0" sz="1450" spc="20">
                <a:latin typeface="Times New Roman"/>
                <a:cs typeface="Times New Roman"/>
              </a:rPr>
              <a:t> </a:t>
            </a:r>
            <a:r>
              <a:rPr dirty="0" sz="1450" spc="-35">
                <a:latin typeface="Times New Roman"/>
                <a:cs typeface="Times New Roman"/>
              </a:rPr>
              <a:t>Vassiliev.</a:t>
            </a:r>
            <a:endParaRPr sz="1450">
              <a:latin typeface="Times New Roman"/>
              <a:cs typeface="Times New Roman"/>
            </a:endParaRPr>
          </a:p>
          <a:p>
            <a:pPr algn="just" marL="268605" marR="6350">
              <a:lnSpc>
                <a:spcPts val="2520"/>
              </a:lnSpc>
              <a:spcBef>
                <a:spcPts val="145"/>
              </a:spcBef>
            </a:pPr>
            <a:r>
              <a:rPr dirty="0" sz="1450" spc="-10">
                <a:latin typeface="Times New Roman"/>
                <a:cs typeface="Times New Roman"/>
              </a:rPr>
              <a:t>"He </a:t>
            </a:r>
            <a:r>
              <a:rPr dirty="0" sz="1450" spc="-5">
                <a:latin typeface="Times New Roman"/>
                <a:cs typeface="Times New Roman"/>
              </a:rPr>
              <a:t>bought </a:t>
            </a:r>
            <a:r>
              <a:rPr dirty="0" sz="1450" spc="-10">
                <a:latin typeface="Times New Roman"/>
                <a:cs typeface="Times New Roman"/>
              </a:rPr>
              <a:t>her fifty roubles'-worth </a:t>
            </a:r>
            <a:r>
              <a:rPr dirty="0" sz="1450" spc="-5">
                <a:latin typeface="Times New Roman"/>
                <a:cs typeface="Times New Roman"/>
              </a:rPr>
              <a:t>of </a:t>
            </a:r>
            <a:r>
              <a:rPr dirty="0" sz="1450" spc="-10">
                <a:latin typeface="Times New Roman"/>
                <a:cs typeface="Times New Roman"/>
              </a:rPr>
              <a:t>underclothes—Lord knows what!"  "However</a:t>
            </a:r>
            <a:r>
              <a:rPr dirty="0" sz="1450" spc="35">
                <a:latin typeface="Times New Roman"/>
                <a:cs typeface="Times New Roman"/>
              </a:rPr>
              <a:t> </a:t>
            </a:r>
            <a:r>
              <a:rPr dirty="0" sz="1450" spc="-10">
                <a:latin typeface="Times New Roman"/>
                <a:cs typeface="Times New Roman"/>
              </a:rPr>
              <a:t>could</a:t>
            </a:r>
            <a:r>
              <a:rPr dirty="0" sz="1450" spc="35">
                <a:latin typeface="Times New Roman"/>
                <a:cs typeface="Times New Roman"/>
              </a:rPr>
              <a:t> </a:t>
            </a:r>
            <a:r>
              <a:rPr dirty="0" sz="1450" spc="-5">
                <a:latin typeface="Times New Roman"/>
                <a:cs typeface="Times New Roman"/>
              </a:rPr>
              <a:t>he</a:t>
            </a:r>
            <a:r>
              <a:rPr dirty="0" sz="1450" spc="35">
                <a:latin typeface="Times New Roman"/>
                <a:cs typeface="Times New Roman"/>
              </a:rPr>
              <a:t> </a:t>
            </a:r>
            <a:r>
              <a:rPr dirty="0" sz="1450" spc="-10">
                <a:latin typeface="Times New Roman"/>
                <a:cs typeface="Times New Roman"/>
              </a:rPr>
              <a:t>get</a:t>
            </a:r>
            <a:r>
              <a:rPr dirty="0" sz="1450" spc="35">
                <a:latin typeface="Times New Roman"/>
                <a:cs typeface="Times New Roman"/>
              </a:rPr>
              <a:t> </a:t>
            </a:r>
            <a:r>
              <a:rPr dirty="0" sz="1450" spc="-10">
                <a:latin typeface="Times New Roman"/>
                <a:cs typeface="Times New Roman"/>
              </a:rPr>
              <a:t>her</a:t>
            </a:r>
            <a:r>
              <a:rPr dirty="0" sz="1450" spc="35">
                <a:latin typeface="Times New Roman"/>
                <a:cs typeface="Times New Roman"/>
              </a:rPr>
              <a:t> </a:t>
            </a:r>
            <a:r>
              <a:rPr dirty="0" sz="1450" spc="-10">
                <a:latin typeface="Times New Roman"/>
                <a:cs typeface="Times New Roman"/>
              </a:rPr>
              <a:t>love-story</a:t>
            </a:r>
            <a:r>
              <a:rPr dirty="0" sz="1450" spc="35">
                <a:latin typeface="Times New Roman"/>
                <a:cs typeface="Times New Roman"/>
              </a:rPr>
              <a:t> </a:t>
            </a:r>
            <a:r>
              <a:rPr dirty="0" sz="1450" spc="-5">
                <a:latin typeface="Times New Roman"/>
                <a:cs typeface="Times New Roman"/>
              </a:rPr>
              <a:t>out</a:t>
            </a:r>
            <a:r>
              <a:rPr dirty="0" sz="1450" spc="35">
                <a:latin typeface="Times New Roman"/>
                <a:cs typeface="Times New Roman"/>
              </a:rPr>
              <a:t>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his</a:t>
            </a:r>
            <a:r>
              <a:rPr dirty="0" sz="1450" spc="35">
                <a:latin typeface="Times New Roman"/>
                <a:cs typeface="Times New Roman"/>
              </a:rPr>
              <a:t> </a:t>
            </a:r>
            <a:r>
              <a:rPr dirty="0" sz="1450" spc="-10">
                <a:latin typeface="Times New Roman"/>
                <a:cs typeface="Times New Roman"/>
              </a:rPr>
              <a:t>girl?"</a:t>
            </a:r>
            <a:r>
              <a:rPr dirty="0" sz="1450" spc="35">
                <a:latin typeface="Times New Roman"/>
                <a:cs typeface="Times New Roman"/>
              </a:rPr>
              <a:t> </a:t>
            </a:r>
            <a:r>
              <a:rPr dirty="0" sz="1450" spc="-5">
                <a:latin typeface="Times New Roman"/>
                <a:cs typeface="Times New Roman"/>
              </a:rPr>
              <a:t>thought</a:t>
            </a:r>
            <a:r>
              <a:rPr dirty="0" sz="1450" spc="35">
                <a:latin typeface="Times New Roman"/>
                <a:cs typeface="Times New Roman"/>
              </a:rPr>
              <a:t> </a:t>
            </a:r>
            <a:r>
              <a:rPr dirty="0" sz="1450" spc="-35">
                <a:latin typeface="Times New Roman"/>
                <a:cs typeface="Times New Roman"/>
              </a:rPr>
              <a:t>Vassiliev.</a:t>
            </a:r>
            <a:r>
              <a:rPr dirty="0" sz="1450" spc="35">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a:lnSpc>
                <a:spcPts val="1515"/>
              </a:lnSpc>
            </a:pPr>
            <a:r>
              <a:rPr dirty="0" sz="1450" spc="-10">
                <a:latin typeface="Times New Roman"/>
                <a:cs typeface="Times New Roman"/>
              </a:rPr>
              <a:t>can't. My dear chaps, I'm </a:t>
            </a:r>
            <a:r>
              <a:rPr dirty="0" sz="1450" spc="-15">
                <a:latin typeface="Times New Roman"/>
                <a:cs typeface="Times New Roman"/>
              </a:rPr>
              <a:t>off </a:t>
            </a:r>
            <a:r>
              <a:rPr dirty="0" sz="1450" spc="-10">
                <a:latin typeface="Times New Roman"/>
                <a:cs typeface="Times New Roman"/>
              </a:rPr>
              <a:t>home," </a:t>
            </a:r>
            <a:r>
              <a:rPr dirty="0" sz="1450" spc="-5">
                <a:latin typeface="Times New Roman"/>
                <a:cs typeface="Times New Roman"/>
              </a:rPr>
              <a:t>he</a:t>
            </a:r>
            <a:r>
              <a:rPr dirty="0" sz="1450" spc="35">
                <a:latin typeface="Times New Roman"/>
                <a:cs typeface="Times New Roman"/>
              </a:rPr>
              <a:t> </a:t>
            </a:r>
            <a:r>
              <a:rPr dirty="0" sz="1450" spc="-10">
                <a:latin typeface="Times New Roman"/>
                <a:cs typeface="Times New Roman"/>
              </a:rPr>
              <a:t>said.</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"Why?"</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"Because </a:t>
            </a:r>
            <a:r>
              <a:rPr dirty="0" sz="1450" spc="-5">
                <a:latin typeface="Times New Roman"/>
                <a:cs typeface="Times New Roman"/>
              </a:rPr>
              <a:t>I don't </a:t>
            </a:r>
            <a:r>
              <a:rPr dirty="0" sz="1450" spc="-10">
                <a:latin typeface="Times New Roman"/>
                <a:cs typeface="Times New Roman"/>
              </a:rPr>
              <a:t>know how to get </a:t>
            </a:r>
            <a:r>
              <a:rPr dirty="0" sz="1450" spc="-5">
                <a:latin typeface="Times New Roman"/>
                <a:cs typeface="Times New Roman"/>
              </a:rPr>
              <a:t>on </a:t>
            </a:r>
            <a:r>
              <a:rPr dirty="0" sz="1450" spc="-10">
                <a:latin typeface="Times New Roman"/>
                <a:cs typeface="Times New Roman"/>
              </a:rPr>
              <a:t>here. I'm bored and disgusted. What  is there amusing about it? If they were only human beings; </a:t>
            </a:r>
            <a:r>
              <a:rPr dirty="0" sz="1450" spc="-5">
                <a:latin typeface="Times New Roman"/>
                <a:cs typeface="Times New Roman"/>
              </a:rPr>
              <a:t>but </a:t>
            </a:r>
            <a:r>
              <a:rPr dirty="0" sz="1450" spc="-10">
                <a:latin typeface="Times New Roman"/>
                <a:cs typeface="Times New Roman"/>
              </a:rPr>
              <a:t>they're savages  and beasts. I'm </a:t>
            </a:r>
            <a:r>
              <a:rPr dirty="0" sz="1450" spc="-5">
                <a:latin typeface="Times New Roman"/>
                <a:cs typeface="Times New Roman"/>
              </a:rPr>
              <a:t>going,</a:t>
            </a:r>
            <a:r>
              <a:rPr dirty="0" sz="1450" spc="5">
                <a:latin typeface="Times New Roman"/>
                <a:cs typeface="Times New Roman"/>
              </a:rPr>
              <a:t> </a:t>
            </a:r>
            <a:r>
              <a:rPr dirty="0" sz="1450" spc="-10">
                <a:latin typeface="Times New Roman"/>
                <a:cs typeface="Times New Roman"/>
              </a:rPr>
              <a:t>please."</a:t>
            </a:r>
            <a:endParaRPr sz="1450">
              <a:latin typeface="Times New Roman"/>
              <a:cs typeface="Times New Roman"/>
            </a:endParaRPr>
          </a:p>
          <a:p>
            <a:pPr algn="just" marL="12700" marR="10795" indent="255904">
              <a:lnSpc>
                <a:spcPts val="1730"/>
              </a:lnSpc>
              <a:spcBef>
                <a:spcPts val="785"/>
              </a:spcBef>
            </a:pPr>
            <a:r>
              <a:rPr dirty="0" sz="1450" spc="-10">
                <a:latin typeface="Times New Roman"/>
                <a:cs typeface="Times New Roman"/>
              </a:rPr>
              <a:t>"Grisha darling, please," the painter said with </a:t>
            </a:r>
            <a:r>
              <a:rPr dirty="0" sz="1450" spc="-5">
                <a:latin typeface="Times New Roman"/>
                <a:cs typeface="Times New Roman"/>
              </a:rPr>
              <a:t>a </a:t>
            </a:r>
            <a:r>
              <a:rPr dirty="0" sz="1450" spc="-10">
                <a:latin typeface="Times New Roman"/>
                <a:cs typeface="Times New Roman"/>
              </a:rPr>
              <a:t>sob in his voice, pressing  close to </a:t>
            </a:r>
            <a:r>
              <a:rPr dirty="0" sz="1450" spc="-35">
                <a:latin typeface="Times New Roman"/>
                <a:cs typeface="Times New Roman"/>
              </a:rPr>
              <a:t>Vassiliev, </a:t>
            </a:r>
            <a:r>
              <a:rPr dirty="0" sz="1450" spc="-10">
                <a:latin typeface="Times New Roman"/>
                <a:cs typeface="Times New Roman"/>
              </a:rPr>
              <a:t>"let's </a:t>
            </a:r>
            <a:r>
              <a:rPr dirty="0" sz="1450" spc="-5">
                <a:latin typeface="Times New Roman"/>
                <a:cs typeface="Times New Roman"/>
              </a:rPr>
              <a:t>go </a:t>
            </a:r>
            <a:r>
              <a:rPr dirty="0" sz="1450" spc="-10">
                <a:latin typeface="Times New Roman"/>
                <a:cs typeface="Times New Roman"/>
              </a:rPr>
              <a:t>to </a:t>
            </a:r>
            <a:r>
              <a:rPr dirty="0" sz="1450" spc="-5">
                <a:latin typeface="Times New Roman"/>
                <a:cs typeface="Times New Roman"/>
              </a:rPr>
              <a:t>one </a:t>
            </a:r>
            <a:r>
              <a:rPr dirty="0" sz="1450" spc="-10">
                <a:latin typeface="Times New Roman"/>
                <a:cs typeface="Times New Roman"/>
              </a:rPr>
              <a:t>more—then to Hell with them. Do come,  </a:t>
            </a:r>
            <a:r>
              <a:rPr dirty="0" sz="1450" spc="-20">
                <a:latin typeface="Times New Roman"/>
                <a:cs typeface="Times New Roman"/>
              </a:rPr>
              <a:t>Grigor."</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They prevailed </a:t>
            </a:r>
            <a:r>
              <a:rPr dirty="0" sz="1450" spc="-5">
                <a:latin typeface="Times New Roman"/>
                <a:cs typeface="Times New Roman"/>
              </a:rPr>
              <a:t>on </a:t>
            </a:r>
            <a:r>
              <a:rPr dirty="0" sz="1450" spc="-30">
                <a:latin typeface="Times New Roman"/>
                <a:cs typeface="Times New Roman"/>
              </a:rPr>
              <a:t>Vassiliev </a:t>
            </a:r>
            <a:r>
              <a:rPr dirty="0" sz="1450" spc="-10">
                <a:latin typeface="Times New Roman"/>
                <a:cs typeface="Times New Roman"/>
              </a:rPr>
              <a:t>and led him </a:t>
            </a:r>
            <a:r>
              <a:rPr dirty="0" sz="1450" spc="-5">
                <a:latin typeface="Times New Roman"/>
                <a:cs typeface="Times New Roman"/>
              </a:rPr>
              <a:t>up a </a:t>
            </a:r>
            <a:r>
              <a:rPr dirty="0" sz="1450" spc="-10">
                <a:latin typeface="Times New Roman"/>
                <a:cs typeface="Times New Roman"/>
              </a:rPr>
              <a:t>staircase. The carpet and the  gilded balustrade, the porter who opened the </a:t>
            </a:r>
            <a:r>
              <a:rPr dirty="0" sz="1450" spc="-20">
                <a:latin typeface="Times New Roman"/>
                <a:cs typeface="Times New Roman"/>
              </a:rPr>
              <a:t>door, </a:t>
            </a:r>
            <a:r>
              <a:rPr dirty="0" sz="1450" spc="-10">
                <a:latin typeface="Times New Roman"/>
                <a:cs typeface="Times New Roman"/>
              </a:rPr>
              <a:t>the panels which decorated  the hall, were still in the same S——v Street style, </a:t>
            </a:r>
            <a:r>
              <a:rPr dirty="0" sz="1450" spc="-5">
                <a:latin typeface="Times New Roman"/>
                <a:cs typeface="Times New Roman"/>
              </a:rPr>
              <a:t>but </a:t>
            </a:r>
            <a:r>
              <a:rPr dirty="0" sz="1450" spc="-10">
                <a:latin typeface="Times New Roman"/>
                <a:cs typeface="Times New Roman"/>
              </a:rPr>
              <a:t>here it was perfected  and imposing.</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"Really I'm going home," said </a:t>
            </a:r>
            <a:r>
              <a:rPr dirty="0" sz="1450" spc="-35">
                <a:latin typeface="Times New Roman"/>
                <a:cs typeface="Times New Roman"/>
              </a:rPr>
              <a:t>Vassiliev, </a:t>
            </a:r>
            <a:r>
              <a:rPr dirty="0" sz="1450" spc="-10">
                <a:latin typeface="Times New Roman"/>
                <a:cs typeface="Times New Roman"/>
              </a:rPr>
              <a:t>taking </a:t>
            </a:r>
            <a:r>
              <a:rPr dirty="0" sz="1450" spc="-15">
                <a:latin typeface="Times New Roman"/>
                <a:cs typeface="Times New Roman"/>
              </a:rPr>
              <a:t>off </a:t>
            </a:r>
            <a:r>
              <a:rPr dirty="0" sz="1450" spc="-10">
                <a:latin typeface="Times New Roman"/>
                <a:cs typeface="Times New Roman"/>
              </a:rPr>
              <a:t>his</a:t>
            </a:r>
            <a:r>
              <a:rPr dirty="0" sz="1450" spc="85">
                <a:latin typeface="Times New Roman"/>
                <a:cs typeface="Times New Roman"/>
              </a:rPr>
              <a:t> </a:t>
            </a:r>
            <a:r>
              <a:rPr dirty="0" sz="1450" spc="-10">
                <a:latin typeface="Times New Roman"/>
                <a:cs typeface="Times New Roman"/>
              </a:rPr>
              <a:t>overcoat.</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"Darling, please, please," said the painter and kissed him </a:t>
            </a:r>
            <a:r>
              <a:rPr dirty="0" sz="1450" spc="-5">
                <a:latin typeface="Times New Roman"/>
                <a:cs typeface="Times New Roman"/>
              </a:rPr>
              <a:t>on </a:t>
            </a:r>
            <a:r>
              <a:rPr dirty="0" sz="1450" spc="-10">
                <a:latin typeface="Times New Roman"/>
                <a:cs typeface="Times New Roman"/>
              </a:rPr>
              <a:t>the neck.  "Don't </a:t>
            </a:r>
            <a:r>
              <a:rPr dirty="0" sz="1450" spc="-5">
                <a:latin typeface="Times New Roman"/>
                <a:cs typeface="Times New Roman"/>
              </a:rPr>
              <a:t>be </a:t>
            </a:r>
            <a:r>
              <a:rPr dirty="0" sz="1450" spc="-10">
                <a:latin typeface="Times New Roman"/>
                <a:cs typeface="Times New Roman"/>
              </a:rPr>
              <a:t>so </a:t>
            </a:r>
            <a:r>
              <a:rPr dirty="0" sz="1450" spc="-25">
                <a:latin typeface="Times New Roman"/>
                <a:cs typeface="Times New Roman"/>
              </a:rPr>
              <a:t>faddy, </a:t>
            </a:r>
            <a:r>
              <a:rPr dirty="0" sz="1450" spc="-10">
                <a:latin typeface="Times New Roman"/>
                <a:cs typeface="Times New Roman"/>
              </a:rPr>
              <a:t>Grigri—be </a:t>
            </a:r>
            <a:r>
              <a:rPr dirty="0" sz="1450" spc="-5">
                <a:latin typeface="Times New Roman"/>
                <a:cs typeface="Times New Roman"/>
              </a:rPr>
              <a:t>a </a:t>
            </a:r>
            <a:r>
              <a:rPr dirty="0" sz="1450" spc="-10">
                <a:latin typeface="Times New Roman"/>
                <a:cs typeface="Times New Roman"/>
              </a:rPr>
              <a:t>pal. </a:t>
            </a:r>
            <a:r>
              <a:rPr dirty="0" sz="1450" spc="-20">
                <a:latin typeface="Times New Roman"/>
                <a:cs typeface="Times New Roman"/>
              </a:rPr>
              <a:t>Together </a:t>
            </a:r>
            <a:r>
              <a:rPr dirty="0" sz="1450" spc="-10">
                <a:latin typeface="Times New Roman"/>
                <a:cs typeface="Times New Roman"/>
              </a:rPr>
              <a:t>we came, together we </a:t>
            </a:r>
            <a:r>
              <a:rPr dirty="0" sz="1450" spc="-5">
                <a:latin typeface="Times New Roman"/>
                <a:cs typeface="Times New Roman"/>
              </a:rPr>
              <a:t>go. </a:t>
            </a: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beast </a:t>
            </a:r>
            <a:r>
              <a:rPr dirty="0" sz="1450" spc="-5">
                <a:latin typeface="Times New Roman"/>
                <a:cs typeface="Times New Roman"/>
              </a:rPr>
              <a:t>you </a:t>
            </a:r>
            <a:r>
              <a:rPr dirty="0" sz="1450" spc="-10">
                <a:latin typeface="Times New Roman"/>
                <a:cs typeface="Times New Roman"/>
              </a:rPr>
              <a:t>are</a:t>
            </a:r>
            <a:r>
              <a:rPr dirty="0" sz="1450" spc="-5">
                <a:latin typeface="Times New Roman"/>
                <a:cs typeface="Times New Roman"/>
              </a:rPr>
              <a:t> </a:t>
            </a:r>
            <a:r>
              <a:rPr dirty="0" sz="1450" spc="-10">
                <a:latin typeface="Times New Roman"/>
                <a:cs typeface="Times New Roman"/>
              </a:rPr>
              <a:t>though!"</a:t>
            </a:r>
            <a:endParaRPr sz="1450">
              <a:latin typeface="Times New Roman"/>
              <a:cs typeface="Times New Roman"/>
            </a:endParaRPr>
          </a:p>
          <a:p>
            <a:pPr algn="just" marL="268605" marR="974725">
              <a:lnSpc>
                <a:spcPct val="140700"/>
              </a:lnSpc>
              <a:spcBef>
                <a:spcPts val="10"/>
              </a:spcBef>
            </a:pPr>
            <a:r>
              <a:rPr dirty="0" sz="1450" spc="-10">
                <a:latin typeface="Times New Roman"/>
                <a:cs typeface="Times New Roman"/>
              </a:rPr>
              <a:t>"I can wait for </a:t>
            </a:r>
            <a:r>
              <a:rPr dirty="0" sz="1450" spc="-5">
                <a:latin typeface="Times New Roman"/>
                <a:cs typeface="Times New Roman"/>
              </a:rPr>
              <a:t>you </a:t>
            </a:r>
            <a:r>
              <a:rPr dirty="0" sz="1450" spc="-10">
                <a:latin typeface="Times New Roman"/>
                <a:cs typeface="Times New Roman"/>
              </a:rPr>
              <a:t>in the street. My God, it's disgusting here."  "Please, please.... </a:t>
            </a:r>
            <a:r>
              <a:rPr dirty="0" sz="1450" spc="-60">
                <a:latin typeface="Times New Roman"/>
                <a:cs typeface="Times New Roman"/>
              </a:rPr>
              <a:t>You </a:t>
            </a:r>
            <a:r>
              <a:rPr dirty="0" sz="1450" spc="-10">
                <a:latin typeface="Times New Roman"/>
                <a:cs typeface="Times New Roman"/>
              </a:rPr>
              <a:t>just look </a:t>
            </a:r>
            <a:r>
              <a:rPr dirty="0" sz="1450" spc="-5">
                <a:latin typeface="Times New Roman"/>
                <a:cs typeface="Times New Roman"/>
              </a:rPr>
              <a:t>on, </a:t>
            </a:r>
            <a:r>
              <a:rPr dirty="0" sz="1450" spc="-10">
                <a:latin typeface="Times New Roman"/>
                <a:cs typeface="Times New Roman"/>
              </a:rPr>
              <a:t>see, just look</a:t>
            </a:r>
            <a:r>
              <a:rPr dirty="0" sz="1450" spc="100">
                <a:latin typeface="Times New Roman"/>
                <a:cs typeface="Times New Roman"/>
              </a:rPr>
              <a:t> </a:t>
            </a:r>
            <a:r>
              <a:rPr dirty="0" sz="1450" spc="-5">
                <a:latin typeface="Times New Roman"/>
                <a:cs typeface="Times New Roman"/>
              </a:rPr>
              <a:t>on."</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"One should look at things </a:t>
            </a:r>
            <a:r>
              <a:rPr dirty="0" sz="1450" spc="-15">
                <a:latin typeface="Times New Roman"/>
                <a:cs typeface="Times New Roman"/>
              </a:rPr>
              <a:t>objectively," </a:t>
            </a:r>
            <a:r>
              <a:rPr dirty="0" sz="1450" spc="-10">
                <a:latin typeface="Times New Roman"/>
                <a:cs typeface="Times New Roman"/>
              </a:rPr>
              <a:t>said the medico</a:t>
            </a:r>
            <a:r>
              <a:rPr dirty="0" sz="1450" spc="70">
                <a:latin typeface="Times New Roman"/>
                <a:cs typeface="Times New Roman"/>
              </a:rPr>
              <a:t> </a:t>
            </a:r>
            <a:r>
              <a:rPr dirty="0" sz="1450" spc="-20">
                <a:latin typeface="Times New Roman"/>
                <a:cs typeface="Times New Roman"/>
              </a:rPr>
              <a:t>seriously.</a:t>
            </a:r>
            <a:endParaRPr sz="1450">
              <a:latin typeface="Times New Roman"/>
              <a:cs typeface="Times New Roman"/>
            </a:endParaRPr>
          </a:p>
          <a:p>
            <a:pPr algn="just" marL="12700" marR="5080" indent="255904">
              <a:lnSpc>
                <a:spcPts val="1730"/>
              </a:lnSpc>
              <a:spcBef>
                <a:spcPts val="775"/>
              </a:spcBef>
            </a:pPr>
            <a:r>
              <a:rPr dirty="0" sz="1450" spc="-30">
                <a:latin typeface="Times New Roman"/>
                <a:cs typeface="Times New Roman"/>
              </a:rPr>
              <a:t>Vassiliev </a:t>
            </a:r>
            <a:r>
              <a:rPr dirty="0" sz="1450" spc="-10">
                <a:latin typeface="Times New Roman"/>
                <a:cs typeface="Times New Roman"/>
              </a:rPr>
              <a:t>entered the salon and sat down. There were many more guests  besides him and his friends: two infantry </a:t>
            </a:r>
            <a:r>
              <a:rPr dirty="0" sz="1450" spc="-15">
                <a:latin typeface="Times New Roman"/>
                <a:cs typeface="Times New Roman"/>
              </a:rPr>
              <a:t>officers, </a:t>
            </a:r>
            <a:r>
              <a:rPr dirty="0" sz="1450" spc="-5">
                <a:latin typeface="Times New Roman"/>
                <a:cs typeface="Times New Roman"/>
              </a:rPr>
              <a:t>a </a:t>
            </a:r>
            <a:r>
              <a:rPr dirty="0" sz="1450" spc="-25">
                <a:latin typeface="Times New Roman"/>
                <a:cs typeface="Times New Roman"/>
              </a:rPr>
              <a:t>grey, </a:t>
            </a:r>
            <a:r>
              <a:rPr dirty="0" sz="1450" spc="-10">
                <a:latin typeface="Times New Roman"/>
                <a:cs typeface="Times New Roman"/>
              </a:rPr>
              <a:t>bald-headed  gentleman</a:t>
            </a:r>
            <a:r>
              <a:rPr dirty="0" sz="1450" spc="155">
                <a:latin typeface="Times New Roman"/>
                <a:cs typeface="Times New Roman"/>
              </a:rPr>
              <a:t> </a:t>
            </a:r>
            <a:r>
              <a:rPr dirty="0" sz="1450" spc="-10">
                <a:latin typeface="Times New Roman"/>
                <a:cs typeface="Times New Roman"/>
              </a:rPr>
              <a:t>with</a:t>
            </a:r>
            <a:r>
              <a:rPr dirty="0" sz="1450" spc="160">
                <a:latin typeface="Times New Roman"/>
                <a:cs typeface="Times New Roman"/>
              </a:rPr>
              <a:t> </a:t>
            </a:r>
            <a:r>
              <a:rPr dirty="0" sz="1450" spc="-10">
                <a:latin typeface="Times New Roman"/>
                <a:cs typeface="Times New Roman"/>
              </a:rPr>
              <a:t>gold</a:t>
            </a:r>
            <a:r>
              <a:rPr dirty="0" sz="1450" spc="160">
                <a:latin typeface="Times New Roman"/>
                <a:cs typeface="Times New Roman"/>
              </a:rPr>
              <a:t> </a:t>
            </a:r>
            <a:r>
              <a:rPr dirty="0" sz="1450" spc="-10">
                <a:latin typeface="Times New Roman"/>
                <a:cs typeface="Times New Roman"/>
              </a:rPr>
              <a:t>spectacles,</a:t>
            </a:r>
            <a:r>
              <a:rPr dirty="0" sz="1450" spc="160">
                <a:latin typeface="Times New Roman"/>
                <a:cs typeface="Times New Roman"/>
              </a:rPr>
              <a:t> </a:t>
            </a:r>
            <a:r>
              <a:rPr dirty="0" sz="1450" spc="-10">
                <a:latin typeface="Times New Roman"/>
                <a:cs typeface="Times New Roman"/>
              </a:rPr>
              <a:t>two</a:t>
            </a:r>
            <a:r>
              <a:rPr dirty="0" sz="1450" spc="160">
                <a:latin typeface="Times New Roman"/>
                <a:cs typeface="Times New Roman"/>
              </a:rPr>
              <a:t> </a:t>
            </a:r>
            <a:r>
              <a:rPr dirty="0" sz="1450" spc="-5">
                <a:latin typeface="Times New Roman"/>
                <a:cs typeface="Times New Roman"/>
              </a:rPr>
              <a:t>young</a:t>
            </a:r>
            <a:r>
              <a:rPr dirty="0" sz="1450" spc="155">
                <a:latin typeface="Times New Roman"/>
                <a:cs typeface="Times New Roman"/>
              </a:rPr>
              <a:t> </a:t>
            </a:r>
            <a:r>
              <a:rPr dirty="0" sz="1450" spc="-10">
                <a:latin typeface="Times New Roman"/>
                <a:cs typeface="Times New Roman"/>
              </a:rPr>
              <a:t>clean-shaven</a:t>
            </a:r>
            <a:r>
              <a:rPr dirty="0" sz="1450" spc="160">
                <a:latin typeface="Times New Roman"/>
                <a:cs typeface="Times New Roman"/>
              </a:rPr>
              <a:t> </a:t>
            </a:r>
            <a:r>
              <a:rPr dirty="0" sz="1450" spc="-10">
                <a:latin typeface="Times New Roman"/>
                <a:cs typeface="Times New Roman"/>
              </a:rPr>
              <a:t>men</a:t>
            </a:r>
            <a:r>
              <a:rPr dirty="0" sz="1450" spc="160">
                <a:latin typeface="Times New Roman"/>
                <a:cs typeface="Times New Roman"/>
              </a:rPr>
              <a:t> </a:t>
            </a:r>
            <a:r>
              <a:rPr dirty="0" sz="1450" spc="-10">
                <a:latin typeface="Times New Roman"/>
                <a:cs typeface="Times New Roman"/>
              </a:rPr>
              <a:t>from</a:t>
            </a:r>
            <a:r>
              <a:rPr dirty="0" sz="1450" spc="16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5812"/>
            <a:ext cx="5807710" cy="9322435"/>
          </a:xfrm>
          <a:prstGeom prst="rect">
            <a:avLst/>
          </a:prstGeom>
        </p:spPr>
        <p:txBody>
          <a:bodyPr wrap="square" lIns="0" tIns="11430" rIns="0" bIns="0" rtlCol="0" vert="horz">
            <a:spAutoFit/>
          </a:bodyPr>
          <a:lstStyle/>
          <a:p>
            <a:pPr algn="just" marL="12700" marR="5715">
              <a:lnSpc>
                <a:spcPct val="100000"/>
              </a:lnSpc>
              <a:spcBef>
                <a:spcPts val="90"/>
              </a:spcBef>
            </a:pPr>
            <a:r>
              <a:rPr dirty="0" sz="1450" spc="-10">
                <a:latin typeface="Times New Roman"/>
                <a:cs typeface="Times New Roman"/>
              </a:rPr>
              <a:t>Surveyors' Institute, and </a:t>
            </a:r>
            <a:r>
              <a:rPr dirty="0" sz="1450" spc="-5">
                <a:latin typeface="Times New Roman"/>
                <a:cs typeface="Times New Roman"/>
              </a:rPr>
              <a:t>a </a:t>
            </a:r>
            <a:r>
              <a:rPr dirty="0" sz="1450" spc="-10">
                <a:latin typeface="Times New Roman"/>
                <a:cs typeface="Times New Roman"/>
              </a:rPr>
              <a:t>very drunk man with an actor's face. All the girls  were looking after these guests and took </a:t>
            </a:r>
            <a:r>
              <a:rPr dirty="0" sz="1450" spc="-5">
                <a:latin typeface="Times New Roman"/>
                <a:cs typeface="Times New Roman"/>
              </a:rPr>
              <a:t>no </a:t>
            </a:r>
            <a:r>
              <a:rPr dirty="0" sz="1450" spc="-10">
                <a:latin typeface="Times New Roman"/>
                <a:cs typeface="Times New Roman"/>
              </a:rPr>
              <a:t>notice </a:t>
            </a:r>
            <a:r>
              <a:rPr dirty="0" sz="1450" spc="-5">
                <a:latin typeface="Times New Roman"/>
                <a:cs typeface="Times New Roman"/>
              </a:rPr>
              <a:t>of </a:t>
            </a:r>
            <a:r>
              <a:rPr dirty="0" sz="1450" spc="-35">
                <a:latin typeface="Times New Roman"/>
                <a:cs typeface="Times New Roman"/>
              </a:rPr>
              <a:t>Vassiliev. </a:t>
            </a:r>
            <a:r>
              <a:rPr dirty="0" sz="1450" spc="-10">
                <a:latin typeface="Times New Roman"/>
                <a:cs typeface="Times New Roman"/>
              </a:rPr>
              <a:t>Only </a:t>
            </a:r>
            <a:r>
              <a:rPr dirty="0" sz="1450" spc="-5">
                <a:latin typeface="Times New Roman"/>
                <a:cs typeface="Times New Roman"/>
              </a:rPr>
              <a:t>one of  </a:t>
            </a:r>
            <a:r>
              <a:rPr dirty="0" sz="1450" spc="-10">
                <a:latin typeface="Times New Roman"/>
                <a:cs typeface="Times New Roman"/>
              </a:rPr>
              <a:t>them dressed like Aïda glanced at him sideways, smiled at something and said  with </a:t>
            </a:r>
            <a:r>
              <a:rPr dirty="0" sz="1450" spc="-5">
                <a:latin typeface="Times New Roman"/>
                <a:cs typeface="Times New Roman"/>
              </a:rPr>
              <a:t>a </a:t>
            </a:r>
            <a:r>
              <a:rPr dirty="0" sz="1450" spc="-10">
                <a:latin typeface="Times New Roman"/>
                <a:cs typeface="Times New Roman"/>
              </a:rPr>
              <a:t>yawn:</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"So the dark one's</a:t>
            </a:r>
            <a:r>
              <a:rPr dirty="0" sz="1450" spc="5">
                <a:latin typeface="Times New Roman"/>
                <a:cs typeface="Times New Roman"/>
              </a:rPr>
              <a:t> </a:t>
            </a:r>
            <a:r>
              <a:rPr dirty="0" sz="1450" spc="-10">
                <a:latin typeface="Times New Roman"/>
                <a:cs typeface="Times New Roman"/>
              </a:rPr>
              <a:t>come."</a:t>
            </a:r>
            <a:endParaRPr sz="1450">
              <a:latin typeface="Times New Roman"/>
              <a:cs typeface="Times New Roman"/>
            </a:endParaRPr>
          </a:p>
          <a:p>
            <a:pPr algn="just" marL="12700" marR="5080" indent="255904">
              <a:lnSpc>
                <a:spcPts val="1730"/>
              </a:lnSpc>
              <a:spcBef>
                <a:spcPts val="775"/>
              </a:spcBef>
            </a:pPr>
            <a:r>
              <a:rPr dirty="0" sz="1450" spc="-25">
                <a:latin typeface="Times New Roman"/>
                <a:cs typeface="Times New Roman"/>
              </a:rPr>
              <a:t>Vassiliev's </a:t>
            </a:r>
            <a:r>
              <a:rPr dirty="0" sz="1450" spc="-10">
                <a:latin typeface="Times New Roman"/>
                <a:cs typeface="Times New Roman"/>
              </a:rPr>
              <a:t>heart was beating and his face was burning. He felt ashamed for  being there, disgusted and tormented. He was tortured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thought </a:t>
            </a:r>
            <a:r>
              <a:rPr dirty="0" sz="1450" spc="-10">
                <a:latin typeface="Times New Roman"/>
                <a:cs typeface="Times New Roman"/>
              </a:rPr>
              <a:t>that he, </a:t>
            </a:r>
            <a:r>
              <a:rPr dirty="0" sz="1450" spc="-5">
                <a:latin typeface="Times New Roman"/>
                <a:cs typeface="Times New Roman"/>
              </a:rPr>
              <a:t>a  </a:t>
            </a:r>
            <a:r>
              <a:rPr dirty="0" sz="1450" spc="-10">
                <a:latin typeface="Times New Roman"/>
                <a:cs typeface="Times New Roman"/>
              </a:rPr>
              <a:t>decent and affectionate man (so </a:t>
            </a:r>
            <a:r>
              <a:rPr dirty="0" sz="1450" spc="-5">
                <a:latin typeface="Times New Roman"/>
                <a:cs typeface="Times New Roman"/>
              </a:rPr>
              <a:t>he </a:t>
            </a:r>
            <a:r>
              <a:rPr dirty="0" sz="1450" spc="-10">
                <a:latin typeface="Times New Roman"/>
                <a:cs typeface="Times New Roman"/>
              </a:rPr>
              <a:t>considered himself </a:t>
            </a:r>
            <a:r>
              <a:rPr dirty="0" sz="1450" spc="-5">
                <a:latin typeface="Times New Roman"/>
                <a:cs typeface="Times New Roman"/>
              </a:rPr>
              <a:t>up </a:t>
            </a:r>
            <a:r>
              <a:rPr dirty="0" sz="1450" spc="-10">
                <a:latin typeface="Times New Roman"/>
                <a:cs typeface="Times New Roman"/>
              </a:rPr>
              <a:t>till now), despised  these women and felt nothing towards them </a:t>
            </a:r>
            <a:r>
              <a:rPr dirty="0" sz="1450" spc="-5">
                <a:latin typeface="Times New Roman"/>
                <a:cs typeface="Times New Roman"/>
              </a:rPr>
              <a:t>but </a:t>
            </a:r>
            <a:r>
              <a:rPr dirty="0" sz="1450" spc="-10">
                <a:latin typeface="Times New Roman"/>
                <a:cs typeface="Times New Roman"/>
              </a:rPr>
              <a:t>repulsion. He could </a:t>
            </a:r>
            <a:r>
              <a:rPr dirty="0" sz="1450" spc="-5">
                <a:latin typeface="Times New Roman"/>
                <a:cs typeface="Times New Roman"/>
              </a:rPr>
              <a:t>not </a:t>
            </a:r>
            <a:r>
              <a:rPr dirty="0" sz="1450" spc="-10">
                <a:latin typeface="Times New Roman"/>
                <a:cs typeface="Times New Roman"/>
              </a:rPr>
              <a:t>feel  pity for them </a:t>
            </a:r>
            <a:r>
              <a:rPr dirty="0" sz="1450" spc="-5">
                <a:latin typeface="Times New Roman"/>
                <a:cs typeface="Times New Roman"/>
              </a:rPr>
              <a:t>or </a:t>
            </a:r>
            <a:r>
              <a:rPr dirty="0" sz="1450" spc="-10">
                <a:latin typeface="Times New Roman"/>
                <a:cs typeface="Times New Roman"/>
              </a:rPr>
              <a:t>for the musicians </a:t>
            </a:r>
            <a:r>
              <a:rPr dirty="0" sz="1450" spc="-5">
                <a:latin typeface="Times New Roman"/>
                <a:cs typeface="Times New Roman"/>
              </a:rPr>
              <a:t>or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lackeys.</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"It's because </a:t>
            </a:r>
            <a:r>
              <a:rPr dirty="0" sz="1450" spc="-5">
                <a:latin typeface="Times New Roman"/>
                <a:cs typeface="Times New Roman"/>
              </a:rPr>
              <a:t>I don't </a:t>
            </a:r>
            <a:r>
              <a:rPr dirty="0" sz="1450" spc="-10">
                <a:latin typeface="Times New Roman"/>
                <a:cs typeface="Times New Roman"/>
              </a:rPr>
              <a:t>try to understand them," </a:t>
            </a:r>
            <a:r>
              <a:rPr dirty="0" sz="1450" spc="-5">
                <a:latin typeface="Times New Roman"/>
                <a:cs typeface="Times New Roman"/>
              </a:rPr>
              <a:t>he </a:t>
            </a:r>
            <a:r>
              <a:rPr dirty="0" sz="1450" spc="-10">
                <a:latin typeface="Times New Roman"/>
                <a:cs typeface="Times New Roman"/>
              </a:rPr>
              <a:t>thought. "They're all more  like beasts than human beings; </a:t>
            </a:r>
            <a:r>
              <a:rPr dirty="0" sz="1450" spc="-5">
                <a:latin typeface="Times New Roman"/>
                <a:cs typeface="Times New Roman"/>
              </a:rPr>
              <a:t>but </a:t>
            </a:r>
            <a:r>
              <a:rPr dirty="0" sz="1450" spc="-10">
                <a:latin typeface="Times New Roman"/>
                <a:cs typeface="Times New Roman"/>
              </a:rPr>
              <a:t>all the same they are human beings.  They've </a:t>
            </a:r>
            <a:r>
              <a:rPr dirty="0" sz="1450" spc="-5">
                <a:latin typeface="Times New Roman"/>
                <a:cs typeface="Times New Roman"/>
              </a:rPr>
              <a:t>got </a:t>
            </a:r>
            <a:r>
              <a:rPr dirty="0" sz="1450" spc="-10">
                <a:latin typeface="Times New Roman"/>
                <a:cs typeface="Times New Roman"/>
              </a:rPr>
              <a:t>souls. One should understand them first, then judge</a:t>
            </a:r>
            <a:r>
              <a:rPr dirty="0" sz="1450" spc="8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10160" indent="255904">
              <a:lnSpc>
                <a:spcPts val="1730"/>
              </a:lnSpc>
              <a:spcBef>
                <a:spcPts val="785"/>
              </a:spcBef>
            </a:pPr>
            <a:r>
              <a:rPr dirty="0" sz="1450" spc="-10">
                <a:latin typeface="Times New Roman"/>
                <a:cs typeface="Times New Roman"/>
              </a:rPr>
              <a:t>"Grisha, </a:t>
            </a:r>
            <a:r>
              <a:rPr dirty="0" sz="1450" spc="-5">
                <a:latin typeface="Times New Roman"/>
                <a:cs typeface="Times New Roman"/>
              </a:rPr>
              <a:t>don't go </a:t>
            </a:r>
            <a:r>
              <a:rPr dirty="0" sz="1450" spc="-30">
                <a:latin typeface="Times New Roman"/>
                <a:cs typeface="Times New Roman"/>
              </a:rPr>
              <a:t>away. </a:t>
            </a:r>
            <a:r>
              <a:rPr dirty="0" sz="1450" spc="-40">
                <a:latin typeface="Times New Roman"/>
                <a:cs typeface="Times New Roman"/>
              </a:rPr>
              <a:t>Wait </a:t>
            </a:r>
            <a:r>
              <a:rPr dirty="0" sz="1450" spc="-10">
                <a:latin typeface="Times New Roman"/>
                <a:cs typeface="Times New Roman"/>
              </a:rPr>
              <a:t>for </a:t>
            </a:r>
            <a:r>
              <a:rPr dirty="0" sz="1450" spc="-5">
                <a:latin typeface="Times New Roman"/>
                <a:cs typeface="Times New Roman"/>
              </a:rPr>
              <a:t>us," </a:t>
            </a:r>
            <a:r>
              <a:rPr dirty="0" sz="1450" spc="-10">
                <a:latin typeface="Times New Roman"/>
                <a:cs typeface="Times New Roman"/>
              </a:rPr>
              <a:t>called the painter; and </a:t>
            </a:r>
            <a:r>
              <a:rPr dirty="0" sz="1450" spc="-5">
                <a:latin typeface="Times New Roman"/>
                <a:cs typeface="Times New Roman"/>
              </a:rPr>
              <a:t>he </a:t>
            </a:r>
            <a:r>
              <a:rPr dirty="0" sz="1450" spc="-10">
                <a:latin typeface="Times New Roman"/>
                <a:cs typeface="Times New Roman"/>
              </a:rPr>
              <a:t>disappeared  somewhere.</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Soon the medico disappeared</a:t>
            </a:r>
            <a:r>
              <a:rPr dirty="0" sz="1450" spc="5">
                <a:latin typeface="Times New Roman"/>
                <a:cs typeface="Times New Roman"/>
              </a:rPr>
              <a:t> </a:t>
            </a:r>
            <a:r>
              <a:rPr dirty="0" sz="1450" spc="-10">
                <a:latin typeface="Times New Roman"/>
                <a:cs typeface="Times New Roman"/>
              </a:rPr>
              <a:t>also.</a:t>
            </a:r>
            <a:endParaRPr sz="1450">
              <a:latin typeface="Times New Roman"/>
              <a:cs typeface="Times New Roman"/>
            </a:endParaRPr>
          </a:p>
          <a:p>
            <a:pPr algn="just" marL="12700" marR="6350" indent="255904">
              <a:lnSpc>
                <a:spcPts val="1730"/>
              </a:lnSpc>
              <a:spcBef>
                <a:spcPts val="850"/>
              </a:spcBef>
            </a:pPr>
            <a:r>
              <a:rPr dirty="0" sz="1450" spc="-40">
                <a:latin typeface="Times New Roman"/>
                <a:cs typeface="Times New Roman"/>
              </a:rPr>
              <a:t>"Yes, </a:t>
            </a:r>
            <a:r>
              <a:rPr dirty="0" sz="1450" spc="-5">
                <a:latin typeface="Times New Roman"/>
                <a:cs typeface="Times New Roman"/>
              </a:rPr>
              <a:t>one </a:t>
            </a:r>
            <a:r>
              <a:rPr dirty="0" sz="1450" spc="-10">
                <a:latin typeface="Times New Roman"/>
                <a:cs typeface="Times New Roman"/>
              </a:rPr>
              <a:t>should try to understand. It's </a:t>
            </a:r>
            <a:r>
              <a:rPr dirty="0" sz="1450" spc="-5">
                <a:latin typeface="Times New Roman"/>
                <a:cs typeface="Times New Roman"/>
              </a:rPr>
              <a:t>no good, </a:t>
            </a:r>
            <a:r>
              <a:rPr dirty="0" sz="1450" spc="-10">
                <a:latin typeface="Times New Roman"/>
                <a:cs typeface="Times New Roman"/>
              </a:rPr>
              <a:t>otherwise," </a:t>
            </a:r>
            <a:r>
              <a:rPr dirty="0" sz="1450" spc="-5">
                <a:latin typeface="Times New Roman"/>
                <a:cs typeface="Times New Roman"/>
              </a:rPr>
              <a:t>thought  </a:t>
            </a:r>
            <a:r>
              <a:rPr dirty="0" sz="1450" spc="-35">
                <a:latin typeface="Times New Roman"/>
                <a:cs typeface="Times New Roman"/>
              </a:rPr>
              <a:t>Vassiliev,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began to examine intently the face </a:t>
            </a:r>
            <a:r>
              <a:rPr dirty="0" sz="1450" spc="-5">
                <a:latin typeface="Times New Roman"/>
                <a:cs typeface="Times New Roman"/>
              </a:rPr>
              <a:t>of </a:t>
            </a:r>
            <a:r>
              <a:rPr dirty="0" sz="1450" spc="-10">
                <a:latin typeface="Times New Roman"/>
                <a:cs typeface="Times New Roman"/>
              </a:rPr>
              <a:t>each girl, looking for  the guilty smile. But whether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read faces </a:t>
            </a:r>
            <a:r>
              <a:rPr dirty="0" sz="1450" spc="-5">
                <a:latin typeface="Times New Roman"/>
                <a:cs typeface="Times New Roman"/>
              </a:rPr>
              <a:t>or </a:t>
            </a:r>
            <a:r>
              <a:rPr dirty="0" sz="1450" spc="-10">
                <a:latin typeface="Times New Roman"/>
                <a:cs typeface="Times New Roman"/>
              </a:rPr>
              <a:t>because </a:t>
            </a:r>
            <a:r>
              <a:rPr dirty="0" sz="1450" spc="-5">
                <a:latin typeface="Times New Roman"/>
                <a:cs typeface="Times New Roman"/>
              </a:rPr>
              <a:t>none of </a:t>
            </a:r>
            <a:r>
              <a:rPr dirty="0" sz="1450" spc="-10">
                <a:latin typeface="Times New Roman"/>
                <a:cs typeface="Times New Roman"/>
              </a:rPr>
              <a:t>these  women felt guilty </a:t>
            </a:r>
            <a:r>
              <a:rPr dirty="0" sz="1450" spc="-5">
                <a:latin typeface="Times New Roman"/>
                <a:cs typeface="Times New Roman"/>
              </a:rPr>
              <a:t>he </a:t>
            </a:r>
            <a:r>
              <a:rPr dirty="0" sz="1450" spc="-10">
                <a:latin typeface="Times New Roman"/>
                <a:cs typeface="Times New Roman"/>
              </a:rPr>
              <a:t>saw in each face only </a:t>
            </a:r>
            <a:r>
              <a:rPr dirty="0" sz="1450" spc="-5">
                <a:latin typeface="Times New Roman"/>
                <a:cs typeface="Times New Roman"/>
              </a:rPr>
              <a:t>a dull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common, vulgar  boredom and </a:t>
            </a:r>
            <a:r>
              <a:rPr dirty="0" sz="1450" spc="-20">
                <a:latin typeface="Times New Roman"/>
                <a:cs typeface="Times New Roman"/>
              </a:rPr>
              <a:t>satiety.</a:t>
            </a:r>
            <a:r>
              <a:rPr dirty="0" sz="1450" spc="320">
                <a:latin typeface="Times New Roman"/>
                <a:cs typeface="Times New Roman"/>
              </a:rPr>
              <a:t> </a:t>
            </a:r>
            <a:r>
              <a:rPr dirty="0" sz="1450" spc="-10">
                <a:latin typeface="Times New Roman"/>
                <a:cs typeface="Times New Roman"/>
              </a:rPr>
              <a:t>Stupid eyes, stupid smiles, harsh, stupid voices,  impudent gestures—and nothing else. Evidently every woman had in her past  </a:t>
            </a:r>
            <a:r>
              <a:rPr dirty="0" sz="1450" spc="-5">
                <a:latin typeface="Times New Roman"/>
                <a:cs typeface="Times New Roman"/>
              </a:rPr>
              <a:t>a </a:t>
            </a:r>
            <a:r>
              <a:rPr dirty="0" sz="1450" spc="-10">
                <a:latin typeface="Times New Roman"/>
                <a:cs typeface="Times New Roman"/>
              </a:rPr>
              <a:t>love romance with </a:t>
            </a:r>
            <a:r>
              <a:rPr dirty="0" sz="1450" spc="-5">
                <a:latin typeface="Times New Roman"/>
                <a:cs typeface="Times New Roman"/>
              </a:rPr>
              <a:t>a </a:t>
            </a:r>
            <a:r>
              <a:rPr dirty="0" sz="1450" spc="-10">
                <a:latin typeface="Times New Roman"/>
                <a:cs typeface="Times New Roman"/>
              </a:rPr>
              <a:t>bookkeeper and fifty roubles'-worth </a:t>
            </a:r>
            <a:r>
              <a:rPr dirty="0" sz="1450" spc="-5">
                <a:latin typeface="Times New Roman"/>
                <a:cs typeface="Times New Roman"/>
              </a:rPr>
              <a:t>of </a:t>
            </a:r>
            <a:r>
              <a:rPr dirty="0" sz="1450" spc="-10">
                <a:latin typeface="Times New Roman"/>
                <a:cs typeface="Times New Roman"/>
              </a:rPr>
              <a:t>underclothes.  And in the present the only </a:t>
            </a:r>
            <a:r>
              <a:rPr dirty="0" sz="1450" spc="-5">
                <a:latin typeface="Times New Roman"/>
                <a:cs typeface="Times New Roman"/>
              </a:rPr>
              <a:t>good </a:t>
            </a:r>
            <a:r>
              <a:rPr dirty="0" sz="1450" spc="-10">
                <a:latin typeface="Times New Roman"/>
                <a:cs typeface="Times New Roman"/>
              </a:rPr>
              <a:t>things in life were </a:t>
            </a:r>
            <a:r>
              <a:rPr dirty="0" sz="1450" spc="-15">
                <a:latin typeface="Times New Roman"/>
                <a:cs typeface="Times New Roman"/>
              </a:rPr>
              <a:t>coffee, </a:t>
            </a:r>
            <a:r>
              <a:rPr dirty="0" sz="1450" spc="-5">
                <a:latin typeface="Times New Roman"/>
                <a:cs typeface="Times New Roman"/>
              </a:rPr>
              <a:t>a </a:t>
            </a:r>
            <a:r>
              <a:rPr dirty="0" sz="1450" spc="-10">
                <a:latin typeface="Times New Roman"/>
                <a:cs typeface="Times New Roman"/>
              </a:rPr>
              <a:t>three-course  </a:t>
            </a:r>
            <a:r>
              <a:rPr dirty="0" sz="1450" spc="-15">
                <a:latin typeface="Times New Roman"/>
                <a:cs typeface="Times New Roman"/>
              </a:rPr>
              <a:t>dinner, </a:t>
            </a:r>
            <a:r>
              <a:rPr dirty="0" sz="1450" spc="-10">
                <a:latin typeface="Times New Roman"/>
                <a:cs typeface="Times New Roman"/>
              </a:rPr>
              <a:t>wine, quadrilles, and sleeping till two in the</a:t>
            </a:r>
            <a:r>
              <a:rPr dirty="0" sz="1450" spc="65">
                <a:latin typeface="Times New Roman"/>
                <a:cs typeface="Times New Roman"/>
              </a:rPr>
              <a:t> </a:t>
            </a:r>
            <a:r>
              <a:rPr dirty="0" sz="1450" spc="-10">
                <a:latin typeface="Times New Roman"/>
                <a:cs typeface="Times New Roman"/>
              </a:rPr>
              <a:t>afternoon....</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Finding </a:t>
            </a:r>
            <a:r>
              <a:rPr dirty="0" sz="1450" spc="-5">
                <a:latin typeface="Times New Roman"/>
                <a:cs typeface="Times New Roman"/>
              </a:rPr>
              <a:t>not one </a:t>
            </a:r>
            <a:r>
              <a:rPr dirty="0" sz="1450" spc="-10">
                <a:latin typeface="Times New Roman"/>
                <a:cs typeface="Times New Roman"/>
              </a:rPr>
              <a:t>guilty smile, </a:t>
            </a:r>
            <a:r>
              <a:rPr dirty="0" sz="1450" spc="-30">
                <a:latin typeface="Times New Roman"/>
                <a:cs typeface="Times New Roman"/>
              </a:rPr>
              <a:t>Vassiliev </a:t>
            </a:r>
            <a:r>
              <a:rPr dirty="0" sz="1450" spc="-10">
                <a:latin typeface="Times New Roman"/>
                <a:cs typeface="Times New Roman"/>
              </a:rPr>
              <a:t>began to examine them to see if  even </a:t>
            </a:r>
            <a:r>
              <a:rPr dirty="0" sz="1450" spc="-5">
                <a:latin typeface="Times New Roman"/>
                <a:cs typeface="Times New Roman"/>
              </a:rPr>
              <a:t>one </a:t>
            </a:r>
            <a:r>
              <a:rPr dirty="0" sz="1450" spc="-10">
                <a:latin typeface="Times New Roman"/>
                <a:cs typeface="Times New Roman"/>
              </a:rPr>
              <a:t>looked clever and his attention was arrested </a:t>
            </a:r>
            <a:r>
              <a:rPr dirty="0" sz="1450" spc="-5">
                <a:latin typeface="Times New Roman"/>
                <a:cs typeface="Times New Roman"/>
              </a:rPr>
              <a:t>by one </a:t>
            </a:r>
            <a:r>
              <a:rPr dirty="0" sz="1450" spc="-10">
                <a:latin typeface="Times New Roman"/>
                <a:cs typeface="Times New Roman"/>
              </a:rPr>
              <a:t>pale, rather tired  face. It was that </a:t>
            </a:r>
            <a:r>
              <a:rPr dirty="0" sz="1450" spc="-5">
                <a:latin typeface="Times New Roman"/>
                <a:cs typeface="Times New Roman"/>
              </a:rPr>
              <a:t>of a </a:t>
            </a:r>
            <a:r>
              <a:rPr dirty="0" sz="1450" spc="-10">
                <a:latin typeface="Times New Roman"/>
                <a:cs typeface="Times New Roman"/>
              </a:rPr>
              <a:t>dark woman </a:t>
            </a:r>
            <a:r>
              <a:rPr dirty="0" sz="1450" spc="-5">
                <a:latin typeface="Times New Roman"/>
                <a:cs typeface="Times New Roman"/>
              </a:rPr>
              <a:t>no </a:t>
            </a:r>
            <a:r>
              <a:rPr dirty="0" sz="1450" spc="-10">
                <a:latin typeface="Times New Roman"/>
                <a:cs typeface="Times New Roman"/>
              </a:rPr>
              <a:t>longer </a:t>
            </a:r>
            <a:r>
              <a:rPr dirty="0" sz="1450" spc="-5">
                <a:latin typeface="Times New Roman"/>
                <a:cs typeface="Times New Roman"/>
              </a:rPr>
              <a:t>young, </a:t>
            </a:r>
            <a:r>
              <a:rPr dirty="0" sz="1450" spc="-10">
                <a:latin typeface="Times New Roman"/>
                <a:cs typeface="Times New Roman"/>
              </a:rPr>
              <a:t>wearing </a:t>
            </a:r>
            <a:r>
              <a:rPr dirty="0" sz="1450" spc="-5">
                <a:latin typeface="Times New Roman"/>
                <a:cs typeface="Times New Roman"/>
              </a:rPr>
              <a:t>a </a:t>
            </a:r>
            <a:r>
              <a:rPr dirty="0" sz="1450" spc="-10">
                <a:latin typeface="Times New Roman"/>
                <a:cs typeface="Times New Roman"/>
              </a:rPr>
              <a:t>dress scattered  with spangles. She sat in </a:t>
            </a:r>
            <a:r>
              <a:rPr dirty="0" sz="1450" spc="-5">
                <a:latin typeface="Times New Roman"/>
                <a:cs typeface="Times New Roman"/>
              </a:rPr>
              <a:t>a </a:t>
            </a:r>
            <a:r>
              <a:rPr dirty="0" sz="1450" spc="-10">
                <a:latin typeface="Times New Roman"/>
                <a:cs typeface="Times New Roman"/>
              </a:rPr>
              <a:t>chair staring at the floor and thinking </a:t>
            </a:r>
            <a:r>
              <a:rPr dirty="0" sz="1450" spc="-5">
                <a:latin typeface="Times New Roman"/>
                <a:cs typeface="Times New Roman"/>
              </a:rPr>
              <a:t>of </a:t>
            </a:r>
            <a:r>
              <a:rPr dirty="0" sz="1450" spc="-10">
                <a:latin typeface="Times New Roman"/>
                <a:cs typeface="Times New Roman"/>
              </a:rPr>
              <a:t>something.  </a:t>
            </a:r>
            <a:r>
              <a:rPr dirty="0" sz="1450" spc="-30">
                <a:latin typeface="Times New Roman"/>
                <a:cs typeface="Times New Roman"/>
              </a:rPr>
              <a:t>Vassiliev </a:t>
            </a:r>
            <a:r>
              <a:rPr dirty="0" sz="1450" spc="-10">
                <a:latin typeface="Times New Roman"/>
                <a:cs typeface="Times New Roman"/>
              </a:rPr>
              <a:t>paced </a:t>
            </a:r>
            <a:r>
              <a:rPr dirty="0" sz="1450" spc="-5">
                <a:latin typeface="Times New Roman"/>
                <a:cs typeface="Times New Roman"/>
              </a:rPr>
              <a:t>up </a:t>
            </a:r>
            <a:r>
              <a:rPr dirty="0" sz="1450" spc="-10">
                <a:latin typeface="Times New Roman"/>
                <a:cs typeface="Times New Roman"/>
              </a:rPr>
              <a:t>and down and then sat down beside her as if </a:t>
            </a:r>
            <a:r>
              <a:rPr dirty="0" sz="1450" spc="-5">
                <a:latin typeface="Times New Roman"/>
                <a:cs typeface="Times New Roman"/>
              </a:rPr>
              <a:t>by</a:t>
            </a:r>
            <a:r>
              <a:rPr dirty="0" sz="1450" spc="150">
                <a:latin typeface="Times New Roman"/>
                <a:cs typeface="Times New Roman"/>
              </a:rPr>
              <a:t> </a:t>
            </a:r>
            <a:r>
              <a:rPr dirty="0" sz="1450" spc="-10">
                <a:latin typeface="Times New Roman"/>
                <a:cs typeface="Times New Roman"/>
              </a:rPr>
              <a:t>accident.</a:t>
            </a:r>
            <a:endParaRPr sz="1450">
              <a:latin typeface="Times New Roman"/>
              <a:cs typeface="Times New Roman"/>
            </a:endParaRPr>
          </a:p>
          <a:p>
            <a:pPr algn="just" marL="12700" marR="10160" indent="255904">
              <a:lnSpc>
                <a:spcPts val="1730"/>
              </a:lnSpc>
              <a:spcBef>
                <a:spcPts val="715"/>
              </a:spcBef>
            </a:pPr>
            <a:r>
              <a:rPr dirty="0" sz="1450" spc="-10">
                <a:latin typeface="Times New Roman"/>
                <a:cs typeface="Times New Roman"/>
              </a:rPr>
              <a:t>"One must begin with something trivial," </a:t>
            </a:r>
            <a:r>
              <a:rPr dirty="0" sz="1450" spc="-5">
                <a:latin typeface="Times New Roman"/>
                <a:cs typeface="Times New Roman"/>
              </a:rPr>
              <a:t>he </a:t>
            </a:r>
            <a:r>
              <a:rPr dirty="0" sz="1450" spc="-10">
                <a:latin typeface="Times New Roman"/>
                <a:cs typeface="Times New Roman"/>
              </a:rPr>
              <a:t>thought, "and gradually pass  </a:t>
            </a:r>
            <a:r>
              <a:rPr dirty="0" sz="1450" spc="-5">
                <a:latin typeface="Times New Roman"/>
                <a:cs typeface="Times New Roman"/>
              </a:rPr>
              <a:t>on </a:t>
            </a:r>
            <a:r>
              <a:rPr dirty="0" sz="1450" spc="-10">
                <a:latin typeface="Times New Roman"/>
                <a:cs typeface="Times New Roman"/>
              </a:rPr>
              <a:t>to serious</a:t>
            </a:r>
            <a:r>
              <a:rPr dirty="0" sz="1450">
                <a:latin typeface="Times New Roman"/>
                <a:cs typeface="Times New Roman"/>
              </a:rPr>
              <a:t> </a:t>
            </a:r>
            <a:r>
              <a:rPr dirty="0" sz="1450" spc="-10">
                <a:latin typeface="Times New Roman"/>
                <a:cs typeface="Times New Roman"/>
              </a:rPr>
              <a:t>conversation...."</a:t>
            </a:r>
            <a:endParaRPr sz="1450">
              <a:latin typeface="Times New Roman"/>
              <a:cs typeface="Times New Roman"/>
            </a:endParaRPr>
          </a:p>
          <a:p>
            <a:pPr algn="just" marL="12700" marR="12065" indent="255904">
              <a:lnSpc>
                <a:spcPts val="1730"/>
              </a:lnSpc>
              <a:spcBef>
                <a:spcPts val="790"/>
              </a:spcBef>
            </a:pP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beautiful little dress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on," he </a:t>
            </a:r>
            <a:r>
              <a:rPr dirty="0" sz="1450" spc="-10">
                <a:latin typeface="Times New Roman"/>
                <a:cs typeface="Times New Roman"/>
              </a:rPr>
              <a:t>said, and touched the gold  fringe </a:t>
            </a:r>
            <a:r>
              <a:rPr dirty="0" sz="1450" spc="-5">
                <a:latin typeface="Times New Roman"/>
                <a:cs typeface="Times New Roman"/>
              </a:rPr>
              <a:t>of </a:t>
            </a:r>
            <a:r>
              <a:rPr dirty="0" sz="1450" spc="-10">
                <a:latin typeface="Times New Roman"/>
                <a:cs typeface="Times New Roman"/>
              </a:rPr>
              <a:t>her scarf with his</a:t>
            </a:r>
            <a:r>
              <a:rPr dirty="0" sz="1450" spc="10">
                <a:latin typeface="Times New Roman"/>
                <a:cs typeface="Times New Roman"/>
              </a:rPr>
              <a:t> </a:t>
            </a:r>
            <a:r>
              <a:rPr dirty="0" sz="1450" spc="-20">
                <a:latin typeface="Times New Roman"/>
                <a:cs typeface="Times New Roman"/>
              </a:rPr>
              <a:t>finger.</a:t>
            </a:r>
            <a:endParaRPr sz="1450">
              <a:latin typeface="Times New Roman"/>
              <a:cs typeface="Times New Roman"/>
            </a:endParaRPr>
          </a:p>
          <a:p>
            <a:pPr algn="just" marL="268605" marR="2889885">
              <a:lnSpc>
                <a:spcPct val="140700"/>
              </a:lnSpc>
              <a:spcBef>
                <a:spcPts val="15"/>
              </a:spcBef>
            </a:pPr>
            <a:r>
              <a:rPr dirty="0" sz="1450" spc="-10">
                <a:latin typeface="Times New Roman"/>
                <a:cs typeface="Times New Roman"/>
              </a:rPr>
              <a:t>"It's all right," said the dark woman.  "Where </a:t>
            </a:r>
            <a:r>
              <a:rPr dirty="0" sz="1450" spc="-5">
                <a:latin typeface="Times New Roman"/>
                <a:cs typeface="Times New Roman"/>
              </a:rPr>
              <a:t>do you </a:t>
            </a:r>
            <a:r>
              <a:rPr dirty="0" sz="1450" spc="-10">
                <a:latin typeface="Times New Roman"/>
                <a:cs typeface="Times New Roman"/>
              </a:rPr>
              <a:t>come</a:t>
            </a:r>
            <a:r>
              <a:rPr dirty="0" sz="1450" spc="-20">
                <a:latin typeface="Times New Roman"/>
                <a:cs typeface="Times New Roman"/>
              </a:rPr>
              <a:t> </a:t>
            </a:r>
            <a:r>
              <a:rPr dirty="0" sz="1450" spc="-10">
                <a:latin typeface="Times New Roman"/>
                <a:cs typeface="Times New Roman"/>
              </a:rPr>
              <a:t>from?"</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"I? A long </a:t>
            </a:r>
            <a:r>
              <a:rPr dirty="0" sz="1450" spc="-35">
                <a:latin typeface="Times New Roman"/>
                <a:cs typeface="Times New Roman"/>
              </a:rPr>
              <a:t>way. </a:t>
            </a:r>
            <a:r>
              <a:rPr dirty="0" sz="1450" spc="-10">
                <a:latin typeface="Times New Roman"/>
                <a:cs typeface="Times New Roman"/>
              </a:rPr>
              <a:t>From</a:t>
            </a:r>
            <a:r>
              <a:rPr dirty="0" sz="1450" spc="-45">
                <a:latin typeface="Times New Roman"/>
                <a:cs typeface="Times New Roman"/>
              </a:rPr>
              <a:t> </a:t>
            </a:r>
            <a:r>
              <a:rPr dirty="0" sz="1450" spc="-25">
                <a:latin typeface="Times New Roman"/>
                <a:cs typeface="Times New Roman"/>
              </a:rPr>
              <a:t>Tchernigov."</a:t>
            </a:r>
            <a:endParaRPr sz="145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6440" cy="9373235"/>
          </a:xfrm>
          <a:prstGeom prst="rect">
            <a:avLst/>
          </a:prstGeom>
        </p:spPr>
        <p:txBody>
          <a:bodyPr wrap="square" lIns="0" tIns="111760" rIns="0" bIns="0" rtlCol="0" vert="horz">
            <a:spAutoFit/>
          </a:bodyPr>
          <a:lstStyle/>
          <a:p>
            <a:pPr marL="268605">
              <a:lnSpc>
                <a:spcPct val="100000"/>
              </a:lnSpc>
              <a:spcBef>
                <a:spcPts val="880"/>
              </a:spcBef>
            </a:pPr>
            <a:r>
              <a:rPr dirty="0" sz="1450" spc="-10">
                <a:latin typeface="Times New Roman"/>
                <a:cs typeface="Times New Roman"/>
              </a:rPr>
              <a:t>"It's </a:t>
            </a:r>
            <a:r>
              <a:rPr dirty="0" sz="1450" spc="-5">
                <a:latin typeface="Times New Roman"/>
                <a:cs typeface="Times New Roman"/>
              </a:rPr>
              <a:t>a </a:t>
            </a:r>
            <a:r>
              <a:rPr dirty="0" sz="1450" spc="-10">
                <a:latin typeface="Times New Roman"/>
                <a:cs typeface="Times New Roman"/>
              </a:rPr>
              <a:t>nice</a:t>
            </a:r>
            <a:r>
              <a:rPr dirty="0" sz="1450" spc="-5">
                <a:latin typeface="Times New Roman"/>
                <a:cs typeface="Times New Roman"/>
              </a:rPr>
              <a:t> </a:t>
            </a:r>
            <a:r>
              <a:rPr dirty="0" sz="1450" spc="-10">
                <a:latin typeface="Times New Roman"/>
                <a:cs typeface="Times New Roman"/>
              </a:rPr>
              <a:t>part."</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"It always is, where </a:t>
            </a:r>
            <a:r>
              <a:rPr dirty="0" sz="1450" spc="-5">
                <a:latin typeface="Times New Roman"/>
                <a:cs typeface="Times New Roman"/>
              </a:rPr>
              <a:t>you don't </a:t>
            </a:r>
            <a:r>
              <a:rPr dirty="0" sz="1450" spc="-10">
                <a:latin typeface="Times New Roman"/>
                <a:cs typeface="Times New Roman"/>
              </a:rPr>
              <a:t>happen to</a:t>
            </a:r>
            <a:r>
              <a:rPr dirty="0" sz="1450" spc="15">
                <a:latin typeface="Times New Roman"/>
                <a:cs typeface="Times New Roman"/>
              </a:rPr>
              <a:t> </a:t>
            </a:r>
            <a:r>
              <a:rPr dirty="0" sz="1450" spc="-5">
                <a:latin typeface="Times New Roman"/>
                <a:cs typeface="Times New Roman"/>
              </a:rPr>
              <a:t>be."</a:t>
            </a:r>
            <a:endParaRPr sz="1450">
              <a:latin typeface="Times New Roman"/>
              <a:cs typeface="Times New Roman"/>
            </a:endParaRPr>
          </a:p>
          <a:p>
            <a:pPr marL="12700" marR="12700" indent="255904">
              <a:lnSpc>
                <a:spcPts val="1730"/>
              </a:lnSpc>
              <a:spcBef>
                <a:spcPts val="775"/>
              </a:spcBef>
            </a:pP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pity </a:t>
            </a:r>
            <a:r>
              <a:rPr dirty="0" sz="1450" spc="-5">
                <a:latin typeface="Times New Roman"/>
                <a:cs typeface="Times New Roman"/>
              </a:rPr>
              <a:t>I </a:t>
            </a:r>
            <a:r>
              <a:rPr dirty="0" sz="1450" spc="-10">
                <a:latin typeface="Times New Roman"/>
                <a:cs typeface="Times New Roman"/>
              </a:rPr>
              <a:t>can't describe nature," </a:t>
            </a:r>
            <a:r>
              <a:rPr dirty="0" sz="1450" spc="-5">
                <a:latin typeface="Times New Roman"/>
                <a:cs typeface="Times New Roman"/>
              </a:rPr>
              <a:t>thought </a:t>
            </a:r>
            <a:r>
              <a:rPr dirty="0" sz="1450" spc="-35">
                <a:latin typeface="Times New Roman"/>
                <a:cs typeface="Times New Roman"/>
              </a:rPr>
              <a:t>Vassiliev. </a:t>
            </a:r>
            <a:r>
              <a:rPr dirty="0" sz="1450" spc="-10">
                <a:latin typeface="Times New Roman"/>
                <a:cs typeface="Times New Roman"/>
              </a:rPr>
              <a:t>"I'd move her </a:t>
            </a:r>
            <a:r>
              <a:rPr dirty="0" sz="1450" spc="-5">
                <a:latin typeface="Times New Roman"/>
                <a:cs typeface="Times New Roman"/>
              </a:rPr>
              <a:t>by  </a:t>
            </a:r>
            <a:r>
              <a:rPr dirty="0" sz="1450" spc="-10">
                <a:latin typeface="Times New Roman"/>
                <a:cs typeface="Times New Roman"/>
              </a:rPr>
              <a:t>descriptions </a:t>
            </a:r>
            <a:r>
              <a:rPr dirty="0" sz="1450" spc="-5">
                <a:latin typeface="Times New Roman"/>
                <a:cs typeface="Times New Roman"/>
              </a:rPr>
              <a:t>of </a:t>
            </a:r>
            <a:r>
              <a:rPr dirty="0" sz="1450" spc="-25">
                <a:latin typeface="Times New Roman"/>
                <a:cs typeface="Times New Roman"/>
              </a:rPr>
              <a:t>Tchernigov. </a:t>
            </a:r>
            <a:r>
              <a:rPr dirty="0" sz="1450" spc="-10">
                <a:latin typeface="Times New Roman"/>
                <a:cs typeface="Times New Roman"/>
              </a:rPr>
              <a:t>She must love it if she was born</a:t>
            </a:r>
            <a:r>
              <a:rPr dirty="0" sz="1450" spc="80">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marL="268605" marR="2845435">
              <a:lnSpc>
                <a:spcPts val="2520"/>
              </a:lnSpc>
              <a:spcBef>
                <a:spcPts val="160"/>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feel lonely here?" </a:t>
            </a:r>
            <a:r>
              <a:rPr dirty="0" sz="1450" spc="-5">
                <a:latin typeface="Times New Roman"/>
                <a:cs typeface="Times New Roman"/>
              </a:rPr>
              <a:t>he </a:t>
            </a:r>
            <a:r>
              <a:rPr dirty="0" sz="1450" spc="-10">
                <a:latin typeface="Times New Roman"/>
                <a:cs typeface="Times New Roman"/>
              </a:rPr>
              <a:t>asked.  "Of course I'm</a:t>
            </a:r>
            <a:r>
              <a:rPr dirty="0" sz="1450" spc="-5">
                <a:latin typeface="Times New Roman"/>
                <a:cs typeface="Times New Roman"/>
              </a:rPr>
              <a:t> </a:t>
            </a:r>
            <a:r>
              <a:rPr dirty="0" sz="1450" spc="-20">
                <a:latin typeface="Times New Roman"/>
                <a:cs typeface="Times New Roman"/>
              </a:rPr>
              <a:t>lonely."</a:t>
            </a:r>
            <a:endParaRPr sz="1450">
              <a:latin typeface="Times New Roman"/>
              <a:cs typeface="Times New Roman"/>
            </a:endParaRPr>
          </a:p>
          <a:p>
            <a:pPr marL="268605">
              <a:lnSpc>
                <a:spcPct val="100000"/>
              </a:lnSpc>
              <a:spcBef>
                <a:spcPts val="495"/>
              </a:spcBef>
            </a:pPr>
            <a:r>
              <a:rPr dirty="0" sz="1450" spc="-10">
                <a:latin typeface="Times New Roman"/>
                <a:cs typeface="Times New Roman"/>
              </a:rPr>
              <a:t>"Why </a:t>
            </a:r>
            <a:r>
              <a:rPr dirty="0" sz="1450" spc="-5">
                <a:latin typeface="Times New Roman"/>
                <a:cs typeface="Times New Roman"/>
              </a:rPr>
              <a:t>don't you go </a:t>
            </a:r>
            <a:r>
              <a:rPr dirty="0" sz="1450" spc="-10">
                <a:latin typeface="Times New Roman"/>
                <a:cs typeface="Times New Roman"/>
              </a:rPr>
              <a:t>away from here, if you're</a:t>
            </a:r>
            <a:r>
              <a:rPr dirty="0" sz="1450" spc="20">
                <a:latin typeface="Times New Roman"/>
                <a:cs typeface="Times New Roman"/>
              </a:rPr>
              <a:t> </a:t>
            </a:r>
            <a:r>
              <a:rPr dirty="0" sz="1450" spc="-10">
                <a:latin typeface="Times New Roman"/>
                <a:cs typeface="Times New Roman"/>
              </a:rPr>
              <a:t>lonely?"</a:t>
            </a:r>
            <a:endParaRPr sz="1450">
              <a:latin typeface="Times New Roman"/>
              <a:cs typeface="Times New Roman"/>
            </a:endParaRPr>
          </a:p>
          <a:p>
            <a:pPr marL="268605" marR="2525395">
              <a:lnSpc>
                <a:spcPct val="144900"/>
              </a:lnSpc>
            </a:pPr>
            <a:r>
              <a:rPr dirty="0" sz="1450" spc="-10">
                <a:latin typeface="Times New Roman"/>
                <a:cs typeface="Times New Roman"/>
              </a:rPr>
              <a:t>"Where shall </a:t>
            </a:r>
            <a:r>
              <a:rPr dirty="0" sz="1450" spc="-5">
                <a:latin typeface="Times New Roman"/>
                <a:cs typeface="Times New Roman"/>
              </a:rPr>
              <a:t>I go </a:t>
            </a:r>
            <a:r>
              <a:rPr dirty="0" sz="1450" spc="-10">
                <a:latin typeface="Times New Roman"/>
                <a:cs typeface="Times New Roman"/>
              </a:rPr>
              <a:t>to? Start begging, eh?"  "It's easier to beg than to live</a:t>
            </a:r>
            <a:r>
              <a:rPr dirty="0" sz="1450" spc="25">
                <a:latin typeface="Times New Roman"/>
                <a:cs typeface="Times New Roman"/>
              </a:rPr>
              <a:t> </a:t>
            </a:r>
            <a:r>
              <a:rPr dirty="0" sz="1450" spc="-10">
                <a:latin typeface="Times New Roman"/>
                <a:cs typeface="Times New Roman"/>
              </a:rPr>
              <a:t>here."</a:t>
            </a:r>
            <a:endParaRPr sz="1450">
              <a:latin typeface="Times New Roman"/>
              <a:cs typeface="Times New Roman"/>
            </a:endParaRPr>
          </a:p>
          <a:p>
            <a:pPr marL="268605">
              <a:lnSpc>
                <a:spcPct val="100000"/>
              </a:lnSpc>
              <a:spcBef>
                <a:spcPts val="705"/>
              </a:spcBef>
            </a:pPr>
            <a:r>
              <a:rPr dirty="0" sz="1450" spc="-10">
                <a:latin typeface="Times New Roman"/>
                <a:cs typeface="Times New Roman"/>
              </a:rPr>
              <a:t>"Where did </a:t>
            </a:r>
            <a:r>
              <a:rPr dirty="0" sz="1450" spc="-5">
                <a:latin typeface="Times New Roman"/>
                <a:cs typeface="Times New Roman"/>
              </a:rPr>
              <a:t>you </a:t>
            </a:r>
            <a:r>
              <a:rPr dirty="0" sz="1450" spc="-10">
                <a:latin typeface="Times New Roman"/>
                <a:cs typeface="Times New Roman"/>
              </a:rPr>
              <a:t>get that idea? Have </a:t>
            </a:r>
            <a:r>
              <a:rPr dirty="0" sz="1450" spc="-5">
                <a:latin typeface="Times New Roman"/>
                <a:cs typeface="Times New Roman"/>
              </a:rPr>
              <a:t>you </a:t>
            </a:r>
            <a:r>
              <a:rPr dirty="0" sz="1450" spc="-10">
                <a:latin typeface="Times New Roman"/>
                <a:cs typeface="Times New Roman"/>
              </a:rPr>
              <a:t>been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beggar?"</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"I begged, when </a:t>
            </a:r>
            <a:r>
              <a:rPr dirty="0" sz="1450" spc="-5">
                <a:latin typeface="Times New Roman"/>
                <a:cs typeface="Times New Roman"/>
              </a:rPr>
              <a:t>I </a:t>
            </a:r>
            <a:r>
              <a:rPr dirty="0" sz="1450" spc="-10">
                <a:latin typeface="Times New Roman"/>
                <a:cs typeface="Times New Roman"/>
              </a:rPr>
              <a:t>hadn't enough to pay my university fees; and even if </a:t>
            </a:r>
            <a:r>
              <a:rPr dirty="0" sz="1450" spc="-5">
                <a:latin typeface="Times New Roman"/>
                <a:cs typeface="Times New Roman"/>
              </a:rPr>
              <a:t>I  </a:t>
            </a:r>
            <a:r>
              <a:rPr dirty="0" sz="1450" spc="-10">
                <a:latin typeface="Times New Roman"/>
                <a:cs typeface="Times New Roman"/>
              </a:rPr>
              <a:t>hadn't begged it's easy enough to understand. A beggar is </a:t>
            </a:r>
            <a:r>
              <a:rPr dirty="0" sz="1450" spc="-5">
                <a:latin typeface="Times New Roman"/>
                <a:cs typeface="Times New Roman"/>
              </a:rPr>
              <a:t>a </a:t>
            </a:r>
            <a:r>
              <a:rPr dirty="0" sz="1450" spc="-10">
                <a:latin typeface="Times New Roman"/>
                <a:cs typeface="Times New Roman"/>
              </a:rPr>
              <a:t>free man, at any  rate, and you're </a:t>
            </a:r>
            <a:r>
              <a:rPr dirty="0" sz="1450" spc="-5">
                <a:latin typeface="Times New Roman"/>
                <a:cs typeface="Times New Roman"/>
              </a:rPr>
              <a:t>a</a:t>
            </a:r>
            <a:r>
              <a:rPr dirty="0" sz="1450" spc="5">
                <a:latin typeface="Times New Roman"/>
                <a:cs typeface="Times New Roman"/>
              </a:rPr>
              <a:t> </a:t>
            </a:r>
            <a:r>
              <a:rPr dirty="0" sz="1450" spc="-10">
                <a:latin typeface="Times New Roman"/>
                <a:cs typeface="Times New Roman"/>
              </a:rPr>
              <a:t>slave."</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The dark woman stretched herself, and followed with sleepy eyes the  lackey who carried </a:t>
            </a:r>
            <a:r>
              <a:rPr dirty="0" sz="1450" spc="-5">
                <a:latin typeface="Times New Roman"/>
                <a:cs typeface="Times New Roman"/>
              </a:rPr>
              <a:t>a </a:t>
            </a:r>
            <a:r>
              <a:rPr dirty="0" sz="1450" spc="-10">
                <a:latin typeface="Times New Roman"/>
                <a:cs typeface="Times New Roman"/>
              </a:rPr>
              <a:t>tray </a:t>
            </a:r>
            <a:r>
              <a:rPr dirty="0" sz="1450" spc="-5">
                <a:latin typeface="Times New Roman"/>
                <a:cs typeface="Times New Roman"/>
              </a:rPr>
              <a:t>of </a:t>
            </a:r>
            <a:r>
              <a:rPr dirty="0" sz="1450" spc="-10">
                <a:latin typeface="Times New Roman"/>
                <a:cs typeface="Times New Roman"/>
              </a:rPr>
              <a:t>glasses and</a:t>
            </a:r>
            <a:r>
              <a:rPr dirty="0" sz="1450" spc="15">
                <a:latin typeface="Times New Roman"/>
                <a:cs typeface="Times New Roman"/>
              </a:rPr>
              <a:t> </a:t>
            </a:r>
            <a:r>
              <a:rPr dirty="0" sz="1450" spc="-15">
                <a:latin typeface="Times New Roman"/>
                <a:cs typeface="Times New Roman"/>
              </a:rPr>
              <a:t>soda-water.</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"Stand </a:t>
            </a:r>
            <a:r>
              <a:rPr dirty="0" sz="1450" spc="-5">
                <a:latin typeface="Times New Roman"/>
                <a:cs typeface="Times New Roman"/>
              </a:rPr>
              <a:t>us a </a:t>
            </a:r>
            <a:r>
              <a:rPr dirty="0" sz="1450" spc="-10">
                <a:latin typeface="Times New Roman"/>
                <a:cs typeface="Times New Roman"/>
              </a:rPr>
              <a:t>champagne," she said, and yawned</a:t>
            </a:r>
            <a:r>
              <a:rPr dirty="0" sz="1450" spc="2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"Champagne," said </a:t>
            </a:r>
            <a:r>
              <a:rPr dirty="0" sz="1450" spc="-35">
                <a:latin typeface="Times New Roman"/>
                <a:cs typeface="Times New Roman"/>
              </a:rPr>
              <a:t>Vassiliev. </a:t>
            </a:r>
            <a:r>
              <a:rPr dirty="0" sz="1450" spc="-10">
                <a:latin typeface="Times New Roman"/>
                <a:cs typeface="Times New Roman"/>
              </a:rPr>
              <a:t>"What would happen if </a:t>
            </a:r>
            <a:r>
              <a:rPr dirty="0" sz="1450" spc="-5">
                <a:latin typeface="Times New Roman"/>
                <a:cs typeface="Times New Roman"/>
              </a:rPr>
              <a:t>your </a:t>
            </a:r>
            <a:r>
              <a:rPr dirty="0" sz="1450" spc="-10">
                <a:latin typeface="Times New Roman"/>
                <a:cs typeface="Times New Roman"/>
              </a:rPr>
              <a:t>mother </a:t>
            </a:r>
            <a:r>
              <a:rPr dirty="0" sz="1450" spc="-5">
                <a:latin typeface="Times New Roman"/>
                <a:cs typeface="Times New Roman"/>
              </a:rPr>
              <a:t>or your  </a:t>
            </a:r>
            <a:r>
              <a:rPr dirty="0" sz="1450" spc="-10">
                <a:latin typeface="Times New Roman"/>
                <a:cs typeface="Times New Roman"/>
              </a:rPr>
              <a:t>brother suddenly came in? What would </a:t>
            </a:r>
            <a:r>
              <a:rPr dirty="0" sz="1450" spc="-5">
                <a:latin typeface="Times New Roman"/>
                <a:cs typeface="Times New Roman"/>
              </a:rPr>
              <a:t>you </a:t>
            </a:r>
            <a:r>
              <a:rPr dirty="0" sz="1450" spc="-10">
                <a:latin typeface="Times New Roman"/>
                <a:cs typeface="Times New Roman"/>
              </a:rPr>
              <a:t>say? And what would they say?  </a:t>
            </a:r>
            <a:r>
              <a:rPr dirty="0" sz="1450" spc="-60">
                <a:latin typeface="Times New Roman"/>
                <a:cs typeface="Times New Roman"/>
              </a:rPr>
              <a:t>You </a:t>
            </a:r>
            <a:r>
              <a:rPr dirty="0" sz="1450" spc="-10">
                <a:latin typeface="Times New Roman"/>
                <a:cs typeface="Times New Roman"/>
              </a:rPr>
              <a:t>would say 'champagne'</a:t>
            </a:r>
            <a:r>
              <a:rPr dirty="0" sz="1450" spc="60">
                <a:latin typeface="Times New Roman"/>
                <a:cs typeface="Times New Roman"/>
              </a:rPr>
              <a:t> </a:t>
            </a:r>
            <a:r>
              <a:rPr dirty="0" sz="1450" spc="-10">
                <a:latin typeface="Times New Roman"/>
                <a:cs typeface="Times New Roman"/>
              </a:rPr>
              <a:t>then."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Suddenly the noise </a:t>
            </a:r>
            <a:r>
              <a:rPr dirty="0" sz="1450" spc="-5">
                <a:latin typeface="Times New Roman"/>
                <a:cs typeface="Times New Roman"/>
              </a:rPr>
              <a:t>of </a:t>
            </a:r>
            <a:r>
              <a:rPr dirty="0" sz="1450" spc="-10">
                <a:latin typeface="Times New Roman"/>
                <a:cs typeface="Times New Roman"/>
              </a:rPr>
              <a:t>crying was heard. From the next room where the  lackey had carried the </a:t>
            </a:r>
            <a:r>
              <a:rPr dirty="0" sz="1450" spc="-15">
                <a:latin typeface="Times New Roman"/>
                <a:cs typeface="Times New Roman"/>
              </a:rPr>
              <a:t>soda-water, </a:t>
            </a:r>
            <a:r>
              <a:rPr dirty="0" sz="1450" spc="-5">
                <a:latin typeface="Times New Roman"/>
                <a:cs typeface="Times New Roman"/>
              </a:rPr>
              <a:t>a </a:t>
            </a:r>
            <a:r>
              <a:rPr dirty="0" sz="1450" spc="-10">
                <a:latin typeface="Times New Roman"/>
                <a:cs typeface="Times New Roman"/>
              </a:rPr>
              <a:t>fair man rushed </a:t>
            </a:r>
            <a:r>
              <a:rPr dirty="0" sz="1450" spc="-5">
                <a:latin typeface="Times New Roman"/>
                <a:cs typeface="Times New Roman"/>
              </a:rPr>
              <a:t>out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red face and  angry eyes. He was followed </a:t>
            </a:r>
            <a:r>
              <a:rPr dirty="0" sz="1450" spc="-5">
                <a:latin typeface="Times New Roman"/>
                <a:cs typeface="Times New Roman"/>
              </a:rPr>
              <a:t>by </a:t>
            </a:r>
            <a:r>
              <a:rPr dirty="0" sz="1450" spc="-10">
                <a:latin typeface="Times New Roman"/>
                <a:cs typeface="Times New Roman"/>
              </a:rPr>
              <a:t>the tall, stout madame, who screamed in </a:t>
            </a:r>
            <a:r>
              <a:rPr dirty="0" sz="1450" spc="-5">
                <a:latin typeface="Times New Roman"/>
                <a:cs typeface="Times New Roman"/>
              </a:rPr>
              <a:t>a  </a:t>
            </a:r>
            <a:r>
              <a:rPr dirty="0" sz="1450" spc="-10">
                <a:latin typeface="Times New Roman"/>
                <a:cs typeface="Times New Roman"/>
              </a:rPr>
              <a:t>squeaky voice:</a:t>
            </a:r>
            <a:endParaRPr sz="1450">
              <a:latin typeface="Times New Roman"/>
              <a:cs typeface="Times New Roman"/>
            </a:endParaRPr>
          </a:p>
          <a:p>
            <a:pPr algn="just" marL="12700" marR="12700" indent="255904">
              <a:lnSpc>
                <a:spcPts val="1730"/>
              </a:lnSpc>
              <a:spcBef>
                <a:spcPts val="715"/>
              </a:spcBef>
            </a:pPr>
            <a:r>
              <a:rPr dirty="0" sz="1450" spc="-10">
                <a:latin typeface="Times New Roman"/>
                <a:cs typeface="Times New Roman"/>
              </a:rPr>
              <a:t>"No </a:t>
            </a:r>
            <a:r>
              <a:rPr dirty="0" sz="1450" spc="-5">
                <a:latin typeface="Times New Roman"/>
                <a:cs typeface="Times New Roman"/>
              </a:rPr>
              <a:t>one </a:t>
            </a:r>
            <a:r>
              <a:rPr dirty="0" sz="1450" spc="-10">
                <a:latin typeface="Times New Roman"/>
                <a:cs typeface="Times New Roman"/>
              </a:rPr>
              <a:t>gave </a:t>
            </a:r>
            <a:r>
              <a:rPr dirty="0" sz="1450" spc="-5">
                <a:latin typeface="Times New Roman"/>
                <a:cs typeface="Times New Roman"/>
              </a:rPr>
              <a:t>you </a:t>
            </a:r>
            <a:r>
              <a:rPr dirty="0" sz="1450" spc="-10">
                <a:latin typeface="Times New Roman"/>
                <a:cs typeface="Times New Roman"/>
              </a:rPr>
              <a:t>permission to slap the girls in the face. Better class than  </a:t>
            </a:r>
            <a:r>
              <a:rPr dirty="0" sz="1450" spc="-5">
                <a:latin typeface="Times New Roman"/>
                <a:cs typeface="Times New Roman"/>
              </a:rPr>
              <a:t>you </a:t>
            </a:r>
            <a:r>
              <a:rPr dirty="0" sz="1450" spc="-10">
                <a:latin typeface="Times New Roman"/>
                <a:cs typeface="Times New Roman"/>
              </a:rPr>
              <a:t>come here, and never slap </a:t>
            </a:r>
            <a:r>
              <a:rPr dirty="0" sz="1450" spc="-5">
                <a:latin typeface="Times New Roman"/>
                <a:cs typeface="Times New Roman"/>
              </a:rPr>
              <a:t>a </a:t>
            </a:r>
            <a:r>
              <a:rPr dirty="0" sz="1450" spc="-10">
                <a:latin typeface="Times New Roman"/>
                <a:cs typeface="Times New Roman"/>
              </a:rPr>
              <a:t>girl. </a:t>
            </a:r>
            <a:r>
              <a:rPr dirty="0" sz="1450" spc="-60">
                <a:latin typeface="Times New Roman"/>
                <a:cs typeface="Times New Roman"/>
              </a:rPr>
              <a:t>You</a:t>
            </a:r>
            <a:r>
              <a:rPr dirty="0" sz="1450" spc="30">
                <a:latin typeface="Times New Roman"/>
                <a:cs typeface="Times New Roman"/>
              </a:rPr>
              <a:t> </a:t>
            </a:r>
            <a:r>
              <a:rPr dirty="0" sz="1450" spc="-10">
                <a:latin typeface="Times New Roman"/>
                <a:cs typeface="Times New Roman"/>
              </a:rPr>
              <a:t>bounder!"</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Followed an </a:t>
            </a:r>
            <a:r>
              <a:rPr dirty="0" sz="1450" spc="-20">
                <a:latin typeface="Times New Roman"/>
                <a:cs typeface="Times New Roman"/>
              </a:rPr>
              <a:t>uproar. </a:t>
            </a:r>
            <a:r>
              <a:rPr dirty="0" sz="1450" spc="-30">
                <a:latin typeface="Times New Roman"/>
                <a:cs typeface="Times New Roman"/>
              </a:rPr>
              <a:t>Vassiliev </a:t>
            </a:r>
            <a:r>
              <a:rPr dirty="0" sz="1450" spc="-10">
                <a:latin typeface="Times New Roman"/>
                <a:cs typeface="Times New Roman"/>
              </a:rPr>
              <a:t>was scared and went white. In the next room  some </a:t>
            </a:r>
            <a:r>
              <a:rPr dirty="0" sz="1450" spc="-5">
                <a:latin typeface="Times New Roman"/>
                <a:cs typeface="Times New Roman"/>
              </a:rPr>
              <a:t>one </a:t>
            </a:r>
            <a:r>
              <a:rPr dirty="0" sz="1450" spc="-10">
                <a:latin typeface="Times New Roman"/>
                <a:cs typeface="Times New Roman"/>
              </a:rPr>
              <a:t>wept, sobbing, </a:t>
            </a:r>
            <a:r>
              <a:rPr dirty="0" sz="1450" spc="-20">
                <a:latin typeface="Times New Roman"/>
                <a:cs typeface="Times New Roman"/>
              </a:rPr>
              <a:t>sincerely,</a:t>
            </a:r>
            <a:r>
              <a:rPr dirty="0" sz="1450" spc="320">
                <a:latin typeface="Times New Roman"/>
                <a:cs typeface="Times New Roman"/>
              </a:rPr>
              <a:t> </a:t>
            </a:r>
            <a:r>
              <a:rPr dirty="0" sz="1450" spc="-10">
                <a:latin typeface="Times New Roman"/>
                <a:cs typeface="Times New Roman"/>
              </a:rPr>
              <a:t>as only the insulted weep. And </a:t>
            </a:r>
            <a:r>
              <a:rPr dirty="0" sz="1450" spc="-5">
                <a:latin typeface="Times New Roman"/>
                <a:cs typeface="Times New Roman"/>
              </a:rPr>
              <a:t>he  </a:t>
            </a:r>
            <a:r>
              <a:rPr dirty="0" sz="1450" spc="-10">
                <a:latin typeface="Times New Roman"/>
                <a:cs typeface="Times New Roman"/>
              </a:rPr>
              <a:t>understood that indeed human beings lived here, actually human beings, who  get offended, </a:t>
            </a:r>
            <a:r>
              <a:rPr dirty="0" sz="1450" spc="-20">
                <a:latin typeface="Times New Roman"/>
                <a:cs typeface="Times New Roman"/>
              </a:rPr>
              <a:t>suffer, </a:t>
            </a:r>
            <a:r>
              <a:rPr dirty="0" sz="1450" spc="-10">
                <a:latin typeface="Times New Roman"/>
                <a:cs typeface="Times New Roman"/>
              </a:rPr>
              <a:t>weep, and ask for help. The smouldering hatred, the  feeling </a:t>
            </a:r>
            <a:r>
              <a:rPr dirty="0" sz="1450" spc="-5">
                <a:latin typeface="Times New Roman"/>
                <a:cs typeface="Times New Roman"/>
              </a:rPr>
              <a:t>of </a:t>
            </a:r>
            <a:r>
              <a:rPr dirty="0" sz="1450" spc="-10">
                <a:latin typeface="Times New Roman"/>
                <a:cs typeface="Times New Roman"/>
              </a:rPr>
              <a:t>repulsion, gave way to an acute sense </a:t>
            </a:r>
            <a:r>
              <a:rPr dirty="0" sz="1450" spc="-5">
                <a:latin typeface="Times New Roman"/>
                <a:cs typeface="Times New Roman"/>
              </a:rPr>
              <a:t>of </a:t>
            </a:r>
            <a:r>
              <a:rPr dirty="0" sz="1450" spc="-10">
                <a:latin typeface="Times New Roman"/>
                <a:cs typeface="Times New Roman"/>
              </a:rPr>
              <a:t>pity and anger against the  </a:t>
            </a:r>
            <a:r>
              <a:rPr dirty="0" sz="1450" spc="-15">
                <a:latin typeface="Times New Roman"/>
                <a:cs typeface="Times New Roman"/>
              </a:rPr>
              <a:t>wrong-doer. </a:t>
            </a:r>
            <a:r>
              <a:rPr dirty="0" sz="1450" spc="-10">
                <a:latin typeface="Times New Roman"/>
                <a:cs typeface="Times New Roman"/>
              </a:rPr>
              <a:t>He rushed into the room from which the weeping came. Through  the rows </a:t>
            </a:r>
            <a:r>
              <a:rPr dirty="0" sz="1450" spc="-5">
                <a:latin typeface="Times New Roman"/>
                <a:cs typeface="Times New Roman"/>
              </a:rPr>
              <a:t>of </a:t>
            </a:r>
            <a:r>
              <a:rPr dirty="0" sz="1450" spc="-10">
                <a:latin typeface="Times New Roman"/>
                <a:cs typeface="Times New Roman"/>
              </a:rPr>
              <a:t>bottles which stood </a:t>
            </a:r>
            <a:r>
              <a:rPr dirty="0" sz="1450" spc="-5">
                <a:latin typeface="Times New Roman"/>
                <a:cs typeface="Times New Roman"/>
              </a:rPr>
              <a:t>on </a:t>
            </a:r>
            <a:r>
              <a:rPr dirty="0" sz="1450" spc="-10">
                <a:latin typeface="Times New Roman"/>
                <a:cs typeface="Times New Roman"/>
              </a:rPr>
              <a:t>the marble table-top </a:t>
            </a:r>
            <a:r>
              <a:rPr dirty="0" sz="1450" spc="-5">
                <a:latin typeface="Times New Roman"/>
                <a:cs typeface="Times New Roman"/>
              </a:rPr>
              <a:t>he </a:t>
            </a:r>
            <a:r>
              <a:rPr dirty="0" sz="1450" spc="-10">
                <a:latin typeface="Times New Roman"/>
                <a:cs typeface="Times New Roman"/>
              </a:rPr>
              <a:t>saw </a:t>
            </a:r>
            <a:r>
              <a:rPr dirty="0" sz="1450" spc="-5">
                <a:latin typeface="Times New Roman"/>
                <a:cs typeface="Times New Roman"/>
              </a:rPr>
              <a:t>a </a:t>
            </a:r>
            <a:r>
              <a:rPr dirty="0" sz="1450" spc="-10">
                <a:latin typeface="Times New Roman"/>
                <a:cs typeface="Times New Roman"/>
              </a:rPr>
              <a:t>suffering  tear-stained face, stretched </a:t>
            </a:r>
            <a:r>
              <a:rPr dirty="0" sz="1450" spc="-5">
                <a:latin typeface="Times New Roman"/>
                <a:cs typeface="Times New Roman"/>
              </a:rPr>
              <a:t>out </a:t>
            </a:r>
            <a:r>
              <a:rPr dirty="0" sz="1450" spc="-10">
                <a:latin typeface="Times New Roman"/>
                <a:cs typeface="Times New Roman"/>
              </a:rPr>
              <a:t>his hands towards this face, stepped to the table  and instantly gave </a:t>
            </a:r>
            <a:r>
              <a:rPr dirty="0" sz="1450" spc="-5">
                <a:latin typeface="Times New Roman"/>
                <a:cs typeface="Times New Roman"/>
              </a:rPr>
              <a:t>a </a:t>
            </a:r>
            <a:r>
              <a:rPr dirty="0" sz="1450" spc="-10">
                <a:latin typeface="Times New Roman"/>
                <a:cs typeface="Times New Roman"/>
              </a:rPr>
              <a:t>leap back in </a:t>
            </a:r>
            <a:r>
              <a:rPr dirty="0" sz="1450" spc="-20">
                <a:latin typeface="Times New Roman"/>
                <a:cs typeface="Times New Roman"/>
              </a:rPr>
              <a:t>terror. </a:t>
            </a:r>
            <a:r>
              <a:rPr dirty="0" sz="1450" spc="-10">
                <a:latin typeface="Times New Roman"/>
                <a:cs typeface="Times New Roman"/>
              </a:rPr>
              <a:t>The sobbing woman was</a:t>
            </a:r>
            <a:r>
              <a:rPr dirty="0" sz="1450" spc="135">
                <a:latin typeface="Times New Roman"/>
                <a:cs typeface="Times New Roman"/>
              </a:rPr>
              <a:t> </a:t>
            </a:r>
            <a:r>
              <a:rPr dirty="0" sz="1450" spc="-10">
                <a:latin typeface="Times New Roman"/>
                <a:cs typeface="Times New Roman"/>
              </a:rPr>
              <a:t>dead-drunk.</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As</a:t>
            </a:r>
            <a:r>
              <a:rPr dirty="0" sz="1450" spc="25">
                <a:latin typeface="Times New Roman"/>
                <a:cs typeface="Times New Roman"/>
              </a:rPr>
              <a:t> </a:t>
            </a:r>
            <a:r>
              <a:rPr dirty="0" sz="1450" spc="-5">
                <a:latin typeface="Times New Roman"/>
                <a:cs typeface="Times New Roman"/>
              </a:rPr>
              <a:t>he</a:t>
            </a:r>
            <a:r>
              <a:rPr dirty="0" sz="1450" spc="30">
                <a:latin typeface="Times New Roman"/>
                <a:cs typeface="Times New Roman"/>
              </a:rPr>
              <a:t> </a:t>
            </a:r>
            <a:r>
              <a:rPr dirty="0" sz="1450" spc="-10">
                <a:latin typeface="Times New Roman"/>
                <a:cs typeface="Times New Roman"/>
              </a:rPr>
              <a:t>made</a:t>
            </a:r>
            <a:r>
              <a:rPr dirty="0" sz="1450" spc="30">
                <a:latin typeface="Times New Roman"/>
                <a:cs typeface="Times New Roman"/>
              </a:rPr>
              <a:t> </a:t>
            </a:r>
            <a:r>
              <a:rPr dirty="0" sz="1450" spc="-10">
                <a:latin typeface="Times New Roman"/>
                <a:cs typeface="Times New Roman"/>
              </a:rPr>
              <a:t>his</a:t>
            </a:r>
            <a:r>
              <a:rPr dirty="0" sz="1450" spc="30">
                <a:latin typeface="Times New Roman"/>
                <a:cs typeface="Times New Roman"/>
              </a:rPr>
              <a:t> </a:t>
            </a:r>
            <a:r>
              <a:rPr dirty="0" sz="1450" spc="-10">
                <a:latin typeface="Times New Roman"/>
                <a:cs typeface="Times New Roman"/>
              </a:rPr>
              <a:t>way</a:t>
            </a:r>
            <a:r>
              <a:rPr dirty="0" sz="1450" spc="35">
                <a:latin typeface="Times New Roman"/>
                <a:cs typeface="Times New Roman"/>
              </a:rPr>
              <a:t> </a:t>
            </a:r>
            <a:r>
              <a:rPr dirty="0" sz="1450" spc="-10">
                <a:latin typeface="Times New Roman"/>
                <a:cs typeface="Times New Roman"/>
              </a:rPr>
              <a:t>through</a:t>
            </a:r>
            <a:r>
              <a:rPr dirty="0" sz="1450" spc="25">
                <a:latin typeface="Times New Roman"/>
                <a:cs typeface="Times New Roman"/>
              </a:rPr>
              <a:t>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noisy</a:t>
            </a:r>
            <a:r>
              <a:rPr dirty="0" sz="1450" spc="25">
                <a:latin typeface="Times New Roman"/>
                <a:cs typeface="Times New Roman"/>
              </a:rPr>
              <a:t> </a:t>
            </a:r>
            <a:r>
              <a:rPr dirty="0" sz="1450" spc="-10">
                <a:latin typeface="Times New Roman"/>
                <a:cs typeface="Times New Roman"/>
              </a:rPr>
              <a:t>crowd,</a:t>
            </a:r>
            <a:r>
              <a:rPr dirty="0" sz="1450" spc="35">
                <a:latin typeface="Times New Roman"/>
                <a:cs typeface="Times New Roman"/>
              </a:rPr>
              <a:t> </a:t>
            </a:r>
            <a:r>
              <a:rPr dirty="0" sz="1450" spc="-10">
                <a:latin typeface="Times New Roman"/>
                <a:cs typeface="Times New Roman"/>
              </a:rPr>
              <a:t>gathered</a:t>
            </a:r>
            <a:r>
              <a:rPr dirty="0" sz="1450" spc="30">
                <a:latin typeface="Times New Roman"/>
                <a:cs typeface="Times New Roman"/>
              </a:rPr>
              <a:t> </a:t>
            </a:r>
            <a:r>
              <a:rPr dirty="0" sz="1450" spc="-10">
                <a:latin typeface="Times New Roman"/>
                <a:cs typeface="Times New Roman"/>
              </a:rPr>
              <a:t>round</a:t>
            </a:r>
            <a:r>
              <a:rPr dirty="0" sz="1450" spc="30">
                <a:latin typeface="Times New Roman"/>
                <a:cs typeface="Times New Roman"/>
              </a:rPr>
              <a:t>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fair</a:t>
            </a:r>
            <a:r>
              <a:rPr dirty="0" sz="1450" spc="35">
                <a:latin typeface="Times New Roman"/>
                <a:cs typeface="Times New Roman"/>
              </a:rPr>
              <a:t> </a:t>
            </a:r>
            <a:r>
              <a:rPr dirty="0" sz="1450" spc="-10">
                <a:latin typeface="Times New Roman"/>
                <a:cs typeface="Times New Roman"/>
              </a:rPr>
              <a:t>man,</a:t>
            </a:r>
            <a:endParaRPr sz="145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672"/>
            <a:ext cx="5806440" cy="908050"/>
          </a:xfrm>
          <a:prstGeom prst="rect">
            <a:avLst/>
          </a:prstGeom>
        </p:spPr>
        <p:txBody>
          <a:bodyPr wrap="square" lIns="0" tIns="11430" rIns="0" bIns="0" rtlCol="0" vert="horz">
            <a:spAutoFit/>
          </a:bodyPr>
          <a:lstStyle/>
          <a:p>
            <a:pPr algn="just" marL="12700" marR="5080">
              <a:lnSpc>
                <a:spcPct val="100000"/>
              </a:lnSpc>
              <a:spcBef>
                <a:spcPts val="90"/>
              </a:spcBef>
            </a:pPr>
            <a:r>
              <a:rPr dirty="0" sz="1450" spc="-10">
                <a:latin typeface="Times New Roman"/>
                <a:cs typeface="Times New Roman"/>
              </a:rPr>
              <a:t>his heart failed him, </a:t>
            </a:r>
            <a:r>
              <a:rPr dirty="0" sz="1450" spc="-5">
                <a:latin typeface="Times New Roman"/>
                <a:cs typeface="Times New Roman"/>
              </a:rPr>
              <a:t>he </a:t>
            </a:r>
            <a:r>
              <a:rPr dirty="0" sz="1450" spc="-10">
                <a:latin typeface="Times New Roman"/>
                <a:cs typeface="Times New Roman"/>
              </a:rPr>
              <a:t>lost his courage like </a:t>
            </a:r>
            <a:r>
              <a:rPr dirty="0" sz="1450" spc="-5">
                <a:latin typeface="Times New Roman"/>
                <a:cs typeface="Times New Roman"/>
              </a:rPr>
              <a:t>a </a:t>
            </a:r>
            <a:r>
              <a:rPr dirty="0" sz="1450" spc="-30">
                <a:latin typeface="Times New Roman"/>
                <a:cs typeface="Times New Roman"/>
              </a:rPr>
              <a:t>boy, </a:t>
            </a:r>
            <a:r>
              <a:rPr dirty="0" sz="1450" spc="-10">
                <a:latin typeface="Times New Roman"/>
                <a:cs typeface="Times New Roman"/>
              </a:rPr>
              <a:t>and it seemed to him that in  this foreign, inconceivable world, they wanted to run after him, to beat him, to  abuse him with </a:t>
            </a:r>
            <a:r>
              <a:rPr dirty="0" sz="1450" spc="-5">
                <a:latin typeface="Times New Roman"/>
                <a:cs typeface="Times New Roman"/>
              </a:rPr>
              <a:t>foul </a:t>
            </a:r>
            <a:r>
              <a:rPr dirty="0" sz="1450" spc="-10">
                <a:latin typeface="Times New Roman"/>
                <a:cs typeface="Times New Roman"/>
              </a:rPr>
              <a:t>words. He tore down his coat from the peg and rushed  headlong down the</a:t>
            </a:r>
            <a:r>
              <a:rPr dirty="0" sz="1450">
                <a:latin typeface="Times New Roman"/>
                <a:cs typeface="Times New Roman"/>
              </a:rPr>
              <a:t> </a:t>
            </a:r>
            <a:r>
              <a:rPr dirty="0" sz="1450" spc="-10">
                <a:latin typeface="Times New Roman"/>
                <a:cs typeface="Times New Roman"/>
              </a:rPr>
              <a:t>stairs.</a:t>
            </a:r>
            <a:endParaRPr sz="1450">
              <a:latin typeface="Times New Roman"/>
              <a:cs typeface="Times New Roman"/>
            </a:endParaRPr>
          </a:p>
        </p:txBody>
      </p:sp>
      <p:sp>
        <p:nvSpPr>
          <p:cNvPr id="3" name="object 3"/>
          <p:cNvSpPr txBox="1"/>
          <p:nvPr/>
        </p:nvSpPr>
        <p:spPr>
          <a:xfrm>
            <a:off x="876300" y="2063503"/>
            <a:ext cx="5807710" cy="7973695"/>
          </a:xfrm>
          <a:prstGeom prst="rect">
            <a:avLst/>
          </a:prstGeom>
        </p:spPr>
        <p:txBody>
          <a:bodyPr wrap="square" lIns="0" tIns="11430" rIns="0" bIns="0" rtlCol="0" vert="horz">
            <a:spAutoFit/>
          </a:bodyPr>
          <a:lstStyle/>
          <a:p>
            <a:pPr algn="ctr">
              <a:lnSpc>
                <a:spcPct val="100000"/>
              </a:lnSpc>
              <a:spcBef>
                <a:spcPts val="90"/>
              </a:spcBef>
            </a:pPr>
            <a:r>
              <a:rPr dirty="0" sz="1450" spc="-10" b="1">
                <a:latin typeface="Times New Roman"/>
                <a:cs typeface="Times New Roman"/>
              </a:rPr>
              <a:t>V</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Pressing dose to the fence, </a:t>
            </a:r>
            <a:r>
              <a:rPr dirty="0" sz="1450" spc="-5">
                <a:latin typeface="Times New Roman"/>
                <a:cs typeface="Times New Roman"/>
              </a:rPr>
              <a:t>he </a:t>
            </a:r>
            <a:r>
              <a:rPr dirty="0" sz="1450" spc="-10">
                <a:latin typeface="Times New Roman"/>
                <a:cs typeface="Times New Roman"/>
              </a:rPr>
              <a:t>stood near to the house and waited for his  friends to come </a:t>
            </a:r>
            <a:r>
              <a:rPr dirty="0" sz="1450" spc="-5">
                <a:latin typeface="Times New Roman"/>
                <a:cs typeface="Times New Roman"/>
              </a:rPr>
              <a:t>out. </a:t>
            </a:r>
            <a:r>
              <a:rPr dirty="0" sz="1450" spc="-10">
                <a:latin typeface="Times New Roman"/>
                <a:cs typeface="Times New Roman"/>
              </a:rPr>
              <a:t>The sounds </a:t>
            </a:r>
            <a:r>
              <a:rPr dirty="0" sz="1450" spc="-5">
                <a:latin typeface="Times New Roman"/>
                <a:cs typeface="Times New Roman"/>
              </a:rPr>
              <a:t>of </a:t>
            </a:r>
            <a:r>
              <a:rPr dirty="0" sz="1450" spc="-10">
                <a:latin typeface="Times New Roman"/>
                <a:cs typeface="Times New Roman"/>
              </a:rPr>
              <a:t>the pianos and fiddles, </a:t>
            </a:r>
            <a:r>
              <a:rPr dirty="0" sz="1450" spc="-30">
                <a:latin typeface="Times New Roman"/>
                <a:cs typeface="Times New Roman"/>
              </a:rPr>
              <a:t>gay, </a:t>
            </a:r>
            <a:r>
              <a:rPr dirty="0" sz="1450" spc="-5">
                <a:latin typeface="Times New Roman"/>
                <a:cs typeface="Times New Roman"/>
              </a:rPr>
              <a:t>bold, </a:t>
            </a:r>
            <a:r>
              <a:rPr dirty="0" sz="1450" spc="-10">
                <a:latin typeface="Times New Roman"/>
                <a:cs typeface="Times New Roman"/>
              </a:rPr>
              <a:t>impudent  and sad, mingled into chaos in the </a:t>
            </a:r>
            <a:r>
              <a:rPr dirty="0" sz="1450" spc="-25">
                <a:latin typeface="Times New Roman"/>
                <a:cs typeface="Times New Roman"/>
              </a:rPr>
              <a:t>air, </a:t>
            </a:r>
            <a:r>
              <a:rPr dirty="0" sz="1450" spc="-10">
                <a:latin typeface="Times New Roman"/>
                <a:cs typeface="Times New Roman"/>
              </a:rPr>
              <a:t>and this confusion was, as before, as if  an unseen orchestra were tuning in the dark over the roof-tops. If </a:t>
            </a:r>
            <a:r>
              <a:rPr dirty="0" sz="1450" spc="-5">
                <a:latin typeface="Times New Roman"/>
                <a:cs typeface="Times New Roman"/>
              </a:rPr>
              <a:t>he </a:t>
            </a:r>
            <a:r>
              <a:rPr dirty="0" sz="1450" spc="-10">
                <a:latin typeface="Times New Roman"/>
                <a:cs typeface="Times New Roman"/>
              </a:rPr>
              <a:t>looked </a:t>
            </a:r>
            <a:r>
              <a:rPr dirty="0" sz="1450" spc="-5">
                <a:latin typeface="Times New Roman"/>
                <a:cs typeface="Times New Roman"/>
              </a:rPr>
              <a:t>up  </a:t>
            </a:r>
            <a:r>
              <a:rPr dirty="0" sz="1450" spc="-10">
                <a:latin typeface="Times New Roman"/>
                <a:cs typeface="Times New Roman"/>
              </a:rPr>
              <a:t>towards the darkness, then all the background was scattered with white,  moving points: it was snowing. The flakes, coming into the light, spun lazily  in the air like feathers, and still more lazily fell. Flakes </a:t>
            </a:r>
            <a:r>
              <a:rPr dirty="0" sz="1450" spc="-5">
                <a:latin typeface="Times New Roman"/>
                <a:cs typeface="Times New Roman"/>
              </a:rPr>
              <a:t>of </a:t>
            </a:r>
            <a:r>
              <a:rPr dirty="0" sz="1450" spc="-10">
                <a:latin typeface="Times New Roman"/>
                <a:cs typeface="Times New Roman"/>
              </a:rPr>
              <a:t>snow crowded  whirling about </a:t>
            </a:r>
            <a:r>
              <a:rPr dirty="0" sz="1450" spc="-35">
                <a:latin typeface="Times New Roman"/>
                <a:cs typeface="Times New Roman"/>
              </a:rPr>
              <a:t>Vassiliev, </a:t>
            </a:r>
            <a:r>
              <a:rPr dirty="0" sz="1450" spc="-10">
                <a:latin typeface="Times New Roman"/>
                <a:cs typeface="Times New Roman"/>
              </a:rPr>
              <a:t>and </a:t>
            </a:r>
            <a:r>
              <a:rPr dirty="0" sz="1450" spc="-5">
                <a:latin typeface="Times New Roman"/>
                <a:cs typeface="Times New Roman"/>
              </a:rPr>
              <a:t>hung on </a:t>
            </a:r>
            <a:r>
              <a:rPr dirty="0" sz="1450" spc="-10">
                <a:latin typeface="Times New Roman"/>
                <a:cs typeface="Times New Roman"/>
              </a:rPr>
              <a:t>his beard, his eyelashes, his eyebrows.  The cabmen, the horses, and the </a:t>
            </a:r>
            <a:r>
              <a:rPr dirty="0" sz="1450" spc="-20">
                <a:latin typeface="Times New Roman"/>
                <a:cs typeface="Times New Roman"/>
              </a:rPr>
              <a:t>passers-by, </a:t>
            </a:r>
            <a:r>
              <a:rPr dirty="0" sz="1450" spc="-10">
                <a:latin typeface="Times New Roman"/>
                <a:cs typeface="Times New Roman"/>
              </a:rPr>
              <a:t>all were</a:t>
            </a:r>
            <a:r>
              <a:rPr dirty="0" sz="1450" spc="60">
                <a:latin typeface="Times New Roman"/>
                <a:cs typeface="Times New Roman"/>
              </a:rPr>
              <a:t> </a:t>
            </a:r>
            <a:r>
              <a:rPr dirty="0" sz="1450" spc="-10">
                <a:latin typeface="Times New Roman"/>
                <a:cs typeface="Times New Roman"/>
              </a:rPr>
              <a:t>white.</a:t>
            </a:r>
            <a:endParaRPr sz="1450">
              <a:latin typeface="Times New Roman"/>
              <a:cs typeface="Times New Roman"/>
            </a:endParaRPr>
          </a:p>
          <a:p>
            <a:pPr algn="just" marL="12700" marR="13335" indent="255904">
              <a:lnSpc>
                <a:spcPts val="1730"/>
              </a:lnSpc>
              <a:spcBef>
                <a:spcPts val="780"/>
              </a:spcBef>
            </a:pPr>
            <a:r>
              <a:rPr dirty="0" sz="1450" spc="-10">
                <a:latin typeface="Times New Roman"/>
                <a:cs typeface="Times New Roman"/>
              </a:rPr>
              <a:t>"How dare the snow fall in this street?" </a:t>
            </a:r>
            <a:r>
              <a:rPr dirty="0" sz="1450" spc="-5">
                <a:latin typeface="Times New Roman"/>
                <a:cs typeface="Times New Roman"/>
              </a:rPr>
              <a:t>thought </a:t>
            </a:r>
            <a:r>
              <a:rPr dirty="0" sz="1450" spc="-35">
                <a:latin typeface="Times New Roman"/>
                <a:cs typeface="Times New Roman"/>
              </a:rPr>
              <a:t>Vassiliev. </a:t>
            </a:r>
            <a:r>
              <a:rPr dirty="0" sz="1450" spc="-10">
                <a:latin typeface="Times New Roman"/>
                <a:cs typeface="Times New Roman"/>
              </a:rPr>
              <a:t>"A curse </a:t>
            </a:r>
            <a:r>
              <a:rPr dirty="0" sz="1450" spc="-5">
                <a:latin typeface="Times New Roman"/>
                <a:cs typeface="Times New Roman"/>
              </a:rPr>
              <a:t>on  </a:t>
            </a:r>
            <a:r>
              <a:rPr dirty="0" sz="1450" spc="-10">
                <a:latin typeface="Times New Roman"/>
                <a:cs typeface="Times New Roman"/>
              </a:rPr>
              <a:t>these houses."</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Because </a:t>
            </a:r>
            <a:r>
              <a:rPr dirty="0" sz="1450" spc="-5">
                <a:latin typeface="Times New Roman"/>
                <a:cs typeface="Times New Roman"/>
              </a:rPr>
              <a:t>of </a:t>
            </a:r>
            <a:r>
              <a:rPr dirty="0" sz="1450" spc="-10">
                <a:latin typeface="Times New Roman"/>
                <a:cs typeface="Times New Roman"/>
              </a:rPr>
              <a:t>his headlong rush down the staircase his feet failed him from  weariness;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out of </a:t>
            </a:r>
            <a:r>
              <a:rPr dirty="0" sz="1450" spc="-10">
                <a:latin typeface="Times New Roman"/>
                <a:cs typeface="Times New Roman"/>
              </a:rPr>
              <a:t>breath as if </a:t>
            </a:r>
            <a:r>
              <a:rPr dirty="0" sz="1450" spc="-5">
                <a:latin typeface="Times New Roman"/>
                <a:cs typeface="Times New Roman"/>
              </a:rPr>
              <a:t>he </a:t>
            </a:r>
            <a:r>
              <a:rPr dirty="0" sz="1450" spc="-10">
                <a:latin typeface="Times New Roman"/>
                <a:cs typeface="Times New Roman"/>
              </a:rPr>
              <a:t>had climbed </a:t>
            </a:r>
            <a:r>
              <a:rPr dirty="0" sz="1450" spc="-5">
                <a:latin typeface="Times New Roman"/>
                <a:cs typeface="Times New Roman"/>
              </a:rPr>
              <a:t>a </a:t>
            </a:r>
            <a:r>
              <a:rPr dirty="0" sz="1450" spc="-10">
                <a:latin typeface="Times New Roman"/>
                <a:cs typeface="Times New Roman"/>
              </a:rPr>
              <a:t>mountain. His heart  beat so loud that </a:t>
            </a:r>
            <a:r>
              <a:rPr dirty="0" sz="1450" spc="-5">
                <a:latin typeface="Times New Roman"/>
                <a:cs typeface="Times New Roman"/>
              </a:rPr>
              <a:t>he </a:t>
            </a:r>
            <a:r>
              <a:rPr dirty="0" sz="1450" spc="-10">
                <a:latin typeface="Times New Roman"/>
                <a:cs typeface="Times New Roman"/>
              </a:rPr>
              <a:t>could hear it. A longing came over him to get </a:t>
            </a:r>
            <a:r>
              <a:rPr dirty="0" sz="1450" spc="-5">
                <a:latin typeface="Times New Roman"/>
                <a:cs typeface="Times New Roman"/>
              </a:rPr>
              <a:t>out of </a:t>
            </a:r>
            <a:r>
              <a:rPr dirty="0" sz="1450" spc="-10">
                <a:latin typeface="Times New Roman"/>
                <a:cs typeface="Times New Roman"/>
              </a:rPr>
              <a:t>this  street as soon as possible and </a:t>
            </a:r>
            <a:r>
              <a:rPr dirty="0" sz="1450" spc="-5">
                <a:latin typeface="Times New Roman"/>
                <a:cs typeface="Times New Roman"/>
              </a:rPr>
              <a:t>go </a:t>
            </a:r>
            <a:r>
              <a:rPr dirty="0" sz="1450" spc="-10">
                <a:latin typeface="Times New Roman"/>
                <a:cs typeface="Times New Roman"/>
              </a:rPr>
              <a:t>home; </a:t>
            </a:r>
            <a:r>
              <a:rPr dirty="0" sz="1450" spc="-5">
                <a:latin typeface="Times New Roman"/>
                <a:cs typeface="Times New Roman"/>
              </a:rPr>
              <a:t>but </a:t>
            </a:r>
            <a:r>
              <a:rPr dirty="0" sz="1450" spc="-10">
                <a:latin typeface="Times New Roman"/>
                <a:cs typeface="Times New Roman"/>
              </a:rPr>
              <a:t>still stronger was his desire to wait  for his friends and to vent </a:t>
            </a:r>
            <a:r>
              <a:rPr dirty="0" sz="1450" spc="-5">
                <a:latin typeface="Times New Roman"/>
                <a:cs typeface="Times New Roman"/>
              </a:rPr>
              <a:t>upon </a:t>
            </a:r>
            <a:r>
              <a:rPr dirty="0" sz="1450" spc="-10">
                <a:latin typeface="Times New Roman"/>
                <a:cs typeface="Times New Roman"/>
              </a:rPr>
              <a:t>them his feeling </a:t>
            </a:r>
            <a:r>
              <a:rPr dirty="0" sz="1450" spc="-5">
                <a:latin typeface="Times New Roman"/>
                <a:cs typeface="Times New Roman"/>
              </a:rPr>
              <a:t>of</a:t>
            </a:r>
            <a:r>
              <a:rPr dirty="0" sz="1450" spc="60">
                <a:latin typeface="Times New Roman"/>
                <a:cs typeface="Times New Roman"/>
              </a:rPr>
              <a:t> </a:t>
            </a:r>
            <a:r>
              <a:rPr dirty="0" sz="1450" spc="-10">
                <a:latin typeface="Times New Roman"/>
                <a:cs typeface="Times New Roman"/>
              </a:rPr>
              <a:t>heaviness.</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He had </a:t>
            </a:r>
            <a:r>
              <a:rPr dirty="0" sz="1450" spc="-5">
                <a:latin typeface="Times New Roman"/>
                <a:cs typeface="Times New Roman"/>
              </a:rPr>
              <a:t>not </a:t>
            </a:r>
            <a:r>
              <a:rPr dirty="0" sz="1450" spc="-10">
                <a:latin typeface="Times New Roman"/>
                <a:cs typeface="Times New Roman"/>
              </a:rPr>
              <a:t>understood many things in the houses. The souls </a:t>
            </a:r>
            <a:r>
              <a:rPr dirty="0" sz="1450" spc="-5">
                <a:latin typeface="Times New Roman"/>
                <a:cs typeface="Times New Roman"/>
              </a:rPr>
              <a:t>of </a:t>
            </a:r>
            <a:r>
              <a:rPr dirty="0" sz="1450" spc="-10">
                <a:latin typeface="Times New Roman"/>
                <a:cs typeface="Times New Roman"/>
              </a:rPr>
              <a:t>the  perishing women were to him </a:t>
            </a:r>
            <a:r>
              <a:rPr dirty="0" sz="1450" spc="-5">
                <a:latin typeface="Times New Roman"/>
                <a:cs typeface="Times New Roman"/>
              </a:rPr>
              <a:t>a </a:t>
            </a:r>
            <a:r>
              <a:rPr dirty="0" sz="1450" spc="-10">
                <a:latin typeface="Times New Roman"/>
                <a:cs typeface="Times New Roman"/>
              </a:rPr>
              <a:t>mystery as before; </a:t>
            </a:r>
            <a:r>
              <a:rPr dirty="0" sz="1450" spc="-5">
                <a:latin typeface="Times New Roman"/>
                <a:cs typeface="Times New Roman"/>
              </a:rPr>
              <a:t>but </a:t>
            </a:r>
            <a:r>
              <a:rPr dirty="0" sz="1450" spc="-10">
                <a:latin typeface="Times New Roman"/>
                <a:cs typeface="Times New Roman"/>
              </a:rPr>
              <a:t>it was dear to him that  the business was much worse than </a:t>
            </a:r>
            <a:r>
              <a:rPr dirty="0" sz="1450" spc="-5">
                <a:latin typeface="Times New Roman"/>
                <a:cs typeface="Times New Roman"/>
              </a:rPr>
              <a:t>one </a:t>
            </a:r>
            <a:r>
              <a:rPr dirty="0" sz="1450" spc="-10">
                <a:latin typeface="Times New Roman"/>
                <a:cs typeface="Times New Roman"/>
              </a:rPr>
              <a:t>would have thought. If the guilty  woman who poisoned herself was called </a:t>
            </a:r>
            <a:r>
              <a:rPr dirty="0" sz="1450" spc="-5">
                <a:latin typeface="Times New Roman"/>
                <a:cs typeface="Times New Roman"/>
              </a:rPr>
              <a:t>a </a:t>
            </a:r>
            <a:r>
              <a:rPr dirty="0" sz="1450" spc="-10">
                <a:latin typeface="Times New Roman"/>
                <a:cs typeface="Times New Roman"/>
              </a:rPr>
              <a:t>prostitute, then it was hard to find </a:t>
            </a:r>
            <a:r>
              <a:rPr dirty="0" sz="1450" spc="-5">
                <a:latin typeface="Times New Roman"/>
                <a:cs typeface="Times New Roman"/>
              </a:rPr>
              <a:t>a  </a:t>
            </a:r>
            <a:r>
              <a:rPr dirty="0" sz="1450" spc="-10">
                <a:latin typeface="Times New Roman"/>
                <a:cs typeface="Times New Roman"/>
              </a:rPr>
              <a:t>suitable name for all these creatures, who danced to the muddling music and  said </a:t>
            </a:r>
            <a:r>
              <a:rPr dirty="0" sz="1450" spc="-5">
                <a:latin typeface="Times New Roman"/>
                <a:cs typeface="Times New Roman"/>
              </a:rPr>
              <a:t>long, </a:t>
            </a:r>
            <a:r>
              <a:rPr dirty="0" sz="1450" spc="-10">
                <a:latin typeface="Times New Roman"/>
                <a:cs typeface="Times New Roman"/>
              </a:rPr>
              <a:t>disgusting phrases. They were </a:t>
            </a:r>
            <a:r>
              <a:rPr dirty="0" sz="1450" spc="-5">
                <a:latin typeface="Times New Roman"/>
                <a:cs typeface="Times New Roman"/>
              </a:rPr>
              <a:t>not </a:t>
            </a:r>
            <a:r>
              <a:rPr dirty="0" sz="1450" spc="-10">
                <a:latin typeface="Times New Roman"/>
                <a:cs typeface="Times New Roman"/>
              </a:rPr>
              <a:t>perishing; they were already </a:t>
            </a:r>
            <a:r>
              <a:rPr dirty="0" sz="1450" spc="-5">
                <a:latin typeface="Times New Roman"/>
                <a:cs typeface="Times New Roman"/>
              </a:rPr>
              <a:t>done  </a:t>
            </a:r>
            <a:r>
              <a:rPr dirty="0" sz="1450" spc="-30">
                <a:latin typeface="Times New Roman"/>
                <a:cs typeface="Times New Roman"/>
              </a:rPr>
              <a:t>for.</a:t>
            </a:r>
            <a:endParaRPr sz="1450">
              <a:latin typeface="Times New Roman"/>
              <a:cs typeface="Times New Roman"/>
            </a:endParaRPr>
          </a:p>
          <a:p>
            <a:pPr algn="just" marL="12700" marR="7620" indent="255904">
              <a:lnSpc>
                <a:spcPts val="1730"/>
              </a:lnSpc>
              <a:spcBef>
                <a:spcPts val="780"/>
              </a:spcBef>
            </a:pPr>
            <a:r>
              <a:rPr dirty="0" sz="1450" spc="-30">
                <a:latin typeface="Times New Roman"/>
                <a:cs typeface="Times New Roman"/>
              </a:rPr>
              <a:t>"Vice </a:t>
            </a:r>
            <a:r>
              <a:rPr dirty="0" sz="1450" spc="-10">
                <a:latin typeface="Times New Roman"/>
                <a:cs typeface="Times New Roman"/>
              </a:rPr>
              <a:t>is here," </a:t>
            </a:r>
            <a:r>
              <a:rPr dirty="0" sz="1450" spc="-5">
                <a:latin typeface="Times New Roman"/>
                <a:cs typeface="Times New Roman"/>
              </a:rPr>
              <a:t>he </a:t>
            </a:r>
            <a:r>
              <a:rPr dirty="0" sz="1450" spc="-10">
                <a:latin typeface="Times New Roman"/>
                <a:cs typeface="Times New Roman"/>
              </a:rPr>
              <a:t>thought; "but there is neither confession </a:t>
            </a:r>
            <a:r>
              <a:rPr dirty="0" sz="1450" spc="-5">
                <a:latin typeface="Times New Roman"/>
                <a:cs typeface="Times New Roman"/>
              </a:rPr>
              <a:t>of </a:t>
            </a:r>
            <a:r>
              <a:rPr dirty="0" sz="1450" spc="-10">
                <a:latin typeface="Times New Roman"/>
                <a:cs typeface="Times New Roman"/>
              </a:rPr>
              <a:t>sin </a:t>
            </a:r>
            <a:r>
              <a:rPr dirty="0" sz="1450" spc="-5">
                <a:latin typeface="Times New Roman"/>
                <a:cs typeface="Times New Roman"/>
              </a:rPr>
              <a:t>nor hope  of </a:t>
            </a:r>
            <a:r>
              <a:rPr dirty="0" sz="1450" spc="-10">
                <a:latin typeface="Times New Roman"/>
                <a:cs typeface="Times New Roman"/>
              </a:rPr>
              <a:t>salvation. They are </a:t>
            </a:r>
            <a:r>
              <a:rPr dirty="0" sz="1450" spc="-5">
                <a:latin typeface="Times New Roman"/>
                <a:cs typeface="Times New Roman"/>
              </a:rPr>
              <a:t>bought </a:t>
            </a:r>
            <a:r>
              <a:rPr dirty="0" sz="1450" spc="-10">
                <a:latin typeface="Times New Roman"/>
                <a:cs typeface="Times New Roman"/>
              </a:rPr>
              <a:t>and sold, drowned in wine and </a:t>
            </a:r>
            <a:r>
              <a:rPr dirty="0" sz="1450" spc="-15">
                <a:latin typeface="Times New Roman"/>
                <a:cs typeface="Times New Roman"/>
              </a:rPr>
              <a:t>torpor, </a:t>
            </a:r>
            <a:r>
              <a:rPr dirty="0" sz="1450" spc="-10">
                <a:latin typeface="Times New Roman"/>
                <a:cs typeface="Times New Roman"/>
              </a:rPr>
              <a:t>and they  are </a:t>
            </a:r>
            <a:r>
              <a:rPr dirty="0" sz="1450" spc="-5">
                <a:latin typeface="Times New Roman"/>
                <a:cs typeface="Times New Roman"/>
              </a:rPr>
              <a:t>dull </a:t>
            </a:r>
            <a:r>
              <a:rPr dirty="0" sz="1450" spc="-10">
                <a:latin typeface="Times New Roman"/>
                <a:cs typeface="Times New Roman"/>
              </a:rPr>
              <a:t>and indifferent as sheep and </a:t>
            </a:r>
            <a:r>
              <a:rPr dirty="0" sz="1450" spc="-5">
                <a:latin typeface="Times New Roman"/>
                <a:cs typeface="Times New Roman"/>
              </a:rPr>
              <a:t>do not </a:t>
            </a:r>
            <a:r>
              <a:rPr dirty="0" sz="1450" spc="-10">
                <a:latin typeface="Times New Roman"/>
                <a:cs typeface="Times New Roman"/>
              </a:rPr>
              <a:t>understand. My God, my</a:t>
            </a:r>
            <a:r>
              <a:rPr dirty="0" sz="1450" spc="70">
                <a:latin typeface="Times New Roman"/>
                <a:cs typeface="Times New Roman"/>
              </a:rPr>
              <a:t> </a:t>
            </a:r>
            <a:r>
              <a:rPr dirty="0" sz="1450" spc="-10">
                <a:latin typeface="Times New Roman"/>
                <a:cs typeface="Times New Roman"/>
              </a:rPr>
              <a:t>God!"</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It was so dear to him that all that which is called human </a:t>
            </a:r>
            <a:r>
              <a:rPr dirty="0" sz="1450" spc="-20">
                <a:latin typeface="Times New Roman"/>
                <a:cs typeface="Times New Roman"/>
              </a:rPr>
              <a:t>dignity,  </a:t>
            </a:r>
            <a:r>
              <a:rPr dirty="0" sz="1450" spc="-15">
                <a:latin typeface="Times New Roman"/>
                <a:cs typeface="Times New Roman"/>
              </a:rPr>
              <a:t>individuality, </a:t>
            </a:r>
            <a:r>
              <a:rPr dirty="0" sz="1450" spc="-10">
                <a:latin typeface="Times New Roman"/>
                <a:cs typeface="Times New Roman"/>
              </a:rPr>
              <a:t>the image and likeness </a:t>
            </a:r>
            <a:r>
              <a:rPr dirty="0" sz="1450" spc="-5">
                <a:latin typeface="Times New Roman"/>
                <a:cs typeface="Times New Roman"/>
              </a:rPr>
              <a:t>of </a:t>
            </a:r>
            <a:r>
              <a:rPr dirty="0" sz="1450" spc="-10">
                <a:latin typeface="Times New Roman"/>
                <a:cs typeface="Times New Roman"/>
              </a:rPr>
              <a:t>God, was here dragged down to the  </a:t>
            </a:r>
            <a:r>
              <a:rPr dirty="0" sz="1450" spc="-15">
                <a:latin typeface="Times New Roman"/>
                <a:cs typeface="Times New Roman"/>
              </a:rPr>
              <a:t>gutter, </a:t>
            </a:r>
            <a:r>
              <a:rPr dirty="0" sz="1450" spc="-10">
                <a:latin typeface="Times New Roman"/>
                <a:cs typeface="Times New Roman"/>
              </a:rPr>
              <a:t>as they say </a:t>
            </a:r>
            <a:r>
              <a:rPr dirty="0" sz="1450" spc="-5">
                <a:latin typeface="Times New Roman"/>
                <a:cs typeface="Times New Roman"/>
              </a:rPr>
              <a:t>of </a:t>
            </a:r>
            <a:r>
              <a:rPr dirty="0" sz="1450" spc="-10">
                <a:latin typeface="Times New Roman"/>
                <a:cs typeface="Times New Roman"/>
              </a:rPr>
              <a:t>drunkards, and that </a:t>
            </a:r>
            <a:r>
              <a:rPr dirty="0" sz="1450" spc="-5">
                <a:latin typeface="Times New Roman"/>
                <a:cs typeface="Times New Roman"/>
              </a:rPr>
              <a:t>not </a:t>
            </a:r>
            <a:r>
              <a:rPr dirty="0" sz="1450" spc="-10">
                <a:latin typeface="Times New Roman"/>
                <a:cs typeface="Times New Roman"/>
              </a:rPr>
              <a:t>only the street and the stupid  women were to blame for</a:t>
            </a:r>
            <a:r>
              <a:rPr dirty="0" sz="1450" spc="1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A</a:t>
            </a:r>
            <a:r>
              <a:rPr dirty="0" sz="1450" spc="90">
                <a:latin typeface="Times New Roman"/>
                <a:cs typeface="Times New Roman"/>
              </a:rPr>
              <a:t> </a:t>
            </a:r>
            <a:r>
              <a:rPr dirty="0" sz="1450" spc="-10">
                <a:latin typeface="Times New Roman"/>
                <a:cs typeface="Times New Roman"/>
              </a:rPr>
              <a:t>crowd</a:t>
            </a:r>
            <a:r>
              <a:rPr dirty="0" sz="1450" spc="170">
                <a:latin typeface="Times New Roman"/>
                <a:cs typeface="Times New Roman"/>
              </a:rPr>
              <a:t> </a:t>
            </a:r>
            <a:r>
              <a:rPr dirty="0" sz="1450" spc="-5">
                <a:latin typeface="Times New Roman"/>
                <a:cs typeface="Times New Roman"/>
              </a:rPr>
              <a:t>of</a:t>
            </a:r>
            <a:r>
              <a:rPr dirty="0" sz="1450" spc="170">
                <a:latin typeface="Times New Roman"/>
                <a:cs typeface="Times New Roman"/>
              </a:rPr>
              <a:t> </a:t>
            </a:r>
            <a:r>
              <a:rPr dirty="0" sz="1450" spc="-10">
                <a:latin typeface="Times New Roman"/>
                <a:cs typeface="Times New Roman"/>
              </a:rPr>
              <a:t>students</a:t>
            </a:r>
            <a:r>
              <a:rPr dirty="0" sz="1450" spc="175">
                <a:latin typeface="Times New Roman"/>
                <a:cs typeface="Times New Roman"/>
              </a:rPr>
              <a:t> </a:t>
            </a:r>
            <a:r>
              <a:rPr dirty="0" sz="1450" spc="-10">
                <a:latin typeface="Times New Roman"/>
                <a:cs typeface="Times New Roman"/>
              </a:rPr>
              <a:t>white</a:t>
            </a:r>
            <a:r>
              <a:rPr dirty="0" sz="1450" spc="170">
                <a:latin typeface="Times New Roman"/>
                <a:cs typeface="Times New Roman"/>
              </a:rPr>
              <a:t> </a:t>
            </a:r>
            <a:r>
              <a:rPr dirty="0" sz="1450" spc="-10">
                <a:latin typeface="Times New Roman"/>
                <a:cs typeface="Times New Roman"/>
              </a:rPr>
              <a:t>with</a:t>
            </a:r>
            <a:r>
              <a:rPr dirty="0" sz="1450" spc="170">
                <a:latin typeface="Times New Roman"/>
                <a:cs typeface="Times New Roman"/>
              </a:rPr>
              <a:t> </a:t>
            </a:r>
            <a:r>
              <a:rPr dirty="0" sz="1450" spc="-25">
                <a:latin typeface="Times New Roman"/>
                <a:cs typeface="Times New Roman"/>
              </a:rPr>
              <a:t>snow,</a:t>
            </a:r>
            <a:r>
              <a:rPr dirty="0" sz="1450" spc="175">
                <a:latin typeface="Times New Roman"/>
                <a:cs typeface="Times New Roman"/>
              </a:rPr>
              <a:t> </a:t>
            </a:r>
            <a:r>
              <a:rPr dirty="0" sz="1450" spc="-10">
                <a:latin typeface="Times New Roman"/>
                <a:cs typeface="Times New Roman"/>
              </a:rPr>
              <a:t>talking</a:t>
            </a:r>
            <a:r>
              <a:rPr dirty="0" sz="1450" spc="170">
                <a:latin typeface="Times New Roman"/>
                <a:cs typeface="Times New Roman"/>
              </a:rPr>
              <a:t> </a:t>
            </a:r>
            <a:r>
              <a:rPr dirty="0" sz="1450" spc="-10">
                <a:latin typeface="Times New Roman"/>
                <a:cs typeface="Times New Roman"/>
              </a:rPr>
              <a:t>and</a:t>
            </a:r>
            <a:r>
              <a:rPr dirty="0" sz="1450" spc="170">
                <a:latin typeface="Times New Roman"/>
                <a:cs typeface="Times New Roman"/>
              </a:rPr>
              <a:t> </a:t>
            </a:r>
            <a:r>
              <a:rPr dirty="0" sz="1450" spc="-10">
                <a:latin typeface="Times New Roman"/>
                <a:cs typeface="Times New Roman"/>
              </a:rPr>
              <a:t>laughing</a:t>
            </a:r>
            <a:r>
              <a:rPr dirty="0" sz="1450" spc="175">
                <a:latin typeface="Times New Roman"/>
                <a:cs typeface="Times New Roman"/>
              </a:rPr>
              <a:t> </a:t>
            </a:r>
            <a:r>
              <a:rPr dirty="0" sz="1450" spc="-25">
                <a:latin typeface="Times New Roman"/>
                <a:cs typeface="Times New Roman"/>
              </a:rPr>
              <a:t>gaily,</a:t>
            </a:r>
            <a:r>
              <a:rPr dirty="0" sz="1450" spc="170">
                <a:latin typeface="Times New Roman"/>
                <a:cs typeface="Times New Roman"/>
              </a:rPr>
              <a:t> </a:t>
            </a:r>
            <a:r>
              <a:rPr dirty="0" sz="1450" spc="-10">
                <a:latin typeface="Times New Roman"/>
                <a:cs typeface="Times New Roman"/>
              </a:rPr>
              <a:t>passed</a:t>
            </a:r>
            <a:endParaRPr sz="1450">
              <a:latin typeface="Times New Roman"/>
              <a:cs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274810"/>
          </a:xfrm>
          <a:prstGeom prst="rect">
            <a:avLst/>
          </a:prstGeom>
        </p:spPr>
        <p:txBody>
          <a:bodyPr wrap="square" lIns="0" tIns="11430" rIns="0" bIns="0" rtlCol="0" vert="horz">
            <a:spAutoFit/>
          </a:bodyPr>
          <a:lstStyle/>
          <a:p>
            <a:pPr algn="just" marL="12700" marR="6350">
              <a:lnSpc>
                <a:spcPct val="99800"/>
              </a:lnSpc>
              <a:spcBef>
                <a:spcPts val="90"/>
              </a:spcBef>
            </a:pPr>
            <a:r>
              <a:rPr dirty="0" sz="1450" spc="-40">
                <a:latin typeface="Times New Roman"/>
                <a:cs typeface="Times New Roman"/>
              </a:rPr>
              <a:t>by. </a:t>
            </a:r>
            <a:r>
              <a:rPr dirty="0" sz="1450" spc="-10">
                <a:latin typeface="Times New Roman"/>
                <a:cs typeface="Times New Roman"/>
              </a:rPr>
              <a:t>One </a:t>
            </a:r>
            <a:r>
              <a:rPr dirty="0" sz="1450" spc="-5">
                <a:latin typeface="Times New Roman"/>
                <a:cs typeface="Times New Roman"/>
              </a:rPr>
              <a:t>of </a:t>
            </a:r>
            <a:r>
              <a:rPr dirty="0" sz="1450" spc="-10">
                <a:latin typeface="Times New Roman"/>
                <a:cs typeface="Times New Roman"/>
              </a:rPr>
              <a:t>them, </a:t>
            </a:r>
            <a:r>
              <a:rPr dirty="0" sz="1450" spc="-5">
                <a:latin typeface="Times New Roman"/>
                <a:cs typeface="Times New Roman"/>
              </a:rPr>
              <a:t>a </a:t>
            </a:r>
            <a:r>
              <a:rPr dirty="0" sz="1450" spc="-10">
                <a:latin typeface="Times New Roman"/>
                <a:cs typeface="Times New Roman"/>
              </a:rPr>
              <a:t>tall, thin man, peered into </a:t>
            </a:r>
            <a:r>
              <a:rPr dirty="0" sz="1450" spc="-25">
                <a:latin typeface="Times New Roman"/>
                <a:cs typeface="Times New Roman"/>
              </a:rPr>
              <a:t>Vassiliev's </a:t>
            </a:r>
            <a:r>
              <a:rPr dirty="0" sz="1450" spc="-10">
                <a:latin typeface="Times New Roman"/>
                <a:cs typeface="Times New Roman"/>
              </a:rPr>
              <a:t>face and said  </a:t>
            </a:r>
            <a:r>
              <a:rPr dirty="0" sz="1450" spc="-15">
                <a:latin typeface="Times New Roman"/>
                <a:cs typeface="Times New Roman"/>
              </a:rPr>
              <a:t>drunkenly, </a:t>
            </a:r>
            <a:r>
              <a:rPr dirty="0" sz="1450" spc="-10">
                <a:latin typeface="Times New Roman"/>
                <a:cs typeface="Times New Roman"/>
              </a:rPr>
              <a:t>"He's </a:t>
            </a:r>
            <a:r>
              <a:rPr dirty="0" sz="1450" spc="-5">
                <a:latin typeface="Times New Roman"/>
                <a:cs typeface="Times New Roman"/>
              </a:rPr>
              <a:t>one of </a:t>
            </a:r>
            <a:r>
              <a:rPr dirty="0" sz="1450" spc="-10">
                <a:latin typeface="Times New Roman"/>
                <a:cs typeface="Times New Roman"/>
              </a:rPr>
              <a:t>ours. Logged, old man? Aha! my lad. Never mind.  </a:t>
            </a:r>
            <a:r>
              <a:rPr dirty="0" sz="1450" spc="-40">
                <a:latin typeface="Times New Roman"/>
                <a:cs typeface="Times New Roman"/>
              </a:rPr>
              <a:t>Walk </a:t>
            </a:r>
            <a:r>
              <a:rPr dirty="0" sz="1450" spc="-5">
                <a:latin typeface="Times New Roman"/>
                <a:cs typeface="Times New Roman"/>
              </a:rPr>
              <a:t>up, </a:t>
            </a:r>
            <a:r>
              <a:rPr dirty="0" sz="1450" spc="-10">
                <a:latin typeface="Times New Roman"/>
                <a:cs typeface="Times New Roman"/>
              </a:rPr>
              <a:t>never say die,</a:t>
            </a:r>
            <a:r>
              <a:rPr dirty="0" sz="1450" spc="35">
                <a:latin typeface="Times New Roman"/>
                <a:cs typeface="Times New Roman"/>
              </a:rPr>
              <a:t> </a:t>
            </a:r>
            <a:r>
              <a:rPr dirty="0" sz="1450" spc="-10">
                <a:latin typeface="Times New Roman"/>
                <a:cs typeface="Times New Roman"/>
              </a:rPr>
              <a:t>uncle."</a:t>
            </a:r>
            <a:endParaRPr sz="1450">
              <a:latin typeface="Times New Roman"/>
              <a:cs typeface="Times New Roman"/>
            </a:endParaRPr>
          </a:p>
          <a:p>
            <a:pPr marL="12700" marR="10160" indent="255904">
              <a:lnSpc>
                <a:spcPts val="1730"/>
              </a:lnSpc>
              <a:spcBef>
                <a:spcPts val="850"/>
              </a:spcBef>
            </a:pPr>
            <a:r>
              <a:rPr dirty="0" sz="1450" spc="-10">
                <a:latin typeface="Times New Roman"/>
                <a:cs typeface="Times New Roman"/>
              </a:rPr>
              <a:t>He took </a:t>
            </a:r>
            <a:r>
              <a:rPr dirty="0" sz="1450" spc="-30">
                <a:latin typeface="Times New Roman"/>
                <a:cs typeface="Times New Roman"/>
              </a:rPr>
              <a:t>Vassiliev </a:t>
            </a:r>
            <a:r>
              <a:rPr dirty="0" sz="1450" spc="-5">
                <a:latin typeface="Times New Roman"/>
                <a:cs typeface="Times New Roman"/>
              </a:rPr>
              <a:t>by </a:t>
            </a:r>
            <a:r>
              <a:rPr dirty="0" sz="1450" spc="-10">
                <a:latin typeface="Times New Roman"/>
                <a:cs typeface="Times New Roman"/>
              </a:rPr>
              <a:t>the shoulders and pressed his cold wet moustaches to  his cheek, then slipped, staggered, brandished his arms, and cried</a:t>
            </a:r>
            <a:r>
              <a:rPr dirty="0" sz="1450" spc="75">
                <a:latin typeface="Times New Roman"/>
                <a:cs typeface="Times New Roman"/>
              </a:rPr>
              <a:t> </a:t>
            </a:r>
            <a:r>
              <a:rPr dirty="0" sz="1450" spc="-5">
                <a:latin typeface="Times New Roman"/>
                <a:cs typeface="Times New Roman"/>
              </a:rPr>
              <a:t>out:</a:t>
            </a:r>
            <a:endParaRPr sz="1450">
              <a:latin typeface="Times New Roman"/>
              <a:cs typeface="Times New Roman"/>
            </a:endParaRPr>
          </a:p>
          <a:p>
            <a:pPr marL="268605">
              <a:lnSpc>
                <a:spcPct val="100000"/>
              </a:lnSpc>
              <a:spcBef>
                <a:spcPts val="650"/>
              </a:spcBef>
            </a:pPr>
            <a:r>
              <a:rPr dirty="0" sz="1450" spc="-10">
                <a:latin typeface="Times New Roman"/>
                <a:cs typeface="Times New Roman"/>
              </a:rPr>
              <a:t>"Steady there—don't</a:t>
            </a:r>
            <a:r>
              <a:rPr dirty="0" sz="1450" spc="-5">
                <a:latin typeface="Times New Roman"/>
                <a:cs typeface="Times New Roman"/>
              </a:rPr>
              <a:t> </a:t>
            </a:r>
            <a:r>
              <a:rPr dirty="0" sz="1450" spc="-10">
                <a:latin typeface="Times New Roman"/>
                <a:cs typeface="Times New Roman"/>
              </a:rPr>
              <a:t>fall."</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Laughing, </a:t>
            </a:r>
            <a:r>
              <a:rPr dirty="0" sz="1450" spc="-5">
                <a:latin typeface="Times New Roman"/>
                <a:cs typeface="Times New Roman"/>
              </a:rPr>
              <a:t>he </a:t>
            </a:r>
            <a:r>
              <a:rPr dirty="0" sz="1450" spc="-10">
                <a:latin typeface="Times New Roman"/>
                <a:cs typeface="Times New Roman"/>
              </a:rPr>
              <a:t>ran to join his</a:t>
            </a:r>
            <a:r>
              <a:rPr dirty="0" sz="1450" spc="15">
                <a:latin typeface="Times New Roman"/>
                <a:cs typeface="Times New Roman"/>
              </a:rPr>
              <a:t> </a:t>
            </a:r>
            <a:r>
              <a:rPr dirty="0" sz="1450" spc="-10">
                <a:latin typeface="Times New Roman"/>
                <a:cs typeface="Times New Roman"/>
              </a:rPr>
              <a:t>comrades.</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Through the noise the painter's voice became</a:t>
            </a:r>
            <a:r>
              <a:rPr dirty="0" sz="1450" spc="35">
                <a:latin typeface="Times New Roman"/>
                <a:cs typeface="Times New Roman"/>
              </a:rPr>
              <a:t> </a:t>
            </a:r>
            <a:r>
              <a:rPr dirty="0" sz="1450" spc="-10">
                <a:latin typeface="Times New Roman"/>
                <a:cs typeface="Times New Roman"/>
              </a:rPr>
              <a:t>audible.</a:t>
            </a:r>
            <a:endParaRPr sz="1450">
              <a:latin typeface="Times New Roman"/>
              <a:cs typeface="Times New Roman"/>
            </a:endParaRPr>
          </a:p>
          <a:p>
            <a:pPr marL="268605">
              <a:lnSpc>
                <a:spcPct val="100000"/>
              </a:lnSpc>
              <a:spcBef>
                <a:spcPts val="710"/>
              </a:spcBef>
            </a:pPr>
            <a:r>
              <a:rPr dirty="0" sz="1450" spc="-45">
                <a:latin typeface="Times New Roman"/>
                <a:cs typeface="Times New Roman"/>
              </a:rPr>
              <a:t>"You </a:t>
            </a:r>
            <a:r>
              <a:rPr dirty="0" sz="1450" spc="-10">
                <a:latin typeface="Times New Roman"/>
                <a:cs typeface="Times New Roman"/>
              </a:rPr>
              <a:t>dare beat women! </a:t>
            </a:r>
            <a:r>
              <a:rPr dirty="0" sz="1450" spc="-5">
                <a:latin typeface="Times New Roman"/>
                <a:cs typeface="Times New Roman"/>
              </a:rPr>
              <a:t>I </a:t>
            </a:r>
            <a:r>
              <a:rPr dirty="0" sz="1450" spc="-10">
                <a:latin typeface="Times New Roman"/>
                <a:cs typeface="Times New Roman"/>
              </a:rPr>
              <a:t>won't have it. Go to Hell. </a:t>
            </a:r>
            <a:r>
              <a:rPr dirty="0" sz="1450" spc="-35">
                <a:latin typeface="Times New Roman"/>
                <a:cs typeface="Times New Roman"/>
              </a:rPr>
              <a:t>You're </a:t>
            </a:r>
            <a:r>
              <a:rPr dirty="0" sz="1450" spc="-10">
                <a:latin typeface="Times New Roman"/>
                <a:cs typeface="Times New Roman"/>
              </a:rPr>
              <a:t>regular</a:t>
            </a:r>
            <a:r>
              <a:rPr dirty="0" sz="1450" spc="180">
                <a:latin typeface="Times New Roman"/>
                <a:cs typeface="Times New Roman"/>
              </a:rPr>
              <a:t> </a:t>
            </a:r>
            <a:r>
              <a:rPr dirty="0" sz="1450" spc="-10">
                <a:latin typeface="Times New Roman"/>
                <a:cs typeface="Times New Roman"/>
              </a:rPr>
              <a:t>swine."</a:t>
            </a:r>
            <a:endParaRPr sz="1450">
              <a:latin typeface="Times New Roman"/>
              <a:cs typeface="Times New Roman"/>
            </a:endParaRPr>
          </a:p>
          <a:p>
            <a:pPr algn="just" marL="12700" marR="10795" indent="255904">
              <a:lnSpc>
                <a:spcPts val="1730"/>
              </a:lnSpc>
              <a:spcBef>
                <a:spcPts val="844"/>
              </a:spcBef>
            </a:pPr>
            <a:r>
              <a:rPr dirty="0" sz="1450" spc="-10">
                <a:latin typeface="Times New Roman"/>
                <a:cs typeface="Times New Roman"/>
              </a:rPr>
              <a:t>The medico appeared at the </a:t>
            </a:r>
            <a:r>
              <a:rPr dirty="0" sz="1450" spc="-5">
                <a:latin typeface="Times New Roman"/>
                <a:cs typeface="Times New Roman"/>
              </a:rPr>
              <a:t>door of </a:t>
            </a:r>
            <a:r>
              <a:rPr dirty="0" sz="1450" spc="-10">
                <a:latin typeface="Times New Roman"/>
                <a:cs typeface="Times New Roman"/>
              </a:rPr>
              <a:t>the house. He glanced round and </a:t>
            </a:r>
            <a:r>
              <a:rPr dirty="0" sz="1450" spc="-5">
                <a:latin typeface="Times New Roman"/>
                <a:cs typeface="Times New Roman"/>
              </a:rPr>
              <a:t>on  </a:t>
            </a:r>
            <a:r>
              <a:rPr dirty="0" sz="1450" spc="-10">
                <a:latin typeface="Times New Roman"/>
                <a:cs typeface="Times New Roman"/>
              </a:rPr>
              <a:t>seeing </a:t>
            </a:r>
            <a:r>
              <a:rPr dirty="0" sz="1450" spc="-35">
                <a:latin typeface="Times New Roman"/>
                <a:cs typeface="Times New Roman"/>
              </a:rPr>
              <a:t>Vassiliev, </a:t>
            </a:r>
            <a:r>
              <a:rPr dirty="0" sz="1450" spc="-10">
                <a:latin typeface="Times New Roman"/>
                <a:cs typeface="Times New Roman"/>
              </a:rPr>
              <a:t>said in</a:t>
            </a:r>
            <a:r>
              <a:rPr dirty="0" sz="1450" spc="30">
                <a:latin typeface="Times New Roman"/>
                <a:cs typeface="Times New Roman"/>
              </a:rPr>
              <a:t> </a:t>
            </a:r>
            <a:r>
              <a:rPr dirty="0" sz="1450" spc="-10">
                <a:latin typeface="Times New Roman"/>
                <a:cs typeface="Times New Roman"/>
              </a:rPr>
              <a:t>alarm:</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"Is that </a:t>
            </a:r>
            <a:r>
              <a:rPr dirty="0" sz="1450" spc="-5">
                <a:latin typeface="Times New Roman"/>
                <a:cs typeface="Times New Roman"/>
              </a:rPr>
              <a:t>you? </a:t>
            </a:r>
            <a:r>
              <a:rPr dirty="0" sz="1450" spc="-10">
                <a:latin typeface="Times New Roman"/>
                <a:cs typeface="Times New Roman"/>
              </a:rPr>
              <a:t>My God, it's simply impossible to </a:t>
            </a:r>
            <a:r>
              <a:rPr dirty="0" sz="1450" spc="-5">
                <a:latin typeface="Times New Roman"/>
                <a:cs typeface="Times New Roman"/>
              </a:rPr>
              <a:t>go </a:t>
            </a:r>
            <a:r>
              <a:rPr dirty="0" sz="1450" spc="-10">
                <a:latin typeface="Times New Roman"/>
                <a:cs typeface="Times New Roman"/>
              </a:rPr>
              <a:t>anywhere with </a:t>
            </a:r>
            <a:r>
              <a:rPr dirty="0" sz="1450" spc="-45">
                <a:latin typeface="Times New Roman"/>
                <a:cs typeface="Times New Roman"/>
              </a:rPr>
              <a:t>Yegor. </a:t>
            </a:r>
            <a:r>
              <a:rPr dirty="0" sz="1450" spc="-5">
                <a:latin typeface="Times New Roman"/>
                <a:cs typeface="Times New Roman"/>
              </a:rPr>
              <a:t>I  </a:t>
            </a:r>
            <a:r>
              <a:rPr dirty="0" sz="1450" spc="-10">
                <a:latin typeface="Times New Roman"/>
                <a:cs typeface="Times New Roman"/>
              </a:rPr>
              <a:t>can't understand </a:t>
            </a:r>
            <a:r>
              <a:rPr dirty="0" sz="1450" spc="-5">
                <a:latin typeface="Times New Roman"/>
                <a:cs typeface="Times New Roman"/>
              </a:rPr>
              <a:t>a </a:t>
            </a:r>
            <a:r>
              <a:rPr dirty="0" sz="1450" spc="-10">
                <a:latin typeface="Times New Roman"/>
                <a:cs typeface="Times New Roman"/>
              </a:rPr>
              <a:t>chap like that. He kicked </a:t>
            </a:r>
            <a:r>
              <a:rPr dirty="0" sz="1450" spc="-5">
                <a:latin typeface="Times New Roman"/>
                <a:cs typeface="Times New Roman"/>
              </a:rPr>
              <a:t>up a </a:t>
            </a:r>
            <a:r>
              <a:rPr dirty="0" sz="1450" spc="-10">
                <a:latin typeface="Times New Roman"/>
                <a:cs typeface="Times New Roman"/>
              </a:rPr>
              <a:t>row—can't </a:t>
            </a:r>
            <a:r>
              <a:rPr dirty="0" sz="1450" spc="-5">
                <a:latin typeface="Times New Roman"/>
                <a:cs typeface="Times New Roman"/>
              </a:rPr>
              <a:t>you </a:t>
            </a:r>
            <a:r>
              <a:rPr dirty="0" sz="1450" spc="-10">
                <a:latin typeface="Times New Roman"/>
                <a:cs typeface="Times New Roman"/>
              </a:rPr>
              <a:t>hear? </a:t>
            </a:r>
            <a:r>
              <a:rPr dirty="0" sz="1450" spc="-35">
                <a:latin typeface="Times New Roman"/>
                <a:cs typeface="Times New Roman"/>
              </a:rPr>
              <a:t>Yegor,"  </a:t>
            </a:r>
            <a:r>
              <a:rPr dirty="0" sz="1450" spc="-5">
                <a:latin typeface="Times New Roman"/>
                <a:cs typeface="Times New Roman"/>
              </a:rPr>
              <a:t>he </a:t>
            </a:r>
            <a:r>
              <a:rPr dirty="0" sz="1450" spc="-10">
                <a:latin typeface="Times New Roman"/>
                <a:cs typeface="Times New Roman"/>
              </a:rPr>
              <a:t>called from the </a:t>
            </a:r>
            <a:r>
              <a:rPr dirty="0" sz="1450" spc="-25">
                <a:latin typeface="Times New Roman"/>
                <a:cs typeface="Times New Roman"/>
              </a:rPr>
              <a:t>door.</a:t>
            </a:r>
            <a:r>
              <a:rPr dirty="0" sz="1450" spc="5">
                <a:latin typeface="Times New Roman"/>
                <a:cs typeface="Times New Roman"/>
              </a:rPr>
              <a:t> </a:t>
            </a:r>
            <a:r>
              <a:rPr dirty="0" sz="1450" spc="-30">
                <a:latin typeface="Times New Roman"/>
                <a:cs typeface="Times New Roman"/>
              </a:rPr>
              <a:t>"Yegor!"</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"I won't have </a:t>
            </a:r>
            <a:r>
              <a:rPr dirty="0" sz="1450" spc="-5">
                <a:latin typeface="Times New Roman"/>
                <a:cs typeface="Times New Roman"/>
              </a:rPr>
              <a:t>you </a:t>
            </a:r>
            <a:r>
              <a:rPr dirty="0" sz="1450" spc="-10">
                <a:latin typeface="Times New Roman"/>
                <a:cs typeface="Times New Roman"/>
              </a:rPr>
              <a:t>hitting women." The painter's shrill voice was audible  again from</a:t>
            </a:r>
            <a:r>
              <a:rPr dirty="0" sz="1450" spc="-5">
                <a:latin typeface="Times New Roman"/>
                <a:cs typeface="Times New Roman"/>
              </a:rPr>
              <a:t> </a:t>
            </a:r>
            <a:r>
              <a:rPr dirty="0" sz="1450" spc="-10">
                <a:latin typeface="Times New Roman"/>
                <a:cs typeface="Times New Roman"/>
              </a:rPr>
              <a:t>upstairs.</a:t>
            </a:r>
            <a:endParaRPr sz="1450">
              <a:latin typeface="Times New Roman"/>
              <a:cs typeface="Times New Roman"/>
            </a:endParaRPr>
          </a:p>
          <a:p>
            <a:pPr algn="just" marL="12700" marR="11430" indent="255904">
              <a:lnSpc>
                <a:spcPts val="1730"/>
              </a:lnSpc>
              <a:spcBef>
                <a:spcPts val="790"/>
              </a:spcBef>
            </a:pPr>
            <a:r>
              <a:rPr dirty="0" sz="1450" spc="-10">
                <a:latin typeface="Times New Roman"/>
                <a:cs typeface="Times New Roman"/>
              </a:rPr>
              <a:t>Something heavy and bulky tumbled down the staircase. It was the painter  coming head over heels. He had evidently been thrown</a:t>
            </a:r>
            <a:r>
              <a:rPr dirty="0" sz="1450" spc="45">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12065" indent="255904">
              <a:lnSpc>
                <a:spcPts val="1730"/>
              </a:lnSpc>
              <a:spcBef>
                <a:spcPts val="790"/>
              </a:spcBef>
            </a:pPr>
            <a:r>
              <a:rPr dirty="0" sz="1450" spc="-10">
                <a:latin typeface="Times New Roman"/>
                <a:cs typeface="Times New Roman"/>
              </a:rPr>
              <a:t>He lifted himself </a:t>
            </a:r>
            <a:r>
              <a:rPr dirty="0" sz="1450" spc="-5">
                <a:latin typeface="Times New Roman"/>
                <a:cs typeface="Times New Roman"/>
              </a:rPr>
              <a:t>up </a:t>
            </a:r>
            <a:r>
              <a:rPr dirty="0" sz="1450" spc="-10">
                <a:latin typeface="Times New Roman"/>
                <a:cs typeface="Times New Roman"/>
              </a:rPr>
              <a:t>from the </a:t>
            </a:r>
            <a:r>
              <a:rPr dirty="0" sz="1450" spc="-5">
                <a:latin typeface="Times New Roman"/>
                <a:cs typeface="Times New Roman"/>
              </a:rPr>
              <a:t>ground, </a:t>
            </a:r>
            <a:r>
              <a:rPr dirty="0" sz="1450" spc="-10">
                <a:latin typeface="Times New Roman"/>
                <a:cs typeface="Times New Roman"/>
              </a:rPr>
              <a:t>dusted his hat, and with an angry  indignant face, shook his fist at the</a:t>
            </a:r>
            <a:r>
              <a:rPr dirty="0" sz="1450" spc="30">
                <a:latin typeface="Times New Roman"/>
                <a:cs typeface="Times New Roman"/>
              </a:rPr>
              <a:t> </a:t>
            </a:r>
            <a:r>
              <a:rPr dirty="0" sz="1450" spc="-10">
                <a:latin typeface="Times New Roman"/>
                <a:cs typeface="Times New Roman"/>
              </a:rPr>
              <a:t>upstairs.</a:t>
            </a:r>
            <a:endParaRPr sz="1450">
              <a:latin typeface="Times New Roman"/>
              <a:cs typeface="Times New Roman"/>
            </a:endParaRPr>
          </a:p>
          <a:p>
            <a:pPr algn="just" marL="12700" marR="12700" indent="255904">
              <a:lnSpc>
                <a:spcPts val="1730"/>
              </a:lnSpc>
              <a:spcBef>
                <a:spcPts val="715"/>
              </a:spcBef>
            </a:pPr>
            <a:r>
              <a:rPr dirty="0" sz="1450" spc="-10">
                <a:latin typeface="Times New Roman"/>
                <a:cs typeface="Times New Roman"/>
              </a:rPr>
              <a:t>"Scoundrels! Butchers! Bloodsuckers! </a:t>
            </a:r>
            <a:r>
              <a:rPr dirty="0" sz="1450" spc="-5">
                <a:latin typeface="Times New Roman"/>
                <a:cs typeface="Times New Roman"/>
              </a:rPr>
              <a:t>I </a:t>
            </a:r>
            <a:r>
              <a:rPr dirty="0" sz="1450" spc="-10">
                <a:latin typeface="Times New Roman"/>
                <a:cs typeface="Times New Roman"/>
              </a:rPr>
              <a:t>won't have </a:t>
            </a:r>
            <a:r>
              <a:rPr dirty="0" sz="1450" spc="-5">
                <a:latin typeface="Times New Roman"/>
                <a:cs typeface="Times New Roman"/>
              </a:rPr>
              <a:t>you </a:t>
            </a:r>
            <a:r>
              <a:rPr dirty="0" sz="1450" spc="-10">
                <a:latin typeface="Times New Roman"/>
                <a:cs typeface="Times New Roman"/>
              </a:rPr>
              <a:t>hitting </a:t>
            </a:r>
            <a:r>
              <a:rPr dirty="0" sz="1450" spc="-5">
                <a:latin typeface="Times New Roman"/>
                <a:cs typeface="Times New Roman"/>
              </a:rPr>
              <a:t>a </a:t>
            </a:r>
            <a:r>
              <a:rPr dirty="0" sz="1450" spc="-10">
                <a:latin typeface="Times New Roman"/>
                <a:cs typeface="Times New Roman"/>
              </a:rPr>
              <a:t>weak,  drunken woman. Ah,</a:t>
            </a:r>
            <a:r>
              <a:rPr dirty="0" sz="145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11430" indent="255904">
              <a:lnSpc>
                <a:spcPts val="1730"/>
              </a:lnSpc>
              <a:spcBef>
                <a:spcPts val="790"/>
              </a:spcBef>
            </a:pPr>
            <a:r>
              <a:rPr dirty="0" sz="1450" spc="-35">
                <a:latin typeface="Times New Roman"/>
                <a:cs typeface="Times New Roman"/>
              </a:rPr>
              <a:t>"Yegor </a:t>
            </a:r>
            <a:r>
              <a:rPr dirty="0" sz="1450" spc="-5">
                <a:latin typeface="Times New Roman"/>
                <a:cs typeface="Times New Roman"/>
              </a:rPr>
              <a:t>... </a:t>
            </a:r>
            <a:r>
              <a:rPr dirty="0" sz="1450" spc="-30">
                <a:latin typeface="Times New Roman"/>
                <a:cs typeface="Times New Roman"/>
              </a:rPr>
              <a:t>Yegor!" </a:t>
            </a:r>
            <a:r>
              <a:rPr dirty="0" sz="1450" spc="-10">
                <a:latin typeface="Times New Roman"/>
                <a:cs typeface="Times New Roman"/>
              </a:rPr>
              <a:t>the medico began to implore, "I give my word I'll never  </a:t>
            </a:r>
            <a:r>
              <a:rPr dirty="0" sz="1450" spc="-5">
                <a:latin typeface="Times New Roman"/>
                <a:cs typeface="Times New Roman"/>
              </a:rPr>
              <a:t>go out </a:t>
            </a:r>
            <a:r>
              <a:rPr dirty="0" sz="1450" spc="-10">
                <a:latin typeface="Times New Roman"/>
                <a:cs typeface="Times New Roman"/>
              </a:rPr>
              <a:t>with </a:t>
            </a:r>
            <a:r>
              <a:rPr dirty="0" sz="1450" spc="-5">
                <a:latin typeface="Times New Roman"/>
                <a:cs typeface="Times New Roman"/>
              </a:rPr>
              <a:t>you </a:t>
            </a:r>
            <a:r>
              <a:rPr dirty="0" sz="1450" spc="-10">
                <a:latin typeface="Times New Roman"/>
                <a:cs typeface="Times New Roman"/>
              </a:rPr>
              <a:t>again. Upon my </a:t>
            </a:r>
            <a:r>
              <a:rPr dirty="0" sz="1450" spc="-15">
                <a:latin typeface="Times New Roman"/>
                <a:cs typeface="Times New Roman"/>
              </a:rPr>
              <a:t>honour,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won't."</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The painter gradually calmed, and the friends went</a:t>
            </a:r>
            <a:r>
              <a:rPr dirty="0" sz="1450" spc="40">
                <a:latin typeface="Times New Roman"/>
                <a:cs typeface="Times New Roman"/>
              </a:rPr>
              <a:t> </a:t>
            </a:r>
            <a:r>
              <a:rPr dirty="0" sz="1450" spc="-10">
                <a:latin typeface="Times New Roman"/>
                <a:cs typeface="Times New Roman"/>
              </a:rPr>
              <a:t>home.</a:t>
            </a:r>
            <a:endParaRPr sz="1450">
              <a:latin typeface="Times New Roman"/>
              <a:cs typeface="Times New Roman"/>
            </a:endParaRPr>
          </a:p>
          <a:p>
            <a:pPr algn="just" marL="12700" marR="5080" indent="255904">
              <a:lnSpc>
                <a:spcPts val="1730"/>
              </a:lnSpc>
              <a:spcBef>
                <a:spcPts val="775"/>
              </a:spcBef>
            </a:pPr>
            <a:r>
              <a:rPr dirty="0" sz="1450" spc="-45">
                <a:latin typeface="Times New Roman"/>
                <a:cs typeface="Times New Roman"/>
              </a:rPr>
              <a:t>"To</a:t>
            </a:r>
            <a:r>
              <a:rPr dirty="0" sz="1450" spc="270">
                <a:latin typeface="Times New Roman"/>
                <a:cs typeface="Times New Roman"/>
              </a:rPr>
              <a:t> </a:t>
            </a:r>
            <a:r>
              <a:rPr dirty="0" sz="1450" spc="-10">
                <a:latin typeface="Times New Roman"/>
                <a:cs typeface="Times New Roman"/>
              </a:rPr>
              <a:t>these sad shores unknowing"—the medico began—"An unknown  power entices...."</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"Behold the mill," the painter sang with him after </a:t>
            </a:r>
            <a:r>
              <a:rPr dirty="0" sz="1450" spc="-5">
                <a:latin typeface="Times New Roman"/>
                <a:cs typeface="Times New Roman"/>
              </a:rPr>
              <a:t>a </a:t>
            </a:r>
            <a:r>
              <a:rPr dirty="0" sz="1450" spc="-10">
                <a:latin typeface="Times New Roman"/>
                <a:cs typeface="Times New Roman"/>
              </a:rPr>
              <a:t>pause, "Now fallen into  ruin." How the snow is falling, most Holy </a:t>
            </a:r>
            <a:r>
              <a:rPr dirty="0" sz="1450" spc="-20">
                <a:latin typeface="Times New Roman"/>
                <a:cs typeface="Times New Roman"/>
              </a:rPr>
              <a:t>Mother. </a:t>
            </a:r>
            <a:r>
              <a:rPr dirty="0" sz="1450" spc="-10">
                <a:latin typeface="Times New Roman"/>
                <a:cs typeface="Times New Roman"/>
              </a:rPr>
              <a:t>Why did </a:t>
            </a:r>
            <a:r>
              <a:rPr dirty="0" sz="1450" spc="-5">
                <a:latin typeface="Times New Roman"/>
                <a:cs typeface="Times New Roman"/>
              </a:rPr>
              <a:t>you go </a:t>
            </a:r>
            <a:r>
              <a:rPr dirty="0" sz="1450" spc="-30">
                <a:latin typeface="Times New Roman"/>
                <a:cs typeface="Times New Roman"/>
              </a:rPr>
              <a:t>away,  </a:t>
            </a:r>
            <a:r>
              <a:rPr dirty="0" sz="1450" spc="-10">
                <a:latin typeface="Times New Roman"/>
                <a:cs typeface="Times New Roman"/>
              </a:rPr>
              <a:t>Grisha? </a:t>
            </a:r>
            <a:r>
              <a:rPr dirty="0" sz="1450" spc="-35">
                <a:latin typeface="Times New Roman"/>
                <a:cs typeface="Times New Roman"/>
              </a:rPr>
              <a:t>You're </a:t>
            </a:r>
            <a:r>
              <a:rPr dirty="0" sz="1450" spc="-5">
                <a:latin typeface="Times New Roman"/>
                <a:cs typeface="Times New Roman"/>
              </a:rPr>
              <a:t>a </a:t>
            </a:r>
            <a:r>
              <a:rPr dirty="0" sz="1450" spc="-10">
                <a:latin typeface="Times New Roman"/>
                <a:cs typeface="Times New Roman"/>
              </a:rPr>
              <a:t>coward; you're only an old</a:t>
            </a:r>
            <a:r>
              <a:rPr dirty="0" sz="1450" spc="55">
                <a:latin typeface="Times New Roman"/>
                <a:cs typeface="Times New Roman"/>
              </a:rPr>
              <a:t> </a:t>
            </a:r>
            <a:r>
              <a:rPr dirty="0" sz="1450" spc="-10">
                <a:latin typeface="Times New Roman"/>
                <a:cs typeface="Times New Roman"/>
              </a:rPr>
              <a:t>woman."</a:t>
            </a:r>
            <a:endParaRPr sz="1450">
              <a:latin typeface="Times New Roman"/>
              <a:cs typeface="Times New Roman"/>
            </a:endParaRPr>
          </a:p>
          <a:p>
            <a:pPr algn="just" marL="12700" marR="5715" indent="255904">
              <a:lnSpc>
                <a:spcPts val="1730"/>
              </a:lnSpc>
              <a:spcBef>
                <a:spcPts val="790"/>
              </a:spcBef>
            </a:pPr>
            <a:r>
              <a:rPr dirty="0" sz="1450" spc="-30">
                <a:latin typeface="Times New Roman"/>
                <a:cs typeface="Times New Roman"/>
              </a:rPr>
              <a:t>Vassiliev </a:t>
            </a:r>
            <a:r>
              <a:rPr dirty="0" sz="1450" spc="-10">
                <a:latin typeface="Times New Roman"/>
                <a:cs typeface="Times New Roman"/>
              </a:rPr>
              <a:t>was walking behind his friends. He stared at their backs and  thought: "One </a:t>
            </a:r>
            <a:r>
              <a:rPr dirty="0" sz="1450" spc="-5">
                <a:latin typeface="Times New Roman"/>
                <a:cs typeface="Times New Roman"/>
              </a:rPr>
              <a:t>of </a:t>
            </a:r>
            <a:r>
              <a:rPr dirty="0" sz="1450" spc="-10">
                <a:latin typeface="Times New Roman"/>
                <a:cs typeface="Times New Roman"/>
              </a:rPr>
              <a:t>two things: either prostitution only seems to </a:t>
            </a:r>
            <a:r>
              <a:rPr dirty="0" sz="1450" spc="-5">
                <a:latin typeface="Times New Roman"/>
                <a:cs typeface="Times New Roman"/>
              </a:rPr>
              <a:t>us </a:t>
            </a:r>
            <a:r>
              <a:rPr dirty="0" sz="1450" spc="-10">
                <a:latin typeface="Times New Roman"/>
                <a:cs typeface="Times New Roman"/>
              </a:rPr>
              <a:t>an evil and  we exaggerate it, </a:t>
            </a:r>
            <a:r>
              <a:rPr dirty="0" sz="1450" spc="-5">
                <a:latin typeface="Times New Roman"/>
                <a:cs typeface="Times New Roman"/>
              </a:rPr>
              <a:t>or </a:t>
            </a:r>
            <a:r>
              <a:rPr dirty="0" sz="1450" spc="-10">
                <a:latin typeface="Times New Roman"/>
                <a:cs typeface="Times New Roman"/>
              </a:rPr>
              <a:t>if prostitution is really such an evil as is commonly  thought, these charming friends </a:t>
            </a:r>
            <a:r>
              <a:rPr dirty="0" sz="1450" spc="-5">
                <a:latin typeface="Times New Roman"/>
                <a:cs typeface="Times New Roman"/>
              </a:rPr>
              <a:t>of </a:t>
            </a:r>
            <a:r>
              <a:rPr dirty="0" sz="1450" spc="-10">
                <a:latin typeface="Times New Roman"/>
                <a:cs typeface="Times New Roman"/>
              </a:rPr>
              <a:t>mine are just as much slavers, violators,  and murderers as the inhabitants </a:t>
            </a:r>
            <a:r>
              <a:rPr dirty="0" sz="1450" spc="-5">
                <a:latin typeface="Times New Roman"/>
                <a:cs typeface="Times New Roman"/>
              </a:rPr>
              <a:t>of </a:t>
            </a:r>
            <a:r>
              <a:rPr dirty="0" sz="1450" spc="-10">
                <a:latin typeface="Times New Roman"/>
                <a:cs typeface="Times New Roman"/>
              </a:rPr>
              <a:t>Syria and Cairo whose photographs</a:t>
            </a:r>
            <a:r>
              <a:rPr dirty="0" sz="1450" spc="305">
                <a:latin typeface="Times New Roman"/>
                <a:cs typeface="Times New Roman"/>
              </a:rPr>
              <a:t> </a:t>
            </a:r>
            <a:r>
              <a:rPr dirty="0" sz="1450" spc="-10">
                <a:latin typeface="Times New Roman"/>
                <a:cs typeface="Times New Roman"/>
              </a:rPr>
              <a:t>appear</a:t>
            </a:r>
            <a:endParaRPr sz="1450">
              <a:latin typeface="Times New Roman"/>
              <a:cs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672"/>
            <a:ext cx="5807710" cy="9286240"/>
          </a:xfrm>
          <a:prstGeom prst="rect">
            <a:avLst/>
          </a:prstGeom>
        </p:spPr>
        <p:txBody>
          <a:bodyPr wrap="square" lIns="0" tIns="12700" rIns="0" bIns="0" rtlCol="0" vert="horz">
            <a:spAutoFit/>
          </a:bodyPr>
          <a:lstStyle/>
          <a:p>
            <a:pPr algn="just" marL="12700" marR="5080">
              <a:lnSpc>
                <a:spcPct val="99500"/>
              </a:lnSpc>
              <a:spcBef>
                <a:spcPts val="100"/>
              </a:spcBef>
            </a:pPr>
            <a:r>
              <a:rPr dirty="0" sz="1450" spc="-10">
                <a:latin typeface="Times New Roman"/>
                <a:cs typeface="Times New Roman"/>
              </a:rPr>
              <a:t>in 'The Field.' They're singing, laughing, arguing soundly </a:t>
            </a:r>
            <a:r>
              <a:rPr dirty="0" sz="1450" spc="-30">
                <a:latin typeface="Times New Roman"/>
                <a:cs typeface="Times New Roman"/>
              </a:rPr>
              <a:t>now, </a:t>
            </a:r>
            <a:r>
              <a:rPr dirty="0" sz="1450" spc="-5">
                <a:latin typeface="Times New Roman"/>
                <a:cs typeface="Times New Roman"/>
              </a:rPr>
              <a:t>but </a:t>
            </a:r>
            <a:r>
              <a:rPr dirty="0" sz="1450" spc="-10">
                <a:latin typeface="Times New Roman"/>
                <a:cs typeface="Times New Roman"/>
              </a:rPr>
              <a:t>haven't  they just been exploiting starvation, ignorance, and stupidity? They have, </a:t>
            </a:r>
            <a:r>
              <a:rPr dirty="0" sz="1450" spc="-5">
                <a:latin typeface="Times New Roman"/>
                <a:cs typeface="Times New Roman"/>
              </a:rPr>
              <a:t>I  </a:t>
            </a:r>
            <a:r>
              <a:rPr dirty="0" sz="1450" spc="-10">
                <a:latin typeface="Times New Roman"/>
                <a:cs typeface="Times New Roman"/>
              </a:rPr>
              <a:t>saw them at it. Where does their </a:t>
            </a:r>
            <a:r>
              <a:rPr dirty="0" sz="1450" spc="-20">
                <a:latin typeface="Times New Roman"/>
                <a:cs typeface="Times New Roman"/>
              </a:rPr>
              <a:t>humanity, </a:t>
            </a:r>
            <a:r>
              <a:rPr dirty="0" sz="1450" spc="-10">
                <a:latin typeface="Times New Roman"/>
                <a:cs typeface="Times New Roman"/>
              </a:rPr>
              <a:t>their science, and their painting  come </a:t>
            </a:r>
            <a:r>
              <a:rPr dirty="0" sz="1450" spc="-5">
                <a:latin typeface="Times New Roman"/>
                <a:cs typeface="Times New Roman"/>
              </a:rPr>
              <a:t>in, </a:t>
            </a:r>
            <a:r>
              <a:rPr dirty="0" sz="1450" spc="-10">
                <a:latin typeface="Times New Roman"/>
                <a:cs typeface="Times New Roman"/>
              </a:rPr>
              <a:t>then? The science, art, and lofty sentiments </a:t>
            </a:r>
            <a:r>
              <a:rPr dirty="0" sz="1450" spc="-5">
                <a:latin typeface="Times New Roman"/>
                <a:cs typeface="Times New Roman"/>
              </a:rPr>
              <a:t>of </a:t>
            </a:r>
            <a:r>
              <a:rPr dirty="0" sz="1450" spc="-10">
                <a:latin typeface="Times New Roman"/>
                <a:cs typeface="Times New Roman"/>
              </a:rPr>
              <a:t>these murderers  remind me </a:t>
            </a:r>
            <a:r>
              <a:rPr dirty="0" sz="1450" spc="-5">
                <a:latin typeface="Times New Roman"/>
                <a:cs typeface="Times New Roman"/>
              </a:rPr>
              <a:t>of </a:t>
            </a:r>
            <a:r>
              <a:rPr dirty="0" sz="1450" spc="-10">
                <a:latin typeface="Times New Roman"/>
                <a:cs typeface="Times New Roman"/>
              </a:rPr>
              <a:t>the lump </a:t>
            </a:r>
            <a:r>
              <a:rPr dirty="0" sz="1450" spc="-5">
                <a:latin typeface="Times New Roman"/>
                <a:cs typeface="Times New Roman"/>
              </a:rPr>
              <a:t>of </a:t>
            </a:r>
            <a:r>
              <a:rPr dirty="0" sz="1450" spc="-10">
                <a:latin typeface="Times New Roman"/>
                <a:cs typeface="Times New Roman"/>
              </a:rPr>
              <a:t>fat in the </a:t>
            </a:r>
            <a:r>
              <a:rPr dirty="0" sz="1450" spc="-25">
                <a:latin typeface="Times New Roman"/>
                <a:cs typeface="Times New Roman"/>
              </a:rPr>
              <a:t>story. </a:t>
            </a:r>
            <a:r>
              <a:rPr dirty="0" sz="1450" spc="-45">
                <a:latin typeface="Times New Roman"/>
                <a:cs typeface="Times New Roman"/>
              </a:rPr>
              <a:t>Two </a:t>
            </a:r>
            <a:r>
              <a:rPr dirty="0" sz="1450" spc="-10">
                <a:latin typeface="Times New Roman"/>
                <a:cs typeface="Times New Roman"/>
              </a:rPr>
              <a:t>robbers killed </a:t>
            </a:r>
            <a:r>
              <a:rPr dirty="0" sz="1450" spc="-5">
                <a:latin typeface="Times New Roman"/>
                <a:cs typeface="Times New Roman"/>
              </a:rPr>
              <a:t>a </a:t>
            </a:r>
            <a:r>
              <a:rPr dirty="0" sz="1450" spc="-10">
                <a:latin typeface="Times New Roman"/>
                <a:cs typeface="Times New Roman"/>
              </a:rPr>
              <a:t>beggar in </a:t>
            </a:r>
            <a:r>
              <a:rPr dirty="0" sz="1450" spc="-5">
                <a:latin typeface="Times New Roman"/>
                <a:cs typeface="Times New Roman"/>
              </a:rPr>
              <a:t>a  </a:t>
            </a:r>
            <a:r>
              <a:rPr dirty="0" sz="1450" spc="-10">
                <a:latin typeface="Times New Roman"/>
                <a:cs typeface="Times New Roman"/>
              </a:rPr>
              <a:t>forest; they began to divide his clothes between themselves and found in his  bag </a:t>
            </a:r>
            <a:r>
              <a:rPr dirty="0" sz="1450" spc="-5">
                <a:latin typeface="Times New Roman"/>
                <a:cs typeface="Times New Roman"/>
              </a:rPr>
              <a:t>a </a:t>
            </a:r>
            <a:r>
              <a:rPr dirty="0" sz="1450" spc="-10">
                <a:latin typeface="Times New Roman"/>
                <a:cs typeface="Times New Roman"/>
              </a:rPr>
              <a:t>lump </a:t>
            </a:r>
            <a:r>
              <a:rPr dirty="0" sz="1450" spc="-5">
                <a:latin typeface="Times New Roman"/>
                <a:cs typeface="Times New Roman"/>
              </a:rPr>
              <a:t>of </a:t>
            </a:r>
            <a:r>
              <a:rPr dirty="0" sz="1450" spc="-10">
                <a:latin typeface="Times New Roman"/>
                <a:cs typeface="Times New Roman"/>
              </a:rPr>
              <a:t>pork fat. 'In the nick </a:t>
            </a:r>
            <a:r>
              <a:rPr dirty="0" sz="1450" spc="-5">
                <a:latin typeface="Times New Roman"/>
                <a:cs typeface="Times New Roman"/>
              </a:rPr>
              <a:t>of </a:t>
            </a:r>
            <a:r>
              <a:rPr dirty="0" sz="1450" spc="-10">
                <a:latin typeface="Times New Roman"/>
                <a:cs typeface="Times New Roman"/>
              </a:rPr>
              <a:t>time,' said </a:t>
            </a:r>
            <a:r>
              <a:rPr dirty="0" sz="1450" spc="-5">
                <a:latin typeface="Times New Roman"/>
                <a:cs typeface="Times New Roman"/>
              </a:rPr>
              <a:t>one of </a:t>
            </a:r>
            <a:r>
              <a:rPr dirty="0" sz="1450" spc="-10">
                <a:latin typeface="Times New Roman"/>
                <a:cs typeface="Times New Roman"/>
              </a:rPr>
              <a:t>them. 'Let's have </a:t>
            </a:r>
            <a:r>
              <a:rPr dirty="0" sz="1450" spc="-5">
                <a:latin typeface="Times New Roman"/>
                <a:cs typeface="Times New Roman"/>
              </a:rPr>
              <a:t>a  </a:t>
            </a:r>
            <a:r>
              <a:rPr dirty="0" sz="1450" spc="-10">
                <a:latin typeface="Times New Roman"/>
                <a:cs typeface="Times New Roman"/>
              </a:rPr>
              <a:t>bite!' 'How can </a:t>
            </a:r>
            <a:r>
              <a:rPr dirty="0" sz="1450" spc="-5">
                <a:latin typeface="Times New Roman"/>
                <a:cs typeface="Times New Roman"/>
              </a:rPr>
              <a:t>you?' </a:t>
            </a:r>
            <a:r>
              <a:rPr dirty="0" sz="1450" spc="-10">
                <a:latin typeface="Times New Roman"/>
                <a:cs typeface="Times New Roman"/>
              </a:rPr>
              <a:t>the other cried in </a:t>
            </a:r>
            <a:r>
              <a:rPr dirty="0" sz="1450" spc="-20">
                <a:latin typeface="Times New Roman"/>
                <a:cs typeface="Times New Roman"/>
              </a:rPr>
              <a:t>terror. </a:t>
            </a: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forgotten to-day's  Friday?' So they refrained from eating. After having cut the man's throat they  walked </a:t>
            </a:r>
            <a:r>
              <a:rPr dirty="0" sz="1450" spc="-5">
                <a:latin typeface="Times New Roman"/>
                <a:cs typeface="Times New Roman"/>
              </a:rPr>
              <a:t>out of </a:t>
            </a:r>
            <a:r>
              <a:rPr dirty="0" sz="1450" spc="-10">
                <a:latin typeface="Times New Roman"/>
                <a:cs typeface="Times New Roman"/>
              </a:rPr>
              <a:t>the forest confident that they were </a:t>
            </a:r>
            <a:r>
              <a:rPr dirty="0" sz="1450" spc="-5">
                <a:latin typeface="Times New Roman"/>
                <a:cs typeface="Times New Roman"/>
              </a:rPr>
              <a:t>pious </a:t>
            </a:r>
            <a:r>
              <a:rPr dirty="0" sz="1450" spc="-10">
                <a:latin typeface="Times New Roman"/>
                <a:cs typeface="Times New Roman"/>
              </a:rPr>
              <a:t>fellows. These two are  just the same. When they've paid for women they </a:t>
            </a:r>
            <a:r>
              <a:rPr dirty="0" sz="1450" spc="-5">
                <a:latin typeface="Times New Roman"/>
                <a:cs typeface="Times New Roman"/>
              </a:rPr>
              <a:t>go </a:t>
            </a:r>
            <a:r>
              <a:rPr dirty="0" sz="1450" spc="-10">
                <a:latin typeface="Times New Roman"/>
                <a:cs typeface="Times New Roman"/>
              </a:rPr>
              <a:t>and imagine they're  painters and</a:t>
            </a:r>
            <a:r>
              <a:rPr dirty="0" sz="1450" spc="-5">
                <a:latin typeface="Times New Roman"/>
                <a:cs typeface="Times New Roman"/>
              </a:rPr>
              <a:t> </a:t>
            </a:r>
            <a:r>
              <a:rPr dirty="0" sz="1450" spc="-10">
                <a:latin typeface="Times New Roman"/>
                <a:cs typeface="Times New Roman"/>
              </a:rPr>
              <a:t>scholars....</a:t>
            </a:r>
            <a:endParaRPr sz="1450">
              <a:latin typeface="Times New Roman"/>
              <a:cs typeface="Times New Roman"/>
            </a:endParaRPr>
          </a:p>
          <a:p>
            <a:pPr algn="just" marL="12700" marR="5080" indent="255904">
              <a:lnSpc>
                <a:spcPts val="1730"/>
              </a:lnSpc>
              <a:spcBef>
                <a:spcPts val="770"/>
              </a:spcBef>
            </a:pPr>
            <a:r>
              <a:rPr dirty="0" sz="1450" spc="-10">
                <a:latin typeface="Times New Roman"/>
                <a:cs typeface="Times New Roman"/>
              </a:rPr>
              <a:t>"Listen, </a:t>
            </a:r>
            <a:r>
              <a:rPr dirty="0" sz="1450" spc="-5">
                <a:latin typeface="Times New Roman"/>
                <a:cs typeface="Times New Roman"/>
              </a:rPr>
              <a:t>you </a:t>
            </a:r>
            <a:r>
              <a:rPr dirty="0" sz="1450" spc="-10">
                <a:latin typeface="Times New Roman"/>
                <a:cs typeface="Times New Roman"/>
              </a:rPr>
              <a:t>two," </a:t>
            </a:r>
            <a:r>
              <a:rPr dirty="0" sz="1450" spc="-5">
                <a:latin typeface="Times New Roman"/>
                <a:cs typeface="Times New Roman"/>
              </a:rPr>
              <a:t>he </a:t>
            </a:r>
            <a:r>
              <a:rPr dirty="0" sz="1450" spc="-10">
                <a:latin typeface="Times New Roman"/>
                <a:cs typeface="Times New Roman"/>
              </a:rPr>
              <a:t>said angrily and </a:t>
            </a:r>
            <a:r>
              <a:rPr dirty="0" sz="1450" spc="-20">
                <a:latin typeface="Times New Roman"/>
                <a:cs typeface="Times New Roman"/>
              </a:rPr>
              <a:t>sharply. </a:t>
            </a:r>
            <a:r>
              <a:rPr dirty="0" sz="1450" spc="-10">
                <a:latin typeface="Times New Roman"/>
                <a:cs typeface="Times New Roman"/>
              </a:rPr>
              <a:t>"Why </a:t>
            </a:r>
            <a:r>
              <a:rPr dirty="0" sz="1450" spc="-5">
                <a:latin typeface="Times New Roman"/>
                <a:cs typeface="Times New Roman"/>
              </a:rPr>
              <a:t>do you go </a:t>
            </a:r>
            <a:r>
              <a:rPr dirty="0" sz="1450" spc="-10">
                <a:latin typeface="Times New Roman"/>
                <a:cs typeface="Times New Roman"/>
              </a:rPr>
              <a:t>to those  places? Can't </a:t>
            </a:r>
            <a:r>
              <a:rPr dirty="0" sz="1450" spc="-5">
                <a:latin typeface="Times New Roman"/>
                <a:cs typeface="Times New Roman"/>
              </a:rPr>
              <a:t>you </a:t>
            </a:r>
            <a:r>
              <a:rPr dirty="0" sz="1450" spc="-10">
                <a:latin typeface="Times New Roman"/>
                <a:cs typeface="Times New Roman"/>
              </a:rPr>
              <a:t>understand how horrible they are? </a:t>
            </a:r>
            <a:r>
              <a:rPr dirty="0" sz="1450" spc="-45">
                <a:latin typeface="Times New Roman"/>
                <a:cs typeface="Times New Roman"/>
              </a:rPr>
              <a:t>Your </a:t>
            </a:r>
            <a:r>
              <a:rPr dirty="0" sz="1450" spc="-10">
                <a:latin typeface="Times New Roman"/>
                <a:cs typeface="Times New Roman"/>
              </a:rPr>
              <a:t>medicine tells </a:t>
            </a:r>
            <a:r>
              <a:rPr dirty="0" sz="1450" spc="-5">
                <a:latin typeface="Times New Roman"/>
                <a:cs typeface="Times New Roman"/>
              </a:rPr>
              <a:t>you  </a:t>
            </a:r>
            <a:r>
              <a:rPr dirty="0" sz="1450" spc="-10">
                <a:latin typeface="Times New Roman"/>
                <a:cs typeface="Times New Roman"/>
              </a:rPr>
              <a:t>every </a:t>
            </a:r>
            <a:r>
              <a:rPr dirty="0" sz="1450" spc="-5">
                <a:latin typeface="Times New Roman"/>
                <a:cs typeface="Times New Roman"/>
              </a:rPr>
              <a:t>one of </a:t>
            </a:r>
            <a:r>
              <a:rPr dirty="0" sz="1450" spc="-10">
                <a:latin typeface="Times New Roman"/>
                <a:cs typeface="Times New Roman"/>
              </a:rPr>
              <a:t>these women dies prematurely from consumption </a:t>
            </a:r>
            <a:r>
              <a:rPr dirty="0" sz="1450" spc="-5">
                <a:latin typeface="Times New Roman"/>
                <a:cs typeface="Times New Roman"/>
              </a:rPr>
              <a:t>or </a:t>
            </a:r>
            <a:r>
              <a:rPr dirty="0" sz="1450" spc="-10">
                <a:latin typeface="Times New Roman"/>
                <a:cs typeface="Times New Roman"/>
              </a:rPr>
              <a:t>something  else; </a:t>
            </a:r>
            <a:r>
              <a:rPr dirty="0" sz="1450" spc="-5">
                <a:latin typeface="Times New Roman"/>
                <a:cs typeface="Times New Roman"/>
              </a:rPr>
              <a:t>your </a:t>
            </a:r>
            <a:r>
              <a:rPr dirty="0" sz="1450" spc="-10">
                <a:latin typeface="Times New Roman"/>
                <a:cs typeface="Times New Roman"/>
              </a:rPr>
              <a:t>arts tell </a:t>
            </a:r>
            <a:r>
              <a:rPr dirty="0" sz="1450" spc="-5">
                <a:latin typeface="Times New Roman"/>
                <a:cs typeface="Times New Roman"/>
              </a:rPr>
              <a:t>you </a:t>
            </a:r>
            <a:r>
              <a:rPr dirty="0" sz="1450" spc="-10">
                <a:latin typeface="Times New Roman"/>
                <a:cs typeface="Times New Roman"/>
              </a:rPr>
              <a:t>that she died morally still </a:t>
            </a:r>
            <a:r>
              <a:rPr dirty="0" sz="1450" spc="-20">
                <a:latin typeface="Times New Roman"/>
                <a:cs typeface="Times New Roman"/>
              </a:rPr>
              <a:t>earlier. </a:t>
            </a:r>
            <a:r>
              <a:rPr dirty="0" sz="1450" spc="-10">
                <a:latin typeface="Times New Roman"/>
                <a:cs typeface="Times New Roman"/>
              </a:rPr>
              <a:t>Each </a:t>
            </a:r>
            <a:r>
              <a:rPr dirty="0" sz="1450" spc="-5">
                <a:latin typeface="Times New Roman"/>
                <a:cs typeface="Times New Roman"/>
              </a:rPr>
              <a:t>of </a:t>
            </a:r>
            <a:r>
              <a:rPr dirty="0" sz="1450" spc="-10">
                <a:latin typeface="Times New Roman"/>
                <a:cs typeface="Times New Roman"/>
              </a:rPr>
              <a:t>them dies  because during her lifetime she accepts </a:t>
            </a:r>
            <a:r>
              <a:rPr dirty="0" sz="1450" spc="-5">
                <a:latin typeface="Times New Roman"/>
                <a:cs typeface="Times New Roman"/>
              </a:rPr>
              <a:t>on </a:t>
            </a:r>
            <a:r>
              <a:rPr dirty="0" sz="1450" spc="-10">
                <a:latin typeface="Times New Roman"/>
                <a:cs typeface="Times New Roman"/>
              </a:rPr>
              <a:t>an average, let </a:t>
            </a:r>
            <a:r>
              <a:rPr dirty="0" sz="1450" spc="-5">
                <a:latin typeface="Times New Roman"/>
                <a:cs typeface="Times New Roman"/>
              </a:rPr>
              <a:t>us </a:t>
            </a:r>
            <a:r>
              <a:rPr dirty="0" sz="1450" spc="-30">
                <a:latin typeface="Times New Roman"/>
                <a:cs typeface="Times New Roman"/>
              </a:rPr>
              <a:t>say, </a:t>
            </a:r>
            <a:r>
              <a:rPr dirty="0" sz="1450" spc="-10">
                <a:latin typeface="Times New Roman"/>
                <a:cs typeface="Times New Roman"/>
              </a:rPr>
              <a:t>five hundred  men. Each </a:t>
            </a:r>
            <a:r>
              <a:rPr dirty="0" sz="1450" spc="-5">
                <a:latin typeface="Times New Roman"/>
                <a:cs typeface="Times New Roman"/>
              </a:rPr>
              <a:t>of </a:t>
            </a:r>
            <a:r>
              <a:rPr dirty="0" sz="1450" spc="-10">
                <a:latin typeface="Times New Roman"/>
                <a:cs typeface="Times New Roman"/>
              </a:rPr>
              <a:t>them is killed </a:t>
            </a:r>
            <a:r>
              <a:rPr dirty="0" sz="1450" spc="-5">
                <a:latin typeface="Times New Roman"/>
                <a:cs typeface="Times New Roman"/>
              </a:rPr>
              <a:t>by five </a:t>
            </a:r>
            <a:r>
              <a:rPr dirty="0" sz="1450" spc="-10">
                <a:latin typeface="Times New Roman"/>
                <a:cs typeface="Times New Roman"/>
              </a:rPr>
              <a:t>hundred men, and you're amongst the five  hundred. Now if each </a:t>
            </a:r>
            <a:r>
              <a:rPr dirty="0" sz="1450" spc="-5">
                <a:latin typeface="Times New Roman"/>
                <a:cs typeface="Times New Roman"/>
              </a:rPr>
              <a:t>of you </a:t>
            </a:r>
            <a:r>
              <a:rPr dirty="0" sz="1450" spc="-10">
                <a:latin typeface="Times New Roman"/>
                <a:cs typeface="Times New Roman"/>
              </a:rPr>
              <a:t>comes here and to places like this two hundred  and fifty times in his lifetime, then it means that between </a:t>
            </a:r>
            <a:r>
              <a:rPr dirty="0" sz="1450" spc="-5">
                <a:latin typeface="Times New Roman"/>
                <a:cs typeface="Times New Roman"/>
              </a:rPr>
              <a:t>you you </a:t>
            </a:r>
            <a:r>
              <a:rPr dirty="0" sz="1450" spc="-10">
                <a:latin typeface="Times New Roman"/>
                <a:cs typeface="Times New Roman"/>
              </a:rPr>
              <a:t>have killed  </a:t>
            </a:r>
            <a:r>
              <a:rPr dirty="0" sz="1450" spc="-5">
                <a:latin typeface="Times New Roman"/>
                <a:cs typeface="Times New Roman"/>
              </a:rPr>
              <a:t>one </a:t>
            </a:r>
            <a:r>
              <a:rPr dirty="0" sz="1450" spc="-10">
                <a:latin typeface="Times New Roman"/>
                <a:cs typeface="Times New Roman"/>
              </a:rPr>
              <a:t>woman. Can't </a:t>
            </a:r>
            <a:r>
              <a:rPr dirty="0" sz="1450" spc="-5">
                <a:latin typeface="Times New Roman"/>
                <a:cs typeface="Times New Roman"/>
              </a:rPr>
              <a:t>you </a:t>
            </a:r>
            <a:r>
              <a:rPr dirty="0" sz="1450" spc="-10">
                <a:latin typeface="Times New Roman"/>
                <a:cs typeface="Times New Roman"/>
              </a:rPr>
              <a:t>understand that? Isn't it</a:t>
            </a:r>
            <a:r>
              <a:rPr dirty="0" sz="1450" spc="25">
                <a:latin typeface="Times New Roman"/>
                <a:cs typeface="Times New Roman"/>
              </a:rPr>
              <a:t> </a:t>
            </a:r>
            <a:r>
              <a:rPr dirty="0" sz="1450" spc="-10">
                <a:latin typeface="Times New Roman"/>
                <a:cs typeface="Times New Roman"/>
              </a:rPr>
              <a:t>horrible?"</a:t>
            </a:r>
            <a:endParaRPr sz="1450">
              <a:latin typeface="Times New Roman"/>
              <a:cs typeface="Times New Roman"/>
            </a:endParaRPr>
          </a:p>
          <a:p>
            <a:pPr algn="just" marL="268605">
              <a:lnSpc>
                <a:spcPct val="100000"/>
              </a:lnSpc>
              <a:spcBef>
                <a:spcPts val="640"/>
              </a:spcBef>
            </a:pPr>
            <a:r>
              <a:rPr dirty="0" sz="1450" spc="-10">
                <a:latin typeface="Times New Roman"/>
                <a:cs typeface="Times New Roman"/>
              </a:rPr>
              <a:t>"Ah, isn't this awful, my</a:t>
            </a:r>
            <a:r>
              <a:rPr dirty="0" sz="1450" spc="10">
                <a:latin typeface="Times New Roman"/>
                <a:cs typeface="Times New Roman"/>
              </a:rPr>
              <a:t> </a:t>
            </a:r>
            <a:r>
              <a:rPr dirty="0" sz="1450" spc="-10">
                <a:latin typeface="Times New Roman"/>
                <a:cs typeface="Times New Roman"/>
              </a:rPr>
              <a:t>God?"</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"There, </a:t>
            </a:r>
            <a:r>
              <a:rPr dirty="0" sz="1450" spc="-5">
                <a:latin typeface="Times New Roman"/>
                <a:cs typeface="Times New Roman"/>
              </a:rPr>
              <a:t>I </a:t>
            </a:r>
            <a:r>
              <a:rPr dirty="0" sz="1450" spc="-10">
                <a:latin typeface="Times New Roman"/>
                <a:cs typeface="Times New Roman"/>
              </a:rPr>
              <a:t>knew it would end like this," said the painter frowning. </a:t>
            </a:r>
            <a:r>
              <a:rPr dirty="0" sz="1450" spc="-50">
                <a:latin typeface="Times New Roman"/>
                <a:cs typeface="Times New Roman"/>
              </a:rPr>
              <a:t>"We  </a:t>
            </a:r>
            <a:r>
              <a:rPr dirty="0" sz="1450" spc="-5">
                <a:latin typeface="Times New Roman"/>
                <a:cs typeface="Times New Roman"/>
              </a:rPr>
              <a:t>oughtn't </a:t>
            </a:r>
            <a:r>
              <a:rPr dirty="0" sz="1450" spc="-10">
                <a:latin typeface="Times New Roman"/>
                <a:cs typeface="Times New Roman"/>
              </a:rPr>
              <a:t>to have had anything to </a:t>
            </a:r>
            <a:r>
              <a:rPr dirty="0" sz="1450" spc="-5">
                <a:latin typeface="Times New Roman"/>
                <a:cs typeface="Times New Roman"/>
              </a:rPr>
              <a:t>do </a:t>
            </a:r>
            <a:r>
              <a:rPr dirty="0" sz="1450" spc="-10">
                <a:latin typeface="Times New Roman"/>
                <a:cs typeface="Times New Roman"/>
              </a:rPr>
              <a:t>with this </a:t>
            </a:r>
            <a:r>
              <a:rPr dirty="0" sz="1450" spc="-5">
                <a:latin typeface="Times New Roman"/>
                <a:cs typeface="Times New Roman"/>
              </a:rPr>
              <a:t>fool of a </a:t>
            </a:r>
            <a:r>
              <a:rPr dirty="0" sz="1450" spc="-10">
                <a:latin typeface="Times New Roman"/>
                <a:cs typeface="Times New Roman"/>
              </a:rPr>
              <a:t>blockhead.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your </a:t>
            </a:r>
            <a:r>
              <a:rPr dirty="0" sz="1450" spc="-10">
                <a:latin typeface="Times New Roman"/>
                <a:cs typeface="Times New Roman"/>
              </a:rPr>
              <a:t>head's full </a:t>
            </a:r>
            <a:r>
              <a:rPr dirty="0" sz="1450" spc="-5">
                <a:latin typeface="Times New Roman"/>
                <a:cs typeface="Times New Roman"/>
              </a:rPr>
              <a:t>of </a:t>
            </a:r>
            <a:r>
              <a:rPr dirty="0" sz="1450" spc="-10">
                <a:latin typeface="Times New Roman"/>
                <a:cs typeface="Times New Roman"/>
              </a:rPr>
              <a:t>great thoughts and great ideas </a:t>
            </a:r>
            <a:r>
              <a:rPr dirty="0" sz="1450" spc="-30">
                <a:latin typeface="Times New Roman"/>
                <a:cs typeface="Times New Roman"/>
              </a:rPr>
              <a:t>now. </a:t>
            </a:r>
            <a:r>
              <a:rPr dirty="0" sz="1450" spc="-10">
                <a:latin typeface="Times New Roman"/>
                <a:cs typeface="Times New Roman"/>
              </a:rPr>
              <a:t>Devil knows  what they are, </a:t>
            </a:r>
            <a:r>
              <a:rPr dirty="0" sz="1450" spc="-5">
                <a:latin typeface="Times New Roman"/>
                <a:cs typeface="Times New Roman"/>
              </a:rPr>
              <a:t>but </a:t>
            </a:r>
            <a:r>
              <a:rPr dirty="0" sz="1450" spc="-10">
                <a:latin typeface="Times New Roman"/>
                <a:cs typeface="Times New Roman"/>
              </a:rPr>
              <a:t>they're </a:t>
            </a:r>
            <a:r>
              <a:rPr dirty="0" sz="1450" spc="-5">
                <a:latin typeface="Times New Roman"/>
                <a:cs typeface="Times New Roman"/>
              </a:rPr>
              <a:t>not </a:t>
            </a:r>
            <a:r>
              <a:rPr dirty="0" sz="1450" spc="-10">
                <a:latin typeface="Times New Roman"/>
                <a:cs typeface="Times New Roman"/>
              </a:rPr>
              <a:t>ideas. </a:t>
            </a:r>
            <a:r>
              <a:rPr dirty="0" sz="1450" spc="-35">
                <a:latin typeface="Times New Roman"/>
                <a:cs typeface="Times New Roman"/>
              </a:rPr>
              <a:t>You're </a:t>
            </a:r>
            <a:r>
              <a:rPr dirty="0" sz="1450" spc="-10">
                <a:latin typeface="Times New Roman"/>
                <a:cs typeface="Times New Roman"/>
              </a:rPr>
              <a:t>staring at me now with hatred and  disgust;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want my opinion </a:t>
            </a:r>
            <a:r>
              <a:rPr dirty="0" sz="1450" spc="-5">
                <a:latin typeface="Times New Roman"/>
                <a:cs typeface="Times New Roman"/>
              </a:rPr>
              <a:t>you'd </a:t>
            </a:r>
            <a:r>
              <a:rPr dirty="0" sz="1450" spc="-10">
                <a:latin typeface="Times New Roman"/>
                <a:cs typeface="Times New Roman"/>
              </a:rPr>
              <a:t>better build twenty more </a:t>
            </a:r>
            <a:r>
              <a:rPr dirty="0" sz="1450" spc="-5">
                <a:latin typeface="Times New Roman"/>
                <a:cs typeface="Times New Roman"/>
              </a:rPr>
              <a:t>of </a:t>
            </a:r>
            <a:r>
              <a:rPr dirty="0" sz="1450" spc="-10">
                <a:latin typeface="Times New Roman"/>
                <a:cs typeface="Times New Roman"/>
              </a:rPr>
              <a:t>the  houses than look like that. There's more vice in </a:t>
            </a:r>
            <a:r>
              <a:rPr dirty="0" sz="1450" spc="-5">
                <a:latin typeface="Times New Roman"/>
                <a:cs typeface="Times New Roman"/>
              </a:rPr>
              <a:t>your </a:t>
            </a:r>
            <a:r>
              <a:rPr dirty="0" sz="1450" spc="-10">
                <a:latin typeface="Times New Roman"/>
                <a:cs typeface="Times New Roman"/>
              </a:rPr>
              <a:t>look than in the whole  street. Let's dear </a:t>
            </a:r>
            <a:r>
              <a:rPr dirty="0" sz="1450" spc="-5">
                <a:latin typeface="Times New Roman"/>
                <a:cs typeface="Times New Roman"/>
              </a:rPr>
              <a:t>out, </a:t>
            </a:r>
            <a:r>
              <a:rPr dirty="0" sz="1450" spc="-30">
                <a:latin typeface="Times New Roman"/>
                <a:cs typeface="Times New Roman"/>
              </a:rPr>
              <a:t>Volodya, </a:t>
            </a:r>
            <a:r>
              <a:rPr dirty="0" sz="1450" spc="-10">
                <a:latin typeface="Times New Roman"/>
                <a:cs typeface="Times New Roman"/>
              </a:rPr>
              <a:t>damn him! He's </a:t>
            </a:r>
            <a:r>
              <a:rPr dirty="0" sz="1450" spc="-5">
                <a:latin typeface="Times New Roman"/>
                <a:cs typeface="Times New Roman"/>
              </a:rPr>
              <a:t>a </a:t>
            </a:r>
            <a:r>
              <a:rPr dirty="0" sz="1450" spc="-10">
                <a:latin typeface="Times New Roman"/>
                <a:cs typeface="Times New Roman"/>
              </a:rPr>
              <a:t>fool. He's </a:t>
            </a:r>
            <a:r>
              <a:rPr dirty="0" sz="1450" spc="-5">
                <a:latin typeface="Times New Roman"/>
                <a:cs typeface="Times New Roman"/>
              </a:rPr>
              <a:t>a </a:t>
            </a:r>
            <a:r>
              <a:rPr dirty="0" sz="1450" spc="-10">
                <a:latin typeface="Times New Roman"/>
                <a:cs typeface="Times New Roman"/>
              </a:rPr>
              <a:t>blockhead, and  that's all </a:t>
            </a:r>
            <a:r>
              <a:rPr dirty="0" sz="1450" spc="-5">
                <a:latin typeface="Times New Roman"/>
                <a:cs typeface="Times New Roman"/>
              </a:rPr>
              <a:t>he</a:t>
            </a:r>
            <a:r>
              <a:rPr dirty="0" sz="1450">
                <a:latin typeface="Times New Roman"/>
                <a:cs typeface="Times New Roman"/>
              </a:rPr>
              <a:t> </a:t>
            </a:r>
            <a:r>
              <a:rPr dirty="0" sz="1450" spc="-10">
                <a:latin typeface="Times New Roman"/>
                <a:cs typeface="Times New Roman"/>
              </a:rPr>
              <a:t>is."</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"Human beings are always killing each </a:t>
            </a:r>
            <a:r>
              <a:rPr dirty="0" sz="1450" spc="-15">
                <a:latin typeface="Times New Roman"/>
                <a:cs typeface="Times New Roman"/>
              </a:rPr>
              <a:t>other," </a:t>
            </a:r>
            <a:r>
              <a:rPr dirty="0" sz="1450" spc="-10">
                <a:latin typeface="Times New Roman"/>
                <a:cs typeface="Times New Roman"/>
              </a:rPr>
              <a:t>said the medico. "That is  immoral, </a:t>
            </a:r>
            <a:r>
              <a:rPr dirty="0" sz="1450" spc="-5">
                <a:latin typeface="Times New Roman"/>
                <a:cs typeface="Times New Roman"/>
              </a:rPr>
              <a:t>of </a:t>
            </a:r>
            <a:r>
              <a:rPr dirty="0" sz="1450" spc="-10">
                <a:latin typeface="Times New Roman"/>
                <a:cs typeface="Times New Roman"/>
              </a:rPr>
              <a:t>course. But philosophy won't help </a:t>
            </a:r>
            <a:r>
              <a:rPr dirty="0" sz="1450" spc="-5">
                <a:latin typeface="Times New Roman"/>
                <a:cs typeface="Times New Roman"/>
              </a:rPr>
              <a:t>you.</a:t>
            </a:r>
            <a:r>
              <a:rPr dirty="0" sz="1450" spc="40">
                <a:latin typeface="Times New Roman"/>
                <a:cs typeface="Times New Roman"/>
              </a:rPr>
              <a:t> </a:t>
            </a:r>
            <a:r>
              <a:rPr dirty="0" sz="1450" spc="-10">
                <a:latin typeface="Times New Roman"/>
                <a:cs typeface="Times New Roman"/>
              </a:rPr>
              <a:t>Good-bye!"</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The friends parted at </a:t>
            </a:r>
            <a:r>
              <a:rPr dirty="0" sz="1450" spc="-15">
                <a:latin typeface="Times New Roman"/>
                <a:cs typeface="Times New Roman"/>
              </a:rPr>
              <a:t>Trubnoi </a:t>
            </a:r>
            <a:r>
              <a:rPr dirty="0" sz="1450" spc="-10">
                <a:latin typeface="Times New Roman"/>
                <a:cs typeface="Times New Roman"/>
              </a:rPr>
              <a:t>Square and went their </a:t>
            </a:r>
            <a:r>
              <a:rPr dirty="0" sz="1450" spc="-35">
                <a:latin typeface="Times New Roman"/>
                <a:cs typeface="Times New Roman"/>
              </a:rPr>
              <a:t>way. </a:t>
            </a:r>
            <a:r>
              <a:rPr dirty="0" sz="1450" spc="-10">
                <a:latin typeface="Times New Roman"/>
                <a:cs typeface="Times New Roman"/>
              </a:rPr>
              <a:t>Left alone,  </a:t>
            </a:r>
            <a:r>
              <a:rPr dirty="0" sz="1450" spc="-30">
                <a:latin typeface="Times New Roman"/>
                <a:cs typeface="Times New Roman"/>
              </a:rPr>
              <a:t>Vassiliev </a:t>
            </a:r>
            <a:r>
              <a:rPr dirty="0" sz="1450" spc="-10">
                <a:latin typeface="Times New Roman"/>
                <a:cs typeface="Times New Roman"/>
              </a:rPr>
              <a:t>began to stride along the boulevard. He was frightened </a:t>
            </a:r>
            <a:r>
              <a:rPr dirty="0" sz="1450" spc="-5">
                <a:latin typeface="Times New Roman"/>
                <a:cs typeface="Times New Roman"/>
              </a:rPr>
              <a:t>of </a:t>
            </a:r>
            <a:r>
              <a:rPr dirty="0" sz="1450" spc="-10">
                <a:latin typeface="Times New Roman"/>
                <a:cs typeface="Times New Roman"/>
              </a:rPr>
              <a:t>the dark,  frightened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snow, </a:t>
            </a:r>
            <a:r>
              <a:rPr dirty="0" sz="1450" spc="-10">
                <a:latin typeface="Times New Roman"/>
                <a:cs typeface="Times New Roman"/>
              </a:rPr>
              <a:t>which fell to the earth in little flakes, </a:t>
            </a:r>
            <a:r>
              <a:rPr dirty="0" sz="1450" spc="-5">
                <a:latin typeface="Times New Roman"/>
                <a:cs typeface="Times New Roman"/>
              </a:rPr>
              <a:t>but </a:t>
            </a:r>
            <a:r>
              <a:rPr dirty="0" sz="1450" spc="-10">
                <a:latin typeface="Times New Roman"/>
                <a:cs typeface="Times New Roman"/>
              </a:rPr>
              <a:t>seemed to  long to cover the whole world; </a:t>
            </a:r>
            <a:r>
              <a:rPr dirty="0" sz="1450" spc="-5">
                <a:latin typeface="Times New Roman"/>
                <a:cs typeface="Times New Roman"/>
              </a:rPr>
              <a:t>he </a:t>
            </a:r>
            <a:r>
              <a:rPr dirty="0" sz="1450" spc="-10">
                <a:latin typeface="Times New Roman"/>
                <a:cs typeface="Times New Roman"/>
              </a:rPr>
              <a:t>was frightened </a:t>
            </a:r>
            <a:r>
              <a:rPr dirty="0" sz="1450" spc="-5">
                <a:latin typeface="Times New Roman"/>
                <a:cs typeface="Times New Roman"/>
              </a:rPr>
              <a:t>of </a:t>
            </a:r>
            <a:r>
              <a:rPr dirty="0" sz="1450" spc="-10">
                <a:latin typeface="Times New Roman"/>
                <a:cs typeface="Times New Roman"/>
              </a:rPr>
              <a:t>the street-lamps, which  glimmered faintly through the clouds </a:t>
            </a:r>
            <a:r>
              <a:rPr dirty="0" sz="1450" spc="-5">
                <a:latin typeface="Times New Roman"/>
                <a:cs typeface="Times New Roman"/>
              </a:rPr>
              <a:t>of </a:t>
            </a:r>
            <a:r>
              <a:rPr dirty="0" sz="1450" spc="-25">
                <a:latin typeface="Times New Roman"/>
                <a:cs typeface="Times New Roman"/>
              </a:rPr>
              <a:t>snow. </a:t>
            </a:r>
            <a:r>
              <a:rPr dirty="0" sz="1450" spc="-10">
                <a:latin typeface="Times New Roman"/>
                <a:cs typeface="Times New Roman"/>
              </a:rPr>
              <a:t>An inexplicable faint-hearted  fear possessed his soul. Now and then people passed him; </a:t>
            </a:r>
            <a:r>
              <a:rPr dirty="0" sz="1450" spc="-5">
                <a:latin typeface="Times New Roman"/>
                <a:cs typeface="Times New Roman"/>
              </a:rPr>
              <a:t>but he </a:t>
            </a:r>
            <a:r>
              <a:rPr dirty="0" sz="1450" spc="-10">
                <a:latin typeface="Times New Roman"/>
                <a:cs typeface="Times New Roman"/>
              </a:rPr>
              <a:t>gave </a:t>
            </a:r>
            <a:r>
              <a:rPr dirty="0" sz="1450" spc="-5">
                <a:latin typeface="Times New Roman"/>
                <a:cs typeface="Times New Roman"/>
              </a:rPr>
              <a:t>a </a:t>
            </a:r>
            <a:r>
              <a:rPr dirty="0" sz="1450" spc="-10">
                <a:latin typeface="Times New Roman"/>
                <a:cs typeface="Times New Roman"/>
              </a:rPr>
              <a:t>start  and stepped aside. It seemed to him that from everywhere there came and  stared at him women, only</a:t>
            </a:r>
            <a:r>
              <a:rPr dirty="0" sz="1450" spc="15">
                <a:latin typeface="Times New Roman"/>
                <a:cs typeface="Times New Roman"/>
              </a:rPr>
              <a:t> </a:t>
            </a:r>
            <a:r>
              <a:rPr dirty="0" sz="1450" spc="-10">
                <a:latin typeface="Times New Roman"/>
                <a:cs typeface="Times New Roman"/>
              </a:rPr>
              <a:t>women....</a:t>
            </a:r>
            <a:endParaRPr sz="145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2464" y="600099"/>
            <a:ext cx="3981450" cy="245110"/>
          </a:xfrm>
          <a:prstGeom prst="rect">
            <a:avLst/>
          </a:prstGeom>
        </p:spPr>
        <p:txBody>
          <a:bodyPr wrap="square" lIns="0" tIns="11430" rIns="0" bIns="0" rtlCol="0" vert="horz">
            <a:spAutoFit/>
          </a:bodyPr>
          <a:lstStyle/>
          <a:p>
            <a:pPr marL="12700">
              <a:lnSpc>
                <a:spcPct val="100000"/>
              </a:lnSpc>
              <a:spcBef>
                <a:spcPts val="90"/>
              </a:spcBef>
            </a:pPr>
            <a:r>
              <a:rPr dirty="0" sz="1450" spc="-10">
                <a:latin typeface="Times New Roman"/>
                <a:cs typeface="Times New Roman"/>
              </a:rPr>
              <a:t>"It's coming </a:t>
            </a:r>
            <a:r>
              <a:rPr dirty="0" sz="1450" spc="-5">
                <a:latin typeface="Times New Roman"/>
                <a:cs typeface="Times New Roman"/>
              </a:rPr>
              <a:t>on," he </a:t>
            </a:r>
            <a:r>
              <a:rPr dirty="0" sz="1450" spc="-10">
                <a:latin typeface="Times New Roman"/>
                <a:cs typeface="Times New Roman"/>
              </a:rPr>
              <a:t>thought, "I'm going to have </a:t>
            </a:r>
            <a:r>
              <a:rPr dirty="0" sz="1450" spc="-5">
                <a:latin typeface="Times New Roman"/>
                <a:cs typeface="Times New Roman"/>
              </a:rPr>
              <a:t>a</a:t>
            </a:r>
            <a:r>
              <a:rPr dirty="0" sz="1450" spc="80">
                <a:latin typeface="Times New Roman"/>
                <a:cs typeface="Times New Roman"/>
              </a:rPr>
              <a:t> </a:t>
            </a:r>
            <a:r>
              <a:rPr dirty="0" sz="1450" spc="-10">
                <a:latin typeface="Times New Roman"/>
                <a:cs typeface="Times New Roman"/>
              </a:rPr>
              <a:t>fit."</a:t>
            </a:r>
            <a:endParaRPr sz="1450">
              <a:latin typeface="Times New Roman"/>
              <a:cs typeface="Times New Roman"/>
            </a:endParaRPr>
          </a:p>
        </p:txBody>
      </p:sp>
      <p:sp>
        <p:nvSpPr>
          <p:cNvPr id="3" name="object 3"/>
          <p:cNvSpPr txBox="1"/>
          <p:nvPr/>
        </p:nvSpPr>
        <p:spPr>
          <a:xfrm>
            <a:off x="876300" y="1404972"/>
            <a:ext cx="5807710" cy="8540750"/>
          </a:xfrm>
          <a:prstGeom prst="rect">
            <a:avLst/>
          </a:prstGeom>
        </p:spPr>
        <p:txBody>
          <a:bodyPr wrap="square" lIns="0" tIns="11430" rIns="0" bIns="0" rtlCol="0" vert="horz">
            <a:spAutoFit/>
          </a:bodyPr>
          <a:lstStyle/>
          <a:p>
            <a:pPr algn="ctr">
              <a:lnSpc>
                <a:spcPct val="100000"/>
              </a:lnSpc>
              <a:spcBef>
                <a:spcPts val="90"/>
              </a:spcBef>
            </a:pPr>
            <a:r>
              <a:rPr dirty="0" sz="1450" spc="-10" b="1">
                <a:latin typeface="Times New Roman"/>
                <a:cs typeface="Times New Roman"/>
              </a:rPr>
              <a:t>VI</a:t>
            </a:r>
            <a:endParaRPr sz="1450">
              <a:latin typeface="Times New Roman"/>
              <a:cs typeface="Times New Roman"/>
            </a:endParaRPr>
          </a:p>
          <a:p>
            <a:pPr>
              <a:lnSpc>
                <a:spcPct val="100000"/>
              </a:lnSpc>
              <a:spcBef>
                <a:spcPts val="30"/>
              </a:spcBef>
            </a:pPr>
            <a:endParaRPr sz="1600">
              <a:latin typeface="Times New Roman"/>
              <a:cs typeface="Times New Roman"/>
            </a:endParaRPr>
          </a:p>
          <a:p>
            <a:pPr algn="just" marL="268605" marR="233679">
              <a:lnSpc>
                <a:spcPct val="144900"/>
              </a:lnSpc>
            </a:pPr>
            <a:r>
              <a:rPr dirty="0" sz="1450" spc="-10">
                <a:latin typeface="Times New Roman"/>
                <a:cs typeface="Times New Roman"/>
              </a:rPr>
              <a:t>At home </a:t>
            </a:r>
            <a:r>
              <a:rPr dirty="0" sz="1450" spc="-5">
                <a:latin typeface="Times New Roman"/>
                <a:cs typeface="Times New Roman"/>
              </a:rPr>
              <a:t>he </a:t>
            </a:r>
            <a:r>
              <a:rPr dirty="0" sz="1450" spc="-10">
                <a:latin typeface="Times New Roman"/>
                <a:cs typeface="Times New Roman"/>
              </a:rPr>
              <a:t>lay </a:t>
            </a:r>
            <a:r>
              <a:rPr dirty="0" sz="1450" spc="-5">
                <a:latin typeface="Times New Roman"/>
                <a:cs typeface="Times New Roman"/>
              </a:rPr>
              <a:t>on </a:t>
            </a:r>
            <a:r>
              <a:rPr dirty="0" sz="1450" spc="-10">
                <a:latin typeface="Times New Roman"/>
                <a:cs typeface="Times New Roman"/>
              </a:rPr>
              <a:t>his bed and began to talk, shivering all over his </a:t>
            </a:r>
            <a:r>
              <a:rPr dirty="0" sz="1450" spc="-25">
                <a:latin typeface="Times New Roman"/>
                <a:cs typeface="Times New Roman"/>
              </a:rPr>
              <a:t>body.  </a:t>
            </a:r>
            <a:r>
              <a:rPr dirty="0" sz="1450" spc="-10">
                <a:latin typeface="Times New Roman"/>
                <a:cs typeface="Times New Roman"/>
              </a:rPr>
              <a:t>"Live women, </a:t>
            </a:r>
            <a:r>
              <a:rPr dirty="0" sz="1450" spc="-5">
                <a:latin typeface="Times New Roman"/>
                <a:cs typeface="Times New Roman"/>
              </a:rPr>
              <a:t>live.... </a:t>
            </a:r>
            <a:r>
              <a:rPr dirty="0" sz="1450" spc="-10">
                <a:latin typeface="Times New Roman"/>
                <a:cs typeface="Times New Roman"/>
              </a:rPr>
              <a:t>My God, they're</a:t>
            </a:r>
            <a:r>
              <a:rPr dirty="0" sz="1450" spc="15">
                <a:latin typeface="Times New Roman"/>
                <a:cs typeface="Times New Roman"/>
              </a:rPr>
              <a:t> </a:t>
            </a:r>
            <a:r>
              <a:rPr dirty="0" sz="1450" spc="-10">
                <a:latin typeface="Times New Roman"/>
                <a:cs typeface="Times New Roman"/>
              </a:rPr>
              <a:t>alive."</a:t>
            </a:r>
            <a:endParaRPr sz="1450">
              <a:latin typeface="Times New Roman"/>
              <a:cs typeface="Times New Roman"/>
            </a:endParaRPr>
          </a:p>
          <a:p>
            <a:pPr algn="just" marL="12700" marR="8890" indent="255904">
              <a:lnSpc>
                <a:spcPts val="1730"/>
              </a:lnSpc>
              <a:spcBef>
                <a:spcPts val="844"/>
              </a:spcBef>
            </a:pPr>
            <a:r>
              <a:rPr dirty="0" sz="1450" spc="-10">
                <a:latin typeface="Times New Roman"/>
                <a:cs typeface="Times New Roman"/>
              </a:rPr>
              <a:t>He sharpened the edge </a:t>
            </a:r>
            <a:r>
              <a:rPr dirty="0" sz="1450" spc="-5">
                <a:latin typeface="Times New Roman"/>
                <a:cs typeface="Times New Roman"/>
              </a:rPr>
              <a:t>of </a:t>
            </a:r>
            <a:r>
              <a:rPr dirty="0" sz="1450" spc="-10">
                <a:latin typeface="Times New Roman"/>
                <a:cs typeface="Times New Roman"/>
              </a:rPr>
              <a:t>his imagination in every possible </a:t>
            </a:r>
            <a:r>
              <a:rPr dirty="0" sz="1450" spc="-35">
                <a:latin typeface="Times New Roman"/>
                <a:cs typeface="Times New Roman"/>
              </a:rPr>
              <a:t>way. </a:t>
            </a:r>
            <a:r>
              <a:rPr dirty="0" sz="1450" spc="-10">
                <a:latin typeface="Times New Roman"/>
                <a:cs typeface="Times New Roman"/>
              </a:rPr>
              <a:t>Now </a:t>
            </a:r>
            <a:r>
              <a:rPr dirty="0" sz="1450" spc="-5">
                <a:latin typeface="Times New Roman"/>
                <a:cs typeface="Times New Roman"/>
              </a:rPr>
              <a:t>he  </a:t>
            </a:r>
            <a:r>
              <a:rPr dirty="0" sz="1450" spc="-10">
                <a:latin typeface="Times New Roman"/>
                <a:cs typeface="Times New Roman"/>
              </a:rPr>
              <a:t>was the brother </a:t>
            </a:r>
            <a:r>
              <a:rPr dirty="0" sz="1450" spc="-5">
                <a:latin typeface="Times New Roman"/>
                <a:cs typeface="Times New Roman"/>
              </a:rPr>
              <a:t>of </a:t>
            </a:r>
            <a:r>
              <a:rPr dirty="0" sz="1450" spc="-10">
                <a:latin typeface="Times New Roman"/>
                <a:cs typeface="Times New Roman"/>
              </a:rPr>
              <a:t>an unfortunate, now her </a:t>
            </a:r>
            <a:r>
              <a:rPr dirty="0" sz="1450" spc="-20">
                <a:latin typeface="Times New Roman"/>
                <a:cs typeface="Times New Roman"/>
              </a:rPr>
              <a:t>father. </a:t>
            </a:r>
            <a:r>
              <a:rPr dirty="0" sz="1450" spc="-10">
                <a:latin typeface="Times New Roman"/>
                <a:cs typeface="Times New Roman"/>
              </a:rPr>
              <a:t>Now </a:t>
            </a:r>
            <a:r>
              <a:rPr dirty="0" sz="1450" spc="-5">
                <a:latin typeface="Times New Roman"/>
                <a:cs typeface="Times New Roman"/>
              </a:rPr>
              <a:t>he </a:t>
            </a:r>
            <a:r>
              <a:rPr dirty="0" sz="1450" spc="-10">
                <a:latin typeface="Times New Roman"/>
                <a:cs typeface="Times New Roman"/>
              </a:rPr>
              <a:t>was himself </a:t>
            </a:r>
            <a:r>
              <a:rPr dirty="0" sz="1450" spc="-5">
                <a:latin typeface="Times New Roman"/>
                <a:cs typeface="Times New Roman"/>
              </a:rPr>
              <a:t>a </a:t>
            </a:r>
            <a:r>
              <a:rPr dirty="0" sz="1450" spc="-10">
                <a:latin typeface="Times New Roman"/>
                <a:cs typeface="Times New Roman"/>
              </a:rPr>
              <a:t>fallen  woman, with painted cheeks; and all this terrified</a:t>
            </a:r>
            <a:r>
              <a:rPr dirty="0" sz="1450" spc="3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8890" indent="255904">
              <a:lnSpc>
                <a:spcPts val="1730"/>
              </a:lnSpc>
              <a:spcBef>
                <a:spcPts val="720"/>
              </a:spcBef>
            </a:pPr>
            <a:r>
              <a:rPr dirty="0" sz="1450" spc="-10">
                <a:latin typeface="Times New Roman"/>
                <a:cs typeface="Times New Roman"/>
              </a:rPr>
              <a:t>It seemed to him somehow that </a:t>
            </a:r>
            <a:r>
              <a:rPr dirty="0" sz="1450" spc="-5">
                <a:latin typeface="Times New Roman"/>
                <a:cs typeface="Times New Roman"/>
              </a:rPr>
              <a:t>he </a:t>
            </a:r>
            <a:r>
              <a:rPr dirty="0" sz="1450" spc="-10">
                <a:latin typeface="Times New Roman"/>
                <a:cs typeface="Times New Roman"/>
              </a:rPr>
              <a:t>must solve this question </a:t>
            </a:r>
            <a:r>
              <a:rPr dirty="0" sz="1450" spc="-20">
                <a:latin typeface="Times New Roman"/>
                <a:cs typeface="Times New Roman"/>
              </a:rPr>
              <a:t>immediately, </a:t>
            </a:r>
            <a:r>
              <a:rPr dirty="0" sz="1450" spc="-10">
                <a:latin typeface="Times New Roman"/>
                <a:cs typeface="Times New Roman"/>
              </a:rPr>
              <a:t>at  all costs, and that the problem was </a:t>
            </a:r>
            <a:r>
              <a:rPr dirty="0" sz="1450" spc="-5">
                <a:latin typeface="Times New Roman"/>
                <a:cs typeface="Times New Roman"/>
              </a:rPr>
              <a:t>not </a:t>
            </a:r>
            <a:r>
              <a:rPr dirty="0" sz="1450" spc="-10">
                <a:latin typeface="Times New Roman"/>
                <a:cs typeface="Times New Roman"/>
              </a:rPr>
              <a:t>strange to him, </a:t>
            </a:r>
            <a:r>
              <a:rPr dirty="0" sz="1450" spc="-5">
                <a:latin typeface="Times New Roman"/>
                <a:cs typeface="Times New Roman"/>
              </a:rPr>
              <a:t>but </a:t>
            </a:r>
            <a:r>
              <a:rPr dirty="0" sz="1450" spc="-10">
                <a:latin typeface="Times New Roman"/>
                <a:cs typeface="Times New Roman"/>
              </a:rPr>
              <a:t>was his own. He  made </a:t>
            </a:r>
            <a:r>
              <a:rPr dirty="0" sz="1450" spc="-5">
                <a:latin typeface="Times New Roman"/>
                <a:cs typeface="Times New Roman"/>
              </a:rPr>
              <a:t>a </a:t>
            </a:r>
            <a:r>
              <a:rPr dirty="0" sz="1450" spc="-10">
                <a:latin typeface="Times New Roman"/>
                <a:cs typeface="Times New Roman"/>
              </a:rPr>
              <a:t>great </a:t>
            </a:r>
            <a:r>
              <a:rPr dirty="0" sz="1450" spc="-15">
                <a:latin typeface="Times New Roman"/>
                <a:cs typeface="Times New Roman"/>
              </a:rPr>
              <a:t>effort, </a:t>
            </a:r>
            <a:r>
              <a:rPr dirty="0" sz="1450" spc="-10">
                <a:latin typeface="Times New Roman"/>
                <a:cs typeface="Times New Roman"/>
              </a:rPr>
              <a:t>conquered his </a:t>
            </a:r>
            <a:r>
              <a:rPr dirty="0" sz="1450" spc="-15">
                <a:latin typeface="Times New Roman"/>
                <a:cs typeface="Times New Roman"/>
              </a:rPr>
              <a:t>despair, </a:t>
            </a:r>
            <a:r>
              <a:rPr dirty="0" sz="1450" spc="-10">
                <a:latin typeface="Times New Roman"/>
                <a:cs typeface="Times New Roman"/>
              </a:rPr>
              <a:t>and, sitting </a:t>
            </a:r>
            <a:r>
              <a:rPr dirty="0" sz="1450" spc="-5">
                <a:latin typeface="Times New Roman"/>
                <a:cs typeface="Times New Roman"/>
              </a:rPr>
              <a:t>on </a:t>
            </a:r>
            <a:r>
              <a:rPr dirty="0" sz="1450" spc="-10">
                <a:latin typeface="Times New Roman"/>
                <a:cs typeface="Times New Roman"/>
              </a:rPr>
              <a:t>the side </a:t>
            </a:r>
            <a:r>
              <a:rPr dirty="0" sz="1450" spc="-5">
                <a:latin typeface="Times New Roman"/>
                <a:cs typeface="Times New Roman"/>
              </a:rPr>
              <a:t>of </a:t>
            </a:r>
            <a:r>
              <a:rPr dirty="0" sz="1450" spc="-10">
                <a:latin typeface="Times New Roman"/>
                <a:cs typeface="Times New Roman"/>
              </a:rPr>
              <a:t>the bed,  his head clutched in his hands, </a:t>
            </a:r>
            <a:r>
              <a:rPr dirty="0" sz="1450" spc="-5">
                <a:latin typeface="Times New Roman"/>
                <a:cs typeface="Times New Roman"/>
              </a:rPr>
              <a:t>he </a:t>
            </a:r>
            <a:r>
              <a:rPr dirty="0" sz="1450" spc="-10">
                <a:latin typeface="Times New Roman"/>
                <a:cs typeface="Times New Roman"/>
              </a:rPr>
              <a:t>began to</a:t>
            </a:r>
            <a:r>
              <a:rPr dirty="0" sz="1450" spc="35">
                <a:latin typeface="Times New Roman"/>
                <a:cs typeface="Times New Roman"/>
              </a:rPr>
              <a:t> </a:t>
            </a:r>
            <a:r>
              <a:rPr dirty="0" sz="1450" spc="-10">
                <a:latin typeface="Times New Roman"/>
                <a:cs typeface="Times New Roman"/>
              </a:rPr>
              <a:t>think:</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How could all the women </a:t>
            </a:r>
            <a:r>
              <a:rPr dirty="0" sz="1450" spc="-5">
                <a:latin typeface="Times New Roman"/>
                <a:cs typeface="Times New Roman"/>
              </a:rPr>
              <a:t>he </a:t>
            </a:r>
            <a:r>
              <a:rPr dirty="0" sz="1450" spc="-10">
                <a:latin typeface="Times New Roman"/>
                <a:cs typeface="Times New Roman"/>
              </a:rPr>
              <a:t>had seen that </a:t>
            </a:r>
            <a:r>
              <a:rPr dirty="0" sz="1450" spc="-5">
                <a:latin typeface="Times New Roman"/>
                <a:cs typeface="Times New Roman"/>
              </a:rPr>
              <a:t>night be </a:t>
            </a:r>
            <a:r>
              <a:rPr dirty="0" sz="1450" spc="-10">
                <a:latin typeface="Times New Roman"/>
                <a:cs typeface="Times New Roman"/>
              </a:rPr>
              <a:t>saved? The process </a:t>
            </a:r>
            <a:r>
              <a:rPr dirty="0" sz="1450" spc="-5">
                <a:latin typeface="Times New Roman"/>
                <a:cs typeface="Times New Roman"/>
              </a:rPr>
              <a:t>of  </a:t>
            </a:r>
            <a:r>
              <a:rPr dirty="0" sz="1450" spc="-10">
                <a:latin typeface="Times New Roman"/>
                <a:cs typeface="Times New Roman"/>
              </a:rPr>
              <a:t>solving </a:t>
            </a:r>
            <a:r>
              <a:rPr dirty="0" sz="1450" spc="-5">
                <a:latin typeface="Times New Roman"/>
                <a:cs typeface="Times New Roman"/>
              </a:rPr>
              <a:t>a </a:t>
            </a:r>
            <a:r>
              <a:rPr dirty="0" sz="1450" spc="-10">
                <a:latin typeface="Times New Roman"/>
                <a:cs typeface="Times New Roman"/>
              </a:rPr>
              <a:t>problem was familiar to him as to </a:t>
            </a:r>
            <a:r>
              <a:rPr dirty="0" sz="1450" spc="-5">
                <a:latin typeface="Times New Roman"/>
                <a:cs typeface="Times New Roman"/>
              </a:rPr>
              <a:t>a </a:t>
            </a:r>
            <a:r>
              <a:rPr dirty="0" sz="1450" spc="-10">
                <a:latin typeface="Times New Roman"/>
                <a:cs typeface="Times New Roman"/>
              </a:rPr>
              <a:t>learned person; and  notwithstanding all his excitement </a:t>
            </a:r>
            <a:r>
              <a:rPr dirty="0" sz="1450" spc="-5">
                <a:latin typeface="Times New Roman"/>
                <a:cs typeface="Times New Roman"/>
              </a:rPr>
              <a:t>he </a:t>
            </a:r>
            <a:r>
              <a:rPr dirty="0" sz="1450" spc="-10">
                <a:latin typeface="Times New Roman"/>
                <a:cs typeface="Times New Roman"/>
              </a:rPr>
              <a:t>kept strictly to this process. He recalled  to mind the history </a:t>
            </a:r>
            <a:r>
              <a:rPr dirty="0" sz="1450" spc="-5">
                <a:latin typeface="Times New Roman"/>
                <a:cs typeface="Times New Roman"/>
              </a:rPr>
              <a:t>of </a:t>
            </a:r>
            <a:r>
              <a:rPr dirty="0" sz="1450" spc="-10">
                <a:latin typeface="Times New Roman"/>
                <a:cs typeface="Times New Roman"/>
              </a:rPr>
              <a:t>the question, its literature, and just after three o'clock </a:t>
            </a:r>
            <a:r>
              <a:rPr dirty="0" sz="1450" spc="-5">
                <a:latin typeface="Times New Roman"/>
                <a:cs typeface="Times New Roman"/>
              </a:rPr>
              <a:t>he  </a:t>
            </a:r>
            <a:r>
              <a:rPr dirty="0" sz="1450" spc="-10">
                <a:latin typeface="Times New Roman"/>
                <a:cs typeface="Times New Roman"/>
              </a:rPr>
              <a:t>was pacing </a:t>
            </a:r>
            <a:r>
              <a:rPr dirty="0" sz="1450" spc="-5">
                <a:latin typeface="Times New Roman"/>
                <a:cs typeface="Times New Roman"/>
              </a:rPr>
              <a:t>up </a:t>
            </a:r>
            <a:r>
              <a:rPr dirty="0" sz="1450" spc="-10">
                <a:latin typeface="Times New Roman"/>
                <a:cs typeface="Times New Roman"/>
              </a:rPr>
              <a:t>and down, trying to remember all the experiments which are  practised nowadays for the salvation </a:t>
            </a:r>
            <a:r>
              <a:rPr dirty="0" sz="1450" spc="-5">
                <a:latin typeface="Times New Roman"/>
                <a:cs typeface="Times New Roman"/>
              </a:rPr>
              <a:t>of </a:t>
            </a:r>
            <a:r>
              <a:rPr dirty="0" sz="1450" spc="-10">
                <a:latin typeface="Times New Roman"/>
                <a:cs typeface="Times New Roman"/>
              </a:rPr>
              <a:t>women. He had </a:t>
            </a:r>
            <a:r>
              <a:rPr dirty="0" sz="1450" spc="-5">
                <a:latin typeface="Times New Roman"/>
                <a:cs typeface="Times New Roman"/>
              </a:rPr>
              <a:t>a </a:t>
            </a:r>
            <a:r>
              <a:rPr dirty="0" sz="1450" spc="-10">
                <a:latin typeface="Times New Roman"/>
                <a:cs typeface="Times New Roman"/>
              </a:rPr>
              <a:t>great many </a:t>
            </a:r>
            <a:r>
              <a:rPr dirty="0" sz="1450" spc="-5">
                <a:latin typeface="Times New Roman"/>
                <a:cs typeface="Times New Roman"/>
              </a:rPr>
              <a:t>good  </a:t>
            </a:r>
            <a:r>
              <a:rPr dirty="0" sz="1450" spc="-10">
                <a:latin typeface="Times New Roman"/>
                <a:cs typeface="Times New Roman"/>
              </a:rPr>
              <a:t>friends who lived in furnished rooms, Falzfein, Galyashkin, </a:t>
            </a:r>
            <a:r>
              <a:rPr dirty="0" sz="1450" spc="-20">
                <a:latin typeface="Times New Roman"/>
                <a:cs typeface="Times New Roman"/>
              </a:rPr>
              <a:t>Nechaiev,  </a:t>
            </a:r>
            <a:r>
              <a:rPr dirty="0" sz="1450" spc="-30">
                <a:latin typeface="Times New Roman"/>
                <a:cs typeface="Times New Roman"/>
              </a:rPr>
              <a:t>Yechkin </a:t>
            </a:r>
            <a:r>
              <a:rPr dirty="0" sz="1450" spc="-5">
                <a:latin typeface="Times New Roman"/>
                <a:cs typeface="Times New Roman"/>
              </a:rPr>
              <a:t>... not a </a:t>
            </a:r>
            <a:r>
              <a:rPr dirty="0" sz="1450" spc="-10">
                <a:latin typeface="Times New Roman"/>
                <a:cs typeface="Times New Roman"/>
              </a:rPr>
              <a:t>few among them were honest and self-sacrificing, and some  </a:t>
            </a:r>
            <a:r>
              <a:rPr dirty="0" sz="1450" spc="-5">
                <a:latin typeface="Times New Roman"/>
                <a:cs typeface="Times New Roman"/>
              </a:rPr>
              <a:t>of </a:t>
            </a:r>
            <a:r>
              <a:rPr dirty="0" sz="1450" spc="-10">
                <a:latin typeface="Times New Roman"/>
                <a:cs typeface="Times New Roman"/>
              </a:rPr>
              <a:t>them had attempted to save these</a:t>
            </a:r>
            <a:r>
              <a:rPr dirty="0" sz="1450" spc="20">
                <a:latin typeface="Times New Roman"/>
                <a:cs typeface="Times New Roman"/>
              </a:rPr>
              <a:t> </a:t>
            </a:r>
            <a:r>
              <a:rPr dirty="0" sz="1450" spc="-10">
                <a:latin typeface="Times New Roman"/>
                <a:cs typeface="Times New Roman"/>
              </a:rPr>
              <a:t>women....</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All these few attempts, </a:t>
            </a:r>
            <a:r>
              <a:rPr dirty="0" sz="1450" spc="-5">
                <a:latin typeface="Times New Roman"/>
                <a:cs typeface="Times New Roman"/>
              </a:rPr>
              <a:t>thought </a:t>
            </a:r>
            <a:r>
              <a:rPr dirty="0" sz="1450" spc="-35">
                <a:latin typeface="Times New Roman"/>
                <a:cs typeface="Times New Roman"/>
              </a:rPr>
              <a:t>Vassiliev, </a:t>
            </a:r>
            <a:r>
              <a:rPr dirty="0" sz="1450" spc="-10">
                <a:latin typeface="Times New Roman"/>
                <a:cs typeface="Times New Roman"/>
              </a:rPr>
              <a:t>rare attempts, may </a:t>
            </a:r>
            <a:r>
              <a:rPr dirty="0" sz="1450" spc="-5">
                <a:latin typeface="Times New Roman"/>
                <a:cs typeface="Times New Roman"/>
              </a:rPr>
              <a:t>be </a:t>
            </a:r>
            <a:r>
              <a:rPr dirty="0" sz="1450" spc="-10">
                <a:latin typeface="Times New Roman"/>
                <a:cs typeface="Times New Roman"/>
              </a:rPr>
              <a:t>divided  into three groups. Some having rescued </a:t>
            </a:r>
            <a:r>
              <a:rPr dirty="0" sz="1450" spc="-5">
                <a:latin typeface="Times New Roman"/>
                <a:cs typeface="Times New Roman"/>
              </a:rPr>
              <a:t>a </a:t>
            </a:r>
            <a:r>
              <a:rPr dirty="0" sz="1450" spc="-10">
                <a:latin typeface="Times New Roman"/>
                <a:cs typeface="Times New Roman"/>
              </a:rPr>
              <a:t>woman from </a:t>
            </a:r>
            <a:r>
              <a:rPr dirty="0" sz="1450" spc="-5">
                <a:latin typeface="Times New Roman"/>
                <a:cs typeface="Times New Roman"/>
              </a:rPr>
              <a:t>a </a:t>
            </a:r>
            <a:r>
              <a:rPr dirty="0" sz="1450" spc="-10">
                <a:latin typeface="Times New Roman"/>
                <a:cs typeface="Times New Roman"/>
              </a:rPr>
              <a:t>brothel hired </a:t>
            </a:r>
            <a:r>
              <a:rPr dirty="0" sz="1450" spc="-5">
                <a:latin typeface="Times New Roman"/>
                <a:cs typeface="Times New Roman"/>
              </a:rPr>
              <a:t>a </a:t>
            </a:r>
            <a:r>
              <a:rPr dirty="0" sz="1450" spc="-10">
                <a:latin typeface="Times New Roman"/>
                <a:cs typeface="Times New Roman"/>
              </a:rPr>
              <a:t>room  for </a:t>
            </a:r>
            <a:r>
              <a:rPr dirty="0" sz="1450" spc="-20">
                <a:latin typeface="Times New Roman"/>
                <a:cs typeface="Times New Roman"/>
              </a:rPr>
              <a:t>her, </a:t>
            </a:r>
            <a:r>
              <a:rPr dirty="0" sz="1450" spc="-5">
                <a:latin typeface="Times New Roman"/>
                <a:cs typeface="Times New Roman"/>
              </a:rPr>
              <a:t>bought </a:t>
            </a:r>
            <a:r>
              <a:rPr dirty="0" sz="1450" spc="-10">
                <a:latin typeface="Times New Roman"/>
                <a:cs typeface="Times New Roman"/>
              </a:rPr>
              <a:t>her </a:t>
            </a:r>
            <a:r>
              <a:rPr dirty="0" sz="1450" spc="-5">
                <a:latin typeface="Times New Roman"/>
                <a:cs typeface="Times New Roman"/>
              </a:rPr>
              <a:t>a </a:t>
            </a:r>
            <a:r>
              <a:rPr dirty="0" sz="1450" spc="-10">
                <a:latin typeface="Times New Roman"/>
                <a:cs typeface="Times New Roman"/>
              </a:rPr>
              <a:t>sewing-machine and she became </a:t>
            </a:r>
            <a:r>
              <a:rPr dirty="0" sz="1450" spc="-5">
                <a:latin typeface="Times New Roman"/>
                <a:cs typeface="Times New Roman"/>
              </a:rPr>
              <a:t>a </a:t>
            </a:r>
            <a:r>
              <a:rPr dirty="0" sz="1450" spc="-15">
                <a:latin typeface="Times New Roman"/>
                <a:cs typeface="Times New Roman"/>
              </a:rPr>
              <a:t>dressmaker, </a:t>
            </a:r>
            <a:r>
              <a:rPr dirty="0" sz="1450" spc="-10">
                <a:latin typeface="Times New Roman"/>
                <a:cs typeface="Times New Roman"/>
              </a:rPr>
              <a:t>and the  man who saved her kept her for his mistress, openly </a:t>
            </a:r>
            <a:r>
              <a:rPr dirty="0" sz="1450" spc="-5">
                <a:latin typeface="Times New Roman"/>
                <a:cs typeface="Times New Roman"/>
              </a:rPr>
              <a:t>or </a:t>
            </a:r>
            <a:r>
              <a:rPr dirty="0" sz="1450" spc="-10">
                <a:latin typeface="Times New Roman"/>
                <a:cs typeface="Times New Roman"/>
              </a:rPr>
              <a:t>otherwise, </a:t>
            </a:r>
            <a:r>
              <a:rPr dirty="0" sz="1450" spc="-5">
                <a:latin typeface="Times New Roman"/>
                <a:cs typeface="Times New Roman"/>
              </a:rPr>
              <a:t>but </a:t>
            </a:r>
            <a:r>
              <a:rPr dirty="0" sz="1450" spc="-10">
                <a:latin typeface="Times New Roman"/>
                <a:cs typeface="Times New Roman"/>
              </a:rPr>
              <a:t>later  when </a:t>
            </a:r>
            <a:r>
              <a:rPr dirty="0" sz="1450" spc="-5">
                <a:latin typeface="Times New Roman"/>
                <a:cs typeface="Times New Roman"/>
              </a:rPr>
              <a:t>he </a:t>
            </a:r>
            <a:r>
              <a:rPr dirty="0" sz="1450" spc="-10">
                <a:latin typeface="Times New Roman"/>
                <a:cs typeface="Times New Roman"/>
              </a:rPr>
              <a:t>had finished his studies and was going </a:t>
            </a:r>
            <a:r>
              <a:rPr dirty="0" sz="1450" spc="-30">
                <a:latin typeface="Times New Roman"/>
                <a:cs typeface="Times New Roman"/>
              </a:rPr>
              <a:t>away, </a:t>
            </a:r>
            <a:r>
              <a:rPr dirty="0" sz="1450" spc="-5">
                <a:latin typeface="Times New Roman"/>
                <a:cs typeface="Times New Roman"/>
              </a:rPr>
              <a:t>he </a:t>
            </a:r>
            <a:r>
              <a:rPr dirty="0" sz="1450" spc="-10">
                <a:latin typeface="Times New Roman"/>
                <a:cs typeface="Times New Roman"/>
              </a:rPr>
              <a:t>would hand her over  to another decent </a:t>
            </a:r>
            <a:r>
              <a:rPr dirty="0" sz="1450" spc="-25">
                <a:latin typeface="Times New Roman"/>
                <a:cs typeface="Times New Roman"/>
              </a:rPr>
              <a:t>fellow. </a:t>
            </a:r>
            <a:r>
              <a:rPr dirty="0" sz="1450" spc="-10">
                <a:latin typeface="Times New Roman"/>
                <a:cs typeface="Times New Roman"/>
              </a:rPr>
              <a:t>So the fallen woman remained fallen. Others after  having </a:t>
            </a:r>
            <a:r>
              <a:rPr dirty="0" sz="1450" spc="-5">
                <a:latin typeface="Times New Roman"/>
                <a:cs typeface="Times New Roman"/>
              </a:rPr>
              <a:t>bought </a:t>
            </a:r>
            <a:r>
              <a:rPr dirty="0" sz="1450" spc="-10">
                <a:latin typeface="Times New Roman"/>
                <a:cs typeface="Times New Roman"/>
              </a:rPr>
              <a:t>her </a:t>
            </a:r>
            <a:r>
              <a:rPr dirty="0" sz="1450" spc="-5">
                <a:latin typeface="Times New Roman"/>
                <a:cs typeface="Times New Roman"/>
              </a:rPr>
              <a:t>out </a:t>
            </a:r>
            <a:r>
              <a:rPr dirty="0" sz="1450" spc="-10">
                <a:latin typeface="Times New Roman"/>
                <a:cs typeface="Times New Roman"/>
              </a:rPr>
              <a:t>also hired </a:t>
            </a:r>
            <a:r>
              <a:rPr dirty="0" sz="1450" spc="-5">
                <a:latin typeface="Times New Roman"/>
                <a:cs typeface="Times New Roman"/>
              </a:rPr>
              <a:t>a </a:t>
            </a:r>
            <a:r>
              <a:rPr dirty="0" sz="1450" spc="-10">
                <a:latin typeface="Times New Roman"/>
                <a:cs typeface="Times New Roman"/>
              </a:rPr>
              <a:t>room for </a:t>
            </a:r>
            <a:r>
              <a:rPr dirty="0" sz="1450" spc="-20">
                <a:latin typeface="Times New Roman"/>
                <a:cs typeface="Times New Roman"/>
              </a:rPr>
              <a:t>her, </a:t>
            </a:r>
            <a:r>
              <a:rPr dirty="0" sz="1450" spc="-5">
                <a:latin typeface="Times New Roman"/>
                <a:cs typeface="Times New Roman"/>
              </a:rPr>
              <a:t>bought </a:t>
            </a:r>
            <a:r>
              <a:rPr dirty="0" sz="1450" spc="-10">
                <a:latin typeface="Times New Roman"/>
                <a:cs typeface="Times New Roman"/>
              </a:rPr>
              <a:t>the inevitable sewing-  machine and started her </a:t>
            </a:r>
            <a:r>
              <a:rPr dirty="0" sz="1450" spc="-15">
                <a:latin typeface="Times New Roman"/>
                <a:cs typeface="Times New Roman"/>
              </a:rPr>
              <a:t>off </a:t>
            </a:r>
            <a:r>
              <a:rPr dirty="0" sz="1450" spc="-10">
                <a:latin typeface="Times New Roman"/>
                <a:cs typeface="Times New Roman"/>
              </a:rPr>
              <a:t>reading and writing and preached at </a:t>
            </a:r>
            <a:r>
              <a:rPr dirty="0" sz="1450" spc="-30">
                <a:latin typeface="Times New Roman"/>
                <a:cs typeface="Times New Roman"/>
              </a:rPr>
              <a:t>her. </a:t>
            </a:r>
            <a:r>
              <a:rPr dirty="0" sz="1450" spc="-10">
                <a:latin typeface="Times New Roman"/>
                <a:cs typeface="Times New Roman"/>
              </a:rPr>
              <a:t>The  woman sits and sews as long as it is novel and amusing, </a:t>
            </a:r>
            <a:r>
              <a:rPr dirty="0" sz="1450" spc="-5">
                <a:latin typeface="Times New Roman"/>
                <a:cs typeface="Times New Roman"/>
              </a:rPr>
              <a:t>but </a:t>
            </a:r>
            <a:r>
              <a:rPr dirty="0" sz="1450" spc="-20">
                <a:latin typeface="Times New Roman"/>
                <a:cs typeface="Times New Roman"/>
              </a:rPr>
              <a:t>later, </a:t>
            </a:r>
            <a:r>
              <a:rPr dirty="0" sz="1450" spc="-10">
                <a:latin typeface="Times New Roman"/>
                <a:cs typeface="Times New Roman"/>
              </a:rPr>
              <a:t>when she is  bored, she begins to receive men </a:t>
            </a:r>
            <a:r>
              <a:rPr dirty="0" sz="1450" spc="-20">
                <a:latin typeface="Times New Roman"/>
                <a:cs typeface="Times New Roman"/>
              </a:rPr>
              <a:t>secretly, </a:t>
            </a:r>
            <a:r>
              <a:rPr dirty="0" sz="1450" spc="-5">
                <a:latin typeface="Times New Roman"/>
                <a:cs typeface="Times New Roman"/>
              </a:rPr>
              <a:t>or </a:t>
            </a:r>
            <a:r>
              <a:rPr dirty="0" sz="1450" spc="-10">
                <a:latin typeface="Times New Roman"/>
                <a:cs typeface="Times New Roman"/>
              </a:rPr>
              <a:t>runs back to where she can sleep  till three in the afternoon, drink </a:t>
            </a:r>
            <a:r>
              <a:rPr dirty="0" sz="1450" spc="-15">
                <a:latin typeface="Times New Roman"/>
                <a:cs typeface="Times New Roman"/>
              </a:rPr>
              <a:t>coffee, </a:t>
            </a:r>
            <a:r>
              <a:rPr dirty="0" sz="1450" spc="-10">
                <a:latin typeface="Times New Roman"/>
                <a:cs typeface="Times New Roman"/>
              </a:rPr>
              <a:t>and eat till she is full. </a:t>
            </a:r>
            <a:r>
              <a:rPr dirty="0" sz="1450" spc="-20">
                <a:latin typeface="Times New Roman"/>
                <a:cs typeface="Times New Roman"/>
              </a:rPr>
              <a:t>Finally, </a:t>
            </a:r>
            <a:r>
              <a:rPr dirty="0" sz="1450" spc="-10">
                <a:latin typeface="Times New Roman"/>
                <a:cs typeface="Times New Roman"/>
              </a:rPr>
              <a:t>the most  ardent and self-sacrificing take </a:t>
            </a:r>
            <a:r>
              <a:rPr dirty="0" sz="1450" spc="-5">
                <a:latin typeface="Times New Roman"/>
                <a:cs typeface="Times New Roman"/>
              </a:rPr>
              <a:t>a bold, </a:t>
            </a:r>
            <a:r>
              <a:rPr dirty="0" sz="1450" spc="-10">
                <a:latin typeface="Times New Roman"/>
                <a:cs typeface="Times New Roman"/>
              </a:rPr>
              <a:t>determined step. They </a:t>
            </a:r>
            <a:r>
              <a:rPr dirty="0" sz="1450" spc="-25">
                <a:latin typeface="Times New Roman"/>
                <a:cs typeface="Times New Roman"/>
              </a:rPr>
              <a:t>marry, </a:t>
            </a:r>
            <a:r>
              <a:rPr dirty="0" sz="1450" spc="-10">
                <a:latin typeface="Times New Roman"/>
                <a:cs typeface="Times New Roman"/>
              </a:rPr>
              <a:t>and when  the impudent, self-indulgent, stupefied creature becomes </a:t>
            </a:r>
            <a:r>
              <a:rPr dirty="0" sz="1450" spc="-5">
                <a:latin typeface="Times New Roman"/>
                <a:cs typeface="Times New Roman"/>
              </a:rPr>
              <a:t>a </a:t>
            </a:r>
            <a:r>
              <a:rPr dirty="0" sz="1450" spc="-10">
                <a:latin typeface="Times New Roman"/>
                <a:cs typeface="Times New Roman"/>
              </a:rPr>
              <a:t>wife, </a:t>
            </a:r>
            <a:r>
              <a:rPr dirty="0" sz="1450" spc="-5">
                <a:latin typeface="Times New Roman"/>
                <a:cs typeface="Times New Roman"/>
              </a:rPr>
              <a:t>a </a:t>
            </a:r>
            <a:r>
              <a:rPr dirty="0" sz="1450" spc="-10">
                <a:latin typeface="Times New Roman"/>
                <a:cs typeface="Times New Roman"/>
              </a:rPr>
              <a:t>lady </a:t>
            </a:r>
            <a:r>
              <a:rPr dirty="0" sz="1450" spc="-5">
                <a:latin typeface="Times New Roman"/>
                <a:cs typeface="Times New Roman"/>
              </a:rPr>
              <a:t>of </a:t>
            </a:r>
            <a:r>
              <a:rPr dirty="0" sz="1450" spc="-10">
                <a:latin typeface="Times New Roman"/>
                <a:cs typeface="Times New Roman"/>
              </a:rPr>
              <a:t>the  house, and then </a:t>
            </a:r>
            <a:r>
              <a:rPr dirty="0" sz="1450" spc="-5">
                <a:latin typeface="Times New Roman"/>
                <a:cs typeface="Times New Roman"/>
              </a:rPr>
              <a:t>a </a:t>
            </a:r>
            <a:r>
              <a:rPr dirty="0" sz="1450" spc="-15">
                <a:latin typeface="Times New Roman"/>
                <a:cs typeface="Times New Roman"/>
              </a:rPr>
              <a:t>mother, </a:t>
            </a:r>
            <a:r>
              <a:rPr dirty="0" sz="1450" spc="-10">
                <a:latin typeface="Times New Roman"/>
                <a:cs typeface="Times New Roman"/>
              </a:rPr>
              <a:t>her life and outlook are utterly changed, and in the  wife and mother it is hard to recognise the unfortunate woman. </a:t>
            </a:r>
            <a:r>
              <a:rPr dirty="0" sz="1450" spc="-45">
                <a:latin typeface="Times New Roman"/>
                <a:cs typeface="Times New Roman"/>
              </a:rPr>
              <a:t>Yes, </a:t>
            </a:r>
            <a:r>
              <a:rPr dirty="0" sz="1450" spc="-10">
                <a:latin typeface="Times New Roman"/>
                <a:cs typeface="Times New Roman"/>
              </a:rPr>
              <a:t>marriage  is the best, it may </a:t>
            </a:r>
            <a:r>
              <a:rPr dirty="0" sz="1450" spc="-5">
                <a:latin typeface="Times New Roman"/>
                <a:cs typeface="Times New Roman"/>
              </a:rPr>
              <a:t>be </a:t>
            </a:r>
            <a:r>
              <a:rPr dirty="0" sz="1450" spc="-10">
                <a:latin typeface="Times New Roman"/>
                <a:cs typeface="Times New Roman"/>
              </a:rPr>
              <a:t>the </a:t>
            </a:r>
            <a:r>
              <a:rPr dirty="0" sz="1450" spc="-25">
                <a:latin typeface="Times New Roman"/>
                <a:cs typeface="Times New Roman"/>
              </a:rPr>
              <a:t>only,</a:t>
            </a:r>
            <a:r>
              <a:rPr dirty="0" sz="1450" spc="25">
                <a:latin typeface="Times New Roman"/>
                <a:cs typeface="Times New Roman"/>
              </a:rPr>
              <a:t> </a:t>
            </a:r>
            <a:r>
              <a:rPr dirty="0" sz="1450" spc="-10">
                <a:latin typeface="Times New Roman"/>
                <a:cs typeface="Times New Roman"/>
              </a:rPr>
              <a:t>resource.</a:t>
            </a:r>
            <a:endParaRPr sz="1450">
              <a:latin typeface="Times New Roman"/>
              <a:cs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7290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"But it's impossible," </a:t>
            </a:r>
            <a:r>
              <a:rPr dirty="0" sz="1450" spc="-30">
                <a:latin typeface="Times New Roman"/>
                <a:cs typeface="Times New Roman"/>
              </a:rPr>
              <a:t>Vassiliev </a:t>
            </a:r>
            <a:r>
              <a:rPr dirty="0" sz="1450" spc="-10">
                <a:latin typeface="Times New Roman"/>
                <a:cs typeface="Times New Roman"/>
              </a:rPr>
              <a:t>said aloud and threw himself down </a:t>
            </a:r>
            <a:r>
              <a:rPr dirty="0" sz="1450" spc="-5">
                <a:latin typeface="Times New Roman"/>
                <a:cs typeface="Times New Roman"/>
              </a:rPr>
              <a:t>on </a:t>
            </a:r>
            <a:r>
              <a:rPr dirty="0" sz="1450" spc="-10">
                <a:latin typeface="Times New Roman"/>
                <a:cs typeface="Times New Roman"/>
              </a:rPr>
              <a:t>his  bed. "First </a:t>
            </a:r>
            <a:r>
              <a:rPr dirty="0" sz="1450" spc="-5">
                <a:latin typeface="Times New Roman"/>
                <a:cs typeface="Times New Roman"/>
              </a:rPr>
              <a:t>of </a:t>
            </a:r>
            <a:r>
              <a:rPr dirty="0" sz="1450" spc="-10">
                <a:latin typeface="Times New Roman"/>
                <a:cs typeface="Times New Roman"/>
              </a:rPr>
              <a:t>all,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marry one. One would have to </a:t>
            </a:r>
            <a:r>
              <a:rPr dirty="0" sz="1450" spc="-5">
                <a:latin typeface="Times New Roman"/>
                <a:cs typeface="Times New Roman"/>
              </a:rPr>
              <a:t>be a </a:t>
            </a:r>
            <a:r>
              <a:rPr dirty="0" sz="1450" spc="-10">
                <a:latin typeface="Times New Roman"/>
                <a:cs typeface="Times New Roman"/>
              </a:rPr>
              <a:t>saint to </a:t>
            </a:r>
            <a:r>
              <a:rPr dirty="0" sz="1450" spc="-5">
                <a:latin typeface="Times New Roman"/>
                <a:cs typeface="Times New Roman"/>
              </a:rPr>
              <a:t>be  </a:t>
            </a:r>
            <a:r>
              <a:rPr dirty="0" sz="1450" spc="-10">
                <a:latin typeface="Times New Roman"/>
                <a:cs typeface="Times New Roman"/>
              </a:rPr>
              <a:t>able to </a:t>
            </a:r>
            <a:r>
              <a:rPr dirty="0" sz="1450" spc="-5">
                <a:latin typeface="Times New Roman"/>
                <a:cs typeface="Times New Roman"/>
              </a:rPr>
              <a:t>do </a:t>
            </a:r>
            <a:r>
              <a:rPr dirty="0" sz="1450" spc="-10">
                <a:latin typeface="Times New Roman"/>
                <a:cs typeface="Times New Roman"/>
              </a:rPr>
              <a:t>it, unable to hate, </a:t>
            </a:r>
            <a:r>
              <a:rPr dirty="0" sz="1450" spc="-5">
                <a:latin typeface="Times New Roman"/>
                <a:cs typeface="Times New Roman"/>
              </a:rPr>
              <a:t>not </a:t>
            </a:r>
            <a:r>
              <a:rPr dirty="0" sz="1450" spc="-10">
                <a:latin typeface="Times New Roman"/>
                <a:cs typeface="Times New Roman"/>
              </a:rPr>
              <a:t>knowing disgust. But let </a:t>
            </a:r>
            <a:r>
              <a:rPr dirty="0" sz="1450" spc="-5">
                <a:latin typeface="Times New Roman"/>
                <a:cs typeface="Times New Roman"/>
              </a:rPr>
              <a:t>us </a:t>
            </a:r>
            <a:r>
              <a:rPr dirty="0" sz="1450" spc="-10">
                <a:latin typeface="Times New Roman"/>
                <a:cs typeface="Times New Roman"/>
              </a:rPr>
              <a:t>suppose that the  </a:t>
            </a:r>
            <a:r>
              <a:rPr dirty="0" sz="1450" spc="-15">
                <a:latin typeface="Times New Roman"/>
                <a:cs typeface="Times New Roman"/>
              </a:rPr>
              <a:t>painter, </a:t>
            </a:r>
            <a:r>
              <a:rPr dirty="0" sz="1450" spc="-10">
                <a:latin typeface="Times New Roman"/>
                <a:cs typeface="Times New Roman"/>
              </a:rPr>
              <a:t>the medico, and </a:t>
            </a:r>
            <a:r>
              <a:rPr dirty="0" sz="1450" spc="-5">
                <a:latin typeface="Times New Roman"/>
                <a:cs typeface="Times New Roman"/>
              </a:rPr>
              <a:t>I got </a:t>
            </a:r>
            <a:r>
              <a:rPr dirty="0" sz="1450" spc="-10">
                <a:latin typeface="Times New Roman"/>
                <a:cs typeface="Times New Roman"/>
              </a:rPr>
              <a:t>the better </a:t>
            </a:r>
            <a:r>
              <a:rPr dirty="0" sz="1450" spc="-5">
                <a:latin typeface="Times New Roman"/>
                <a:cs typeface="Times New Roman"/>
              </a:rPr>
              <a:t>of our </a:t>
            </a:r>
            <a:r>
              <a:rPr dirty="0" sz="1450" spc="-10">
                <a:latin typeface="Times New Roman"/>
                <a:cs typeface="Times New Roman"/>
              </a:rPr>
              <a:t>feelings and married, that all  these women </a:t>
            </a:r>
            <a:r>
              <a:rPr dirty="0" sz="1450" spc="-5">
                <a:latin typeface="Times New Roman"/>
                <a:cs typeface="Times New Roman"/>
              </a:rPr>
              <a:t>got </a:t>
            </a:r>
            <a:r>
              <a:rPr dirty="0" sz="1450" spc="-10">
                <a:latin typeface="Times New Roman"/>
                <a:cs typeface="Times New Roman"/>
              </a:rPr>
              <a:t>married, what is the result? What kind </a:t>
            </a:r>
            <a:r>
              <a:rPr dirty="0" sz="1450" spc="-5">
                <a:latin typeface="Times New Roman"/>
                <a:cs typeface="Times New Roman"/>
              </a:rPr>
              <a:t>of </a:t>
            </a:r>
            <a:r>
              <a:rPr dirty="0" sz="1450" spc="-15">
                <a:latin typeface="Times New Roman"/>
                <a:cs typeface="Times New Roman"/>
              </a:rPr>
              <a:t>effect </a:t>
            </a:r>
            <a:r>
              <a:rPr dirty="0" sz="1450" spc="-10">
                <a:latin typeface="Times New Roman"/>
                <a:cs typeface="Times New Roman"/>
              </a:rPr>
              <a:t>follows? The  result is that while the women get married here in </a:t>
            </a:r>
            <a:r>
              <a:rPr dirty="0" sz="1450" spc="-25">
                <a:latin typeface="Times New Roman"/>
                <a:cs typeface="Times New Roman"/>
              </a:rPr>
              <a:t>Moscow, </a:t>
            </a:r>
            <a:r>
              <a:rPr dirty="0" sz="1450" spc="-10">
                <a:latin typeface="Times New Roman"/>
                <a:cs typeface="Times New Roman"/>
              </a:rPr>
              <a:t>the Smolensk  bookkeeper seduces </a:t>
            </a:r>
            <a:r>
              <a:rPr dirty="0" sz="1450" spc="-5">
                <a:latin typeface="Times New Roman"/>
                <a:cs typeface="Times New Roman"/>
              </a:rPr>
              <a:t>a </a:t>
            </a:r>
            <a:r>
              <a:rPr dirty="0" sz="1450" spc="-10">
                <a:latin typeface="Times New Roman"/>
                <a:cs typeface="Times New Roman"/>
              </a:rPr>
              <a:t>fresh lot, and these will </a:t>
            </a:r>
            <a:r>
              <a:rPr dirty="0" sz="1450" spc="-5">
                <a:latin typeface="Times New Roman"/>
                <a:cs typeface="Times New Roman"/>
              </a:rPr>
              <a:t>pour </a:t>
            </a:r>
            <a:r>
              <a:rPr dirty="0" sz="1450" spc="-10">
                <a:latin typeface="Times New Roman"/>
                <a:cs typeface="Times New Roman"/>
              </a:rPr>
              <a:t>into the empty places,  together with women from </a:t>
            </a:r>
            <a:r>
              <a:rPr dirty="0" sz="1450" spc="-20">
                <a:latin typeface="Times New Roman"/>
                <a:cs typeface="Times New Roman"/>
              </a:rPr>
              <a:t>Saratov, </a:t>
            </a:r>
            <a:r>
              <a:rPr dirty="0" sz="1450" spc="-10">
                <a:latin typeface="Times New Roman"/>
                <a:cs typeface="Times New Roman"/>
              </a:rPr>
              <a:t>Nijni-Novgorod, </a:t>
            </a:r>
            <a:r>
              <a:rPr dirty="0" sz="1450" spc="-30">
                <a:latin typeface="Times New Roman"/>
                <a:cs typeface="Times New Roman"/>
              </a:rPr>
              <a:t>Warsaw.... </a:t>
            </a:r>
            <a:r>
              <a:rPr dirty="0" sz="1450" spc="-10">
                <a:latin typeface="Times New Roman"/>
                <a:cs typeface="Times New Roman"/>
              </a:rPr>
              <a:t>And what  happens to the hundred thousand in London? What can </a:t>
            </a:r>
            <a:r>
              <a:rPr dirty="0" sz="1450" spc="-5">
                <a:latin typeface="Times New Roman"/>
                <a:cs typeface="Times New Roman"/>
              </a:rPr>
              <a:t>be done </a:t>
            </a:r>
            <a:r>
              <a:rPr dirty="0" sz="1450" spc="-10">
                <a:latin typeface="Times New Roman"/>
                <a:cs typeface="Times New Roman"/>
              </a:rPr>
              <a:t>with those in  </a:t>
            </a:r>
            <a:r>
              <a:rPr dirty="0" sz="1450" spc="-15">
                <a:latin typeface="Times New Roman"/>
                <a:cs typeface="Times New Roman"/>
              </a:rPr>
              <a:t>Hamburg?</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The </a:t>
            </a:r>
            <a:r>
              <a:rPr dirty="0" sz="1450" spc="-5">
                <a:latin typeface="Times New Roman"/>
                <a:cs typeface="Times New Roman"/>
              </a:rPr>
              <a:t>oil </a:t>
            </a:r>
            <a:r>
              <a:rPr dirty="0" sz="1450" spc="-10">
                <a:latin typeface="Times New Roman"/>
                <a:cs typeface="Times New Roman"/>
              </a:rPr>
              <a:t>in the lamp was used </a:t>
            </a:r>
            <a:r>
              <a:rPr dirty="0" sz="1450" spc="-5">
                <a:latin typeface="Times New Roman"/>
                <a:cs typeface="Times New Roman"/>
              </a:rPr>
              <a:t>up </a:t>
            </a:r>
            <a:r>
              <a:rPr dirty="0" sz="1450" spc="-10">
                <a:latin typeface="Times New Roman"/>
                <a:cs typeface="Times New Roman"/>
              </a:rPr>
              <a:t>and the lamp began to smell. </a:t>
            </a:r>
            <a:r>
              <a:rPr dirty="0" sz="1450" spc="-30">
                <a:latin typeface="Times New Roman"/>
                <a:cs typeface="Times New Roman"/>
              </a:rPr>
              <a:t>Vassiliev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notice it. Again </a:t>
            </a:r>
            <a:r>
              <a:rPr dirty="0" sz="1450" spc="-5">
                <a:latin typeface="Times New Roman"/>
                <a:cs typeface="Times New Roman"/>
              </a:rPr>
              <a:t>he </a:t>
            </a:r>
            <a:r>
              <a:rPr dirty="0" sz="1450" spc="-10">
                <a:latin typeface="Times New Roman"/>
                <a:cs typeface="Times New Roman"/>
              </a:rPr>
              <a:t>began to pace </a:t>
            </a:r>
            <a:r>
              <a:rPr dirty="0" sz="1450" spc="-5">
                <a:latin typeface="Times New Roman"/>
                <a:cs typeface="Times New Roman"/>
              </a:rPr>
              <a:t>up </a:t>
            </a:r>
            <a:r>
              <a:rPr dirty="0" sz="1450" spc="-10">
                <a:latin typeface="Times New Roman"/>
                <a:cs typeface="Times New Roman"/>
              </a:rPr>
              <a:t>and down, thinking. Now </a:t>
            </a:r>
            <a:r>
              <a:rPr dirty="0" sz="1450" spc="-5">
                <a:latin typeface="Times New Roman"/>
                <a:cs typeface="Times New Roman"/>
              </a:rPr>
              <a:t>he put </a:t>
            </a:r>
            <a:r>
              <a:rPr dirty="0" sz="1450" spc="-10">
                <a:latin typeface="Times New Roman"/>
                <a:cs typeface="Times New Roman"/>
              </a:rPr>
              <a:t>the  question </a:t>
            </a:r>
            <a:r>
              <a:rPr dirty="0" sz="1450" spc="-20">
                <a:latin typeface="Times New Roman"/>
                <a:cs typeface="Times New Roman"/>
              </a:rPr>
              <a:t>differently. </a:t>
            </a:r>
            <a:r>
              <a:rPr dirty="0" sz="1450" spc="-10">
                <a:latin typeface="Times New Roman"/>
                <a:cs typeface="Times New Roman"/>
              </a:rPr>
              <a:t>What can </a:t>
            </a:r>
            <a:r>
              <a:rPr dirty="0" sz="1450" spc="-5">
                <a:latin typeface="Times New Roman"/>
                <a:cs typeface="Times New Roman"/>
              </a:rPr>
              <a:t>be done </a:t>
            </a:r>
            <a:r>
              <a:rPr dirty="0" sz="1450" spc="-10">
                <a:latin typeface="Times New Roman"/>
                <a:cs typeface="Times New Roman"/>
              </a:rPr>
              <a:t>to remove the demand for fallen  women? For this it is necessary that the men who </a:t>
            </a:r>
            <a:r>
              <a:rPr dirty="0" sz="1450" spc="-5">
                <a:latin typeface="Times New Roman"/>
                <a:cs typeface="Times New Roman"/>
              </a:rPr>
              <a:t>buy </a:t>
            </a:r>
            <a:r>
              <a:rPr dirty="0" sz="1450" spc="-10">
                <a:latin typeface="Times New Roman"/>
                <a:cs typeface="Times New Roman"/>
              </a:rPr>
              <a:t>and kill them should at  once begin to feel all the immorality </a:t>
            </a:r>
            <a:r>
              <a:rPr dirty="0" sz="1450" spc="-5">
                <a:latin typeface="Times New Roman"/>
                <a:cs typeface="Times New Roman"/>
              </a:rPr>
              <a:t>of </a:t>
            </a:r>
            <a:r>
              <a:rPr dirty="0" sz="1450" spc="-10">
                <a:latin typeface="Times New Roman"/>
                <a:cs typeface="Times New Roman"/>
              </a:rPr>
              <a:t>their rôle </a:t>
            </a:r>
            <a:r>
              <a:rPr dirty="0" sz="1450" spc="-5">
                <a:latin typeface="Times New Roman"/>
                <a:cs typeface="Times New Roman"/>
              </a:rPr>
              <a:t>of </a:t>
            </a:r>
            <a:r>
              <a:rPr dirty="0" sz="1450" spc="-10">
                <a:latin typeface="Times New Roman"/>
                <a:cs typeface="Times New Roman"/>
              </a:rPr>
              <a:t>slave-owners, and this  should terrify them. It is necessary to save the</a:t>
            </a:r>
            <a:r>
              <a:rPr dirty="0" sz="1450" spc="40">
                <a:latin typeface="Times New Roman"/>
                <a:cs typeface="Times New Roman"/>
              </a:rPr>
              <a:t> </a:t>
            </a:r>
            <a:r>
              <a:rPr dirty="0" sz="1450" spc="-10">
                <a:latin typeface="Times New Roman"/>
                <a:cs typeface="Times New Roman"/>
              </a:rPr>
              <a:t>men.</a:t>
            </a:r>
            <a:endParaRPr sz="1450">
              <a:latin typeface="Times New Roman"/>
              <a:cs typeface="Times New Roman"/>
            </a:endParaRPr>
          </a:p>
          <a:p>
            <a:pPr algn="just" marL="12700" marR="10160" indent="255904">
              <a:lnSpc>
                <a:spcPts val="1730"/>
              </a:lnSpc>
              <a:spcBef>
                <a:spcPts val="710"/>
              </a:spcBef>
            </a:pPr>
            <a:r>
              <a:rPr dirty="0" sz="1450" spc="-10">
                <a:latin typeface="Times New Roman"/>
                <a:cs typeface="Times New Roman"/>
              </a:rPr>
              <a:t>Science and art apparently won't </a:t>
            </a:r>
            <a:r>
              <a:rPr dirty="0" sz="1450" spc="-5">
                <a:latin typeface="Times New Roman"/>
                <a:cs typeface="Times New Roman"/>
              </a:rPr>
              <a:t>do, thought </a:t>
            </a:r>
            <a:r>
              <a:rPr dirty="0" sz="1450" spc="-35">
                <a:latin typeface="Times New Roman"/>
                <a:cs typeface="Times New Roman"/>
              </a:rPr>
              <a:t>Vassiliev. </a:t>
            </a:r>
            <a:r>
              <a:rPr dirty="0" sz="1450" spc="-10">
                <a:latin typeface="Times New Roman"/>
                <a:cs typeface="Times New Roman"/>
              </a:rPr>
              <a:t>There is only </a:t>
            </a:r>
            <a:r>
              <a:rPr dirty="0" sz="1450" spc="-5">
                <a:latin typeface="Times New Roman"/>
                <a:cs typeface="Times New Roman"/>
              </a:rPr>
              <a:t>one  </a:t>
            </a:r>
            <a:r>
              <a:rPr dirty="0" sz="1450" spc="-10">
                <a:latin typeface="Times New Roman"/>
                <a:cs typeface="Times New Roman"/>
              </a:rPr>
              <a:t>way out—to </a:t>
            </a:r>
            <a:r>
              <a:rPr dirty="0" sz="1450" spc="-5">
                <a:latin typeface="Times New Roman"/>
                <a:cs typeface="Times New Roman"/>
              </a:rPr>
              <a:t>be </a:t>
            </a:r>
            <a:r>
              <a:rPr dirty="0" sz="1450" spc="-10">
                <a:latin typeface="Times New Roman"/>
                <a:cs typeface="Times New Roman"/>
              </a:rPr>
              <a:t>an</a:t>
            </a:r>
            <a:r>
              <a:rPr dirty="0" sz="1450">
                <a:latin typeface="Times New Roman"/>
                <a:cs typeface="Times New Roman"/>
              </a:rPr>
              <a:t> </a:t>
            </a:r>
            <a:r>
              <a:rPr dirty="0" sz="1450" spc="-10">
                <a:latin typeface="Times New Roman"/>
                <a:cs typeface="Times New Roman"/>
              </a:rPr>
              <a:t>apostle.</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began to dream how </a:t>
            </a:r>
            <a:r>
              <a:rPr dirty="0" sz="1450" spc="-5">
                <a:latin typeface="Times New Roman"/>
                <a:cs typeface="Times New Roman"/>
              </a:rPr>
              <a:t>he </a:t>
            </a:r>
            <a:r>
              <a:rPr dirty="0" sz="1450" spc="-10">
                <a:latin typeface="Times New Roman"/>
                <a:cs typeface="Times New Roman"/>
              </a:rPr>
              <a:t>would stand to-morrow evening at the  corner </a:t>
            </a:r>
            <a:r>
              <a:rPr dirty="0" sz="1450" spc="-5">
                <a:latin typeface="Times New Roman"/>
                <a:cs typeface="Times New Roman"/>
              </a:rPr>
              <a:t>of </a:t>
            </a:r>
            <a:r>
              <a:rPr dirty="0" sz="1450" spc="-10">
                <a:latin typeface="Times New Roman"/>
                <a:cs typeface="Times New Roman"/>
              </a:rPr>
              <a:t>the street and say to each passer-by: "Where are </a:t>
            </a:r>
            <a:r>
              <a:rPr dirty="0" sz="1450" spc="-5">
                <a:latin typeface="Times New Roman"/>
                <a:cs typeface="Times New Roman"/>
              </a:rPr>
              <a:t>you </a:t>
            </a:r>
            <a:r>
              <a:rPr dirty="0" sz="1450" spc="-10">
                <a:latin typeface="Times New Roman"/>
                <a:cs typeface="Times New Roman"/>
              </a:rPr>
              <a:t>going and what  for? Fear</a:t>
            </a:r>
            <a:r>
              <a:rPr dirty="0" sz="1450" spc="-5">
                <a:latin typeface="Times New Roman"/>
                <a:cs typeface="Times New Roman"/>
              </a:rPr>
              <a:t> </a:t>
            </a:r>
            <a:r>
              <a:rPr dirty="0" sz="1450" spc="-10">
                <a:latin typeface="Times New Roman"/>
                <a:cs typeface="Times New Roman"/>
              </a:rPr>
              <a:t>God!"</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He would turn to the indifferent cabmen and say to</a:t>
            </a:r>
            <a:r>
              <a:rPr dirty="0" sz="1450" spc="4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6350" indent="255904">
              <a:lnSpc>
                <a:spcPts val="1730"/>
              </a:lnSpc>
              <a:spcBef>
                <a:spcPts val="770"/>
              </a:spcBef>
            </a:pPr>
            <a:r>
              <a:rPr dirty="0" sz="1450" spc="-10">
                <a:latin typeface="Times New Roman"/>
                <a:cs typeface="Times New Roman"/>
              </a:rPr>
              <a:t>"Why are </a:t>
            </a:r>
            <a:r>
              <a:rPr dirty="0" sz="1450" spc="-5">
                <a:latin typeface="Times New Roman"/>
                <a:cs typeface="Times New Roman"/>
              </a:rPr>
              <a:t>you </a:t>
            </a:r>
            <a:r>
              <a:rPr dirty="0" sz="1450" spc="-10">
                <a:latin typeface="Times New Roman"/>
                <a:cs typeface="Times New Roman"/>
              </a:rPr>
              <a:t>standing here? Why </a:t>
            </a:r>
            <a:r>
              <a:rPr dirty="0" sz="1450" spc="-5">
                <a:latin typeface="Times New Roman"/>
                <a:cs typeface="Times New Roman"/>
              </a:rPr>
              <a:t>don't you </a:t>
            </a:r>
            <a:r>
              <a:rPr dirty="0" sz="1450" spc="-10">
                <a:latin typeface="Times New Roman"/>
                <a:cs typeface="Times New Roman"/>
              </a:rPr>
              <a:t>revolt? </a:t>
            </a:r>
            <a:r>
              <a:rPr dirty="0" sz="1450" spc="-60">
                <a:latin typeface="Times New Roman"/>
                <a:cs typeface="Times New Roman"/>
              </a:rPr>
              <a:t>You </a:t>
            </a:r>
            <a:r>
              <a:rPr dirty="0" sz="1450" spc="-5">
                <a:latin typeface="Times New Roman"/>
                <a:cs typeface="Times New Roman"/>
              </a:rPr>
              <a:t>do </a:t>
            </a:r>
            <a:r>
              <a:rPr dirty="0" sz="1450" spc="-10">
                <a:latin typeface="Times New Roman"/>
                <a:cs typeface="Times New Roman"/>
              </a:rPr>
              <a:t>believe in  God, </a:t>
            </a:r>
            <a:r>
              <a:rPr dirty="0" sz="1450" spc="-5">
                <a:latin typeface="Times New Roman"/>
                <a:cs typeface="Times New Roman"/>
              </a:rPr>
              <a:t>don't you? </a:t>
            </a:r>
            <a:r>
              <a:rPr dirty="0" sz="1450" spc="-10">
                <a:latin typeface="Times New Roman"/>
                <a:cs typeface="Times New Roman"/>
              </a:rPr>
              <a:t>And </a:t>
            </a:r>
            <a:r>
              <a:rPr dirty="0" sz="1450" spc="-5">
                <a:latin typeface="Times New Roman"/>
                <a:cs typeface="Times New Roman"/>
              </a:rPr>
              <a:t>you do </a:t>
            </a:r>
            <a:r>
              <a:rPr dirty="0" sz="1450" spc="-10">
                <a:latin typeface="Times New Roman"/>
                <a:cs typeface="Times New Roman"/>
              </a:rPr>
              <a:t>know that this is </a:t>
            </a:r>
            <a:r>
              <a:rPr dirty="0" sz="1450" spc="-5">
                <a:latin typeface="Times New Roman"/>
                <a:cs typeface="Times New Roman"/>
              </a:rPr>
              <a:t>a </a:t>
            </a:r>
            <a:r>
              <a:rPr dirty="0" sz="1450" spc="-10">
                <a:latin typeface="Times New Roman"/>
                <a:cs typeface="Times New Roman"/>
              </a:rPr>
              <a:t>crime, and that people will </a:t>
            </a:r>
            <a:r>
              <a:rPr dirty="0" sz="1450" spc="-5">
                <a:latin typeface="Times New Roman"/>
                <a:cs typeface="Times New Roman"/>
              </a:rPr>
              <a:t>go  </a:t>
            </a:r>
            <a:r>
              <a:rPr dirty="0" sz="1450" spc="-10">
                <a:latin typeface="Times New Roman"/>
                <a:cs typeface="Times New Roman"/>
              </a:rPr>
              <a:t>to Hell for this? Why </a:t>
            </a:r>
            <a:r>
              <a:rPr dirty="0" sz="1450" spc="-5">
                <a:latin typeface="Times New Roman"/>
                <a:cs typeface="Times New Roman"/>
              </a:rPr>
              <a:t>do you </a:t>
            </a:r>
            <a:r>
              <a:rPr dirty="0" sz="1450" spc="-10">
                <a:latin typeface="Times New Roman"/>
                <a:cs typeface="Times New Roman"/>
              </a:rPr>
              <a:t>keep quiet, then? </a:t>
            </a:r>
            <a:r>
              <a:rPr dirty="0" sz="1450" spc="-20">
                <a:latin typeface="Times New Roman"/>
                <a:cs typeface="Times New Roman"/>
              </a:rPr>
              <a:t>True, </a:t>
            </a:r>
            <a:r>
              <a:rPr dirty="0" sz="1450" spc="-10">
                <a:latin typeface="Times New Roman"/>
                <a:cs typeface="Times New Roman"/>
              </a:rPr>
              <a:t>the women are strangers  to </a:t>
            </a:r>
            <a:r>
              <a:rPr dirty="0" sz="1450" spc="-5">
                <a:latin typeface="Times New Roman"/>
                <a:cs typeface="Times New Roman"/>
              </a:rPr>
              <a:t>you, but </a:t>
            </a:r>
            <a:r>
              <a:rPr dirty="0" sz="1450" spc="-10">
                <a:latin typeface="Times New Roman"/>
                <a:cs typeface="Times New Roman"/>
              </a:rPr>
              <a:t>they have fathers and brothers exactly the same as</a:t>
            </a:r>
            <a:r>
              <a:rPr dirty="0" sz="1450" spc="6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Some friend </a:t>
            </a:r>
            <a:r>
              <a:rPr dirty="0" sz="1450" spc="-5">
                <a:latin typeface="Times New Roman"/>
                <a:cs typeface="Times New Roman"/>
              </a:rPr>
              <a:t>of </a:t>
            </a:r>
            <a:r>
              <a:rPr dirty="0" sz="1450" spc="-25">
                <a:latin typeface="Times New Roman"/>
                <a:cs typeface="Times New Roman"/>
              </a:rPr>
              <a:t>Vassiliev's </a:t>
            </a:r>
            <a:r>
              <a:rPr dirty="0" sz="1450" spc="-10">
                <a:latin typeface="Times New Roman"/>
                <a:cs typeface="Times New Roman"/>
              </a:rPr>
              <a:t>once said </a:t>
            </a:r>
            <a:r>
              <a:rPr dirty="0" sz="1450" spc="-5">
                <a:latin typeface="Times New Roman"/>
                <a:cs typeface="Times New Roman"/>
              </a:rPr>
              <a:t>of </a:t>
            </a:r>
            <a:r>
              <a:rPr dirty="0" sz="1450" spc="-10">
                <a:latin typeface="Times New Roman"/>
                <a:cs typeface="Times New Roman"/>
              </a:rPr>
              <a:t>him that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talent.  There is </a:t>
            </a:r>
            <a:r>
              <a:rPr dirty="0" sz="1450" spc="-5">
                <a:latin typeface="Times New Roman"/>
                <a:cs typeface="Times New Roman"/>
              </a:rPr>
              <a:t>a </a:t>
            </a:r>
            <a:r>
              <a:rPr dirty="0" sz="1450" spc="-10">
                <a:latin typeface="Times New Roman"/>
                <a:cs typeface="Times New Roman"/>
              </a:rPr>
              <a:t>talent for writing, for the theatre, for painting; </a:t>
            </a:r>
            <a:r>
              <a:rPr dirty="0" sz="1450" spc="-5">
                <a:latin typeface="Times New Roman"/>
                <a:cs typeface="Times New Roman"/>
              </a:rPr>
              <a:t>but </a:t>
            </a:r>
            <a:r>
              <a:rPr dirty="0" sz="1450" spc="-25">
                <a:latin typeface="Times New Roman"/>
                <a:cs typeface="Times New Roman"/>
              </a:rPr>
              <a:t>Vassiliev's </a:t>
            </a:r>
            <a:r>
              <a:rPr dirty="0" sz="1450" spc="-10">
                <a:latin typeface="Times New Roman"/>
                <a:cs typeface="Times New Roman"/>
              </a:rPr>
              <a:t>was  </a:t>
            </a:r>
            <a:r>
              <a:rPr dirty="0" sz="1450" spc="-15">
                <a:latin typeface="Times New Roman"/>
                <a:cs typeface="Times New Roman"/>
              </a:rPr>
              <a:t>peculiar, </a:t>
            </a:r>
            <a:r>
              <a:rPr dirty="0" sz="1450" spc="-5">
                <a:latin typeface="Times New Roman"/>
                <a:cs typeface="Times New Roman"/>
              </a:rPr>
              <a:t>a </a:t>
            </a:r>
            <a:r>
              <a:rPr dirty="0" sz="1450" spc="-10">
                <a:latin typeface="Times New Roman"/>
                <a:cs typeface="Times New Roman"/>
              </a:rPr>
              <a:t>talent for </a:t>
            </a:r>
            <a:r>
              <a:rPr dirty="0" sz="1450" spc="-20">
                <a:latin typeface="Times New Roman"/>
                <a:cs typeface="Times New Roman"/>
              </a:rPr>
              <a:t>humanity. </a:t>
            </a:r>
            <a:r>
              <a:rPr dirty="0" sz="1450" spc="-10">
                <a:latin typeface="Times New Roman"/>
                <a:cs typeface="Times New Roman"/>
              </a:rPr>
              <a:t>He had </a:t>
            </a:r>
            <a:r>
              <a:rPr dirty="0" sz="1450" spc="-5">
                <a:latin typeface="Times New Roman"/>
                <a:cs typeface="Times New Roman"/>
              </a:rPr>
              <a:t>a </a:t>
            </a:r>
            <a:r>
              <a:rPr dirty="0" sz="1450" spc="-10">
                <a:latin typeface="Times New Roman"/>
                <a:cs typeface="Times New Roman"/>
              </a:rPr>
              <a:t>fine and noble flair for every kind </a:t>
            </a:r>
            <a:r>
              <a:rPr dirty="0" sz="1450" spc="-5">
                <a:latin typeface="Times New Roman"/>
                <a:cs typeface="Times New Roman"/>
              </a:rPr>
              <a:t>of  </a:t>
            </a:r>
            <a:r>
              <a:rPr dirty="0" sz="1450" spc="-10">
                <a:latin typeface="Times New Roman"/>
                <a:cs typeface="Times New Roman"/>
              </a:rPr>
              <a:t>suffering. As </a:t>
            </a:r>
            <a:r>
              <a:rPr dirty="0" sz="1450" spc="-5">
                <a:latin typeface="Times New Roman"/>
                <a:cs typeface="Times New Roman"/>
              </a:rPr>
              <a:t>a good </a:t>
            </a:r>
            <a:r>
              <a:rPr dirty="0" sz="1450" spc="-10">
                <a:latin typeface="Times New Roman"/>
                <a:cs typeface="Times New Roman"/>
              </a:rPr>
              <a:t>actor reflects in himself the movement and voice </a:t>
            </a:r>
            <a:r>
              <a:rPr dirty="0" sz="1450" spc="-5">
                <a:latin typeface="Times New Roman"/>
                <a:cs typeface="Times New Roman"/>
              </a:rPr>
              <a:t>of  </a:t>
            </a:r>
            <a:r>
              <a:rPr dirty="0" sz="1450" spc="-15">
                <a:latin typeface="Times New Roman"/>
                <a:cs typeface="Times New Roman"/>
              </a:rPr>
              <a:t>another, </a:t>
            </a:r>
            <a:r>
              <a:rPr dirty="0" sz="1450" spc="-10">
                <a:latin typeface="Times New Roman"/>
                <a:cs typeface="Times New Roman"/>
              </a:rPr>
              <a:t>so </a:t>
            </a:r>
            <a:r>
              <a:rPr dirty="0" sz="1450" spc="-30">
                <a:latin typeface="Times New Roman"/>
                <a:cs typeface="Times New Roman"/>
              </a:rPr>
              <a:t>Vassiliev </a:t>
            </a:r>
            <a:r>
              <a:rPr dirty="0" sz="1450" spc="-10">
                <a:latin typeface="Times New Roman"/>
                <a:cs typeface="Times New Roman"/>
              </a:rPr>
              <a:t>could reflect in himself another's pain. Seeing tears, </a:t>
            </a:r>
            <a:r>
              <a:rPr dirty="0" sz="1450" spc="-5">
                <a:latin typeface="Times New Roman"/>
                <a:cs typeface="Times New Roman"/>
              </a:rPr>
              <a:t>he  </a:t>
            </a:r>
            <a:r>
              <a:rPr dirty="0" sz="1450" spc="-10">
                <a:latin typeface="Times New Roman"/>
                <a:cs typeface="Times New Roman"/>
              </a:rPr>
              <a:t>wept. </a:t>
            </a:r>
            <a:r>
              <a:rPr dirty="0" sz="1450" spc="-25">
                <a:latin typeface="Times New Roman"/>
                <a:cs typeface="Times New Roman"/>
              </a:rPr>
              <a:t>With </a:t>
            </a:r>
            <a:r>
              <a:rPr dirty="0" sz="1450" spc="-5">
                <a:latin typeface="Times New Roman"/>
                <a:cs typeface="Times New Roman"/>
              </a:rPr>
              <a:t>a </a:t>
            </a:r>
            <a:r>
              <a:rPr dirty="0" sz="1450" spc="-10">
                <a:latin typeface="Times New Roman"/>
                <a:cs typeface="Times New Roman"/>
              </a:rPr>
              <a:t>sick person, </a:t>
            </a:r>
            <a:r>
              <a:rPr dirty="0" sz="1450" spc="-5">
                <a:latin typeface="Times New Roman"/>
                <a:cs typeface="Times New Roman"/>
              </a:rPr>
              <a:t>he </a:t>
            </a:r>
            <a:r>
              <a:rPr dirty="0" sz="1450" spc="-10">
                <a:latin typeface="Times New Roman"/>
                <a:cs typeface="Times New Roman"/>
              </a:rPr>
              <a:t>himself became sick and moaned. If </a:t>
            </a:r>
            <a:r>
              <a:rPr dirty="0" sz="1450" spc="-5">
                <a:latin typeface="Times New Roman"/>
                <a:cs typeface="Times New Roman"/>
              </a:rPr>
              <a:t>he </a:t>
            </a:r>
            <a:r>
              <a:rPr dirty="0" sz="1450" spc="-10">
                <a:latin typeface="Times New Roman"/>
                <a:cs typeface="Times New Roman"/>
              </a:rPr>
              <a:t>saw  violence done, it seemed to him that </a:t>
            </a:r>
            <a:r>
              <a:rPr dirty="0" sz="1450" spc="-5">
                <a:latin typeface="Times New Roman"/>
                <a:cs typeface="Times New Roman"/>
              </a:rPr>
              <a:t>he </a:t>
            </a:r>
            <a:r>
              <a:rPr dirty="0" sz="1450" spc="-10">
                <a:latin typeface="Times New Roman"/>
                <a:cs typeface="Times New Roman"/>
              </a:rPr>
              <a:t>was the victim. He was frightened like  </a:t>
            </a:r>
            <a:r>
              <a:rPr dirty="0" sz="1450" spc="-5">
                <a:latin typeface="Times New Roman"/>
                <a:cs typeface="Times New Roman"/>
              </a:rPr>
              <a:t>a </a:t>
            </a:r>
            <a:r>
              <a:rPr dirty="0" sz="1450" spc="-10">
                <a:latin typeface="Times New Roman"/>
                <a:cs typeface="Times New Roman"/>
              </a:rPr>
              <a:t>child, and, frightened, ran for help. Another's pain roused him, excited him,  threw him into </a:t>
            </a:r>
            <a:r>
              <a:rPr dirty="0" sz="1450" spc="-5">
                <a:latin typeface="Times New Roman"/>
                <a:cs typeface="Times New Roman"/>
              </a:rPr>
              <a:t>a </a:t>
            </a:r>
            <a:r>
              <a:rPr dirty="0" sz="1450" spc="-10">
                <a:latin typeface="Times New Roman"/>
                <a:cs typeface="Times New Roman"/>
              </a:rPr>
              <a:t>state </a:t>
            </a:r>
            <a:r>
              <a:rPr dirty="0" sz="1450" spc="-5">
                <a:latin typeface="Times New Roman"/>
                <a:cs typeface="Times New Roman"/>
              </a:rPr>
              <a:t>of</a:t>
            </a:r>
            <a:r>
              <a:rPr dirty="0" sz="1450" spc="10">
                <a:latin typeface="Times New Roman"/>
                <a:cs typeface="Times New Roman"/>
              </a:rPr>
              <a:t> </a:t>
            </a:r>
            <a:r>
              <a:rPr dirty="0" sz="1450" spc="-15">
                <a:latin typeface="Times New Roman"/>
                <a:cs typeface="Times New Roman"/>
              </a:rPr>
              <a:t>ecstasy....</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Whether the friend was right </a:t>
            </a:r>
            <a:r>
              <a:rPr dirty="0" sz="1450" spc="-5">
                <a:latin typeface="Times New Roman"/>
                <a:cs typeface="Times New Roman"/>
              </a:rPr>
              <a:t>I do not </a:t>
            </a:r>
            <a:r>
              <a:rPr dirty="0" sz="1450" spc="-25">
                <a:latin typeface="Times New Roman"/>
                <a:cs typeface="Times New Roman"/>
              </a:rPr>
              <a:t>know, </a:t>
            </a:r>
            <a:r>
              <a:rPr dirty="0" sz="1450" spc="-5">
                <a:latin typeface="Times New Roman"/>
                <a:cs typeface="Times New Roman"/>
              </a:rPr>
              <a:t>but </a:t>
            </a:r>
            <a:r>
              <a:rPr dirty="0" sz="1450" spc="-10">
                <a:latin typeface="Times New Roman"/>
                <a:cs typeface="Times New Roman"/>
              </a:rPr>
              <a:t>what happened to  </a:t>
            </a:r>
            <a:r>
              <a:rPr dirty="0" sz="1450" spc="-30">
                <a:latin typeface="Times New Roman"/>
                <a:cs typeface="Times New Roman"/>
              </a:rPr>
              <a:t>Vassiliev </a:t>
            </a:r>
            <a:r>
              <a:rPr dirty="0" sz="1450" spc="-10">
                <a:latin typeface="Times New Roman"/>
                <a:cs typeface="Times New Roman"/>
              </a:rPr>
              <a:t>when it seemed to him that the question was solved was very much  like an </a:t>
            </a:r>
            <a:r>
              <a:rPr dirty="0" sz="1450" spc="-20">
                <a:latin typeface="Times New Roman"/>
                <a:cs typeface="Times New Roman"/>
              </a:rPr>
              <a:t>ecstasy. </a:t>
            </a:r>
            <a:r>
              <a:rPr dirty="0" sz="1450" spc="-10">
                <a:latin typeface="Times New Roman"/>
                <a:cs typeface="Times New Roman"/>
              </a:rPr>
              <a:t>He sobbed, laughed, said aloud the things </a:t>
            </a:r>
            <a:r>
              <a:rPr dirty="0" sz="1450" spc="-5">
                <a:latin typeface="Times New Roman"/>
                <a:cs typeface="Times New Roman"/>
              </a:rPr>
              <a:t>he </a:t>
            </a:r>
            <a:r>
              <a:rPr dirty="0" sz="1450" spc="-10">
                <a:latin typeface="Times New Roman"/>
                <a:cs typeface="Times New Roman"/>
              </a:rPr>
              <a:t>would say to-  </a:t>
            </a:r>
            <a:r>
              <a:rPr dirty="0" sz="1450" spc="-25">
                <a:latin typeface="Times New Roman"/>
                <a:cs typeface="Times New Roman"/>
              </a:rPr>
              <a:t>morrow,</a:t>
            </a:r>
            <a:r>
              <a:rPr dirty="0" sz="1450" spc="50">
                <a:latin typeface="Times New Roman"/>
                <a:cs typeface="Times New Roman"/>
              </a:rPr>
              <a:t> </a:t>
            </a:r>
            <a:r>
              <a:rPr dirty="0" sz="1450" spc="-10">
                <a:latin typeface="Times New Roman"/>
                <a:cs typeface="Times New Roman"/>
              </a:rPr>
              <a:t>felt</a:t>
            </a:r>
            <a:r>
              <a:rPr dirty="0" sz="1450" spc="55">
                <a:latin typeface="Times New Roman"/>
                <a:cs typeface="Times New Roman"/>
              </a:rPr>
              <a:t>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burning</a:t>
            </a:r>
            <a:r>
              <a:rPr dirty="0" sz="1450" spc="55">
                <a:latin typeface="Times New Roman"/>
                <a:cs typeface="Times New Roman"/>
              </a:rPr>
              <a:t> </a:t>
            </a:r>
            <a:r>
              <a:rPr dirty="0" sz="1450" spc="-10">
                <a:latin typeface="Times New Roman"/>
                <a:cs typeface="Times New Roman"/>
              </a:rPr>
              <a:t>love</a:t>
            </a:r>
            <a:r>
              <a:rPr dirty="0" sz="1450" spc="50">
                <a:latin typeface="Times New Roman"/>
                <a:cs typeface="Times New Roman"/>
              </a:rPr>
              <a:t> </a:t>
            </a:r>
            <a:r>
              <a:rPr dirty="0" sz="1450" spc="-10">
                <a:latin typeface="Times New Roman"/>
                <a:cs typeface="Times New Roman"/>
              </a:rPr>
              <a:t>for</a:t>
            </a:r>
            <a:r>
              <a:rPr dirty="0" sz="1450" spc="55">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men</a:t>
            </a:r>
            <a:r>
              <a:rPr dirty="0" sz="1450" spc="55">
                <a:latin typeface="Times New Roman"/>
                <a:cs typeface="Times New Roman"/>
              </a:rPr>
              <a:t> </a:t>
            </a:r>
            <a:r>
              <a:rPr dirty="0" sz="1450" spc="-10">
                <a:latin typeface="Times New Roman"/>
                <a:cs typeface="Times New Roman"/>
              </a:rPr>
              <a:t>who</a:t>
            </a:r>
            <a:r>
              <a:rPr dirty="0" sz="1450" spc="50">
                <a:latin typeface="Times New Roman"/>
                <a:cs typeface="Times New Roman"/>
              </a:rPr>
              <a:t> </a:t>
            </a:r>
            <a:r>
              <a:rPr dirty="0" sz="1450" spc="-10">
                <a:latin typeface="Times New Roman"/>
                <a:cs typeface="Times New Roman"/>
              </a:rPr>
              <a:t>would</a:t>
            </a:r>
            <a:r>
              <a:rPr dirty="0" sz="1450" spc="55">
                <a:latin typeface="Times New Roman"/>
                <a:cs typeface="Times New Roman"/>
              </a:rPr>
              <a:t> </a:t>
            </a:r>
            <a:r>
              <a:rPr dirty="0" sz="1450" spc="-10">
                <a:latin typeface="Times New Roman"/>
                <a:cs typeface="Times New Roman"/>
              </a:rPr>
              <a:t>listen</a:t>
            </a:r>
            <a:r>
              <a:rPr dirty="0" sz="1450" spc="50">
                <a:latin typeface="Times New Roman"/>
                <a:cs typeface="Times New Roman"/>
              </a:rPr>
              <a:t> </a:t>
            </a:r>
            <a:r>
              <a:rPr dirty="0" sz="1450" spc="-10">
                <a:latin typeface="Times New Roman"/>
                <a:cs typeface="Times New Roman"/>
              </a:rPr>
              <a:t>to</a:t>
            </a:r>
            <a:r>
              <a:rPr dirty="0" sz="1450" spc="55">
                <a:latin typeface="Times New Roman"/>
                <a:cs typeface="Times New Roman"/>
              </a:rPr>
              <a:t> </a:t>
            </a:r>
            <a:r>
              <a:rPr dirty="0" sz="1450" spc="-10">
                <a:latin typeface="Times New Roman"/>
                <a:cs typeface="Times New Roman"/>
              </a:rPr>
              <a:t>him</a:t>
            </a:r>
            <a:r>
              <a:rPr dirty="0" sz="1450" spc="50">
                <a:latin typeface="Times New Roman"/>
                <a:cs typeface="Times New Roman"/>
              </a:rPr>
              <a:t> </a:t>
            </a:r>
            <a:r>
              <a:rPr dirty="0" sz="1450" spc="-10">
                <a:latin typeface="Times New Roman"/>
                <a:cs typeface="Times New Roman"/>
              </a:rPr>
              <a:t>and</a:t>
            </a:r>
            <a:r>
              <a:rPr dirty="0" sz="1450" spc="55">
                <a:latin typeface="Times New Roman"/>
                <a:cs typeface="Times New Roman"/>
              </a:rPr>
              <a:t> </a:t>
            </a:r>
            <a:r>
              <a:rPr dirty="0" sz="1450" spc="-10">
                <a:latin typeface="Times New Roman"/>
                <a:cs typeface="Times New Roman"/>
              </a:rPr>
              <a:t>stand</a:t>
            </a:r>
            <a:r>
              <a:rPr dirty="0" sz="1450" spc="50">
                <a:latin typeface="Times New Roman"/>
                <a:cs typeface="Times New Roman"/>
              </a:rPr>
              <a:t> </a:t>
            </a:r>
            <a:r>
              <a:rPr dirty="0" sz="1450" spc="-5">
                <a:latin typeface="Times New Roman"/>
                <a:cs typeface="Times New Roman"/>
              </a:rPr>
              <a:t>by</a:t>
            </a:r>
            <a:endParaRPr sz="145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439910"/>
          </a:xfrm>
          <a:prstGeom prst="rect">
            <a:avLst/>
          </a:prstGeom>
        </p:spPr>
        <p:txBody>
          <a:bodyPr wrap="square" lIns="0" tIns="11430" rIns="0" bIns="0" rtlCol="0" vert="horz">
            <a:spAutoFit/>
          </a:bodyPr>
          <a:lstStyle/>
          <a:p>
            <a:pPr algn="just" marL="12700" marR="12700">
              <a:lnSpc>
                <a:spcPct val="100000"/>
              </a:lnSpc>
              <a:spcBef>
                <a:spcPts val="90"/>
              </a:spcBef>
            </a:pPr>
            <a:r>
              <a:rPr dirty="0" sz="1450" spc="-10">
                <a:latin typeface="Times New Roman"/>
                <a:cs typeface="Times New Roman"/>
              </a:rPr>
              <a:t>in the centuries is compressed to </a:t>
            </a:r>
            <a:r>
              <a:rPr dirty="0" sz="1450" spc="-5">
                <a:latin typeface="Times New Roman"/>
                <a:cs typeface="Times New Roman"/>
              </a:rPr>
              <a:t>a </a:t>
            </a:r>
            <a:r>
              <a:rPr dirty="0" sz="1450" spc="-10">
                <a:latin typeface="Times New Roman"/>
                <a:cs typeface="Times New Roman"/>
              </a:rPr>
              <a:t>little lump in my skull. </a:t>
            </a:r>
            <a:r>
              <a:rPr dirty="0" sz="1450" spc="-5">
                <a:latin typeface="Times New Roman"/>
                <a:cs typeface="Times New Roman"/>
              </a:rPr>
              <a:t>I </a:t>
            </a:r>
            <a:r>
              <a:rPr dirty="0" sz="1450" spc="-10">
                <a:latin typeface="Times New Roman"/>
                <a:cs typeface="Times New Roman"/>
              </a:rPr>
              <a:t>know that </a:t>
            </a:r>
            <a:r>
              <a:rPr dirty="0" sz="1450" spc="-5">
                <a:latin typeface="Times New Roman"/>
                <a:cs typeface="Times New Roman"/>
              </a:rPr>
              <a:t>I </a:t>
            </a:r>
            <a:r>
              <a:rPr dirty="0" sz="1450" spc="-10">
                <a:latin typeface="Times New Roman"/>
                <a:cs typeface="Times New Roman"/>
              </a:rPr>
              <a:t>am  more clever than </a:t>
            </a:r>
            <a:r>
              <a:rPr dirty="0" sz="1450" spc="-5">
                <a:latin typeface="Times New Roman"/>
                <a:cs typeface="Times New Roman"/>
              </a:rPr>
              <a:t>you</a:t>
            </a:r>
            <a:r>
              <a:rPr dirty="0" sz="1450" spc="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5080" indent="255904">
              <a:lnSpc>
                <a:spcPts val="1730"/>
              </a:lnSpc>
              <a:spcBef>
                <a:spcPts val="855"/>
              </a:spcBef>
            </a:pP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despise </a:t>
            </a:r>
            <a:r>
              <a:rPr dirty="0" sz="1450" spc="-5">
                <a:latin typeface="Times New Roman"/>
                <a:cs typeface="Times New Roman"/>
              </a:rPr>
              <a:t>your books, </a:t>
            </a:r>
            <a:r>
              <a:rPr dirty="0" sz="1450" spc="-10">
                <a:latin typeface="Times New Roman"/>
                <a:cs typeface="Times New Roman"/>
              </a:rPr>
              <a:t>despise all wordly blessings and wisdom.  Everything is </a:t>
            </a:r>
            <a:r>
              <a:rPr dirty="0" sz="1450" spc="-5">
                <a:latin typeface="Times New Roman"/>
                <a:cs typeface="Times New Roman"/>
              </a:rPr>
              <a:t>void, </a:t>
            </a:r>
            <a:r>
              <a:rPr dirty="0" sz="1450" spc="-10">
                <a:latin typeface="Times New Roman"/>
                <a:cs typeface="Times New Roman"/>
              </a:rPr>
              <a:t>frail, visionary and delusive like </a:t>
            </a:r>
            <a:r>
              <a:rPr dirty="0" sz="1450" spc="-5">
                <a:latin typeface="Times New Roman"/>
                <a:cs typeface="Times New Roman"/>
              </a:rPr>
              <a:t>a </a:t>
            </a:r>
            <a:r>
              <a:rPr dirty="0" sz="1450" spc="-10">
                <a:latin typeface="Times New Roman"/>
                <a:cs typeface="Times New Roman"/>
              </a:rPr>
              <a:t>mirage. Though </a:t>
            </a:r>
            <a:r>
              <a:rPr dirty="0" sz="1450" spc="-5">
                <a:latin typeface="Times New Roman"/>
                <a:cs typeface="Times New Roman"/>
              </a:rPr>
              <a:t>you be  </a:t>
            </a:r>
            <a:r>
              <a:rPr dirty="0" sz="1450" spc="-10">
                <a:latin typeface="Times New Roman"/>
                <a:cs typeface="Times New Roman"/>
              </a:rPr>
              <a:t>proud and wise and beautiful, yet will death wipe </a:t>
            </a:r>
            <a:r>
              <a:rPr dirty="0" sz="1450" spc="-5">
                <a:latin typeface="Times New Roman"/>
                <a:cs typeface="Times New Roman"/>
              </a:rPr>
              <a:t>you </a:t>
            </a:r>
            <a:r>
              <a:rPr dirty="0" sz="1450" spc="-10">
                <a:latin typeface="Times New Roman"/>
                <a:cs typeface="Times New Roman"/>
              </a:rPr>
              <a:t>from the face </a:t>
            </a:r>
            <a:r>
              <a:rPr dirty="0" sz="1450" spc="-5">
                <a:latin typeface="Times New Roman"/>
                <a:cs typeface="Times New Roman"/>
              </a:rPr>
              <a:t>of </a:t>
            </a:r>
            <a:r>
              <a:rPr dirty="0" sz="1450" spc="-10">
                <a:latin typeface="Times New Roman"/>
                <a:cs typeface="Times New Roman"/>
              </a:rPr>
              <a:t>the  earth like the mice underground; and </a:t>
            </a:r>
            <a:r>
              <a:rPr dirty="0" sz="1450" spc="-5">
                <a:latin typeface="Times New Roman"/>
                <a:cs typeface="Times New Roman"/>
              </a:rPr>
              <a:t>your </a:t>
            </a:r>
            <a:r>
              <a:rPr dirty="0" sz="1450" spc="-20">
                <a:latin typeface="Times New Roman"/>
                <a:cs typeface="Times New Roman"/>
              </a:rPr>
              <a:t>posterity, </a:t>
            </a:r>
            <a:r>
              <a:rPr dirty="0" sz="1450" spc="-5">
                <a:latin typeface="Times New Roman"/>
                <a:cs typeface="Times New Roman"/>
              </a:rPr>
              <a:t>your </a:t>
            </a:r>
            <a:r>
              <a:rPr dirty="0" sz="1450" spc="-20">
                <a:latin typeface="Times New Roman"/>
                <a:cs typeface="Times New Roman"/>
              </a:rPr>
              <a:t>history, </a:t>
            </a:r>
            <a:r>
              <a:rPr dirty="0" sz="1450" spc="-10">
                <a:latin typeface="Times New Roman"/>
                <a:cs typeface="Times New Roman"/>
              </a:rPr>
              <a:t>and the  immortality </a:t>
            </a:r>
            <a:r>
              <a:rPr dirty="0" sz="1450" spc="-5">
                <a:latin typeface="Times New Roman"/>
                <a:cs typeface="Times New Roman"/>
              </a:rPr>
              <a:t>of your </a:t>
            </a:r>
            <a:r>
              <a:rPr dirty="0" sz="1450" spc="-10">
                <a:latin typeface="Times New Roman"/>
                <a:cs typeface="Times New Roman"/>
              </a:rPr>
              <a:t>men </a:t>
            </a:r>
            <a:r>
              <a:rPr dirty="0" sz="1450" spc="-5">
                <a:latin typeface="Times New Roman"/>
                <a:cs typeface="Times New Roman"/>
              </a:rPr>
              <a:t>of </a:t>
            </a:r>
            <a:r>
              <a:rPr dirty="0" sz="1450" spc="-10">
                <a:latin typeface="Times New Roman"/>
                <a:cs typeface="Times New Roman"/>
              </a:rPr>
              <a:t>genius will </a:t>
            </a:r>
            <a:r>
              <a:rPr dirty="0" sz="1450" spc="-5">
                <a:latin typeface="Times New Roman"/>
                <a:cs typeface="Times New Roman"/>
              </a:rPr>
              <a:t>be </a:t>
            </a:r>
            <a:r>
              <a:rPr dirty="0" sz="1450" spc="-10">
                <a:latin typeface="Times New Roman"/>
                <a:cs typeface="Times New Roman"/>
              </a:rPr>
              <a:t>as frozen slag, </a:t>
            </a:r>
            <a:r>
              <a:rPr dirty="0" sz="1450" spc="-5">
                <a:latin typeface="Times New Roman"/>
                <a:cs typeface="Times New Roman"/>
              </a:rPr>
              <a:t>burnt </a:t>
            </a:r>
            <a:r>
              <a:rPr dirty="0" sz="1450" spc="-10">
                <a:latin typeface="Times New Roman"/>
                <a:cs typeface="Times New Roman"/>
              </a:rPr>
              <a:t>down together  with the terrestrial</a:t>
            </a:r>
            <a:r>
              <a:rPr dirty="0" sz="1450">
                <a:latin typeface="Times New Roman"/>
                <a:cs typeface="Times New Roman"/>
              </a:rPr>
              <a:t> </a:t>
            </a:r>
            <a:r>
              <a:rPr dirty="0" sz="1450" spc="-10">
                <a:latin typeface="Times New Roman"/>
                <a:cs typeface="Times New Roman"/>
              </a:rPr>
              <a:t>globe.</a:t>
            </a:r>
            <a:endParaRPr sz="1450">
              <a:latin typeface="Times New Roman"/>
              <a:cs typeface="Times New Roman"/>
            </a:endParaRPr>
          </a:p>
          <a:p>
            <a:pPr algn="just" marL="12700" marR="6350" indent="255904">
              <a:lnSpc>
                <a:spcPts val="1730"/>
              </a:lnSpc>
              <a:spcBef>
                <a:spcPts val="710"/>
              </a:spcBef>
            </a:pPr>
            <a:r>
              <a:rPr dirty="0" sz="1450" spc="-45">
                <a:latin typeface="Times New Roman"/>
                <a:cs typeface="Times New Roman"/>
              </a:rPr>
              <a:t>"You </a:t>
            </a:r>
            <a:r>
              <a:rPr dirty="0" sz="1450" spc="-10">
                <a:latin typeface="Times New Roman"/>
                <a:cs typeface="Times New Roman"/>
              </a:rPr>
              <a:t>are mad, and </a:t>
            </a:r>
            <a:r>
              <a:rPr dirty="0" sz="1450" spc="-5">
                <a:latin typeface="Times New Roman"/>
                <a:cs typeface="Times New Roman"/>
              </a:rPr>
              <a:t>gone </a:t>
            </a:r>
            <a:r>
              <a:rPr dirty="0" sz="1450" spc="-10">
                <a:latin typeface="Times New Roman"/>
                <a:cs typeface="Times New Roman"/>
              </a:rPr>
              <a:t>the wrong </a:t>
            </a:r>
            <a:r>
              <a:rPr dirty="0" sz="1450" spc="-35">
                <a:latin typeface="Times New Roman"/>
                <a:cs typeface="Times New Roman"/>
              </a:rPr>
              <a:t>way. </a:t>
            </a:r>
            <a:r>
              <a:rPr dirty="0" sz="1450" spc="-60">
                <a:latin typeface="Times New Roman"/>
                <a:cs typeface="Times New Roman"/>
              </a:rPr>
              <a:t>You </a:t>
            </a:r>
            <a:r>
              <a:rPr dirty="0" sz="1450" spc="-10">
                <a:latin typeface="Times New Roman"/>
                <a:cs typeface="Times New Roman"/>
              </a:rPr>
              <a:t>take lie for truth and ugliness  for </a:t>
            </a:r>
            <a:r>
              <a:rPr dirty="0" sz="1450" spc="-20">
                <a:latin typeface="Times New Roman"/>
                <a:cs typeface="Times New Roman"/>
              </a:rPr>
              <a:t>beauty. </a:t>
            </a:r>
            <a:r>
              <a:rPr dirty="0" sz="1450" spc="-60">
                <a:latin typeface="Times New Roman"/>
                <a:cs typeface="Times New Roman"/>
              </a:rPr>
              <a:t>You </a:t>
            </a:r>
            <a:r>
              <a:rPr dirty="0" sz="1450" spc="-10">
                <a:latin typeface="Times New Roman"/>
                <a:cs typeface="Times New Roman"/>
              </a:rPr>
              <a:t>would marvel if </a:t>
            </a:r>
            <a:r>
              <a:rPr dirty="0" sz="1450" spc="-5">
                <a:latin typeface="Times New Roman"/>
                <a:cs typeface="Times New Roman"/>
              </a:rPr>
              <a:t>by </a:t>
            </a:r>
            <a:r>
              <a:rPr dirty="0" sz="1450" spc="-10">
                <a:latin typeface="Times New Roman"/>
                <a:cs typeface="Times New Roman"/>
              </a:rPr>
              <a:t>certain conditions there should suddenly  grow </a:t>
            </a:r>
            <a:r>
              <a:rPr dirty="0" sz="1450" spc="-5">
                <a:latin typeface="Times New Roman"/>
                <a:cs typeface="Times New Roman"/>
              </a:rPr>
              <a:t>on </a:t>
            </a:r>
            <a:r>
              <a:rPr dirty="0" sz="1450" spc="-10">
                <a:latin typeface="Times New Roman"/>
                <a:cs typeface="Times New Roman"/>
              </a:rPr>
              <a:t>apple and orange trees, instead </a:t>
            </a:r>
            <a:r>
              <a:rPr dirty="0" sz="1450" spc="-5">
                <a:latin typeface="Times New Roman"/>
                <a:cs typeface="Times New Roman"/>
              </a:rPr>
              <a:t>of </a:t>
            </a:r>
            <a:r>
              <a:rPr dirty="0" sz="1450" spc="-10">
                <a:latin typeface="Times New Roman"/>
                <a:cs typeface="Times New Roman"/>
              </a:rPr>
              <a:t>fruit, frogs and lizards, and if roses  should begin to breathe the </a:t>
            </a:r>
            <a:r>
              <a:rPr dirty="0" sz="1450" spc="-5">
                <a:latin typeface="Times New Roman"/>
                <a:cs typeface="Times New Roman"/>
              </a:rPr>
              <a:t>odour of a </a:t>
            </a:r>
            <a:r>
              <a:rPr dirty="0" sz="1450" spc="-10">
                <a:latin typeface="Times New Roman"/>
                <a:cs typeface="Times New Roman"/>
              </a:rPr>
              <a:t>sweating horse. So </a:t>
            </a:r>
            <a:r>
              <a:rPr dirty="0" sz="1450" spc="-5">
                <a:latin typeface="Times New Roman"/>
                <a:cs typeface="Times New Roman"/>
              </a:rPr>
              <a:t>do I </a:t>
            </a:r>
            <a:r>
              <a:rPr dirty="0" sz="1450" spc="-10">
                <a:latin typeface="Times New Roman"/>
                <a:cs typeface="Times New Roman"/>
              </a:rPr>
              <a:t>marvel at </a:t>
            </a:r>
            <a:r>
              <a:rPr dirty="0" sz="1450" spc="-5">
                <a:latin typeface="Times New Roman"/>
                <a:cs typeface="Times New Roman"/>
              </a:rPr>
              <a:t>you,  </a:t>
            </a:r>
            <a:r>
              <a:rPr dirty="0" sz="1450" spc="-10">
                <a:latin typeface="Times New Roman"/>
                <a:cs typeface="Times New Roman"/>
              </a:rPr>
              <a:t>who have bartered heaven for earth. </a:t>
            </a:r>
            <a:r>
              <a:rPr dirty="0" sz="1450" spc="-5">
                <a:latin typeface="Times New Roman"/>
                <a:cs typeface="Times New Roman"/>
              </a:rPr>
              <a:t>I do not </a:t>
            </a:r>
            <a:r>
              <a:rPr dirty="0" sz="1450" spc="-10">
                <a:latin typeface="Times New Roman"/>
                <a:cs typeface="Times New Roman"/>
              </a:rPr>
              <a:t>want to understand</a:t>
            </a:r>
            <a:r>
              <a:rPr dirty="0" sz="1450" spc="6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may show </a:t>
            </a:r>
            <a:r>
              <a:rPr dirty="0" sz="1450" spc="-5">
                <a:latin typeface="Times New Roman"/>
                <a:cs typeface="Times New Roman"/>
              </a:rPr>
              <a:t>you </a:t>
            </a:r>
            <a:r>
              <a:rPr dirty="0" sz="1450" spc="-10">
                <a:latin typeface="Times New Roman"/>
                <a:cs typeface="Times New Roman"/>
              </a:rPr>
              <a:t>in deed my contempt for that </a:t>
            </a:r>
            <a:r>
              <a:rPr dirty="0" sz="1450" spc="-5">
                <a:latin typeface="Times New Roman"/>
                <a:cs typeface="Times New Roman"/>
              </a:rPr>
              <a:t>by </a:t>
            </a:r>
            <a:r>
              <a:rPr dirty="0" sz="1450" spc="-10">
                <a:latin typeface="Times New Roman"/>
                <a:cs typeface="Times New Roman"/>
              </a:rPr>
              <a:t>which </a:t>
            </a:r>
            <a:r>
              <a:rPr dirty="0" sz="1450" spc="-5">
                <a:latin typeface="Times New Roman"/>
                <a:cs typeface="Times New Roman"/>
              </a:rPr>
              <a:t>you </a:t>
            </a:r>
            <a:r>
              <a:rPr dirty="0" sz="1450" spc="-10">
                <a:latin typeface="Times New Roman"/>
                <a:cs typeface="Times New Roman"/>
              </a:rPr>
              <a:t>live, </a:t>
            </a:r>
            <a:r>
              <a:rPr dirty="0" sz="1450" spc="-5">
                <a:latin typeface="Times New Roman"/>
                <a:cs typeface="Times New Roman"/>
              </a:rPr>
              <a:t>I  </a:t>
            </a:r>
            <a:r>
              <a:rPr dirty="0" sz="1450" spc="-10">
                <a:latin typeface="Times New Roman"/>
                <a:cs typeface="Times New Roman"/>
              </a:rPr>
              <a:t>waive the two millions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once dreamed as </a:t>
            </a:r>
            <a:r>
              <a:rPr dirty="0" sz="1450" spc="-5">
                <a:latin typeface="Times New Roman"/>
                <a:cs typeface="Times New Roman"/>
              </a:rPr>
              <a:t>of </a:t>
            </a:r>
            <a:r>
              <a:rPr dirty="0" sz="1450" spc="-10">
                <a:latin typeface="Times New Roman"/>
                <a:cs typeface="Times New Roman"/>
              </a:rPr>
              <a:t>paradise, and which </a:t>
            </a:r>
            <a:r>
              <a:rPr dirty="0" sz="1450" spc="-5">
                <a:latin typeface="Times New Roman"/>
                <a:cs typeface="Times New Roman"/>
              </a:rPr>
              <a:t>I  </a:t>
            </a:r>
            <a:r>
              <a:rPr dirty="0" sz="1450" spc="-10">
                <a:latin typeface="Times New Roman"/>
                <a:cs typeface="Times New Roman"/>
              </a:rPr>
              <a:t>now despise. That </a:t>
            </a:r>
            <a:r>
              <a:rPr dirty="0" sz="1450" spc="-5">
                <a:latin typeface="Times New Roman"/>
                <a:cs typeface="Times New Roman"/>
              </a:rPr>
              <a:t>I </a:t>
            </a:r>
            <a:r>
              <a:rPr dirty="0" sz="1450" spc="-10">
                <a:latin typeface="Times New Roman"/>
                <a:cs typeface="Times New Roman"/>
              </a:rPr>
              <a:t>may deprive myself </a:t>
            </a:r>
            <a:r>
              <a:rPr dirty="0" sz="1450" spc="-5">
                <a:latin typeface="Times New Roman"/>
                <a:cs typeface="Times New Roman"/>
              </a:rPr>
              <a:t>of </a:t>
            </a:r>
            <a:r>
              <a:rPr dirty="0" sz="1450" spc="-10">
                <a:latin typeface="Times New Roman"/>
                <a:cs typeface="Times New Roman"/>
              </a:rPr>
              <a:t>my right to them, </a:t>
            </a:r>
            <a:r>
              <a:rPr dirty="0" sz="1450" spc="-5">
                <a:latin typeface="Times New Roman"/>
                <a:cs typeface="Times New Roman"/>
              </a:rPr>
              <a:t>I </a:t>
            </a:r>
            <a:r>
              <a:rPr dirty="0" sz="1450" spc="-10">
                <a:latin typeface="Times New Roman"/>
                <a:cs typeface="Times New Roman"/>
              </a:rPr>
              <a:t>shall come </a:t>
            </a:r>
            <a:r>
              <a:rPr dirty="0" sz="1450" spc="-5">
                <a:latin typeface="Times New Roman"/>
                <a:cs typeface="Times New Roman"/>
              </a:rPr>
              <a:t>out  </a:t>
            </a:r>
            <a:r>
              <a:rPr dirty="0" sz="1450" spc="-10">
                <a:latin typeface="Times New Roman"/>
                <a:cs typeface="Times New Roman"/>
              </a:rPr>
              <a:t>from here five minutes before the stipulated term, and thus shall violate the  agreement."</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had read, the banker </a:t>
            </a:r>
            <a:r>
              <a:rPr dirty="0" sz="1450" spc="-5">
                <a:latin typeface="Times New Roman"/>
                <a:cs typeface="Times New Roman"/>
              </a:rPr>
              <a:t>put </a:t>
            </a:r>
            <a:r>
              <a:rPr dirty="0" sz="1450" spc="-10">
                <a:latin typeface="Times New Roman"/>
                <a:cs typeface="Times New Roman"/>
              </a:rPr>
              <a:t>the sheet </a:t>
            </a:r>
            <a:r>
              <a:rPr dirty="0" sz="1450" spc="-5">
                <a:latin typeface="Times New Roman"/>
                <a:cs typeface="Times New Roman"/>
              </a:rPr>
              <a:t>on </a:t>
            </a:r>
            <a:r>
              <a:rPr dirty="0" sz="1450" spc="-10">
                <a:latin typeface="Times New Roman"/>
                <a:cs typeface="Times New Roman"/>
              </a:rPr>
              <a:t>the table, kissed the head </a:t>
            </a:r>
            <a:r>
              <a:rPr dirty="0" sz="1450" spc="-5">
                <a:latin typeface="Times New Roman"/>
                <a:cs typeface="Times New Roman"/>
              </a:rPr>
              <a:t>of  </a:t>
            </a:r>
            <a:r>
              <a:rPr dirty="0" sz="1450" spc="-10">
                <a:latin typeface="Times New Roman"/>
                <a:cs typeface="Times New Roman"/>
              </a:rPr>
              <a:t>the strange man, and began to weep. He went </a:t>
            </a:r>
            <a:r>
              <a:rPr dirty="0" sz="1450" spc="-5">
                <a:latin typeface="Times New Roman"/>
                <a:cs typeface="Times New Roman"/>
              </a:rPr>
              <a:t>out of </a:t>
            </a:r>
            <a:r>
              <a:rPr dirty="0" sz="1450" spc="-10">
                <a:latin typeface="Times New Roman"/>
                <a:cs typeface="Times New Roman"/>
              </a:rPr>
              <a:t>the wing. Never at any  other time, </a:t>
            </a:r>
            <a:r>
              <a:rPr dirty="0" sz="1450" spc="-5">
                <a:latin typeface="Times New Roman"/>
                <a:cs typeface="Times New Roman"/>
              </a:rPr>
              <a:t>not </a:t>
            </a:r>
            <a:r>
              <a:rPr dirty="0" sz="1450" spc="-10">
                <a:latin typeface="Times New Roman"/>
                <a:cs typeface="Times New Roman"/>
              </a:rPr>
              <a:t>even after his terrible losses </a:t>
            </a:r>
            <a:r>
              <a:rPr dirty="0" sz="1450" spc="-5">
                <a:latin typeface="Times New Roman"/>
                <a:cs typeface="Times New Roman"/>
              </a:rPr>
              <a:t>on </a:t>
            </a:r>
            <a:r>
              <a:rPr dirty="0" sz="1450" spc="-10">
                <a:latin typeface="Times New Roman"/>
                <a:cs typeface="Times New Roman"/>
              </a:rPr>
              <a:t>the Exchange, had </a:t>
            </a:r>
            <a:r>
              <a:rPr dirty="0" sz="1450" spc="-5">
                <a:latin typeface="Times New Roman"/>
                <a:cs typeface="Times New Roman"/>
              </a:rPr>
              <a:t>he </a:t>
            </a:r>
            <a:r>
              <a:rPr dirty="0" sz="1450" spc="-10">
                <a:latin typeface="Times New Roman"/>
                <a:cs typeface="Times New Roman"/>
              </a:rPr>
              <a:t>felt such  contempt for himself as </a:t>
            </a:r>
            <a:r>
              <a:rPr dirty="0" sz="1450" spc="-30">
                <a:latin typeface="Times New Roman"/>
                <a:cs typeface="Times New Roman"/>
              </a:rPr>
              <a:t>now. </a:t>
            </a:r>
            <a:r>
              <a:rPr dirty="0" sz="1450" spc="-10">
                <a:latin typeface="Times New Roman"/>
                <a:cs typeface="Times New Roman"/>
              </a:rPr>
              <a:t>Coming home, </a:t>
            </a:r>
            <a:r>
              <a:rPr dirty="0" sz="1450" spc="-5">
                <a:latin typeface="Times New Roman"/>
                <a:cs typeface="Times New Roman"/>
              </a:rPr>
              <a:t>he </a:t>
            </a:r>
            <a:r>
              <a:rPr dirty="0" sz="1450" spc="-10">
                <a:latin typeface="Times New Roman"/>
                <a:cs typeface="Times New Roman"/>
              </a:rPr>
              <a:t>lay down </a:t>
            </a:r>
            <a:r>
              <a:rPr dirty="0" sz="1450" spc="-5">
                <a:latin typeface="Times New Roman"/>
                <a:cs typeface="Times New Roman"/>
              </a:rPr>
              <a:t>on </a:t>
            </a:r>
            <a:r>
              <a:rPr dirty="0" sz="1450" spc="-10">
                <a:latin typeface="Times New Roman"/>
                <a:cs typeface="Times New Roman"/>
              </a:rPr>
              <a:t>his bed, </a:t>
            </a:r>
            <a:r>
              <a:rPr dirty="0" sz="1450" spc="-5">
                <a:latin typeface="Times New Roman"/>
                <a:cs typeface="Times New Roman"/>
              </a:rPr>
              <a:t>but  </a:t>
            </a:r>
            <a:r>
              <a:rPr dirty="0" sz="1450" spc="-10">
                <a:latin typeface="Times New Roman"/>
                <a:cs typeface="Times New Roman"/>
              </a:rPr>
              <a:t>agitation and tears kept him long from</a:t>
            </a:r>
            <a:r>
              <a:rPr dirty="0" sz="1450" spc="30">
                <a:latin typeface="Times New Roman"/>
                <a:cs typeface="Times New Roman"/>
              </a:rPr>
              <a:t> </a:t>
            </a:r>
            <a:r>
              <a:rPr dirty="0" sz="1450" spc="-10">
                <a:latin typeface="Times New Roman"/>
                <a:cs typeface="Times New Roman"/>
              </a:rPr>
              <a:t>sleep....</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The next morning the </a:t>
            </a:r>
            <a:r>
              <a:rPr dirty="0" sz="1450" spc="-5">
                <a:latin typeface="Times New Roman"/>
                <a:cs typeface="Times New Roman"/>
              </a:rPr>
              <a:t>poor </a:t>
            </a:r>
            <a:r>
              <a:rPr dirty="0" sz="1450" spc="-10">
                <a:latin typeface="Times New Roman"/>
                <a:cs typeface="Times New Roman"/>
              </a:rPr>
              <a:t>watchman came running to him and told him  that they had seen the man who lived in the wing climbing through the  window into the garden. He had </a:t>
            </a:r>
            <a:r>
              <a:rPr dirty="0" sz="1450" spc="-5">
                <a:latin typeface="Times New Roman"/>
                <a:cs typeface="Times New Roman"/>
              </a:rPr>
              <a:t>gone </a:t>
            </a:r>
            <a:r>
              <a:rPr dirty="0" sz="1450" spc="-10">
                <a:latin typeface="Times New Roman"/>
                <a:cs typeface="Times New Roman"/>
              </a:rPr>
              <a:t>to the gate and disappeared. </a:t>
            </a:r>
            <a:r>
              <a:rPr dirty="0" sz="1450" spc="-20">
                <a:latin typeface="Times New Roman"/>
                <a:cs typeface="Times New Roman"/>
              </a:rPr>
              <a:t>Together  </a:t>
            </a:r>
            <a:r>
              <a:rPr dirty="0" sz="1450" spc="-10">
                <a:latin typeface="Times New Roman"/>
                <a:cs typeface="Times New Roman"/>
              </a:rPr>
              <a:t>with his servants the banker went instantly to the wing and established the  escape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prisoner. </a:t>
            </a:r>
            <a:r>
              <a:rPr dirty="0" sz="1450" spc="-60">
                <a:latin typeface="Times New Roman"/>
                <a:cs typeface="Times New Roman"/>
              </a:rPr>
              <a:t>To </a:t>
            </a:r>
            <a:r>
              <a:rPr dirty="0" sz="1450" spc="-10">
                <a:latin typeface="Times New Roman"/>
                <a:cs typeface="Times New Roman"/>
              </a:rPr>
              <a:t>avoid unnecessary rumours </a:t>
            </a:r>
            <a:r>
              <a:rPr dirty="0" sz="1450" spc="-5">
                <a:latin typeface="Times New Roman"/>
                <a:cs typeface="Times New Roman"/>
              </a:rPr>
              <a:t>he </a:t>
            </a:r>
            <a:r>
              <a:rPr dirty="0" sz="1450" spc="-10">
                <a:latin typeface="Times New Roman"/>
                <a:cs typeface="Times New Roman"/>
              </a:rPr>
              <a:t>took the paper with  the renunciation from the table and, </a:t>
            </a:r>
            <a:r>
              <a:rPr dirty="0" sz="1450" spc="-5">
                <a:latin typeface="Times New Roman"/>
                <a:cs typeface="Times New Roman"/>
              </a:rPr>
              <a:t>on </a:t>
            </a:r>
            <a:r>
              <a:rPr dirty="0" sz="1450" spc="-10">
                <a:latin typeface="Times New Roman"/>
                <a:cs typeface="Times New Roman"/>
              </a:rPr>
              <a:t>his return, locked it in his</a:t>
            </a:r>
            <a:r>
              <a:rPr dirty="0" sz="1450" spc="105">
                <a:latin typeface="Times New Roman"/>
                <a:cs typeface="Times New Roman"/>
              </a:rPr>
              <a:t> </a:t>
            </a:r>
            <a:r>
              <a:rPr dirty="0" sz="1450" spc="-10">
                <a:latin typeface="Times New Roman"/>
                <a:cs typeface="Times New Roman"/>
              </a:rPr>
              <a:t>safe.</a:t>
            </a:r>
            <a:endParaRPr sz="1450">
              <a:latin typeface="Times New Roman"/>
              <a:cs typeface="Times New Roman"/>
            </a:endParaRPr>
          </a:p>
          <a:p>
            <a:pPr algn="ctr">
              <a:lnSpc>
                <a:spcPct val="100000"/>
              </a:lnSpc>
              <a:spcBef>
                <a:spcPts val="720"/>
              </a:spcBef>
            </a:pPr>
            <a:r>
              <a:rPr dirty="0" sz="1450" spc="-5">
                <a:latin typeface="Times New Roman"/>
                <a:cs typeface="Times New Roman"/>
              </a:rPr>
              <a:t>****</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2350">
              <a:latin typeface="Times New Roman"/>
              <a:cs typeface="Times New Roman"/>
            </a:endParaRPr>
          </a:p>
          <a:p>
            <a:pPr algn="ctr">
              <a:lnSpc>
                <a:spcPct val="100000"/>
              </a:lnSpc>
              <a:spcBef>
                <a:spcPts val="5"/>
              </a:spcBef>
            </a:pPr>
            <a:r>
              <a:rPr dirty="0" sz="1450" spc="-10" b="1">
                <a:latin typeface="Times New Roman"/>
                <a:cs typeface="Times New Roman"/>
              </a:rPr>
              <a:t>A </a:t>
            </a:r>
            <a:r>
              <a:rPr dirty="0" sz="1450" spc="-15" b="1">
                <a:latin typeface="Times New Roman"/>
                <a:cs typeface="Times New Roman"/>
              </a:rPr>
              <a:t>TEDIOUS</a:t>
            </a:r>
            <a:r>
              <a:rPr dirty="0" sz="1450" spc="-85" b="1">
                <a:latin typeface="Times New Roman"/>
                <a:cs typeface="Times New Roman"/>
              </a:rPr>
              <a:t> </a:t>
            </a:r>
            <a:r>
              <a:rPr dirty="0" sz="1450" spc="-30" b="1">
                <a:latin typeface="Times New Roman"/>
                <a:cs typeface="Times New Roman"/>
              </a:rPr>
              <a:t>STORY</a:t>
            </a:r>
            <a:endParaRPr sz="1450">
              <a:latin typeface="Times New Roman"/>
              <a:cs typeface="Times New Roman"/>
            </a:endParaRPr>
          </a:p>
          <a:p>
            <a:pPr algn="ctr">
              <a:lnSpc>
                <a:spcPct val="100000"/>
              </a:lnSpc>
              <a:spcBef>
                <a:spcPts val="780"/>
              </a:spcBef>
            </a:pPr>
            <a:r>
              <a:rPr dirty="0" sz="1450" spc="-15" b="1">
                <a:latin typeface="Times New Roman"/>
                <a:cs typeface="Times New Roman"/>
              </a:rPr>
              <a:t>(FROM </a:t>
            </a:r>
            <a:r>
              <a:rPr dirty="0" sz="1450" spc="-10" b="1">
                <a:latin typeface="Times New Roman"/>
                <a:cs typeface="Times New Roman"/>
              </a:rPr>
              <a:t>AN OLD MAN'S</a:t>
            </a:r>
            <a:r>
              <a:rPr dirty="0" sz="1450" spc="5" b="1">
                <a:latin typeface="Times New Roman"/>
                <a:cs typeface="Times New Roman"/>
              </a:rPr>
              <a:t> </a:t>
            </a:r>
            <a:r>
              <a:rPr dirty="0" sz="1450" spc="-10" b="1">
                <a:latin typeface="Times New Roman"/>
                <a:cs typeface="Times New Roman"/>
              </a:rPr>
              <a:t>JOURNAL)</a:t>
            </a:r>
            <a:endParaRPr sz="1450">
              <a:latin typeface="Times New Roman"/>
              <a:cs typeface="Times New Roman"/>
            </a:endParaRPr>
          </a:p>
          <a:p>
            <a:pPr>
              <a:lnSpc>
                <a:spcPct val="100000"/>
              </a:lnSpc>
              <a:spcBef>
                <a:spcPts val="5"/>
              </a:spcBef>
            </a:pPr>
            <a:endParaRPr sz="2300">
              <a:latin typeface="Times New Roman"/>
              <a:cs typeface="Times New Roman"/>
            </a:endParaRPr>
          </a:p>
          <a:p>
            <a:pPr algn="ctr">
              <a:lnSpc>
                <a:spcPct val="100000"/>
              </a:lnSpc>
            </a:pPr>
            <a:r>
              <a:rPr dirty="0" sz="1450" spc="-5" b="1">
                <a:latin typeface="Times New Roman"/>
                <a:cs typeface="Times New Roman"/>
              </a:rPr>
              <a:t>I</a:t>
            </a:r>
            <a:endParaRPr sz="1450">
              <a:latin typeface="Times New Roman"/>
              <a:cs typeface="Times New Roman"/>
            </a:endParaRPr>
          </a:p>
          <a:p>
            <a:pPr>
              <a:lnSpc>
                <a:spcPct val="100000"/>
              </a:lnSpc>
              <a:spcBef>
                <a:spcPts val="10"/>
              </a:spcBef>
            </a:pPr>
            <a:endParaRPr sz="2300">
              <a:latin typeface="Times New Roman"/>
              <a:cs typeface="Times New Roman"/>
            </a:endParaRPr>
          </a:p>
          <a:p>
            <a:pPr marL="268605">
              <a:lnSpc>
                <a:spcPct val="100000"/>
              </a:lnSpc>
            </a:pPr>
            <a:r>
              <a:rPr dirty="0" sz="1450" spc="-10">
                <a:latin typeface="Times New Roman"/>
                <a:cs typeface="Times New Roman"/>
              </a:rPr>
              <a:t>There</a:t>
            </a:r>
            <a:r>
              <a:rPr dirty="0" sz="1450" spc="100">
                <a:latin typeface="Times New Roman"/>
                <a:cs typeface="Times New Roman"/>
              </a:rPr>
              <a:t> </a:t>
            </a:r>
            <a:r>
              <a:rPr dirty="0" sz="1450" spc="-10">
                <a:latin typeface="Times New Roman"/>
                <a:cs typeface="Times New Roman"/>
              </a:rPr>
              <a:t>lives</a:t>
            </a:r>
            <a:r>
              <a:rPr dirty="0" sz="1450" spc="105">
                <a:latin typeface="Times New Roman"/>
                <a:cs typeface="Times New Roman"/>
              </a:rPr>
              <a:t> </a:t>
            </a:r>
            <a:r>
              <a:rPr dirty="0" sz="1450" spc="-10">
                <a:latin typeface="Times New Roman"/>
                <a:cs typeface="Times New Roman"/>
              </a:rPr>
              <a:t>in</a:t>
            </a:r>
            <a:r>
              <a:rPr dirty="0" sz="1450" spc="105">
                <a:latin typeface="Times New Roman"/>
                <a:cs typeface="Times New Roman"/>
              </a:rPr>
              <a:t> </a:t>
            </a:r>
            <a:r>
              <a:rPr dirty="0" sz="1450" spc="-10">
                <a:latin typeface="Times New Roman"/>
                <a:cs typeface="Times New Roman"/>
              </a:rPr>
              <a:t>Russia</a:t>
            </a:r>
            <a:r>
              <a:rPr dirty="0" sz="1450" spc="100">
                <a:latin typeface="Times New Roman"/>
                <a:cs typeface="Times New Roman"/>
              </a:rPr>
              <a:t> </a:t>
            </a:r>
            <a:r>
              <a:rPr dirty="0" sz="1450" spc="-10">
                <a:latin typeface="Times New Roman"/>
                <a:cs typeface="Times New Roman"/>
              </a:rPr>
              <a:t>an</a:t>
            </a:r>
            <a:r>
              <a:rPr dirty="0" sz="1450" spc="105">
                <a:latin typeface="Times New Roman"/>
                <a:cs typeface="Times New Roman"/>
              </a:rPr>
              <a:t> </a:t>
            </a:r>
            <a:r>
              <a:rPr dirty="0" sz="1450" spc="-10">
                <a:latin typeface="Times New Roman"/>
                <a:cs typeface="Times New Roman"/>
              </a:rPr>
              <a:t>emeritus</a:t>
            </a:r>
            <a:r>
              <a:rPr dirty="0" sz="1450" spc="105">
                <a:latin typeface="Times New Roman"/>
                <a:cs typeface="Times New Roman"/>
              </a:rPr>
              <a:t> </a:t>
            </a:r>
            <a:r>
              <a:rPr dirty="0" sz="1450" spc="-15">
                <a:latin typeface="Times New Roman"/>
                <a:cs typeface="Times New Roman"/>
              </a:rPr>
              <a:t>professor,</a:t>
            </a:r>
            <a:r>
              <a:rPr dirty="0" sz="1450" spc="100">
                <a:latin typeface="Times New Roman"/>
                <a:cs typeface="Times New Roman"/>
              </a:rPr>
              <a:t> </a:t>
            </a:r>
            <a:r>
              <a:rPr dirty="0" sz="1450" spc="-10">
                <a:latin typeface="Times New Roman"/>
                <a:cs typeface="Times New Roman"/>
              </a:rPr>
              <a:t>Nicolai</a:t>
            </a:r>
            <a:r>
              <a:rPr dirty="0" sz="1450" spc="105">
                <a:latin typeface="Times New Roman"/>
                <a:cs typeface="Times New Roman"/>
              </a:rPr>
              <a:t> </a:t>
            </a:r>
            <a:r>
              <a:rPr dirty="0" sz="1450" spc="-10">
                <a:latin typeface="Times New Roman"/>
                <a:cs typeface="Times New Roman"/>
              </a:rPr>
              <a:t>Stiepanovich</a:t>
            </a:r>
            <a:r>
              <a:rPr dirty="0" sz="1450" spc="105">
                <a:latin typeface="Times New Roman"/>
                <a:cs typeface="Times New Roman"/>
              </a:rPr>
              <a:t> </a:t>
            </a:r>
            <a:r>
              <a:rPr dirty="0" sz="1450" spc="-5">
                <a:latin typeface="Times New Roman"/>
                <a:cs typeface="Times New Roman"/>
              </a:rPr>
              <a:t>...</a:t>
            </a:r>
            <a:r>
              <a:rPr dirty="0" sz="1450" spc="100">
                <a:latin typeface="Times New Roman"/>
                <a:cs typeface="Times New Roman"/>
              </a:rPr>
              <a:t> </a:t>
            </a:r>
            <a:r>
              <a:rPr dirty="0" sz="1450" spc="-10">
                <a:latin typeface="Times New Roman"/>
                <a:cs typeface="Times New Roman"/>
              </a:rPr>
              <a:t>privy</a:t>
            </a:r>
            <a:endParaRPr sz="1450">
              <a:latin typeface="Times New Roman"/>
              <a:cs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360535"/>
          </a:xfrm>
          <a:prstGeom prst="rect">
            <a:avLst/>
          </a:prstGeom>
        </p:spPr>
        <p:txBody>
          <a:bodyPr wrap="square" lIns="0" tIns="22860" rIns="0" bIns="0" rtlCol="0" vert="horz">
            <a:spAutoFit/>
          </a:bodyPr>
          <a:lstStyle/>
          <a:p>
            <a:pPr algn="just" marL="12700" marR="12700">
              <a:lnSpc>
                <a:spcPts val="1700"/>
              </a:lnSpc>
              <a:spcBef>
                <a:spcPts val="180"/>
              </a:spcBef>
            </a:pPr>
            <a:r>
              <a:rPr dirty="0" sz="1450" spc="-10">
                <a:latin typeface="Times New Roman"/>
                <a:cs typeface="Times New Roman"/>
              </a:rPr>
              <a:t>his side at the corner </a:t>
            </a:r>
            <a:r>
              <a:rPr dirty="0" sz="1450" spc="-5">
                <a:latin typeface="Times New Roman"/>
                <a:cs typeface="Times New Roman"/>
              </a:rPr>
              <a:t>of </a:t>
            </a:r>
            <a:r>
              <a:rPr dirty="0" sz="1450" spc="-10">
                <a:latin typeface="Times New Roman"/>
                <a:cs typeface="Times New Roman"/>
              </a:rPr>
              <a:t>the street, preaching. He sat down to write to them; </a:t>
            </a:r>
            <a:r>
              <a:rPr dirty="0" sz="1450" spc="-5">
                <a:latin typeface="Times New Roman"/>
                <a:cs typeface="Times New Roman"/>
              </a:rPr>
              <a:t>he  </a:t>
            </a:r>
            <a:r>
              <a:rPr dirty="0" sz="1450" spc="-10">
                <a:latin typeface="Times New Roman"/>
                <a:cs typeface="Times New Roman"/>
              </a:rPr>
              <a:t>made vows.</a:t>
            </a:r>
            <a:endParaRPr sz="1450">
              <a:latin typeface="Times New Roman"/>
              <a:cs typeface="Times New Roman"/>
            </a:endParaRPr>
          </a:p>
          <a:p>
            <a:pPr algn="just" marL="12700" marR="6350" indent="255904">
              <a:lnSpc>
                <a:spcPts val="1730"/>
              </a:lnSpc>
              <a:spcBef>
                <a:spcPts val="795"/>
              </a:spcBef>
            </a:pPr>
            <a:r>
              <a:rPr dirty="0" sz="1450" spc="-10">
                <a:latin typeface="Times New Roman"/>
                <a:cs typeface="Times New Roman"/>
              </a:rPr>
              <a:t>All this was the more like an ecstasy in that it did </a:t>
            </a:r>
            <a:r>
              <a:rPr dirty="0" sz="1450" spc="-5">
                <a:latin typeface="Times New Roman"/>
                <a:cs typeface="Times New Roman"/>
              </a:rPr>
              <a:t>not </a:t>
            </a:r>
            <a:r>
              <a:rPr dirty="0" sz="1450" spc="-10">
                <a:latin typeface="Times New Roman"/>
                <a:cs typeface="Times New Roman"/>
              </a:rPr>
              <a:t>last. </a:t>
            </a:r>
            <a:r>
              <a:rPr dirty="0" sz="1450" spc="-30">
                <a:latin typeface="Times New Roman"/>
                <a:cs typeface="Times New Roman"/>
              </a:rPr>
              <a:t>Vassiliev </a:t>
            </a:r>
            <a:r>
              <a:rPr dirty="0" sz="1450" spc="-10">
                <a:latin typeface="Times New Roman"/>
                <a:cs typeface="Times New Roman"/>
              </a:rPr>
              <a:t>was  soon tired. The London women, the </a:t>
            </a:r>
            <a:r>
              <a:rPr dirty="0" sz="1450" spc="-15">
                <a:latin typeface="Times New Roman"/>
                <a:cs typeface="Times New Roman"/>
              </a:rPr>
              <a:t>Hamburg </a:t>
            </a:r>
            <a:r>
              <a:rPr dirty="0" sz="1450" spc="-10">
                <a:latin typeface="Times New Roman"/>
                <a:cs typeface="Times New Roman"/>
              </a:rPr>
              <a:t>women, those from </a:t>
            </a:r>
            <a:r>
              <a:rPr dirty="0" sz="1450" spc="-40">
                <a:latin typeface="Times New Roman"/>
                <a:cs typeface="Times New Roman"/>
              </a:rPr>
              <a:t>Warsaw,  </a:t>
            </a:r>
            <a:r>
              <a:rPr dirty="0" sz="1450" spc="-10">
                <a:latin typeface="Times New Roman"/>
                <a:cs typeface="Times New Roman"/>
              </a:rPr>
              <a:t>crushed him with their mass, as the mountains crush the earth. He quailed  before this mass; </a:t>
            </a:r>
            <a:r>
              <a:rPr dirty="0" sz="1450" spc="-5">
                <a:latin typeface="Times New Roman"/>
                <a:cs typeface="Times New Roman"/>
              </a:rPr>
              <a:t>he </a:t>
            </a:r>
            <a:r>
              <a:rPr dirty="0" sz="1450" spc="-10">
                <a:latin typeface="Times New Roman"/>
                <a:cs typeface="Times New Roman"/>
              </a:rPr>
              <a:t>lost himself; </a:t>
            </a:r>
            <a:r>
              <a:rPr dirty="0" sz="1450" spc="-5">
                <a:latin typeface="Times New Roman"/>
                <a:cs typeface="Times New Roman"/>
              </a:rPr>
              <a:t>he </a:t>
            </a:r>
            <a:r>
              <a:rPr dirty="0" sz="1450" spc="-10">
                <a:latin typeface="Times New Roman"/>
                <a:cs typeface="Times New Roman"/>
              </a:rPr>
              <a:t>remembered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gift for speaking,  that </a:t>
            </a:r>
            <a:r>
              <a:rPr dirty="0" sz="1450" spc="-5">
                <a:latin typeface="Times New Roman"/>
                <a:cs typeface="Times New Roman"/>
              </a:rPr>
              <a:t>he </a:t>
            </a:r>
            <a:r>
              <a:rPr dirty="0" sz="1450" spc="-10">
                <a:latin typeface="Times New Roman"/>
                <a:cs typeface="Times New Roman"/>
              </a:rPr>
              <a:t>was timid and faint-hearted, that strange people would hardly want to  listen to and understand him, </a:t>
            </a:r>
            <a:r>
              <a:rPr dirty="0" sz="1450" spc="-5">
                <a:latin typeface="Times New Roman"/>
                <a:cs typeface="Times New Roman"/>
              </a:rPr>
              <a:t>a </a:t>
            </a:r>
            <a:r>
              <a:rPr dirty="0" sz="1450" spc="-10">
                <a:latin typeface="Times New Roman"/>
                <a:cs typeface="Times New Roman"/>
              </a:rPr>
              <a:t>law-student in his third </a:t>
            </a:r>
            <a:r>
              <a:rPr dirty="0" sz="1450" spc="-20">
                <a:latin typeface="Times New Roman"/>
                <a:cs typeface="Times New Roman"/>
              </a:rPr>
              <a:t>year, </a:t>
            </a:r>
            <a:r>
              <a:rPr dirty="0" sz="1450" spc="-5">
                <a:latin typeface="Times New Roman"/>
                <a:cs typeface="Times New Roman"/>
              </a:rPr>
              <a:t>a </a:t>
            </a:r>
            <a:r>
              <a:rPr dirty="0" sz="1450" spc="-10">
                <a:latin typeface="Times New Roman"/>
                <a:cs typeface="Times New Roman"/>
              </a:rPr>
              <a:t>frightened and  insignificant figure. The true apostleship consisted, </a:t>
            </a:r>
            <a:r>
              <a:rPr dirty="0" sz="1450" spc="-5">
                <a:latin typeface="Times New Roman"/>
                <a:cs typeface="Times New Roman"/>
              </a:rPr>
              <a:t>not </a:t>
            </a:r>
            <a:r>
              <a:rPr dirty="0" sz="1450" spc="-10">
                <a:latin typeface="Times New Roman"/>
                <a:cs typeface="Times New Roman"/>
              </a:rPr>
              <a:t>only in preaching, </a:t>
            </a:r>
            <a:r>
              <a:rPr dirty="0" sz="1450" spc="-5">
                <a:latin typeface="Times New Roman"/>
                <a:cs typeface="Times New Roman"/>
              </a:rPr>
              <a:t>but  </a:t>
            </a:r>
            <a:r>
              <a:rPr dirty="0" sz="1450" spc="-10">
                <a:latin typeface="Times New Roman"/>
                <a:cs typeface="Times New Roman"/>
              </a:rPr>
              <a:t>also in</a:t>
            </a:r>
            <a:r>
              <a:rPr dirty="0" sz="1450" spc="-5">
                <a:latin typeface="Times New Roman"/>
                <a:cs typeface="Times New Roman"/>
              </a:rPr>
              <a:t> deeds....</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When daylight came and the carts rattled </a:t>
            </a:r>
            <a:r>
              <a:rPr dirty="0" sz="1450" spc="-5">
                <a:latin typeface="Times New Roman"/>
                <a:cs typeface="Times New Roman"/>
              </a:rPr>
              <a:t>on </a:t>
            </a:r>
            <a:r>
              <a:rPr dirty="0" sz="1450" spc="-10">
                <a:latin typeface="Times New Roman"/>
                <a:cs typeface="Times New Roman"/>
              </a:rPr>
              <a:t>the streets, </a:t>
            </a:r>
            <a:r>
              <a:rPr dirty="0" sz="1450" spc="-30">
                <a:latin typeface="Times New Roman"/>
                <a:cs typeface="Times New Roman"/>
              </a:rPr>
              <a:t>Vassiliev </a:t>
            </a:r>
            <a:r>
              <a:rPr dirty="0" sz="1450" spc="-10">
                <a:latin typeface="Times New Roman"/>
                <a:cs typeface="Times New Roman"/>
              </a:rPr>
              <a:t>lay  motionless </a:t>
            </a:r>
            <a:r>
              <a:rPr dirty="0" sz="1450" spc="-5">
                <a:latin typeface="Times New Roman"/>
                <a:cs typeface="Times New Roman"/>
              </a:rPr>
              <a:t>on </a:t>
            </a:r>
            <a:r>
              <a:rPr dirty="0" sz="1450" spc="-10">
                <a:latin typeface="Times New Roman"/>
                <a:cs typeface="Times New Roman"/>
              </a:rPr>
              <a:t>the sofa, staring at </a:t>
            </a:r>
            <a:r>
              <a:rPr dirty="0" sz="1450" spc="-5">
                <a:latin typeface="Times New Roman"/>
                <a:cs typeface="Times New Roman"/>
              </a:rPr>
              <a:t>one </a:t>
            </a:r>
            <a:r>
              <a:rPr dirty="0" sz="1450" spc="-10">
                <a:latin typeface="Times New Roman"/>
                <a:cs typeface="Times New Roman"/>
              </a:rPr>
              <a:t>point. He did </a:t>
            </a:r>
            <a:r>
              <a:rPr dirty="0" sz="1450" spc="-5">
                <a:latin typeface="Times New Roman"/>
                <a:cs typeface="Times New Roman"/>
              </a:rPr>
              <a:t>not </a:t>
            </a:r>
            <a:r>
              <a:rPr dirty="0" sz="1450" spc="-10">
                <a:latin typeface="Times New Roman"/>
                <a:cs typeface="Times New Roman"/>
              </a:rPr>
              <a:t>think any more </a:t>
            </a:r>
            <a:r>
              <a:rPr dirty="0" sz="1450" spc="-5">
                <a:latin typeface="Times New Roman"/>
                <a:cs typeface="Times New Roman"/>
              </a:rPr>
              <a:t>of  </a:t>
            </a:r>
            <a:r>
              <a:rPr dirty="0" sz="1450" spc="-10">
                <a:latin typeface="Times New Roman"/>
                <a:cs typeface="Times New Roman"/>
              </a:rPr>
              <a:t>women, </a:t>
            </a:r>
            <a:r>
              <a:rPr dirty="0" sz="1450" spc="-5">
                <a:latin typeface="Times New Roman"/>
                <a:cs typeface="Times New Roman"/>
              </a:rPr>
              <a:t>or </a:t>
            </a:r>
            <a:r>
              <a:rPr dirty="0" sz="1450" spc="-10">
                <a:latin typeface="Times New Roman"/>
                <a:cs typeface="Times New Roman"/>
              </a:rPr>
              <a:t>men, </a:t>
            </a:r>
            <a:r>
              <a:rPr dirty="0" sz="1450" spc="-5">
                <a:latin typeface="Times New Roman"/>
                <a:cs typeface="Times New Roman"/>
              </a:rPr>
              <a:t>or </a:t>
            </a:r>
            <a:r>
              <a:rPr dirty="0" sz="1450" spc="-10">
                <a:latin typeface="Times New Roman"/>
                <a:cs typeface="Times New Roman"/>
              </a:rPr>
              <a:t>apostles. All his attention was fixed </a:t>
            </a:r>
            <a:r>
              <a:rPr dirty="0" sz="1450" spc="-5">
                <a:latin typeface="Times New Roman"/>
                <a:cs typeface="Times New Roman"/>
              </a:rPr>
              <a:t>on </a:t>
            </a:r>
            <a:r>
              <a:rPr dirty="0" sz="1450" spc="-10">
                <a:latin typeface="Times New Roman"/>
                <a:cs typeface="Times New Roman"/>
              </a:rPr>
              <a:t>the pain </a:t>
            </a:r>
            <a:r>
              <a:rPr dirty="0" sz="1450" spc="-5">
                <a:latin typeface="Times New Roman"/>
                <a:cs typeface="Times New Roman"/>
              </a:rPr>
              <a:t>of </a:t>
            </a:r>
            <a:r>
              <a:rPr dirty="0" sz="1450" spc="-10">
                <a:latin typeface="Times New Roman"/>
                <a:cs typeface="Times New Roman"/>
              </a:rPr>
              <a:t>his soul  which tormented him. It was </a:t>
            </a:r>
            <a:r>
              <a:rPr dirty="0" sz="1450" spc="-5">
                <a:latin typeface="Times New Roman"/>
                <a:cs typeface="Times New Roman"/>
              </a:rPr>
              <a:t>a dull </a:t>
            </a:r>
            <a:r>
              <a:rPr dirty="0" sz="1450" spc="-10">
                <a:latin typeface="Times New Roman"/>
                <a:cs typeface="Times New Roman"/>
              </a:rPr>
              <a:t>pain, indefinite, vague; it was like anguish  and the most acute fear and </a:t>
            </a:r>
            <a:r>
              <a:rPr dirty="0" sz="1450" spc="-20">
                <a:latin typeface="Times New Roman"/>
                <a:cs typeface="Times New Roman"/>
              </a:rPr>
              <a:t>despair. </a:t>
            </a:r>
            <a:r>
              <a:rPr dirty="0" sz="1450" spc="-10">
                <a:latin typeface="Times New Roman"/>
                <a:cs typeface="Times New Roman"/>
              </a:rPr>
              <a:t>He could say where the pain was. It was  in his breast, under the heart. It could </a:t>
            </a:r>
            <a:r>
              <a:rPr dirty="0" sz="1450" spc="-5">
                <a:latin typeface="Times New Roman"/>
                <a:cs typeface="Times New Roman"/>
              </a:rPr>
              <a:t>not be </a:t>
            </a:r>
            <a:r>
              <a:rPr dirty="0" sz="1450" spc="-10">
                <a:latin typeface="Times New Roman"/>
                <a:cs typeface="Times New Roman"/>
              </a:rPr>
              <a:t>compared to anything. Once </a:t>
            </a:r>
            <a:r>
              <a:rPr dirty="0" sz="1450" spc="-5">
                <a:latin typeface="Times New Roman"/>
                <a:cs typeface="Times New Roman"/>
              </a:rPr>
              <a:t>on a  </a:t>
            </a:r>
            <a:r>
              <a:rPr dirty="0" sz="1450" spc="-10">
                <a:latin typeface="Times New Roman"/>
                <a:cs typeface="Times New Roman"/>
              </a:rPr>
              <a:t>time </a:t>
            </a:r>
            <a:r>
              <a:rPr dirty="0" sz="1450" spc="-5">
                <a:latin typeface="Times New Roman"/>
                <a:cs typeface="Times New Roman"/>
              </a:rPr>
              <a:t>he </a:t>
            </a:r>
            <a:r>
              <a:rPr dirty="0" sz="1450" spc="-10">
                <a:latin typeface="Times New Roman"/>
                <a:cs typeface="Times New Roman"/>
              </a:rPr>
              <a:t>used to have violent toothache. Once, </a:t>
            </a:r>
            <a:r>
              <a:rPr dirty="0" sz="1450" spc="-5">
                <a:latin typeface="Times New Roman"/>
                <a:cs typeface="Times New Roman"/>
              </a:rPr>
              <a:t>he </a:t>
            </a:r>
            <a:r>
              <a:rPr dirty="0" sz="1450" spc="-10">
                <a:latin typeface="Times New Roman"/>
                <a:cs typeface="Times New Roman"/>
              </a:rPr>
              <a:t>had pleurisy and neuralgia.  But all these pains were as nothing beside the pain </a:t>
            </a:r>
            <a:r>
              <a:rPr dirty="0" sz="1450" spc="-5">
                <a:latin typeface="Times New Roman"/>
                <a:cs typeface="Times New Roman"/>
              </a:rPr>
              <a:t>of </a:t>
            </a:r>
            <a:r>
              <a:rPr dirty="0" sz="1450" spc="-10">
                <a:latin typeface="Times New Roman"/>
                <a:cs typeface="Times New Roman"/>
              </a:rPr>
              <a:t>his soul. Beneath this  pain life seemed repulsive. The thesis, his brilliant work already written, the  people </a:t>
            </a:r>
            <a:r>
              <a:rPr dirty="0" sz="1450" spc="-5">
                <a:latin typeface="Times New Roman"/>
                <a:cs typeface="Times New Roman"/>
              </a:rPr>
              <a:t>he </a:t>
            </a:r>
            <a:r>
              <a:rPr dirty="0" sz="1450" spc="-10">
                <a:latin typeface="Times New Roman"/>
                <a:cs typeface="Times New Roman"/>
              </a:rPr>
              <a:t>loved, the salvation </a:t>
            </a:r>
            <a:r>
              <a:rPr dirty="0" sz="1450" spc="-5">
                <a:latin typeface="Times New Roman"/>
                <a:cs typeface="Times New Roman"/>
              </a:rPr>
              <a:t>of </a:t>
            </a:r>
            <a:r>
              <a:rPr dirty="0" sz="1450" spc="-10">
                <a:latin typeface="Times New Roman"/>
                <a:cs typeface="Times New Roman"/>
              </a:rPr>
              <a:t>fallen women, all that which only yesterday  </a:t>
            </a:r>
            <a:r>
              <a:rPr dirty="0" sz="1450" spc="-5">
                <a:latin typeface="Times New Roman"/>
                <a:cs typeface="Times New Roman"/>
              </a:rPr>
              <a:t>he </a:t>
            </a:r>
            <a:r>
              <a:rPr dirty="0" sz="1450" spc="-10">
                <a:latin typeface="Times New Roman"/>
                <a:cs typeface="Times New Roman"/>
              </a:rPr>
              <a:t>loved </a:t>
            </a:r>
            <a:r>
              <a:rPr dirty="0" sz="1450" spc="-5">
                <a:latin typeface="Times New Roman"/>
                <a:cs typeface="Times New Roman"/>
              </a:rPr>
              <a:t>or </a:t>
            </a:r>
            <a:r>
              <a:rPr dirty="0" sz="1450" spc="-10">
                <a:latin typeface="Times New Roman"/>
                <a:cs typeface="Times New Roman"/>
              </a:rPr>
              <a:t>was indifferent </a:t>
            </a:r>
            <a:r>
              <a:rPr dirty="0" sz="1450" spc="-5">
                <a:latin typeface="Times New Roman"/>
                <a:cs typeface="Times New Roman"/>
              </a:rPr>
              <a:t>to, </a:t>
            </a:r>
            <a:r>
              <a:rPr dirty="0" sz="1450" spc="-10">
                <a:latin typeface="Times New Roman"/>
                <a:cs typeface="Times New Roman"/>
              </a:rPr>
              <a:t>remembered </a:t>
            </a:r>
            <a:r>
              <a:rPr dirty="0" sz="1450" spc="-30">
                <a:latin typeface="Times New Roman"/>
                <a:cs typeface="Times New Roman"/>
              </a:rPr>
              <a:t>now, </a:t>
            </a:r>
            <a:r>
              <a:rPr dirty="0" sz="1450" spc="-10">
                <a:latin typeface="Times New Roman"/>
                <a:cs typeface="Times New Roman"/>
              </a:rPr>
              <a:t>irritated him in the same way  as the noise </a:t>
            </a:r>
            <a:r>
              <a:rPr dirty="0" sz="1450" spc="-5">
                <a:latin typeface="Times New Roman"/>
                <a:cs typeface="Times New Roman"/>
              </a:rPr>
              <a:t>of </a:t>
            </a:r>
            <a:r>
              <a:rPr dirty="0" sz="1450" spc="-10">
                <a:latin typeface="Times New Roman"/>
                <a:cs typeface="Times New Roman"/>
              </a:rPr>
              <a:t>the carts, the running about </a:t>
            </a:r>
            <a:r>
              <a:rPr dirty="0" sz="1450" spc="-5">
                <a:latin typeface="Times New Roman"/>
                <a:cs typeface="Times New Roman"/>
              </a:rPr>
              <a:t>of </a:t>
            </a:r>
            <a:r>
              <a:rPr dirty="0" sz="1450" spc="-10">
                <a:latin typeface="Times New Roman"/>
                <a:cs typeface="Times New Roman"/>
              </a:rPr>
              <a:t>the porters and the </a:t>
            </a:r>
            <a:r>
              <a:rPr dirty="0" sz="1450" spc="-5">
                <a:latin typeface="Times New Roman"/>
                <a:cs typeface="Times New Roman"/>
              </a:rPr>
              <a:t>daylight.... </a:t>
            </a:r>
            <a:r>
              <a:rPr dirty="0" sz="1450" spc="-10">
                <a:latin typeface="Times New Roman"/>
                <a:cs typeface="Times New Roman"/>
              </a:rPr>
              <a:t>If  someone now were to perform before his eyes </a:t>
            </a:r>
            <a:r>
              <a:rPr dirty="0" sz="1450" spc="-5">
                <a:latin typeface="Times New Roman"/>
                <a:cs typeface="Times New Roman"/>
              </a:rPr>
              <a:t>a </a:t>
            </a:r>
            <a:r>
              <a:rPr dirty="0" sz="1450" spc="-10">
                <a:latin typeface="Times New Roman"/>
                <a:cs typeface="Times New Roman"/>
              </a:rPr>
              <a:t>deed </a:t>
            </a:r>
            <a:r>
              <a:rPr dirty="0" sz="1450" spc="-5">
                <a:latin typeface="Times New Roman"/>
                <a:cs typeface="Times New Roman"/>
              </a:rPr>
              <a:t>of </a:t>
            </a:r>
            <a:r>
              <a:rPr dirty="0" sz="1450" spc="-10">
                <a:latin typeface="Times New Roman"/>
                <a:cs typeface="Times New Roman"/>
              </a:rPr>
              <a:t>mercy </a:t>
            </a:r>
            <a:r>
              <a:rPr dirty="0" sz="1450" spc="-5">
                <a:latin typeface="Times New Roman"/>
                <a:cs typeface="Times New Roman"/>
              </a:rPr>
              <a:t>or </a:t>
            </a:r>
            <a:r>
              <a:rPr dirty="0" sz="1450" spc="-10">
                <a:latin typeface="Times New Roman"/>
                <a:cs typeface="Times New Roman"/>
              </a:rPr>
              <a:t>an act </a:t>
            </a:r>
            <a:r>
              <a:rPr dirty="0" sz="1450" spc="-5">
                <a:latin typeface="Times New Roman"/>
                <a:cs typeface="Times New Roman"/>
              </a:rPr>
              <a:t>of  </a:t>
            </a:r>
            <a:r>
              <a:rPr dirty="0" sz="1450" spc="-10">
                <a:latin typeface="Times New Roman"/>
                <a:cs typeface="Times New Roman"/>
              </a:rPr>
              <a:t>revolting violence, both would produce </a:t>
            </a:r>
            <a:r>
              <a:rPr dirty="0" sz="1450" spc="-5">
                <a:latin typeface="Times New Roman"/>
                <a:cs typeface="Times New Roman"/>
              </a:rPr>
              <a:t>upon </a:t>
            </a:r>
            <a:r>
              <a:rPr dirty="0" sz="1450" spc="-10">
                <a:latin typeface="Times New Roman"/>
                <a:cs typeface="Times New Roman"/>
              </a:rPr>
              <a:t>him an equally repulsive  impression. Of all the thoughts which roved lazily in his head, two only did  </a:t>
            </a:r>
            <a:r>
              <a:rPr dirty="0" sz="1450" spc="-5">
                <a:latin typeface="Times New Roman"/>
                <a:cs typeface="Times New Roman"/>
              </a:rPr>
              <a:t>not </a:t>
            </a:r>
            <a:r>
              <a:rPr dirty="0" sz="1450" spc="-10">
                <a:latin typeface="Times New Roman"/>
                <a:cs typeface="Times New Roman"/>
              </a:rPr>
              <a:t>irritate him: one—at any moment </a:t>
            </a:r>
            <a:r>
              <a:rPr dirty="0" sz="1450" spc="-5">
                <a:latin typeface="Times New Roman"/>
                <a:cs typeface="Times New Roman"/>
              </a:rPr>
              <a:t>he </a:t>
            </a:r>
            <a:r>
              <a:rPr dirty="0" sz="1450" spc="-10">
                <a:latin typeface="Times New Roman"/>
                <a:cs typeface="Times New Roman"/>
              </a:rPr>
              <a:t>had the power to kill himself, the  other—that the pain would </a:t>
            </a:r>
            <a:r>
              <a:rPr dirty="0" sz="1450" spc="-5">
                <a:latin typeface="Times New Roman"/>
                <a:cs typeface="Times New Roman"/>
              </a:rPr>
              <a:t>not </a:t>
            </a:r>
            <a:r>
              <a:rPr dirty="0" sz="1450" spc="-10">
                <a:latin typeface="Times New Roman"/>
                <a:cs typeface="Times New Roman"/>
              </a:rPr>
              <a:t>last more than three days. The second </a:t>
            </a:r>
            <a:r>
              <a:rPr dirty="0" sz="1450" spc="-5">
                <a:latin typeface="Times New Roman"/>
                <a:cs typeface="Times New Roman"/>
              </a:rPr>
              <a:t>he </a:t>
            </a:r>
            <a:r>
              <a:rPr dirty="0" sz="1450" spc="-10">
                <a:latin typeface="Times New Roman"/>
                <a:cs typeface="Times New Roman"/>
              </a:rPr>
              <a:t>knew  from experience.</a:t>
            </a:r>
            <a:endParaRPr sz="1450">
              <a:latin typeface="Times New Roman"/>
              <a:cs typeface="Times New Roman"/>
            </a:endParaRPr>
          </a:p>
          <a:p>
            <a:pPr algn="just" marL="12700" marR="8890" indent="255904">
              <a:lnSpc>
                <a:spcPts val="1730"/>
              </a:lnSpc>
              <a:spcBef>
                <a:spcPts val="765"/>
              </a:spcBef>
            </a:pPr>
            <a:r>
              <a:rPr dirty="0" sz="1450" spc="-10">
                <a:latin typeface="Times New Roman"/>
                <a:cs typeface="Times New Roman"/>
              </a:rPr>
              <a:t>After having lain down for </a:t>
            </a:r>
            <a:r>
              <a:rPr dirty="0" sz="1450" spc="-5">
                <a:latin typeface="Times New Roman"/>
                <a:cs typeface="Times New Roman"/>
              </a:rPr>
              <a:t>a </a:t>
            </a:r>
            <a:r>
              <a:rPr dirty="0" sz="1450" spc="-10">
                <a:latin typeface="Times New Roman"/>
                <a:cs typeface="Times New Roman"/>
              </a:rPr>
              <a:t>while </a:t>
            </a:r>
            <a:r>
              <a:rPr dirty="0" sz="1450" spc="-5">
                <a:latin typeface="Times New Roman"/>
                <a:cs typeface="Times New Roman"/>
              </a:rPr>
              <a:t>he got up </a:t>
            </a:r>
            <a:r>
              <a:rPr dirty="0" sz="1450" spc="-10">
                <a:latin typeface="Times New Roman"/>
                <a:cs typeface="Times New Roman"/>
              </a:rPr>
              <a:t>and walked wringing his  hands, </a:t>
            </a:r>
            <a:r>
              <a:rPr dirty="0" sz="1450" spc="-5">
                <a:latin typeface="Times New Roman"/>
                <a:cs typeface="Times New Roman"/>
              </a:rPr>
              <a:t>not </a:t>
            </a:r>
            <a:r>
              <a:rPr dirty="0" sz="1450" spc="-10">
                <a:latin typeface="Times New Roman"/>
                <a:cs typeface="Times New Roman"/>
              </a:rPr>
              <a:t>from corner to corner as </a:t>
            </a:r>
            <a:r>
              <a:rPr dirty="0" sz="1450" spc="-20">
                <a:latin typeface="Times New Roman"/>
                <a:cs typeface="Times New Roman"/>
              </a:rPr>
              <a:t>usually, </a:t>
            </a:r>
            <a:r>
              <a:rPr dirty="0" sz="1450" spc="-5">
                <a:latin typeface="Times New Roman"/>
                <a:cs typeface="Times New Roman"/>
              </a:rPr>
              <a:t>but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square along the walls. He  caught </a:t>
            </a:r>
            <a:r>
              <a:rPr dirty="0" sz="1450" spc="-5">
                <a:latin typeface="Times New Roman"/>
                <a:cs typeface="Times New Roman"/>
              </a:rPr>
              <a:t>a </a:t>
            </a:r>
            <a:r>
              <a:rPr dirty="0" sz="1450" spc="-10">
                <a:latin typeface="Times New Roman"/>
                <a:cs typeface="Times New Roman"/>
              </a:rPr>
              <a:t>glimpse </a:t>
            </a:r>
            <a:r>
              <a:rPr dirty="0" sz="1450" spc="-5">
                <a:latin typeface="Times New Roman"/>
                <a:cs typeface="Times New Roman"/>
              </a:rPr>
              <a:t>of </a:t>
            </a:r>
            <a:r>
              <a:rPr dirty="0" sz="1450" spc="-10">
                <a:latin typeface="Times New Roman"/>
                <a:cs typeface="Times New Roman"/>
              </a:rPr>
              <a:t>himself in the glass. His face was pale and haggard, his  temples </a:t>
            </a:r>
            <a:r>
              <a:rPr dirty="0" sz="1450" spc="-20">
                <a:latin typeface="Times New Roman"/>
                <a:cs typeface="Times New Roman"/>
              </a:rPr>
              <a:t>hollow, </a:t>
            </a:r>
            <a:r>
              <a:rPr dirty="0" sz="1450" spc="-10">
                <a:latin typeface="Times New Roman"/>
                <a:cs typeface="Times New Roman"/>
              </a:rPr>
              <a:t>his eyes </a:t>
            </a:r>
            <a:r>
              <a:rPr dirty="0" sz="1450" spc="-15">
                <a:latin typeface="Times New Roman"/>
                <a:cs typeface="Times New Roman"/>
              </a:rPr>
              <a:t>bigger, darker, </a:t>
            </a:r>
            <a:r>
              <a:rPr dirty="0" sz="1450" spc="-10">
                <a:latin typeface="Times New Roman"/>
                <a:cs typeface="Times New Roman"/>
              </a:rPr>
              <a:t>more immobile, as if they were </a:t>
            </a:r>
            <a:r>
              <a:rPr dirty="0" sz="1450" spc="-5">
                <a:latin typeface="Times New Roman"/>
                <a:cs typeface="Times New Roman"/>
              </a:rPr>
              <a:t>not </a:t>
            </a:r>
            <a:r>
              <a:rPr dirty="0" sz="1450" spc="-10">
                <a:latin typeface="Times New Roman"/>
                <a:cs typeface="Times New Roman"/>
              </a:rPr>
              <a:t>his  own, and they expressed the intolerable suffering </a:t>
            </a:r>
            <a:r>
              <a:rPr dirty="0" sz="1450" spc="-5">
                <a:latin typeface="Times New Roman"/>
                <a:cs typeface="Times New Roman"/>
              </a:rPr>
              <a:t>of </a:t>
            </a:r>
            <a:r>
              <a:rPr dirty="0" sz="1450" spc="-10">
                <a:latin typeface="Times New Roman"/>
                <a:cs typeface="Times New Roman"/>
              </a:rPr>
              <a:t>his</a:t>
            </a:r>
            <a:r>
              <a:rPr dirty="0" sz="1450" spc="40">
                <a:latin typeface="Times New Roman"/>
                <a:cs typeface="Times New Roman"/>
              </a:rPr>
              <a:t> </a:t>
            </a:r>
            <a:r>
              <a:rPr dirty="0" sz="1450" spc="-10">
                <a:latin typeface="Times New Roman"/>
                <a:cs typeface="Times New Roman"/>
              </a:rPr>
              <a:t>soul.</a:t>
            </a:r>
            <a:endParaRPr sz="1450">
              <a:latin typeface="Times New Roman"/>
              <a:cs typeface="Times New Roman"/>
            </a:endParaRPr>
          </a:p>
          <a:p>
            <a:pPr algn="just" marL="268605" marR="2010410">
              <a:lnSpc>
                <a:spcPct val="140700"/>
              </a:lnSpc>
              <a:spcBef>
                <a:spcPts val="10"/>
              </a:spcBef>
            </a:pPr>
            <a:r>
              <a:rPr dirty="0" sz="1450" spc="-10">
                <a:latin typeface="Times New Roman"/>
                <a:cs typeface="Times New Roman"/>
              </a:rPr>
              <a:t>In the afternoon the painter knocked at the </a:t>
            </a:r>
            <a:r>
              <a:rPr dirty="0" sz="1450" spc="-25">
                <a:latin typeface="Times New Roman"/>
                <a:cs typeface="Times New Roman"/>
              </a:rPr>
              <a:t>door.  </a:t>
            </a:r>
            <a:r>
              <a:rPr dirty="0" sz="1450" spc="-20">
                <a:latin typeface="Times New Roman"/>
                <a:cs typeface="Times New Roman"/>
              </a:rPr>
              <a:t>"Gregory, </a:t>
            </a:r>
            <a:r>
              <a:rPr dirty="0" sz="1450" spc="-10">
                <a:latin typeface="Times New Roman"/>
                <a:cs typeface="Times New Roman"/>
              </a:rPr>
              <a:t>are </a:t>
            </a:r>
            <a:r>
              <a:rPr dirty="0" sz="1450" spc="-5">
                <a:latin typeface="Times New Roman"/>
                <a:cs typeface="Times New Roman"/>
              </a:rPr>
              <a:t>you </a:t>
            </a:r>
            <a:r>
              <a:rPr dirty="0" sz="1450" spc="-10">
                <a:latin typeface="Times New Roman"/>
                <a:cs typeface="Times New Roman"/>
              </a:rPr>
              <a:t>at home?" </a:t>
            </a:r>
            <a:r>
              <a:rPr dirty="0" sz="1450" spc="-5">
                <a:latin typeface="Times New Roman"/>
                <a:cs typeface="Times New Roman"/>
              </a:rPr>
              <a:t>he</a:t>
            </a:r>
            <a:r>
              <a:rPr dirty="0" sz="1450" spc="15">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12700" indent="255904">
              <a:lnSpc>
                <a:spcPts val="1730"/>
              </a:lnSpc>
              <a:spcBef>
                <a:spcPts val="850"/>
              </a:spcBef>
            </a:pPr>
            <a:r>
              <a:rPr dirty="0" sz="1450" spc="-10">
                <a:latin typeface="Times New Roman"/>
                <a:cs typeface="Times New Roman"/>
              </a:rPr>
              <a:t>Receiving </a:t>
            </a:r>
            <a:r>
              <a:rPr dirty="0" sz="1450" spc="-5">
                <a:latin typeface="Times New Roman"/>
                <a:cs typeface="Times New Roman"/>
              </a:rPr>
              <a:t>no </a:t>
            </a:r>
            <a:r>
              <a:rPr dirty="0" sz="1450" spc="-20">
                <a:latin typeface="Times New Roman"/>
                <a:cs typeface="Times New Roman"/>
              </a:rPr>
              <a:t>answer, </a:t>
            </a:r>
            <a:r>
              <a:rPr dirty="0" sz="1450" spc="-5">
                <a:latin typeface="Times New Roman"/>
                <a:cs typeface="Times New Roman"/>
              </a:rPr>
              <a:t>he </a:t>
            </a:r>
            <a:r>
              <a:rPr dirty="0" sz="1450" spc="-10">
                <a:latin typeface="Times New Roman"/>
                <a:cs typeface="Times New Roman"/>
              </a:rPr>
              <a:t>stood musing for </a:t>
            </a:r>
            <a:r>
              <a:rPr dirty="0" sz="1450" spc="-5">
                <a:latin typeface="Times New Roman"/>
                <a:cs typeface="Times New Roman"/>
              </a:rPr>
              <a:t>a </a:t>
            </a:r>
            <a:r>
              <a:rPr dirty="0" sz="1450" spc="-10">
                <a:latin typeface="Times New Roman"/>
                <a:cs typeface="Times New Roman"/>
              </a:rPr>
              <a:t>while, and said to himself  good-naturedly:</a:t>
            </a:r>
            <a:endParaRPr sz="1450">
              <a:latin typeface="Times New Roman"/>
              <a:cs typeface="Times New Roman"/>
            </a:endParaRPr>
          </a:p>
          <a:p>
            <a:pPr algn="just" marL="268605" marR="2118995">
              <a:lnSpc>
                <a:spcPct val="140700"/>
              </a:lnSpc>
              <a:spcBef>
                <a:spcPts val="15"/>
              </a:spcBef>
            </a:pPr>
            <a:r>
              <a:rPr dirty="0" sz="1450" spc="-10">
                <a:latin typeface="Times New Roman"/>
                <a:cs typeface="Times New Roman"/>
              </a:rPr>
              <a:t>"Out. He's </a:t>
            </a:r>
            <a:r>
              <a:rPr dirty="0" sz="1450" spc="-5">
                <a:latin typeface="Times New Roman"/>
                <a:cs typeface="Times New Roman"/>
              </a:rPr>
              <a:t>gone </a:t>
            </a:r>
            <a:r>
              <a:rPr dirty="0" sz="1450" spc="-10">
                <a:latin typeface="Times New Roman"/>
                <a:cs typeface="Times New Roman"/>
              </a:rPr>
              <a:t>to the </a:t>
            </a:r>
            <a:r>
              <a:rPr dirty="0" sz="1450" spc="-20">
                <a:latin typeface="Times New Roman"/>
                <a:cs typeface="Times New Roman"/>
              </a:rPr>
              <a:t>University. </a:t>
            </a:r>
            <a:r>
              <a:rPr dirty="0" sz="1450" spc="-10">
                <a:latin typeface="Times New Roman"/>
                <a:cs typeface="Times New Roman"/>
              </a:rPr>
              <a:t>Damn him."  And went</a:t>
            </a:r>
            <a:r>
              <a:rPr dirty="0" sz="1450" spc="-5">
                <a:latin typeface="Times New Roman"/>
                <a:cs typeface="Times New Roman"/>
              </a:rPr>
              <a:t> </a:t>
            </a:r>
            <a:r>
              <a:rPr dirty="0" sz="1450" spc="-30">
                <a:latin typeface="Times New Roman"/>
                <a:cs typeface="Times New Roman"/>
              </a:rPr>
              <a:t>away.</a:t>
            </a:r>
            <a:endParaRPr sz="145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646493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30">
                <a:latin typeface="Times New Roman"/>
                <a:cs typeface="Times New Roman"/>
              </a:rPr>
              <a:t>Vassiliev </a:t>
            </a:r>
            <a:r>
              <a:rPr dirty="0" sz="1450" spc="-10">
                <a:latin typeface="Times New Roman"/>
                <a:cs typeface="Times New Roman"/>
              </a:rPr>
              <a:t>lay down </a:t>
            </a:r>
            <a:r>
              <a:rPr dirty="0" sz="1450" spc="-5">
                <a:latin typeface="Times New Roman"/>
                <a:cs typeface="Times New Roman"/>
              </a:rPr>
              <a:t>on </a:t>
            </a:r>
            <a:r>
              <a:rPr dirty="0" sz="1450" spc="-10">
                <a:latin typeface="Times New Roman"/>
                <a:cs typeface="Times New Roman"/>
              </a:rPr>
              <a:t>his bed and burying his head in the pillow </a:t>
            </a:r>
            <a:r>
              <a:rPr dirty="0" sz="1450" spc="-5">
                <a:latin typeface="Times New Roman"/>
                <a:cs typeface="Times New Roman"/>
              </a:rPr>
              <a:t>he </a:t>
            </a:r>
            <a:r>
              <a:rPr dirty="0" sz="1450" spc="-10">
                <a:latin typeface="Times New Roman"/>
                <a:cs typeface="Times New Roman"/>
              </a:rPr>
              <a:t>began  to cry with the pain. But the faster his tears flowed, the more terrible was the  pain. When it was dark, </a:t>
            </a:r>
            <a:r>
              <a:rPr dirty="0" sz="1450" spc="-5">
                <a:latin typeface="Times New Roman"/>
                <a:cs typeface="Times New Roman"/>
              </a:rPr>
              <a:t>he got </a:t>
            </a:r>
            <a:r>
              <a:rPr dirty="0" sz="1450" spc="-10">
                <a:latin typeface="Times New Roman"/>
                <a:cs typeface="Times New Roman"/>
              </a:rPr>
              <a:t>into his mind the idea </a:t>
            </a:r>
            <a:r>
              <a:rPr dirty="0" sz="1450" spc="-5">
                <a:latin typeface="Times New Roman"/>
                <a:cs typeface="Times New Roman"/>
              </a:rPr>
              <a:t>of </a:t>
            </a:r>
            <a:r>
              <a:rPr dirty="0" sz="1450" spc="-10">
                <a:latin typeface="Times New Roman"/>
                <a:cs typeface="Times New Roman"/>
              </a:rPr>
              <a:t>the horrible </a:t>
            </a:r>
            <a:r>
              <a:rPr dirty="0" sz="1450" spc="-5">
                <a:latin typeface="Times New Roman"/>
                <a:cs typeface="Times New Roman"/>
              </a:rPr>
              <a:t>night  </a:t>
            </a:r>
            <a:r>
              <a:rPr dirty="0" sz="1450" spc="-10">
                <a:latin typeface="Times New Roman"/>
                <a:cs typeface="Times New Roman"/>
              </a:rPr>
              <a:t>which was awaiting him and awful despair seized him. He dressed </a:t>
            </a:r>
            <a:r>
              <a:rPr dirty="0" sz="1450" spc="-20">
                <a:latin typeface="Times New Roman"/>
                <a:cs typeface="Times New Roman"/>
              </a:rPr>
              <a:t>quickly, </a:t>
            </a:r>
            <a:r>
              <a:rPr dirty="0" sz="1450" spc="-10">
                <a:latin typeface="Times New Roman"/>
                <a:cs typeface="Times New Roman"/>
              </a:rPr>
              <a:t>ran  </a:t>
            </a:r>
            <a:r>
              <a:rPr dirty="0" sz="1450" spc="-5">
                <a:latin typeface="Times New Roman"/>
                <a:cs typeface="Times New Roman"/>
              </a:rPr>
              <a:t>out of </a:t>
            </a:r>
            <a:r>
              <a:rPr dirty="0" sz="1450" spc="-10">
                <a:latin typeface="Times New Roman"/>
                <a:cs typeface="Times New Roman"/>
              </a:rPr>
              <a:t>his room, leaving the </a:t>
            </a:r>
            <a:r>
              <a:rPr dirty="0" sz="1450" spc="-5">
                <a:latin typeface="Times New Roman"/>
                <a:cs typeface="Times New Roman"/>
              </a:rPr>
              <a:t>door </a:t>
            </a:r>
            <a:r>
              <a:rPr dirty="0" sz="1450" spc="-10">
                <a:latin typeface="Times New Roman"/>
                <a:cs typeface="Times New Roman"/>
              </a:rPr>
              <a:t>wide open, and into the street without reason  </a:t>
            </a:r>
            <a:r>
              <a:rPr dirty="0" sz="1450" spc="-5">
                <a:latin typeface="Times New Roman"/>
                <a:cs typeface="Times New Roman"/>
              </a:rPr>
              <a:t>or </a:t>
            </a:r>
            <a:r>
              <a:rPr dirty="0" sz="1450" spc="-10">
                <a:latin typeface="Times New Roman"/>
                <a:cs typeface="Times New Roman"/>
              </a:rPr>
              <a:t>purpose. </a:t>
            </a:r>
            <a:r>
              <a:rPr dirty="0" sz="1450" spc="-15">
                <a:latin typeface="Times New Roman"/>
                <a:cs typeface="Times New Roman"/>
              </a:rPr>
              <a:t>Without </a:t>
            </a:r>
            <a:r>
              <a:rPr dirty="0" sz="1450" spc="-10">
                <a:latin typeface="Times New Roman"/>
                <a:cs typeface="Times New Roman"/>
              </a:rPr>
              <a:t>asking himself where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going, he </a:t>
            </a:r>
            <a:r>
              <a:rPr dirty="0" sz="1450" spc="-10">
                <a:latin typeface="Times New Roman"/>
                <a:cs typeface="Times New Roman"/>
              </a:rPr>
              <a:t>walked quickly to  Sadovaia Street.</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Snow was falling as </a:t>
            </a:r>
            <a:r>
              <a:rPr dirty="0" sz="1450" spc="-20">
                <a:latin typeface="Times New Roman"/>
                <a:cs typeface="Times New Roman"/>
              </a:rPr>
              <a:t>yesterday. </a:t>
            </a:r>
            <a:r>
              <a:rPr dirty="0" sz="1450" spc="-10">
                <a:latin typeface="Times New Roman"/>
                <a:cs typeface="Times New Roman"/>
              </a:rPr>
              <a:t>It was thawing. Putting his hands into his  sleeves, shivering, and frightened </a:t>
            </a:r>
            <a:r>
              <a:rPr dirty="0" sz="1450" spc="-5">
                <a:latin typeface="Times New Roman"/>
                <a:cs typeface="Times New Roman"/>
              </a:rPr>
              <a:t>of </a:t>
            </a:r>
            <a:r>
              <a:rPr dirty="0" sz="1450" spc="-10">
                <a:latin typeface="Times New Roman"/>
                <a:cs typeface="Times New Roman"/>
              </a:rPr>
              <a:t>the noises and the bells </a:t>
            </a:r>
            <a:r>
              <a:rPr dirty="0" sz="1450" spc="-5">
                <a:latin typeface="Times New Roman"/>
                <a:cs typeface="Times New Roman"/>
              </a:rPr>
              <a:t>of </a:t>
            </a:r>
            <a:r>
              <a:rPr dirty="0" sz="1450" spc="-10">
                <a:latin typeface="Times New Roman"/>
                <a:cs typeface="Times New Roman"/>
              </a:rPr>
              <a:t>the trams and  </a:t>
            </a:r>
            <a:r>
              <a:rPr dirty="0" sz="1450" spc="-5">
                <a:latin typeface="Times New Roman"/>
                <a:cs typeface="Times New Roman"/>
              </a:rPr>
              <a:t>of </a:t>
            </a:r>
            <a:r>
              <a:rPr dirty="0" sz="1450" spc="-20">
                <a:latin typeface="Times New Roman"/>
                <a:cs typeface="Times New Roman"/>
              </a:rPr>
              <a:t>passers-by, </a:t>
            </a:r>
            <a:r>
              <a:rPr dirty="0" sz="1450" spc="-30">
                <a:latin typeface="Times New Roman"/>
                <a:cs typeface="Times New Roman"/>
              </a:rPr>
              <a:t>Vassiliev </a:t>
            </a:r>
            <a:r>
              <a:rPr dirty="0" sz="1450" spc="-10">
                <a:latin typeface="Times New Roman"/>
                <a:cs typeface="Times New Roman"/>
              </a:rPr>
              <a:t>walked from Sadovaia to Sukhariev </a:t>
            </a:r>
            <a:r>
              <a:rPr dirty="0" sz="1450" spc="-30">
                <a:latin typeface="Times New Roman"/>
                <a:cs typeface="Times New Roman"/>
              </a:rPr>
              <a:t>Tower </a:t>
            </a:r>
            <a:r>
              <a:rPr dirty="0" sz="1450" spc="-10">
                <a:latin typeface="Times New Roman"/>
                <a:cs typeface="Times New Roman"/>
              </a:rPr>
              <a:t>then to the  Red Gates, and from here </a:t>
            </a:r>
            <a:r>
              <a:rPr dirty="0" sz="1450" spc="-5">
                <a:latin typeface="Times New Roman"/>
                <a:cs typeface="Times New Roman"/>
              </a:rPr>
              <a:t>he </a:t>
            </a:r>
            <a:r>
              <a:rPr dirty="0" sz="1450" spc="-10">
                <a:latin typeface="Times New Roman"/>
                <a:cs typeface="Times New Roman"/>
              </a:rPr>
              <a:t>turned and went to Basmannaia. He went into </a:t>
            </a:r>
            <a:r>
              <a:rPr dirty="0" sz="1450" spc="-5">
                <a:latin typeface="Times New Roman"/>
                <a:cs typeface="Times New Roman"/>
              </a:rPr>
              <a:t>a  </a:t>
            </a:r>
            <a:r>
              <a:rPr dirty="0" sz="1450" spc="-10">
                <a:latin typeface="Times New Roman"/>
                <a:cs typeface="Times New Roman"/>
              </a:rPr>
              <a:t>public-house and gulped down </a:t>
            </a:r>
            <a:r>
              <a:rPr dirty="0" sz="1450" spc="-5">
                <a:latin typeface="Times New Roman"/>
                <a:cs typeface="Times New Roman"/>
              </a:rPr>
              <a:t>a </a:t>
            </a:r>
            <a:r>
              <a:rPr dirty="0" sz="1450" spc="-10">
                <a:latin typeface="Times New Roman"/>
                <a:cs typeface="Times New Roman"/>
              </a:rPr>
              <a:t>big glass </a:t>
            </a:r>
            <a:r>
              <a:rPr dirty="0" sz="1450" spc="-5">
                <a:latin typeface="Times New Roman"/>
                <a:cs typeface="Times New Roman"/>
              </a:rPr>
              <a:t>of vodka, but </a:t>
            </a:r>
            <a:r>
              <a:rPr dirty="0" sz="1450" spc="-10">
                <a:latin typeface="Times New Roman"/>
                <a:cs typeface="Times New Roman"/>
              </a:rPr>
              <a:t>felt </a:t>
            </a:r>
            <a:r>
              <a:rPr dirty="0" sz="1450" spc="-5">
                <a:latin typeface="Times New Roman"/>
                <a:cs typeface="Times New Roman"/>
              </a:rPr>
              <a:t>no </a:t>
            </a:r>
            <a:r>
              <a:rPr dirty="0" sz="1450" spc="-20">
                <a:latin typeface="Times New Roman"/>
                <a:cs typeface="Times New Roman"/>
              </a:rPr>
              <a:t>better. </a:t>
            </a:r>
            <a:r>
              <a:rPr dirty="0" sz="1450" spc="-10">
                <a:latin typeface="Times New Roman"/>
                <a:cs typeface="Times New Roman"/>
              </a:rPr>
              <a:t>Arriving  at Razgoulyai, </a:t>
            </a:r>
            <a:r>
              <a:rPr dirty="0" sz="1450" spc="-5">
                <a:latin typeface="Times New Roman"/>
                <a:cs typeface="Times New Roman"/>
              </a:rPr>
              <a:t>he </a:t>
            </a:r>
            <a:r>
              <a:rPr dirty="0" sz="1450" spc="-10">
                <a:latin typeface="Times New Roman"/>
                <a:cs typeface="Times New Roman"/>
              </a:rPr>
              <a:t>turned to the right and began to stride down streets that </a:t>
            </a:r>
            <a:r>
              <a:rPr dirty="0" sz="1450" spc="-5">
                <a:latin typeface="Times New Roman"/>
                <a:cs typeface="Times New Roman"/>
              </a:rPr>
              <a:t>he  </a:t>
            </a:r>
            <a:r>
              <a:rPr dirty="0" sz="1450" spc="-10">
                <a:latin typeface="Times New Roman"/>
                <a:cs typeface="Times New Roman"/>
              </a:rPr>
              <a:t>had never in his life been down before. He came to that old bridge under  which the river </a:t>
            </a:r>
            <a:r>
              <a:rPr dirty="0" sz="1450" spc="-35">
                <a:latin typeface="Times New Roman"/>
                <a:cs typeface="Times New Roman"/>
              </a:rPr>
              <a:t>Yaouza </a:t>
            </a:r>
            <a:r>
              <a:rPr dirty="0" sz="1450" spc="-10">
                <a:latin typeface="Times New Roman"/>
                <a:cs typeface="Times New Roman"/>
              </a:rPr>
              <a:t>roars and from whence long rows </a:t>
            </a:r>
            <a:r>
              <a:rPr dirty="0" sz="1450" spc="-5">
                <a:latin typeface="Times New Roman"/>
                <a:cs typeface="Times New Roman"/>
              </a:rPr>
              <a:t>of </a:t>
            </a:r>
            <a:r>
              <a:rPr dirty="0" sz="1450" spc="-10">
                <a:latin typeface="Times New Roman"/>
                <a:cs typeface="Times New Roman"/>
              </a:rPr>
              <a:t>lights are seen in  the windows </a:t>
            </a:r>
            <a:r>
              <a:rPr dirty="0" sz="1450" spc="-5">
                <a:latin typeface="Times New Roman"/>
                <a:cs typeface="Times New Roman"/>
              </a:rPr>
              <a:t>of </a:t>
            </a:r>
            <a:r>
              <a:rPr dirty="0" sz="1450" spc="-10">
                <a:latin typeface="Times New Roman"/>
                <a:cs typeface="Times New Roman"/>
              </a:rPr>
              <a:t>the Red Barracks. In order to distract the pain </a:t>
            </a:r>
            <a:r>
              <a:rPr dirty="0" sz="1450" spc="-5">
                <a:latin typeface="Times New Roman"/>
                <a:cs typeface="Times New Roman"/>
              </a:rPr>
              <a:t>of </a:t>
            </a:r>
            <a:r>
              <a:rPr dirty="0" sz="1450" spc="-10">
                <a:latin typeface="Times New Roman"/>
                <a:cs typeface="Times New Roman"/>
              </a:rPr>
              <a:t>his soul </a:t>
            </a:r>
            <a:r>
              <a:rPr dirty="0" sz="1450" spc="-5">
                <a:latin typeface="Times New Roman"/>
                <a:cs typeface="Times New Roman"/>
              </a:rPr>
              <a:t>by a  </a:t>
            </a:r>
            <a:r>
              <a:rPr dirty="0" sz="1450" spc="-10">
                <a:latin typeface="Times New Roman"/>
                <a:cs typeface="Times New Roman"/>
              </a:rPr>
              <a:t>new sensation </a:t>
            </a:r>
            <a:r>
              <a:rPr dirty="0" sz="1450" spc="-5">
                <a:latin typeface="Times New Roman"/>
                <a:cs typeface="Times New Roman"/>
              </a:rPr>
              <a:t>or </a:t>
            </a:r>
            <a:r>
              <a:rPr dirty="0" sz="1450" spc="-10">
                <a:latin typeface="Times New Roman"/>
                <a:cs typeface="Times New Roman"/>
              </a:rPr>
              <a:t>another pain, </a:t>
            </a:r>
            <a:r>
              <a:rPr dirty="0" sz="1450" spc="-5">
                <a:latin typeface="Times New Roman"/>
                <a:cs typeface="Times New Roman"/>
              </a:rPr>
              <a:t>not </a:t>
            </a:r>
            <a:r>
              <a:rPr dirty="0" sz="1450" spc="-10">
                <a:latin typeface="Times New Roman"/>
                <a:cs typeface="Times New Roman"/>
              </a:rPr>
              <a:t>knowing what to </a:t>
            </a:r>
            <a:r>
              <a:rPr dirty="0" sz="1450" spc="-5">
                <a:latin typeface="Times New Roman"/>
                <a:cs typeface="Times New Roman"/>
              </a:rPr>
              <a:t>do, </a:t>
            </a:r>
            <a:r>
              <a:rPr dirty="0" sz="1450" spc="-10">
                <a:latin typeface="Times New Roman"/>
                <a:cs typeface="Times New Roman"/>
              </a:rPr>
              <a:t>weeping and  trembling, </a:t>
            </a:r>
            <a:r>
              <a:rPr dirty="0" sz="1450" spc="-30">
                <a:latin typeface="Times New Roman"/>
                <a:cs typeface="Times New Roman"/>
              </a:rPr>
              <a:t>Vassiliev </a:t>
            </a:r>
            <a:r>
              <a:rPr dirty="0" sz="1450" spc="-10">
                <a:latin typeface="Times New Roman"/>
                <a:cs typeface="Times New Roman"/>
              </a:rPr>
              <a:t>unbuttoned his coat and jacket, baring his naked breast to  the damp snow and the wind. Neither lessened the pain. Then </a:t>
            </a:r>
            <a:r>
              <a:rPr dirty="0" sz="1450" spc="-5">
                <a:latin typeface="Times New Roman"/>
                <a:cs typeface="Times New Roman"/>
              </a:rPr>
              <a:t>he </a:t>
            </a:r>
            <a:r>
              <a:rPr dirty="0" sz="1450" spc="-10">
                <a:latin typeface="Times New Roman"/>
                <a:cs typeface="Times New Roman"/>
              </a:rPr>
              <a:t>bent over the  rail </a:t>
            </a:r>
            <a:r>
              <a:rPr dirty="0" sz="1450" spc="-5">
                <a:latin typeface="Times New Roman"/>
                <a:cs typeface="Times New Roman"/>
              </a:rPr>
              <a:t>of </a:t>
            </a:r>
            <a:r>
              <a:rPr dirty="0" sz="1450" spc="-10">
                <a:latin typeface="Times New Roman"/>
                <a:cs typeface="Times New Roman"/>
              </a:rPr>
              <a:t>the bridge and stared down at the black, turbulent </a:t>
            </a:r>
            <a:r>
              <a:rPr dirty="0" sz="1450" spc="-30">
                <a:latin typeface="Times New Roman"/>
                <a:cs typeface="Times New Roman"/>
              </a:rPr>
              <a:t>Yaouza,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suddenly wanted to throw himself head-first, </a:t>
            </a:r>
            <a:r>
              <a:rPr dirty="0" sz="1450" spc="-5">
                <a:latin typeface="Times New Roman"/>
                <a:cs typeface="Times New Roman"/>
              </a:rPr>
              <a:t>not </a:t>
            </a:r>
            <a:r>
              <a:rPr dirty="0" sz="1450" spc="-10">
                <a:latin typeface="Times New Roman"/>
                <a:cs typeface="Times New Roman"/>
              </a:rPr>
              <a:t>from hatred </a:t>
            </a:r>
            <a:r>
              <a:rPr dirty="0" sz="1450" spc="-5">
                <a:latin typeface="Times New Roman"/>
                <a:cs typeface="Times New Roman"/>
              </a:rPr>
              <a:t>of </a:t>
            </a:r>
            <a:r>
              <a:rPr dirty="0" sz="1450" spc="-10">
                <a:latin typeface="Times New Roman"/>
                <a:cs typeface="Times New Roman"/>
              </a:rPr>
              <a:t>life, </a:t>
            </a:r>
            <a:r>
              <a:rPr dirty="0" sz="1450" spc="-5">
                <a:latin typeface="Times New Roman"/>
                <a:cs typeface="Times New Roman"/>
              </a:rPr>
              <a:t>not </a:t>
            </a:r>
            <a:r>
              <a:rPr dirty="0" sz="1450" spc="-10">
                <a:latin typeface="Times New Roman"/>
                <a:cs typeface="Times New Roman"/>
              </a:rPr>
              <a:t>for  the sake </a:t>
            </a:r>
            <a:r>
              <a:rPr dirty="0" sz="1450" spc="-5">
                <a:latin typeface="Times New Roman"/>
                <a:cs typeface="Times New Roman"/>
              </a:rPr>
              <a:t>of </a:t>
            </a:r>
            <a:r>
              <a:rPr dirty="0" sz="1450" spc="-10">
                <a:latin typeface="Times New Roman"/>
                <a:cs typeface="Times New Roman"/>
              </a:rPr>
              <a:t>suicide, </a:t>
            </a:r>
            <a:r>
              <a:rPr dirty="0" sz="1450" spc="-5">
                <a:latin typeface="Times New Roman"/>
                <a:cs typeface="Times New Roman"/>
              </a:rPr>
              <a:t>but </a:t>
            </a:r>
            <a:r>
              <a:rPr dirty="0" sz="1450" spc="-10">
                <a:latin typeface="Times New Roman"/>
                <a:cs typeface="Times New Roman"/>
              </a:rPr>
              <a:t>only to </a:t>
            </a:r>
            <a:r>
              <a:rPr dirty="0" sz="1450" spc="-5">
                <a:latin typeface="Times New Roman"/>
                <a:cs typeface="Times New Roman"/>
              </a:rPr>
              <a:t>hurt </a:t>
            </a:r>
            <a:r>
              <a:rPr dirty="0" sz="1450" spc="-10">
                <a:latin typeface="Times New Roman"/>
                <a:cs typeface="Times New Roman"/>
              </a:rPr>
              <a:t>himself and so to kill </a:t>
            </a:r>
            <a:r>
              <a:rPr dirty="0" sz="1450" spc="-5">
                <a:latin typeface="Times New Roman"/>
                <a:cs typeface="Times New Roman"/>
              </a:rPr>
              <a:t>one </a:t>
            </a:r>
            <a:r>
              <a:rPr dirty="0" sz="1450" spc="-10">
                <a:latin typeface="Times New Roman"/>
                <a:cs typeface="Times New Roman"/>
              </a:rPr>
              <a:t>pain </a:t>
            </a:r>
            <a:r>
              <a:rPr dirty="0" sz="1450" spc="-5">
                <a:latin typeface="Times New Roman"/>
                <a:cs typeface="Times New Roman"/>
              </a:rPr>
              <a:t>by </a:t>
            </a:r>
            <a:r>
              <a:rPr dirty="0" sz="1450" spc="-20">
                <a:latin typeface="Times New Roman"/>
                <a:cs typeface="Times New Roman"/>
              </a:rPr>
              <a:t>another. </a:t>
            </a:r>
            <a:r>
              <a:rPr dirty="0" sz="1450" spc="320">
                <a:latin typeface="Times New Roman"/>
                <a:cs typeface="Times New Roman"/>
              </a:rPr>
              <a:t> </a:t>
            </a:r>
            <a:r>
              <a:rPr dirty="0" sz="1450" spc="-10">
                <a:latin typeface="Times New Roman"/>
                <a:cs typeface="Times New Roman"/>
              </a:rPr>
              <a:t>But the black </a:t>
            </a:r>
            <a:r>
              <a:rPr dirty="0" sz="1450" spc="-20">
                <a:latin typeface="Times New Roman"/>
                <a:cs typeface="Times New Roman"/>
              </a:rPr>
              <a:t>water,</a:t>
            </a:r>
            <a:r>
              <a:rPr dirty="0" sz="1450" spc="320">
                <a:latin typeface="Times New Roman"/>
                <a:cs typeface="Times New Roman"/>
              </a:rPr>
              <a:t> </a:t>
            </a:r>
            <a:r>
              <a:rPr dirty="0" sz="1450" spc="-10">
                <a:latin typeface="Times New Roman"/>
                <a:cs typeface="Times New Roman"/>
              </a:rPr>
              <a:t>the dark, deserted banks covered with snow were  frightening. He shuddered and went </a:t>
            </a:r>
            <a:r>
              <a:rPr dirty="0" sz="1450" spc="-5">
                <a:latin typeface="Times New Roman"/>
                <a:cs typeface="Times New Roman"/>
              </a:rPr>
              <a:t>on. </a:t>
            </a:r>
            <a:r>
              <a:rPr dirty="0" sz="1450" spc="-10">
                <a:latin typeface="Times New Roman"/>
                <a:cs typeface="Times New Roman"/>
              </a:rPr>
              <a:t>He walked as far as the Red Barracks,  then back and into </a:t>
            </a:r>
            <a:r>
              <a:rPr dirty="0" sz="1450" spc="-5">
                <a:latin typeface="Times New Roman"/>
                <a:cs typeface="Times New Roman"/>
              </a:rPr>
              <a:t>a </a:t>
            </a:r>
            <a:r>
              <a:rPr dirty="0" sz="1450" spc="-10">
                <a:latin typeface="Times New Roman"/>
                <a:cs typeface="Times New Roman"/>
              </a:rPr>
              <a:t>wood, from the wood to the bridge</a:t>
            </a:r>
            <a:r>
              <a:rPr dirty="0" sz="1450" spc="7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268605">
              <a:lnSpc>
                <a:spcPct val="100000"/>
              </a:lnSpc>
              <a:spcBef>
                <a:spcPts val="625"/>
              </a:spcBef>
            </a:pPr>
            <a:r>
              <a:rPr dirty="0" sz="1450" spc="-10">
                <a:latin typeface="Times New Roman"/>
                <a:cs typeface="Times New Roman"/>
              </a:rPr>
              <a:t>"No! Home, home," </a:t>
            </a:r>
            <a:r>
              <a:rPr dirty="0" sz="1450" spc="-5">
                <a:latin typeface="Times New Roman"/>
                <a:cs typeface="Times New Roman"/>
              </a:rPr>
              <a:t>he </a:t>
            </a:r>
            <a:r>
              <a:rPr dirty="0" sz="1450" spc="-10">
                <a:latin typeface="Times New Roman"/>
                <a:cs typeface="Times New Roman"/>
              </a:rPr>
              <a:t>thought. "At home </a:t>
            </a:r>
            <a:r>
              <a:rPr dirty="0" sz="1450" spc="-5">
                <a:latin typeface="Times New Roman"/>
                <a:cs typeface="Times New Roman"/>
              </a:rPr>
              <a:t>I </a:t>
            </a:r>
            <a:r>
              <a:rPr dirty="0" sz="1450" spc="-10">
                <a:latin typeface="Times New Roman"/>
                <a:cs typeface="Times New Roman"/>
              </a:rPr>
              <a:t>believe it's</a:t>
            </a:r>
            <a:r>
              <a:rPr dirty="0" sz="1450" spc="50">
                <a:latin typeface="Times New Roman"/>
                <a:cs typeface="Times New Roman"/>
              </a:rPr>
              <a:t> </a:t>
            </a:r>
            <a:r>
              <a:rPr dirty="0" sz="1450" spc="-20">
                <a:latin typeface="Times New Roman"/>
                <a:cs typeface="Times New Roman"/>
              </a:rPr>
              <a:t>easier."</a:t>
            </a:r>
            <a:endParaRPr sz="1450">
              <a:latin typeface="Times New Roman"/>
              <a:cs typeface="Times New Roman"/>
            </a:endParaRPr>
          </a:p>
          <a:p>
            <a:pPr algn="just" marL="12700" marR="13335" indent="255904">
              <a:lnSpc>
                <a:spcPts val="1730"/>
              </a:lnSpc>
              <a:spcBef>
                <a:spcPts val="850"/>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went back. On returning home </a:t>
            </a:r>
            <a:r>
              <a:rPr dirty="0" sz="1450" spc="-5">
                <a:latin typeface="Times New Roman"/>
                <a:cs typeface="Times New Roman"/>
              </a:rPr>
              <a:t>he </a:t>
            </a:r>
            <a:r>
              <a:rPr dirty="0" sz="1450" spc="-10">
                <a:latin typeface="Times New Roman"/>
                <a:cs typeface="Times New Roman"/>
              </a:rPr>
              <a:t>tore </a:t>
            </a:r>
            <a:r>
              <a:rPr dirty="0" sz="1450" spc="-15">
                <a:latin typeface="Times New Roman"/>
                <a:cs typeface="Times New Roman"/>
              </a:rPr>
              <a:t>off </a:t>
            </a:r>
            <a:r>
              <a:rPr dirty="0" sz="1450" spc="-10">
                <a:latin typeface="Times New Roman"/>
                <a:cs typeface="Times New Roman"/>
              </a:rPr>
              <a:t>his wet clothes and hat,  began to pace along the walls, and paced incessantly until the very</a:t>
            </a:r>
            <a:r>
              <a:rPr dirty="0" sz="1450" spc="135">
                <a:latin typeface="Times New Roman"/>
                <a:cs typeface="Times New Roman"/>
              </a:rPr>
              <a:t> </a:t>
            </a:r>
            <a:r>
              <a:rPr dirty="0" sz="1450" spc="-10">
                <a:latin typeface="Times New Roman"/>
                <a:cs typeface="Times New Roman"/>
              </a:rPr>
              <a:t>morning.</a:t>
            </a:r>
            <a:endParaRPr sz="1450">
              <a:latin typeface="Times New Roman"/>
              <a:cs typeface="Times New Roman"/>
            </a:endParaRPr>
          </a:p>
        </p:txBody>
      </p:sp>
      <p:sp>
        <p:nvSpPr>
          <p:cNvPr id="3" name="object 3"/>
          <p:cNvSpPr txBox="1"/>
          <p:nvPr/>
        </p:nvSpPr>
        <p:spPr>
          <a:xfrm>
            <a:off x="876300" y="7624437"/>
            <a:ext cx="5807075" cy="2321560"/>
          </a:xfrm>
          <a:prstGeom prst="rect">
            <a:avLst/>
          </a:prstGeom>
        </p:spPr>
        <p:txBody>
          <a:bodyPr wrap="square" lIns="0" tIns="11430" rIns="0" bIns="0" rtlCol="0" vert="horz">
            <a:spAutoFit/>
          </a:bodyPr>
          <a:lstStyle/>
          <a:p>
            <a:pPr algn="ctr" marL="635">
              <a:lnSpc>
                <a:spcPct val="100000"/>
              </a:lnSpc>
              <a:spcBef>
                <a:spcPts val="90"/>
              </a:spcBef>
            </a:pPr>
            <a:r>
              <a:rPr dirty="0" sz="1450" spc="-10" b="1">
                <a:latin typeface="Times New Roman"/>
                <a:cs typeface="Times New Roman"/>
              </a:rPr>
              <a:t>VII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9525" indent="255904">
              <a:lnSpc>
                <a:spcPts val="1730"/>
              </a:lnSpc>
            </a:pPr>
            <a:r>
              <a:rPr dirty="0" sz="1450" spc="-10">
                <a:latin typeface="Times New Roman"/>
                <a:cs typeface="Times New Roman"/>
              </a:rPr>
              <a:t>The next morning when the painter and the medico came to see him, they  found him in </a:t>
            </a:r>
            <a:r>
              <a:rPr dirty="0" sz="1450" spc="-5">
                <a:latin typeface="Times New Roman"/>
                <a:cs typeface="Times New Roman"/>
              </a:rPr>
              <a:t>a </a:t>
            </a:r>
            <a:r>
              <a:rPr dirty="0" sz="1450" spc="-10">
                <a:latin typeface="Times New Roman"/>
                <a:cs typeface="Times New Roman"/>
              </a:rPr>
              <a:t>shirt torn to ribbons, his hands bitten all </a:t>
            </a:r>
            <a:r>
              <a:rPr dirty="0" sz="1450" spc="-20">
                <a:latin typeface="Times New Roman"/>
                <a:cs typeface="Times New Roman"/>
              </a:rPr>
              <a:t>over, </a:t>
            </a:r>
            <a:r>
              <a:rPr dirty="0" sz="1450" spc="-10">
                <a:latin typeface="Times New Roman"/>
                <a:cs typeface="Times New Roman"/>
              </a:rPr>
              <a:t>tossing about in  the room and moaning with</a:t>
            </a:r>
            <a:r>
              <a:rPr dirty="0" sz="1450" spc="10">
                <a:latin typeface="Times New Roman"/>
                <a:cs typeface="Times New Roman"/>
              </a:rPr>
              <a:t> </a:t>
            </a:r>
            <a:r>
              <a:rPr dirty="0" sz="1450" spc="-10">
                <a:latin typeface="Times New Roman"/>
                <a:cs typeface="Times New Roman"/>
              </a:rPr>
              <a:t>pain.</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"For God's sake!" </a:t>
            </a:r>
            <a:r>
              <a:rPr dirty="0" sz="1450" spc="-5">
                <a:latin typeface="Times New Roman"/>
                <a:cs typeface="Times New Roman"/>
              </a:rPr>
              <a:t>he </a:t>
            </a:r>
            <a:r>
              <a:rPr dirty="0" sz="1450" spc="-10">
                <a:latin typeface="Times New Roman"/>
                <a:cs typeface="Times New Roman"/>
              </a:rPr>
              <a:t>began to </a:t>
            </a:r>
            <a:r>
              <a:rPr dirty="0" sz="1450" spc="-5">
                <a:latin typeface="Times New Roman"/>
                <a:cs typeface="Times New Roman"/>
              </a:rPr>
              <a:t>sob, </a:t>
            </a:r>
            <a:r>
              <a:rPr dirty="0" sz="1450" spc="-10">
                <a:latin typeface="Times New Roman"/>
                <a:cs typeface="Times New Roman"/>
              </a:rPr>
              <a:t>seeing his comrades, </a:t>
            </a:r>
            <a:r>
              <a:rPr dirty="0" sz="1450" spc="-30">
                <a:latin typeface="Times New Roman"/>
                <a:cs typeface="Times New Roman"/>
              </a:rPr>
              <a:t>"Take </a:t>
            </a:r>
            <a:r>
              <a:rPr dirty="0" sz="1450" spc="-10">
                <a:latin typeface="Times New Roman"/>
                <a:cs typeface="Times New Roman"/>
              </a:rPr>
              <a:t>me  anywhere </a:t>
            </a:r>
            <a:r>
              <a:rPr dirty="0" sz="1450" spc="-5">
                <a:latin typeface="Times New Roman"/>
                <a:cs typeface="Times New Roman"/>
              </a:rPr>
              <a:t>you </a:t>
            </a:r>
            <a:r>
              <a:rPr dirty="0" sz="1450" spc="-10">
                <a:latin typeface="Times New Roman"/>
                <a:cs typeface="Times New Roman"/>
              </a:rPr>
              <a:t>like, </a:t>
            </a:r>
            <a:r>
              <a:rPr dirty="0" sz="1450" spc="-5">
                <a:latin typeface="Times New Roman"/>
                <a:cs typeface="Times New Roman"/>
              </a:rPr>
              <a:t>do </a:t>
            </a:r>
            <a:r>
              <a:rPr dirty="0" sz="1450" spc="-10">
                <a:latin typeface="Times New Roman"/>
                <a:cs typeface="Times New Roman"/>
              </a:rPr>
              <a:t>what </a:t>
            </a:r>
            <a:r>
              <a:rPr dirty="0" sz="1450" spc="-5">
                <a:latin typeface="Times New Roman"/>
                <a:cs typeface="Times New Roman"/>
              </a:rPr>
              <a:t>you </a:t>
            </a:r>
            <a:r>
              <a:rPr dirty="0" sz="1450" spc="-10">
                <a:latin typeface="Times New Roman"/>
                <a:cs typeface="Times New Roman"/>
              </a:rPr>
              <a:t>like, </a:t>
            </a:r>
            <a:r>
              <a:rPr dirty="0" sz="1450" spc="-5">
                <a:latin typeface="Times New Roman"/>
                <a:cs typeface="Times New Roman"/>
              </a:rPr>
              <a:t>but </a:t>
            </a:r>
            <a:r>
              <a:rPr dirty="0" sz="1450" spc="-10">
                <a:latin typeface="Times New Roman"/>
                <a:cs typeface="Times New Roman"/>
              </a:rPr>
              <a:t>save me, for God's sake </a:t>
            </a:r>
            <a:r>
              <a:rPr dirty="0" sz="1450" spc="-30">
                <a:latin typeface="Times New Roman"/>
                <a:cs typeface="Times New Roman"/>
              </a:rPr>
              <a:t>now, </a:t>
            </a:r>
            <a:r>
              <a:rPr dirty="0" sz="1450" spc="-10">
                <a:latin typeface="Times New Roman"/>
                <a:cs typeface="Times New Roman"/>
              </a:rPr>
              <a:t>now!  I'll kill</a:t>
            </a:r>
            <a:r>
              <a:rPr dirty="0" sz="1450" spc="-5">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painter</a:t>
            </a:r>
            <a:r>
              <a:rPr dirty="0" sz="1450" spc="85">
                <a:latin typeface="Times New Roman"/>
                <a:cs typeface="Times New Roman"/>
              </a:rPr>
              <a:t> </a:t>
            </a:r>
            <a:r>
              <a:rPr dirty="0" sz="1450" spc="-10">
                <a:latin typeface="Times New Roman"/>
                <a:cs typeface="Times New Roman"/>
              </a:rPr>
              <a:t>went</a:t>
            </a:r>
            <a:r>
              <a:rPr dirty="0" sz="1450" spc="85">
                <a:latin typeface="Times New Roman"/>
                <a:cs typeface="Times New Roman"/>
              </a:rPr>
              <a:t> </a:t>
            </a:r>
            <a:r>
              <a:rPr dirty="0" sz="1450" spc="-10">
                <a:latin typeface="Times New Roman"/>
                <a:cs typeface="Times New Roman"/>
              </a:rPr>
              <a:t>pale</a:t>
            </a:r>
            <a:r>
              <a:rPr dirty="0" sz="1450" spc="90">
                <a:latin typeface="Times New Roman"/>
                <a:cs typeface="Times New Roman"/>
              </a:rPr>
              <a:t> </a:t>
            </a:r>
            <a:r>
              <a:rPr dirty="0" sz="1450" spc="-10">
                <a:latin typeface="Times New Roman"/>
                <a:cs typeface="Times New Roman"/>
              </a:rPr>
              <a:t>and</a:t>
            </a:r>
            <a:r>
              <a:rPr dirty="0" sz="1450" spc="85">
                <a:latin typeface="Times New Roman"/>
                <a:cs typeface="Times New Roman"/>
              </a:rPr>
              <a:t> </a:t>
            </a:r>
            <a:r>
              <a:rPr dirty="0" sz="1450" spc="-10">
                <a:latin typeface="Times New Roman"/>
                <a:cs typeface="Times New Roman"/>
              </a:rPr>
              <a:t>was</a:t>
            </a:r>
            <a:r>
              <a:rPr dirty="0" sz="1450" spc="85">
                <a:latin typeface="Times New Roman"/>
                <a:cs typeface="Times New Roman"/>
              </a:rPr>
              <a:t> </a:t>
            </a:r>
            <a:r>
              <a:rPr dirty="0" sz="1450" spc="-10">
                <a:latin typeface="Times New Roman"/>
                <a:cs typeface="Times New Roman"/>
              </a:rPr>
              <a:t>bewildered.</a:t>
            </a:r>
            <a:r>
              <a:rPr dirty="0" sz="1450" spc="90">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medico,</a:t>
            </a:r>
            <a:r>
              <a:rPr dirty="0" sz="1450" spc="85">
                <a:latin typeface="Times New Roman"/>
                <a:cs typeface="Times New Roman"/>
              </a:rPr>
              <a:t> </a:t>
            </a:r>
            <a:r>
              <a:rPr dirty="0" sz="1450" spc="-5">
                <a:latin typeface="Times New Roman"/>
                <a:cs typeface="Times New Roman"/>
              </a:rPr>
              <a:t>too,</a:t>
            </a:r>
            <a:r>
              <a:rPr dirty="0" sz="1450" spc="90">
                <a:latin typeface="Times New Roman"/>
                <a:cs typeface="Times New Roman"/>
              </a:rPr>
              <a:t> </a:t>
            </a:r>
            <a:r>
              <a:rPr dirty="0" sz="1450" spc="-10">
                <a:latin typeface="Times New Roman"/>
                <a:cs typeface="Times New Roman"/>
              </a:rPr>
              <a:t>nearly</a:t>
            </a:r>
            <a:r>
              <a:rPr dirty="0" sz="1450" spc="85">
                <a:latin typeface="Times New Roman"/>
                <a:cs typeface="Times New Roman"/>
              </a:rPr>
              <a:t> </a:t>
            </a:r>
            <a:r>
              <a:rPr dirty="0" sz="1450" spc="-10">
                <a:latin typeface="Times New Roman"/>
                <a:cs typeface="Times New Roman"/>
              </a:rPr>
              <a:t>began</a:t>
            </a:r>
            <a:endParaRPr sz="1450">
              <a:latin typeface="Times New Roman"/>
              <a:cs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710" cy="9286875"/>
          </a:xfrm>
          <a:prstGeom prst="rect">
            <a:avLst/>
          </a:prstGeom>
        </p:spPr>
        <p:txBody>
          <a:bodyPr wrap="square" lIns="0" tIns="22860" rIns="0" bIns="0" rtlCol="0" vert="horz">
            <a:spAutoFit/>
          </a:bodyPr>
          <a:lstStyle/>
          <a:p>
            <a:pPr algn="just" marL="12700" marR="10795">
              <a:lnSpc>
                <a:spcPts val="1700"/>
              </a:lnSpc>
              <a:spcBef>
                <a:spcPts val="180"/>
              </a:spcBef>
            </a:pPr>
            <a:r>
              <a:rPr dirty="0" sz="1450" spc="-10">
                <a:latin typeface="Times New Roman"/>
                <a:cs typeface="Times New Roman"/>
              </a:rPr>
              <a:t>to cry; </a:t>
            </a:r>
            <a:r>
              <a:rPr dirty="0" sz="1450" spc="-5">
                <a:latin typeface="Times New Roman"/>
                <a:cs typeface="Times New Roman"/>
              </a:rPr>
              <a:t>but, </a:t>
            </a:r>
            <a:r>
              <a:rPr dirty="0" sz="1450" spc="-10">
                <a:latin typeface="Times New Roman"/>
                <a:cs typeface="Times New Roman"/>
              </a:rPr>
              <a:t>believing that medical men must </a:t>
            </a:r>
            <a:r>
              <a:rPr dirty="0" sz="1450" spc="-5">
                <a:latin typeface="Times New Roman"/>
                <a:cs typeface="Times New Roman"/>
              </a:rPr>
              <a:t>be </a:t>
            </a:r>
            <a:r>
              <a:rPr dirty="0" sz="1450" spc="-10">
                <a:latin typeface="Times New Roman"/>
                <a:cs typeface="Times New Roman"/>
              </a:rPr>
              <a:t>cool and serious </a:t>
            </a:r>
            <a:r>
              <a:rPr dirty="0" sz="1450" spc="-5">
                <a:latin typeface="Times New Roman"/>
                <a:cs typeface="Times New Roman"/>
              </a:rPr>
              <a:t>on </a:t>
            </a:r>
            <a:r>
              <a:rPr dirty="0" sz="1450" spc="-10">
                <a:latin typeface="Times New Roman"/>
                <a:cs typeface="Times New Roman"/>
              </a:rPr>
              <a:t>every  occasion </a:t>
            </a:r>
            <a:r>
              <a:rPr dirty="0" sz="1450" spc="-5">
                <a:latin typeface="Times New Roman"/>
                <a:cs typeface="Times New Roman"/>
              </a:rPr>
              <a:t>of </a:t>
            </a:r>
            <a:r>
              <a:rPr dirty="0" sz="1450" spc="-10">
                <a:latin typeface="Times New Roman"/>
                <a:cs typeface="Times New Roman"/>
              </a:rPr>
              <a:t>life, </a:t>
            </a:r>
            <a:r>
              <a:rPr dirty="0" sz="1450" spc="-5">
                <a:latin typeface="Times New Roman"/>
                <a:cs typeface="Times New Roman"/>
              </a:rPr>
              <a:t>he </a:t>
            </a:r>
            <a:r>
              <a:rPr dirty="0" sz="1450" spc="-10">
                <a:latin typeface="Times New Roman"/>
                <a:cs typeface="Times New Roman"/>
              </a:rPr>
              <a:t>said</a:t>
            </a:r>
            <a:r>
              <a:rPr dirty="0" sz="1450">
                <a:latin typeface="Times New Roman"/>
                <a:cs typeface="Times New Roman"/>
              </a:rPr>
              <a:t> </a:t>
            </a:r>
            <a:r>
              <a:rPr dirty="0" sz="1450" spc="-10">
                <a:latin typeface="Times New Roman"/>
                <a:cs typeface="Times New Roman"/>
              </a:rPr>
              <a:t>coldly:</a:t>
            </a:r>
            <a:endParaRPr sz="1450">
              <a:latin typeface="Times New Roman"/>
              <a:cs typeface="Times New Roman"/>
            </a:endParaRPr>
          </a:p>
          <a:p>
            <a:pPr algn="just" marL="268605" marR="644525">
              <a:lnSpc>
                <a:spcPct val="140700"/>
              </a:lnSpc>
              <a:spcBef>
                <a:spcPts val="20"/>
              </a:spcBef>
            </a:pPr>
            <a:r>
              <a:rPr dirty="0" sz="1450" spc="-10">
                <a:latin typeface="Times New Roman"/>
                <a:cs typeface="Times New Roman"/>
              </a:rPr>
              <a:t>"It's </a:t>
            </a:r>
            <a:r>
              <a:rPr dirty="0" sz="1450" spc="-5">
                <a:latin typeface="Times New Roman"/>
                <a:cs typeface="Times New Roman"/>
              </a:rPr>
              <a:t>a </a:t>
            </a:r>
            <a:r>
              <a:rPr dirty="0" sz="1450" spc="-10">
                <a:latin typeface="Times New Roman"/>
                <a:cs typeface="Times New Roman"/>
              </a:rPr>
              <a:t>fit </a:t>
            </a:r>
            <a:r>
              <a:rPr dirty="0" sz="1450" spc="-5">
                <a:latin typeface="Times New Roman"/>
                <a:cs typeface="Times New Roman"/>
              </a:rPr>
              <a:t>you've got. </a:t>
            </a:r>
            <a:r>
              <a:rPr dirty="0" sz="1450" spc="-10">
                <a:latin typeface="Times New Roman"/>
                <a:cs typeface="Times New Roman"/>
              </a:rPr>
              <a:t>But never mind. Come to the </a:t>
            </a:r>
            <a:r>
              <a:rPr dirty="0" sz="1450" spc="-15">
                <a:latin typeface="Times New Roman"/>
                <a:cs typeface="Times New Roman"/>
              </a:rPr>
              <a:t>doctor, </a:t>
            </a:r>
            <a:r>
              <a:rPr dirty="0" sz="1450" spc="-10">
                <a:latin typeface="Times New Roman"/>
                <a:cs typeface="Times New Roman"/>
              </a:rPr>
              <a:t>at once."  "Anywhere </a:t>
            </a:r>
            <a:r>
              <a:rPr dirty="0" sz="1450" spc="-5">
                <a:latin typeface="Times New Roman"/>
                <a:cs typeface="Times New Roman"/>
              </a:rPr>
              <a:t>you </a:t>
            </a:r>
            <a:r>
              <a:rPr dirty="0" sz="1450" spc="-10">
                <a:latin typeface="Times New Roman"/>
                <a:cs typeface="Times New Roman"/>
              </a:rPr>
              <a:t>like, </a:t>
            </a:r>
            <a:r>
              <a:rPr dirty="0" sz="1450" spc="-5">
                <a:latin typeface="Times New Roman"/>
                <a:cs typeface="Times New Roman"/>
              </a:rPr>
              <a:t>but </a:t>
            </a:r>
            <a:r>
              <a:rPr dirty="0" sz="1450" spc="-20">
                <a:latin typeface="Times New Roman"/>
                <a:cs typeface="Times New Roman"/>
              </a:rPr>
              <a:t>quickly, </a:t>
            </a:r>
            <a:r>
              <a:rPr dirty="0" sz="1450" spc="-10">
                <a:latin typeface="Times New Roman"/>
                <a:cs typeface="Times New Roman"/>
              </a:rPr>
              <a:t>for God's</a:t>
            </a:r>
            <a:r>
              <a:rPr dirty="0" sz="1450" spc="25">
                <a:latin typeface="Times New Roman"/>
                <a:cs typeface="Times New Roman"/>
              </a:rPr>
              <a:t> </a:t>
            </a:r>
            <a:r>
              <a:rPr dirty="0" sz="1450" spc="-10">
                <a:latin typeface="Times New Roman"/>
                <a:cs typeface="Times New Roman"/>
              </a:rPr>
              <a:t>sake!"</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"Don't </a:t>
            </a:r>
            <a:r>
              <a:rPr dirty="0" sz="1450" spc="-5">
                <a:latin typeface="Times New Roman"/>
                <a:cs typeface="Times New Roman"/>
              </a:rPr>
              <a:t>be </a:t>
            </a:r>
            <a:r>
              <a:rPr dirty="0" sz="1450" spc="-10">
                <a:latin typeface="Times New Roman"/>
                <a:cs typeface="Times New Roman"/>
              </a:rPr>
              <a:t>agitated. </a:t>
            </a:r>
            <a:r>
              <a:rPr dirty="0" sz="1450" spc="-60">
                <a:latin typeface="Times New Roman"/>
                <a:cs typeface="Times New Roman"/>
              </a:rPr>
              <a:t>You </a:t>
            </a:r>
            <a:r>
              <a:rPr dirty="0" sz="1450" spc="-10">
                <a:latin typeface="Times New Roman"/>
                <a:cs typeface="Times New Roman"/>
              </a:rPr>
              <a:t>must struggle with</a:t>
            </a:r>
            <a:r>
              <a:rPr dirty="0" sz="1450" spc="75">
                <a:latin typeface="Times New Roman"/>
                <a:cs typeface="Times New Roman"/>
              </a:rPr>
              <a:t> </a:t>
            </a:r>
            <a:r>
              <a:rPr dirty="0" sz="1450" spc="-10">
                <a:latin typeface="Times New Roman"/>
                <a:cs typeface="Times New Roman"/>
              </a:rPr>
              <a:t>yourself."</a:t>
            </a:r>
            <a:endParaRPr sz="1450">
              <a:latin typeface="Times New Roman"/>
              <a:cs typeface="Times New Roman"/>
            </a:endParaRPr>
          </a:p>
          <a:p>
            <a:pPr algn="just" marL="12700" marR="13335" indent="255904">
              <a:lnSpc>
                <a:spcPts val="1730"/>
              </a:lnSpc>
              <a:spcBef>
                <a:spcPts val="844"/>
              </a:spcBef>
            </a:pPr>
            <a:r>
              <a:rPr dirty="0" sz="1450" spc="-10">
                <a:latin typeface="Times New Roman"/>
                <a:cs typeface="Times New Roman"/>
              </a:rPr>
              <a:t>The painter and the medico dressed </a:t>
            </a:r>
            <a:r>
              <a:rPr dirty="0" sz="1450" spc="-30">
                <a:latin typeface="Times New Roman"/>
                <a:cs typeface="Times New Roman"/>
              </a:rPr>
              <a:t>Vassiliev </a:t>
            </a:r>
            <a:r>
              <a:rPr dirty="0" sz="1450" spc="-10">
                <a:latin typeface="Times New Roman"/>
                <a:cs typeface="Times New Roman"/>
              </a:rPr>
              <a:t>with trembling hands and led  him into the</a:t>
            </a:r>
            <a:r>
              <a:rPr dirty="0" sz="1450">
                <a:latin typeface="Times New Roman"/>
                <a:cs typeface="Times New Roman"/>
              </a:rPr>
              <a:t> </a:t>
            </a:r>
            <a:r>
              <a:rPr dirty="0" sz="1450" spc="-10">
                <a:latin typeface="Times New Roman"/>
                <a:cs typeface="Times New Roman"/>
              </a:rPr>
              <a:t>street.</a:t>
            </a:r>
            <a:endParaRPr sz="1450">
              <a:latin typeface="Times New Roman"/>
              <a:cs typeface="Times New Roman"/>
            </a:endParaRPr>
          </a:p>
          <a:p>
            <a:pPr algn="just" marL="12700" marR="5715" indent="255904">
              <a:lnSpc>
                <a:spcPts val="1730"/>
              </a:lnSpc>
              <a:spcBef>
                <a:spcPts val="720"/>
              </a:spcBef>
            </a:pPr>
            <a:r>
              <a:rPr dirty="0" sz="1450" spc="-10">
                <a:latin typeface="Times New Roman"/>
                <a:cs typeface="Times New Roman"/>
              </a:rPr>
              <a:t>"Mikhail Sergueyich has been wanting to make </a:t>
            </a:r>
            <a:r>
              <a:rPr dirty="0" sz="1450" spc="-5">
                <a:latin typeface="Times New Roman"/>
                <a:cs typeface="Times New Roman"/>
              </a:rPr>
              <a:t>your </a:t>
            </a:r>
            <a:r>
              <a:rPr dirty="0" sz="1450" spc="-10">
                <a:latin typeface="Times New Roman"/>
                <a:cs typeface="Times New Roman"/>
              </a:rPr>
              <a:t>acquaintance for </a:t>
            </a:r>
            <a:r>
              <a:rPr dirty="0" sz="1450" spc="-5">
                <a:latin typeface="Times New Roman"/>
                <a:cs typeface="Times New Roman"/>
              </a:rPr>
              <a:t>a  </a:t>
            </a:r>
            <a:r>
              <a:rPr dirty="0" sz="1450" spc="-10">
                <a:latin typeface="Times New Roman"/>
                <a:cs typeface="Times New Roman"/>
              </a:rPr>
              <a:t>long while," the medico said </a:t>
            </a:r>
            <a:r>
              <a:rPr dirty="0" sz="1450" spc="-5">
                <a:latin typeface="Times New Roman"/>
                <a:cs typeface="Times New Roman"/>
              </a:rPr>
              <a:t>on </a:t>
            </a:r>
            <a:r>
              <a:rPr dirty="0" sz="1450" spc="-10">
                <a:latin typeface="Times New Roman"/>
                <a:cs typeface="Times New Roman"/>
              </a:rPr>
              <a:t>the </a:t>
            </a:r>
            <a:r>
              <a:rPr dirty="0" sz="1450" spc="-35">
                <a:latin typeface="Times New Roman"/>
                <a:cs typeface="Times New Roman"/>
              </a:rPr>
              <a:t>way. </a:t>
            </a:r>
            <a:r>
              <a:rPr dirty="0" sz="1450" spc="-10">
                <a:latin typeface="Times New Roman"/>
                <a:cs typeface="Times New Roman"/>
              </a:rPr>
              <a:t>"He's </a:t>
            </a:r>
            <a:r>
              <a:rPr dirty="0" sz="1450" spc="-5">
                <a:latin typeface="Times New Roman"/>
                <a:cs typeface="Times New Roman"/>
              </a:rPr>
              <a:t>a </a:t>
            </a:r>
            <a:r>
              <a:rPr dirty="0" sz="1450" spc="-10">
                <a:latin typeface="Times New Roman"/>
                <a:cs typeface="Times New Roman"/>
              </a:rPr>
              <a:t>very nice man, and knows his  job </a:t>
            </a:r>
            <a:r>
              <a:rPr dirty="0" sz="1450" spc="-15">
                <a:latin typeface="Times New Roman"/>
                <a:cs typeface="Times New Roman"/>
              </a:rPr>
              <a:t>splendidly. </a:t>
            </a:r>
            <a:r>
              <a:rPr dirty="0" sz="1450" spc="-10">
                <a:latin typeface="Times New Roman"/>
                <a:cs typeface="Times New Roman"/>
              </a:rPr>
              <a:t>He took his degree in </a:t>
            </a:r>
            <a:r>
              <a:rPr dirty="0" sz="1450" spc="-5">
                <a:latin typeface="Times New Roman"/>
                <a:cs typeface="Times New Roman"/>
              </a:rPr>
              <a:t>'82, </a:t>
            </a:r>
            <a:r>
              <a:rPr dirty="0" sz="1450" spc="-10">
                <a:latin typeface="Times New Roman"/>
                <a:cs typeface="Times New Roman"/>
              </a:rPr>
              <a:t>and has </a:t>
            </a:r>
            <a:r>
              <a:rPr dirty="0" sz="1450" spc="-5">
                <a:latin typeface="Times New Roman"/>
                <a:cs typeface="Times New Roman"/>
              </a:rPr>
              <a:t>got a huge </a:t>
            </a:r>
            <a:r>
              <a:rPr dirty="0" sz="1450" spc="-10">
                <a:latin typeface="Times New Roman"/>
                <a:cs typeface="Times New Roman"/>
              </a:rPr>
              <a:t>practice </a:t>
            </a:r>
            <a:r>
              <a:rPr dirty="0" sz="1450" spc="-20">
                <a:latin typeface="Times New Roman"/>
                <a:cs typeface="Times New Roman"/>
              </a:rPr>
              <a:t>already.  </a:t>
            </a:r>
            <a:r>
              <a:rPr dirty="0" sz="1450" spc="-10">
                <a:latin typeface="Times New Roman"/>
                <a:cs typeface="Times New Roman"/>
              </a:rPr>
              <a:t>He keeps friends with the</a:t>
            </a:r>
            <a:r>
              <a:rPr dirty="0" sz="1450" spc="15">
                <a:latin typeface="Times New Roman"/>
                <a:cs typeface="Times New Roman"/>
              </a:rPr>
              <a:t> </a:t>
            </a:r>
            <a:r>
              <a:rPr dirty="0" sz="1450" spc="-10">
                <a:latin typeface="Times New Roman"/>
                <a:cs typeface="Times New Roman"/>
              </a:rPr>
              <a:t>students."</a:t>
            </a:r>
            <a:endParaRPr sz="1450">
              <a:latin typeface="Times New Roman"/>
              <a:cs typeface="Times New Roman"/>
            </a:endParaRPr>
          </a:p>
          <a:p>
            <a:pPr algn="just" marL="12700" marR="6350" indent="255904">
              <a:lnSpc>
                <a:spcPts val="1730"/>
              </a:lnSpc>
              <a:spcBef>
                <a:spcPts val="785"/>
              </a:spcBef>
            </a:pPr>
            <a:r>
              <a:rPr dirty="0" sz="1450" spc="-15">
                <a:latin typeface="Times New Roman"/>
                <a:cs typeface="Times New Roman"/>
              </a:rPr>
              <a:t>"Quicker, quicker...." urged </a:t>
            </a:r>
            <a:r>
              <a:rPr dirty="0" sz="1450" spc="-35">
                <a:latin typeface="Times New Roman"/>
                <a:cs typeface="Times New Roman"/>
              </a:rPr>
              <a:t>Vassiliev. </a:t>
            </a:r>
            <a:r>
              <a:rPr dirty="0" sz="1450" spc="-10">
                <a:latin typeface="Times New Roman"/>
                <a:cs typeface="Times New Roman"/>
              </a:rPr>
              <a:t>Mikhail Sergueyich, </a:t>
            </a:r>
            <a:r>
              <a:rPr dirty="0" sz="1450" spc="-5">
                <a:latin typeface="Times New Roman"/>
                <a:cs typeface="Times New Roman"/>
              </a:rPr>
              <a:t>a </a:t>
            </a:r>
            <a:r>
              <a:rPr dirty="0" sz="1450" spc="-10">
                <a:latin typeface="Times New Roman"/>
                <a:cs typeface="Times New Roman"/>
              </a:rPr>
              <a:t>stout doctor  with fair </a:t>
            </a:r>
            <a:r>
              <a:rPr dirty="0" sz="1450" spc="-20">
                <a:latin typeface="Times New Roman"/>
                <a:cs typeface="Times New Roman"/>
              </a:rPr>
              <a:t>hair, </a:t>
            </a:r>
            <a:r>
              <a:rPr dirty="0" sz="1450" spc="-10">
                <a:latin typeface="Times New Roman"/>
                <a:cs typeface="Times New Roman"/>
              </a:rPr>
              <a:t>received the friends </a:t>
            </a:r>
            <a:r>
              <a:rPr dirty="0" sz="1450" spc="-20">
                <a:latin typeface="Times New Roman"/>
                <a:cs typeface="Times New Roman"/>
              </a:rPr>
              <a:t>politely, </a:t>
            </a:r>
            <a:r>
              <a:rPr dirty="0" sz="1450" spc="-25">
                <a:latin typeface="Times New Roman"/>
                <a:cs typeface="Times New Roman"/>
              </a:rPr>
              <a:t>firmly, </a:t>
            </a:r>
            <a:r>
              <a:rPr dirty="0" sz="1450" spc="-20">
                <a:latin typeface="Times New Roman"/>
                <a:cs typeface="Times New Roman"/>
              </a:rPr>
              <a:t>coldly, </a:t>
            </a:r>
            <a:r>
              <a:rPr dirty="0" sz="1450" spc="-10">
                <a:latin typeface="Times New Roman"/>
                <a:cs typeface="Times New Roman"/>
              </a:rPr>
              <a:t>and smiled with </a:t>
            </a:r>
            <a:r>
              <a:rPr dirty="0" sz="1450" spc="-5">
                <a:latin typeface="Times New Roman"/>
                <a:cs typeface="Times New Roman"/>
              </a:rPr>
              <a:t>one  </a:t>
            </a:r>
            <a:r>
              <a:rPr dirty="0" sz="1450" spc="-10">
                <a:latin typeface="Times New Roman"/>
                <a:cs typeface="Times New Roman"/>
              </a:rPr>
              <a:t>cheek </a:t>
            </a:r>
            <a:r>
              <a:rPr dirty="0" sz="1450" spc="-25">
                <a:latin typeface="Times New Roman"/>
                <a:cs typeface="Times New Roman"/>
              </a:rPr>
              <a:t>only.</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"The painter and Mayer have told me </a:t>
            </a:r>
            <a:r>
              <a:rPr dirty="0" sz="1450" spc="-5">
                <a:latin typeface="Times New Roman"/>
                <a:cs typeface="Times New Roman"/>
              </a:rPr>
              <a:t>of your </a:t>
            </a:r>
            <a:r>
              <a:rPr dirty="0" sz="1450" spc="-10">
                <a:latin typeface="Times New Roman"/>
                <a:cs typeface="Times New Roman"/>
              </a:rPr>
              <a:t>disease </a:t>
            </a:r>
            <a:r>
              <a:rPr dirty="0" sz="1450" spc="-20">
                <a:latin typeface="Times New Roman"/>
                <a:cs typeface="Times New Roman"/>
              </a:rPr>
              <a:t>already," </a:t>
            </a:r>
            <a:r>
              <a:rPr dirty="0" sz="1450" spc="-5">
                <a:latin typeface="Times New Roman"/>
                <a:cs typeface="Times New Roman"/>
              </a:rPr>
              <a:t>he </a:t>
            </a:r>
            <a:r>
              <a:rPr dirty="0" sz="1450" spc="-10">
                <a:latin typeface="Times New Roman"/>
                <a:cs typeface="Times New Roman"/>
              </a:rPr>
              <a:t>said.  </a:t>
            </a:r>
            <a:r>
              <a:rPr dirty="0" sz="1450" spc="-45">
                <a:latin typeface="Times New Roman"/>
                <a:cs typeface="Times New Roman"/>
              </a:rPr>
              <a:t>"Very </a:t>
            </a:r>
            <a:r>
              <a:rPr dirty="0" sz="1450" spc="-10">
                <a:latin typeface="Times New Roman"/>
                <a:cs typeface="Times New Roman"/>
              </a:rPr>
              <a:t>glad to </a:t>
            </a:r>
            <a:r>
              <a:rPr dirty="0" sz="1450" spc="-5">
                <a:latin typeface="Times New Roman"/>
                <a:cs typeface="Times New Roman"/>
              </a:rPr>
              <a:t>be of </a:t>
            </a:r>
            <a:r>
              <a:rPr dirty="0" sz="1450" spc="-10">
                <a:latin typeface="Times New Roman"/>
                <a:cs typeface="Times New Roman"/>
              </a:rPr>
              <a:t>service to </a:t>
            </a:r>
            <a:r>
              <a:rPr dirty="0" sz="1450" spc="-5">
                <a:latin typeface="Times New Roman"/>
                <a:cs typeface="Times New Roman"/>
              </a:rPr>
              <a:t>you. </a:t>
            </a:r>
            <a:r>
              <a:rPr dirty="0" sz="1450" spc="-35">
                <a:latin typeface="Times New Roman"/>
                <a:cs typeface="Times New Roman"/>
              </a:rPr>
              <a:t>Well? </a:t>
            </a:r>
            <a:r>
              <a:rPr dirty="0" sz="1450" spc="-10">
                <a:latin typeface="Times New Roman"/>
                <a:cs typeface="Times New Roman"/>
              </a:rPr>
              <a:t>Sit down,</a:t>
            </a:r>
            <a:r>
              <a:rPr dirty="0" sz="1450" spc="100">
                <a:latin typeface="Times New Roman"/>
                <a:cs typeface="Times New Roman"/>
              </a:rPr>
              <a:t> </a:t>
            </a:r>
            <a:r>
              <a:rPr dirty="0" sz="1450" spc="-10">
                <a:latin typeface="Times New Roman"/>
                <a:cs typeface="Times New Roman"/>
              </a:rPr>
              <a:t>please."</a:t>
            </a:r>
            <a:endParaRPr sz="1450">
              <a:latin typeface="Times New Roman"/>
              <a:cs typeface="Times New Roman"/>
            </a:endParaRPr>
          </a:p>
          <a:p>
            <a:pPr algn="just" marL="12700" marR="12065" indent="255904">
              <a:lnSpc>
                <a:spcPts val="1730"/>
              </a:lnSpc>
              <a:spcBef>
                <a:spcPts val="720"/>
              </a:spcBef>
            </a:pPr>
            <a:r>
              <a:rPr dirty="0" sz="1450" spc="-10">
                <a:latin typeface="Times New Roman"/>
                <a:cs typeface="Times New Roman"/>
              </a:rPr>
              <a:t>He made </a:t>
            </a:r>
            <a:r>
              <a:rPr dirty="0" sz="1450" spc="-30">
                <a:latin typeface="Times New Roman"/>
                <a:cs typeface="Times New Roman"/>
              </a:rPr>
              <a:t>Vassiliev </a:t>
            </a:r>
            <a:r>
              <a:rPr dirty="0" sz="1450" spc="-10">
                <a:latin typeface="Times New Roman"/>
                <a:cs typeface="Times New Roman"/>
              </a:rPr>
              <a:t>sit down in </a:t>
            </a:r>
            <a:r>
              <a:rPr dirty="0" sz="1450" spc="-5">
                <a:latin typeface="Times New Roman"/>
                <a:cs typeface="Times New Roman"/>
              </a:rPr>
              <a:t>a </a:t>
            </a:r>
            <a:r>
              <a:rPr dirty="0" sz="1450" spc="-10">
                <a:latin typeface="Times New Roman"/>
                <a:cs typeface="Times New Roman"/>
              </a:rPr>
              <a:t>big chair </a:t>
            </a:r>
            <a:r>
              <a:rPr dirty="0" sz="1450" spc="-5">
                <a:latin typeface="Times New Roman"/>
                <a:cs typeface="Times New Roman"/>
              </a:rPr>
              <a:t>by </a:t>
            </a:r>
            <a:r>
              <a:rPr dirty="0" sz="1450" spc="-10">
                <a:latin typeface="Times New Roman"/>
                <a:cs typeface="Times New Roman"/>
              </a:rPr>
              <a:t>the table, and </a:t>
            </a:r>
            <a:r>
              <a:rPr dirty="0" sz="1450" spc="-5">
                <a:latin typeface="Times New Roman"/>
                <a:cs typeface="Times New Roman"/>
              </a:rPr>
              <a:t>put a box of  </a:t>
            </a:r>
            <a:r>
              <a:rPr dirty="0" sz="1450" spc="-10">
                <a:latin typeface="Times New Roman"/>
                <a:cs typeface="Times New Roman"/>
              </a:rPr>
              <a:t>cigarettes in front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indent="255904">
              <a:lnSpc>
                <a:spcPts val="1730"/>
              </a:lnSpc>
              <a:spcBef>
                <a:spcPts val="785"/>
              </a:spcBef>
            </a:pPr>
            <a:r>
              <a:rPr dirty="0" sz="1450" spc="-25">
                <a:latin typeface="Times New Roman"/>
                <a:cs typeface="Times New Roman"/>
              </a:rPr>
              <a:t>"Well?" </a:t>
            </a:r>
            <a:r>
              <a:rPr dirty="0" sz="1450" spc="-5">
                <a:latin typeface="Times New Roman"/>
                <a:cs typeface="Times New Roman"/>
              </a:rPr>
              <a:t>he </a:t>
            </a:r>
            <a:r>
              <a:rPr dirty="0" sz="1450" spc="-10">
                <a:latin typeface="Times New Roman"/>
                <a:cs typeface="Times New Roman"/>
              </a:rPr>
              <a:t>began, stroking his knees. "Let's make </a:t>
            </a:r>
            <a:r>
              <a:rPr dirty="0" sz="1450" spc="-5">
                <a:latin typeface="Times New Roman"/>
                <a:cs typeface="Times New Roman"/>
              </a:rPr>
              <a:t>a </a:t>
            </a:r>
            <a:r>
              <a:rPr dirty="0" sz="1450" spc="-10">
                <a:latin typeface="Times New Roman"/>
                <a:cs typeface="Times New Roman"/>
              </a:rPr>
              <a:t>start. How old are  you?"</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He </a:t>
            </a:r>
            <a:r>
              <a:rPr dirty="0" sz="1450" spc="-5">
                <a:latin typeface="Times New Roman"/>
                <a:cs typeface="Times New Roman"/>
              </a:rPr>
              <a:t>put </a:t>
            </a:r>
            <a:r>
              <a:rPr dirty="0" sz="1450" spc="-10">
                <a:latin typeface="Times New Roman"/>
                <a:cs typeface="Times New Roman"/>
              </a:rPr>
              <a:t>questions and the medico answered. He asked whether </a:t>
            </a:r>
            <a:r>
              <a:rPr dirty="0" sz="1450" spc="-25">
                <a:latin typeface="Times New Roman"/>
                <a:cs typeface="Times New Roman"/>
              </a:rPr>
              <a:t>Vassiliev's  </a:t>
            </a:r>
            <a:r>
              <a:rPr dirty="0" sz="1450" spc="-10">
                <a:latin typeface="Times New Roman"/>
                <a:cs typeface="Times New Roman"/>
              </a:rPr>
              <a:t>father </a:t>
            </a:r>
            <a:r>
              <a:rPr dirty="0" sz="1450" spc="-15">
                <a:latin typeface="Times New Roman"/>
                <a:cs typeface="Times New Roman"/>
              </a:rPr>
              <a:t>suffered </a:t>
            </a:r>
            <a:r>
              <a:rPr dirty="0" sz="1450" spc="-10">
                <a:latin typeface="Times New Roman"/>
                <a:cs typeface="Times New Roman"/>
              </a:rPr>
              <a:t>from any peculiar diseases, if </a:t>
            </a:r>
            <a:r>
              <a:rPr dirty="0" sz="1450" spc="-5">
                <a:latin typeface="Times New Roman"/>
                <a:cs typeface="Times New Roman"/>
              </a:rPr>
              <a:t>he </a:t>
            </a:r>
            <a:r>
              <a:rPr dirty="0" sz="1450" spc="-10">
                <a:latin typeface="Times New Roman"/>
                <a:cs typeface="Times New Roman"/>
              </a:rPr>
              <a:t>had fits </a:t>
            </a:r>
            <a:r>
              <a:rPr dirty="0" sz="1450" spc="-5">
                <a:latin typeface="Times New Roman"/>
                <a:cs typeface="Times New Roman"/>
              </a:rPr>
              <a:t>of </a:t>
            </a:r>
            <a:r>
              <a:rPr dirty="0" sz="1450" spc="-10">
                <a:latin typeface="Times New Roman"/>
                <a:cs typeface="Times New Roman"/>
              </a:rPr>
              <a:t>drinking, was </a:t>
            </a:r>
            <a:r>
              <a:rPr dirty="0" sz="1450" spc="-5">
                <a:latin typeface="Times New Roman"/>
                <a:cs typeface="Times New Roman"/>
              </a:rPr>
              <a:t>he  </a:t>
            </a:r>
            <a:r>
              <a:rPr dirty="0" sz="1450" spc="-10">
                <a:latin typeface="Times New Roman"/>
                <a:cs typeface="Times New Roman"/>
              </a:rPr>
              <a:t>distinguished </a:t>
            </a:r>
            <a:r>
              <a:rPr dirty="0" sz="1450" spc="-5">
                <a:latin typeface="Times New Roman"/>
                <a:cs typeface="Times New Roman"/>
              </a:rPr>
              <a:t>by </a:t>
            </a:r>
            <a:r>
              <a:rPr dirty="0" sz="1450" spc="-10">
                <a:latin typeface="Times New Roman"/>
                <a:cs typeface="Times New Roman"/>
              </a:rPr>
              <a:t>his severity </a:t>
            </a:r>
            <a:r>
              <a:rPr dirty="0" sz="1450" spc="-5">
                <a:latin typeface="Times New Roman"/>
                <a:cs typeface="Times New Roman"/>
              </a:rPr>
              <a:t>or </a:t>
            </a:r>
            <a:r>
              <a:rPr dirty="0" sz="1450" spc="-10">
                <a:latin typeface="Times New Roman"/>
                <a:cs typeface="Times New Roman"/>
              </a:rPr>
              <a:t>any other eccentricities. He asked the same  questions about his </a:t>
            </a:r>
            <a:r>
              <a:rPr dirty="0" sz="1450" spc="-15">
                <a:latin typeface="Times New Roman"/>
                <a:cs typeface="Times New Roman"/>
              </a:rPr>
              <a:t>grandfather, mother, </a:t>
            </a:r>
            <a:r>
              <a:rPr dirty="0" sz="1450" spc="-10">
                <a:latin typeface="Times New Roman"/>
                <a:cs typeface="Times New Roman"/>
              </a:rPr>
              <a:t>sisters, and brothers. Having  ascertained that his mother had </a:t>
            </a:r>
            <a:r>
              <a:rPr dirty="0" sz="1450" spc="-5">
                <a:latin typeface="Times New Roman"/>
                <a:cs typeface="Times New Roman"/>
              </a:rPr>
              <a:t>a </a:t>
            </a:r>
            <a:r>
              <a:rPr dirty="0" sz="1450" spc="-10">
                <a:latin typeface="Times New Roman"/>
                <a:cs typeface="Times New Roman"/>
              </a:rPr>
              <a:t>fine voice and occasionally appeared </a:t>
            </a:r>
            <a:r>
              <a:rPr dirty="0" sz="1450" spc="-5">
                <a:latin typeface="Times New Roman"/>
                <a:cs typeface="Times New Roman"/>
              </a:rPr>
              <a:t>on </a:t>
            </a:r>
            <a:r>
              <a:rPr dirty="0" sz="1450" spc="-10">
                <a:latin typeface="Times New Roman"/>
                <a:cs typeface="Times New Roman"/>
              </a:rPr>
              <a:t>the  stage, </a:t>
            </a:r>
            <a:r>
              <a:rPr dirty="0" sz="1450" spc="-5">
                <a:latin typeface="Times New Roman"/>
                <a:cs typeface="Times New Roman"/>
              </a:rPr>
              <a:t>he </a:t>
            </a:r>
            <a:r>
              <a:rPr dirty="0" sz="1450" spc="-10">
                <a:latin typeface="Times New Roman"/>
                <a:cs typeface="Times New Roman"/>
              </a:rPr>
              <a:t>suddenly brightened </a:t>
            </a:r>
            <a:r>
              <a:rPr dirty="0" sz="1450" spc="-5">
                <a:latin typeface="Times New Roman"/>
                <a:cs typeface="Times New Roman"/>
              </a:rPr>
              <a:t>up </a:t>
            </a:r>
            <a:r>
              <a:rPr dirty="0" sz="1450" spc="-10">
                <a:latin typeface="Times New Roman"/>
                <a:cs typeface="Times New Roman"/>
              </a:rPr>
              <a:t>and</a:t>
            </a:r>
            <a:r>
              <a:rPr dirty="0" sz="1450" spc="1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10795" indent="255904">
              <a:lnSpc>
                <a:spcPts val="1730"/>
              </a:lnSpc>
              <a:spcBef>
                <a:spcPts val="710"/>
              </a:spcBef>
            </a:pPr>
            <a:r>
              <a:rPr dirty="0" sz="1450" spc="-10">
                <a:latin typeface="Times New Roman"/>
                <a:cs typeface="Times New Roman"/>
              </a:rPr>
              <a:t>"Excuse me, </a:t>
            </a:r>
            <a:r>
              <a:rPr dirty="0" sz="1450" spc="-5">
                <a:latin typeface="Times New Roman"/>
                <a:cs typeface="Times New Roman"/>
              </a:rPr>
              <a:t>but </a:t>
            </a:r>
            <a:r>
              <a:rPr dirty="0" sz="1450" spc="-10">
                <a:latin typeface="Times New Roman"/>
                <a:cs typeface="Times New Roman"/>
              </a:rPr>
              <a:t>could </a:t>
            </a:r>
            <a:r>
              <a:rPr dirty="0" sz="1450" spc="-5">
                <a:latin typeface="Times New Roman"/>
                <a:cs typeface="Times New Roman"/>
              </a:rPr>
              <a:t>you </a:t>
            </a:r>
            <a:r>
              <a:rPr dirty="0" sz="1450" spc="-10">
                <a:latin typeface="Times New Roman"/>
                <a:cs typeface="Times New Roman"/>
              </a:rPr>
              <a:t>recall whether the theatre was </a:t>
            </a:r>
            <a:r>
              <a:rPr dirty="0" sz="1450" spc="-5">
                <a:latin typeface="Times New Roman"/>
                <a:cs typeface="Times New Roman"/>
              </a:rPr>
              <a:t>not a </a:t>
            </a:r>
            <a:r>
              <a:rPr dirty="0" sz="1450" spc="-10">
                <a:latin typeface="Times New Roman"/>
                <a:cs typeface="Times New Roman"/>
              </a:rPr>
              <a:t>passion  with </a:t>
            </a:r>
            <a:r>
              <a:rPr dirty="0" sz="1450" spc="-5">
                <a:latin typeface="Times New Roman"/>
                <a:cs typeface="Times New Roman"/>
              </a:rPr>
              <a:t>your </a:t>
            </a:r>
            <a:r>
              <a:rPr dirty="0" sz="1450" spc="-10">
                <a:latin typeface="Times New Roman"/>
                <a:cs typeface="Times New Roman"/>
              </a:rPr>
              <a:t>mother?"</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About twenty minutes passed. </a:t>
            </a:r>
            <a:r>
              <a:rPr dirty="0" sz="1450" spc="-30">
                <a:latin typeface="Times New Roman"/>
                <a:cs typeface="Times New Roman"/>
              </a:rPr>
              <a:t>Vassiliev </a:t>
            </a:r>
            <a:r>
              <a:rPr dirty="0" sz="1450" spc="-10">
                <a:latin typeface="Times New Roman"/>
                <a:cs typeface="Times New Roman"/>
              </a:rPr>
              <a:t>was bored </a:t>
            </a:r>
            <a:r>
              <a:rPr dirty="0" sz="1450" spc="-5">
                <a:latin typeface="Times New Roman"/>
                <a:cs typeface="Times New Roman"/>
              </a:rPr>
              <a:t>by </a:t>
            </a:r>
            <a:r>
              <a:rPr dirty="0" sz="1450" spc="-10">
                <a:latin typeface="Times New Roman"/>
                <a:cs typeface="Times New Roman"/>
              </a:rPr>
              <a:t>the doctor stroking  his knees and talking </a:t>
            </a:r>
            <a:r>
              <a:rPr dirty="0" sz="1450" spc="-5">
                <a:latin typeface="Times New Roman"/>
                <a:cs typeface="Times New Roman"/>
              </a:rPr>
              <a:t>of </a:t>
            </a:r>
            <a:r>
              <a:rPr dirty="0" sz="1450" spc="-10">
                <a:latin typeface="Times New Roman"/>
                <a:cs typeface="Times New Roman"/>
              </a:rPr>
              <a:t>the same thing all the</a:t>
            </a:r>
            <a:r>
              <a:rPr dirty="0" sz="1450" spc="45">
                <a:latin typeface="Times New Roman"/>
                <a:cs typeface="Times New Roman"/>
              </a:rPr>
              <a:t> </a:t>
            </a:r>
            <a:r>
              <a:rPr dirty="0" sz="1450" spc="-10">
                <a:latin typeface="Times New Roman"/>
                <a:cs typeface="Times New Roman"/>
              </a:rPr>
              <a:t>while.</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"As far as </a:t>
            </a:r>
            <a:r>
              <a:rPr dirty="0" sz="1450" spc="-5">
                <a:latin typeface="Times New Roman"/>
                <a:cs typeface="Times New Roman"/>
              </a:rPr>
              <a:t>I </a:t>
            </a:r>
            <a:r>
              <a:rPr dirty="0" sz="1450" spc="-10">
                <a:latin typeface="Times New Roman"/>
                <a:cs typeface="Times New Roman"/>
              </a:rPr>
              <a:t>can understand </a:t>
            </a:r>
            <a:r>
              <a:rPr dirty="0" sz="1450" spc="-5">
                <a:latin typeface="Times New Roman"/>
                <a:cs typeface="Times New Roman"/>
              </a:rPr>
              <a:t>your </a:t>
            </a:r>
            <a:r>
              <a:rPr dirty="0" sz="1450" spc="-10">
                <a:latin typeface="Times New Roman"/>
                <a:cs typeface="Times New Roman"/>
              </a:rPr>
              <a:t>questions, </a:t>
            </a:r>
            <a:r>
              <a:rPr dirty="0" sz="1450" spc="-15">
                <a:latin typeface="Times New Roman"/>
                <a:cs typeface="Times New Roman"/>
              </a:rPr>
              <a:t>Doctor," </a:t>
            </a:r>
            <a:r>
              <a:rPr dirty="0" sz="1450" spc="-5">
                <a:latin typeface="Times New Roman"/>
                <a:cs typeface="Times New Roman"/>
              </a:rPr>
              <a:t>he </a:t>
            </a:r>
            <a:r>
              <a:rPr dirty="0" sz="1450" spc="-10">
                <a:latin typeface="Times New Roman"/>
                <a:cs typeface="Times New Roman"/>
              </a:rPr>
              <a:t>said. </a:t>
            </a:r>
            <a:r>
              <a:rPr dirty="0" sz="1450" spc="-45">
                <a:latin typeface="Times New Roman"/>
                <a:cs typeface="Times New Roman"/>
              </a:rPr>
              <a:t>"You </a:t>
            </a:r>
            <a:r>
              <a:rPr dirty="0" sz="1450" spc="-10">
                <a:latin typeface="Times New Roman"/>
                <a:cs typeface="Times New Roman"/>
              </a:rPr>
              <a:t>want to  know whether my disease is hereditary </a:t>
            </a:r>
            <a:r>
              <a:rPr dirty="0" sz="1450" spc="-5">
                <a:latin typeface="Times New Roman"/>
                <a:cs typeface="Times New Roman"/>
              </a:rPr>
              <a:t>or not. </a:t>
            </a:r>
            <a:r>
              <a:rPr dirty="0" sz="1450" spc="-10">
                <a:latin typeface="Times New Roman"/>
                <a:cs typeface="Times New Roman"/>
              </a:rPr>
              <a:t>It is </a:t>
            </a:r>
            <a:r>
              <a:rPr dirty="0" sz="1450" spc="-5">
                <a:latin typeface="Times New Roman"/>
                <a:cs typeface="Times New Roman"/>
              </a:rPr>
              <a:t>not</a:t>
            </a:r>
            <a:r>
              <a:rPr dirty="0" sz="1450" spc="40">
                <a:latin typeface="Times New Roman"/>
                <a:cs typeface="Times New Roman"/>
              </a:rPr>
              <a:t> </a:t>
            </a:r>
            <a:r>
              <a:rPr dirty="0" sz="1450" spc="-15">
                <a:latin typeface="Times New Roman"/>
                <a:cs typeface="Times New Roman"/>
              </a:rPr>
              <a:t>hereditary."</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The doctor went </a:t>
            </a:r>
            <a:r>
              <a:rPr dirty="0" sz="1450" spc="-5">
                <a:latin typeface="Times New Roman"/>
                <a:cs typeface="Times New Roman"/>
              </a:rPr>
              <a:t>on </a:t>
            </a:r>
            <a:r>
              <a:rPr dirty="0" sz="1450" spc="-10">
                <a:latin typeface="Times New Roman"/>
                <a:cs typeface="Times New Roman"/>
              </a:rPr>
              <a:t>to ask if </a:t>
            </a:r>
            <a:r>
              <a:rPr dirty="0" sz="1450" spc="-30">
                <a:latin typeface="Times New Roman"/>
                <a:cs typeface="Times New Roman"/>
              </a:rPr>
              <a:t>Vassiliev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any secret vices in his early  </a:t>
            </a:r>
            <a:r>
              <a:rPr dirty="0" sz="1450" spc="-5">
                <a:latin typeface="Times New Roman"/>
                <a:cs typeface="Times New Roman"/>
              </a:rPr>
              <a:t>youth, </a:t>
            </a:r>
            <a:r>
              <a:rPr dirty="0" sz="1450" spc="-10">
                <a:latin typeface="Times New Roman"/>
                <a:cs typeface="Times New Roman"/>
              </a:rPr>
              <a:t>any blows </a:t>
            </a:r>
            <a:r>
              <a:rPr dirty="0" sz="1450" spc="-5">
                <a:latin typeface="Times New Roman"/>
                <a:cs typeface="Times New Roman"/>
              </a:rPr>
              <a:t>on </a:t>
            </a:r>
            <a:r>
              <a:rPr dirty="0" sz="1450" spc="-10">
                <a:latin typeface="Times New Roman"/>
                <a:cs typeface="Times New Roman"/>
              </a:rPr>
              <a:t>the head, any love passions, eccentricities, </a:t>
            </a:r>
            <a:r>
              <a:rPr dirty="0" sz="1450" spc="-5">
                <a:latin typeface="Times New Roman"/>
                <a:cs typeface="Times New Roman"/>
              </a:rPr>
              <a:t>or </a:t>
            </a:r>
            <a:r>
              <a:rPr dirty="0" sz="1450" spc="-10">
                <a:latin typeface="Times New Roman"/>
                <a:cs typeface="Times New Roman"/>
              </a:rPr>
              <a:t>exceptional  infatuations. </a:t>
            </a:r>
            <a:r>
              <a:rPr dirty="0" sz="1450" spc="-60">
                <a:latin typeface="Times New Roman"/>
                <a:cs typeface="Times New Roman"/>
              </a:rPr>
              <a:t>To </a:t>
            </a:r>
            <a:r>
              <a:rPr dirty="0" sz="1450" spc="-10">
                <a:latin typeface="Times New Roman"/>
                <a:cs typeface="Times New Roman"/>
              </a:rPr>
              <a:t>half the questions habitually asked </a:t>
            </a:r>
            <a:r>
              <a:rPr dirty="0" sz="1450" spc="-5">
                <a:latin typeface="Times New Roman"/>
                <a:cs typeface="Times New Roman"/>
              </a:rPr>
              <a:t>by </a:t>
            </a:r>
            <a:r>
              <a:rPr dirty="0" sz="1450" spc="-10">
                <a:latin typeface="Times New Roman"/>
                <a:cs typeface="Times New Roman"/>
              </a:rPr>
              <a:t>careful doctors </a:t>
            </a:r>
            <a:r>
              <a:rPr dirty="0" sz="1450" spc="-5">
                <a:latin typeface="Times New Roman"/>
                <a:cs typeface="Times New Roman"/>
              </a:rPr>
              <a:t>you </a:t>
            </a:r>
            <a:r>
              <a:rPr dirty="0" sz="1450" spc="-10">
                <a:latin typeface="Times New Roman"/>
                <a:cs typeface="Times New Roman"/>
              </a:rPr>
              <a:t>may  return</a:t>
            </a:r>
            <a:r>
              <a:rPr dirty="0" sz="1450" spc="155">
                <a:latin typeface="Times New Roman"/>
                <a:cs typeface="Times New Roman"/>
              </a:rPr>
              <a:t> </a:t>
            </a:r>
            <a:r>
              <a:rPr dirty="0" sz="1450" spc="-5">
                <a:latin typeface="Times New Roman"/>
                <a:cs typeface="Times New Roman"/>
              </a:rPr>
              <a:t>no</a:t>
            </a:r>
            <a:r>
              <a:rPr dirty="0" sz="1450" spc="160">
                <a:latin typeface="Times New Roman"/>
                <a:cs typeface="Times New Roman"/>
              </a:rPr>
              <a:t> </a:t>
            </a:r>
            <a:r>
              <a:rPr dirty="0" sz="1450" spc="-10">
                <a:latin typeface="Times New Roman"/>
                <a:cs typeface="Times New Roman"/>
              </a:rPr>
              <a:t>answer</a:t>
            </a:r>
            <a:r>
              <a:rPr dirty="0" sz="1450" spc="155">
                <a:latin typeface="Times New Roman"/>
                <a:cs typeface="Times New Roman"/>
              </a:rPr>
              <a:t> </a:t>
            </a:r>
            <a:r>
              <a:rPr dirty="0" sz="1450" spc="-10">
                <a:latin typeface="Times New Roman"/>
                <a:cs typeface="Times New Roman"/>
              </a:rPr>
              <a:t>without</a:t>
            </a:r>
            <a:r>
              <a:rPr dirty="0" sz="1450" spc="155">
                <a:latin typeface="Times New Roman"/>
                <a:cs typeface="Times New Roman"/>
              </a:rPr>
              <a:t> </a:t>
            </a:r>
            <a:r>
              <a:rPr dirty="0" sz="1450" spc="-10">
                <a:latin typeface="Times New Roman"/>
                <a:cs typeface="Times New Roman"/>
              </a:rPr>
              <a:t>any</a:t>
            </a:r>
            <a:r>
              <a:rPr dirty="0" sz="1450" spc="160">
                <a:latin typeface="Times New Roman"/>
                <a:cs typeface="Times New Roman"/>
              </a:rPr>
              <a:t> </a:t>
            </a:r>
            <a:r>
              <a:rPr dirty="0" sz="1450" spc="-10">
                <a:latin typeface="Times New Roman"/>
                <a:cs typeface="Times New Roman"/>
              </a:rPr>
              <a:t>injury</a:t>
            </a:r>
            <a:r>
              <a:rPr dirty="0" sz="1450" spc="155">
                <a:latin typeface="Times New Roman"/>
                <a:cs typeface="Times New Roman"/>
              </a:rPr>
              <a:t> </a:t>
            </a:r>
            <a:r>
              <a:rPr dirty="0" sz="1450" spc="-10">
                <a:latin typeface="Times New Roman"/>
                <a:cs typeface="Times New Roman"/>
              </a:rPr>
              <a:t>to</a:t>
            </a:r>
            <a:r>
              <a:rPr dirty="0" sz="1450" spc="160">
                <a:latin typeface="Times New Roman"/>
                <a:cs typeface="Times New Roman"/>
              </a:rPr>
              <a:t> </a:t>
            </a:r>
            <a:r>
              <a:rPr dirty="0" sz="1450" spc="-5">
                <a:latin typeface="Times New Roman"/>
                <a:cs typeface="Times New Roman"/>
              </a:rPr>
              <a:t>your</a:t>
            </a:r>
            <a:r>
              <a:rPr dirty="0" sz="1450" spc="165">
                <a:latin typeface="Times New Roman"/>
                <a:cs typeface="Times New Roman"/>
              </a:rPr>
              <a:t> </a:t>
            </a:r>
            <a:r>
              <a:rPr dirty="0" sz="1450" spc="-10">
                <a:latin typeface="Times New Roman"/>
                <a:cs typeface="Times New Roman"/>
              </a:rPr>
              <a:t>health;</a:t>
            </a:r>
            <a:r>
              <a:rPr dirty="0" sz="1450" spc="155">
                <a:latin typeface="Times New Roman"/>
                <a:cs typeface="Times New Roman"/>
              </a:rPr>
              <a:t> </a:t>
            </a:r>
            <a:r>
              <a:rPr dirty="0" sz="1450" spc="-5">
                <a:latin typeface="Times New Roman"/>
                <a:cs typeface="Times New Roman"/>
              </a:rPr>
              <a:t>but</a:t>
            </a:r>
            <a:r>
              <a:rPr dirty="0" sz="1450" spc="155">
                <a:latin typeface="Times New Roman"/>
                <a:cs typeface="Times New Roman"/>
              </a:rPr>
              <a:t> </a:t>
            </a:r>
            <a:r>
              <a:rPr dirty="0" sz="1450" spc="-10">
                <a:latin typeface="Times New Roman"/>
                <a:cs typeface="Times New Roman"/>
              </a:rPr>
              <a:t>Mikhail</a:t>
            </a:r>
            <a:r>
              <a:rPr dirty="0" sz="1450" spc="155">
                <a:latin typeface="Times New Roman"/>
                <a:cs typeface="Times New Roman"/>
              </a:rPr>
              <a:t> </a:t>
            </a:r>
            <a:r>
              <a:rPr dirty="0" sz="1450" spc="-10">
                <a:latin typeface="Times New Roman"/>
                <a:cs typeface="Times New Roman"/>
              </a:rPr>
              <a:t>Sergueyich,</a:t>
            </a:r>
            <a:endParaRPr sz="1450">
              <a:latin typeface="Times New Roman"/>
              <a:cs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384"/>
            <a:ext cx="5807710" cy="9319895"/>
          </a:xfrm>
          <a:prstGeom prst="rect">
            <a:avLst/>
          </a:prstGeom>
        </p:spPr>
        <p:txBody>
          <a:bodyPr wrap="square" lIns="0" tIns="12700" rIns="0" bIns="0" rtlCol="0" vert="horz">
            <a:spAutoFit/>
          </a:bodyPr>
          <a:lstStyle/>
          <a:p>
            <a:pPr algn="just" marL="12700" marR="9525">
              <a:lnSpc>
                <a:spcPct val="99500"/>
              </a:lnSpc>
              <a:spcBef>
                <a:spcPts val="100"/>
              </a:spcBef>
            </a:pPr>
            <a:r>
              <a:rPr dirty="0" sz="1450" spc="-10">
                <a:latin typeface="Times New Roman"/>
                <a:cs typeface="Times New Roman"/>
              </a:rPr>
              <a:t>the medico and the painter looked as </a:t>
            </a:r>
            <a:r>
              <a:rPr dirty="0" sz="1450" spc="-5">
                <a:latin typeface="Times New Roman"/>
                <a:cs typeface="Times New Roman"/>
              </a:rPr>
              <a:t>though, </a:t>
            </a:r>
            <a:r>
              <a:rPr dirty="0" sz="1450" spc="-10">
                <a:latin typeface="Times New Roman"/>
                <a:cs typeface="Times New Roman"/>
              </a:rPr>
              <a:t>if </a:t>
            </a:r>
            <a:r>
              <a:rPr dirty="0" sz="1450" spc="-30">
                <a:latin typeface="Times New Roman"/>
                <a:cs typeface="Times New Roman"/>
              </a:rPr>
              <a:t>Vassiliev </a:t>
            </a:r>
            <a:r>
              <a:rPr dirty="0" sz="1450" spc="-10">
                <a:latin typeface="Times New Roman"/>
                <a:cs typeface="Times New Roman"/>
              </a:rPr>
              <a:t>failed to answer even  </a:t>
            </a:r>
            <a:r>
              <a:rPr dirty="0" sz="1450" spc="-5">
                <a:latin typeface="Times New Roman"/>
                <a:cs typeface="Times New Roman"/>
              </a:rPr>
              <a:t>one </a:t>
            </a:r>
            <a:r>
              <a:rPr dirty="0" sz="1450" spc="-10">
                <a:latin typeface="Times New Roman"/>
                <a:cs typeface="Times New Roman"/>
              </a:rPr>
              <a:t>single question, everything would </a:t>
            </a:r>
            <a:r>
              <a:rPr dirty="0" sz="1450" spc="-5">
                <a:latin typeface="Times New Roman"/>
                <a:cs typeface="Times New Roman"/>
              </a:rPr>
              <a:t>be </a:t>
            </a:r>
            <a:r>
              <a:rPr dirty="0" sz="1450" spc="-10">
                <a:latin typeface="Times New Roman"/>
                <a:cs typeface="Times New Roman"/>
              </a:rPr>
              <a:t>ruined. For some reason the doctor  wrote down the answers </a:t>
            </a:r>
            <a:r>
              <a:rPr dirty="0" sz="1450" spc="-5">
                <a:latin typeface="Times New Roman"/>
                <a:cs typeface="Times New Roman"/>
              </a:rPr>
              <a:t>he </a:t>
            </a:r>
            <a:r>
              <a:rPr dirty="0" sz="1450" spc="-10">
                <a:latin typeface="Times New Roman"/>
                <a:cs typeface="Times New Roman"/>
              </a:rPr>
              <a:t>received </a:t>
            </a:r>
            <a:r>
              <a:rPr dirty="0" sz="1450" spc="-5">
                <a:latin typeface="Times New Roman"/>
                <a:cs typeface="Times New Roman"/>
              </a:rPr>
              <a:t>on a </a:t>
            </a:r>
            <a:r>
              <a:rPr dirty="0" sz="1450" spc="-10">
                <a:latin typeface="Times New Roman"/>
                <a:cs typeface="Times New Roman"/>
              </a:rPr>
              <a:t>scrap </a:t>
            </a:r>
            <a:r>
              <a:rPr dirty="0" sz="1450" spc="-5">
                <a:latin typeface="Times New Roman"/>
                <a:cs typeface="Times New Roman"/>
              </a:rPr>
              <a:t>of </a:t>
            </a:r>
            <a:r>
              <a:rPr dirty="0" sz="1450" spc="-20">
                <a:latin typeface="Times New Roman"/>
                <a:cs typeface="Times New Roman"/>
              </a:rPr>
              <a:t>paper. </a:t>
            </a:r>
            <a:r>
              <a:rPr dirty="0" sz="1450" spc="-10">
                <a:latin typeface="Times New Roman"/>
                <a:cs typeface="Times New Roman"/>
              </a:rPr>
              <a:t>Discovering that  </a:t>
            </a:r>
            <a:r>
              <a:rPr dirty="0" sz="1450" spc="-30">
                <a:latin typeface="Times New Roman"/>
                <a:cs typeface="Times New Roman"/>
              </a:rPr>
              <a:t>Vassiliev </a:t>
            </a:r>
            <a:r>
              <a:rPr dirty="0" sz="1450" spc="-10">
                <a:latin typeface="Times New Roman"/>
                <a:cs typeface="Times New Roman"/>
              </a:rPr>
              <a:t>had already passed through the faculty </a:t>
            </a:r>
            <a:r>
              <a:rPr dirty="0" sz="1450" spc="-5">
                <a:latin typeface="Times New Roman"/>
                <a:cs typeface="Times New Roman"/>
              </a:rPr>
              <a:t>of </a:t>
            </a:r>
            <a:r>
              <a:rPr dirty="0" sz="1450" spc="-10">
                <a:latin typeface="Times New Roman"/>
                <a:cs typeface="Times New Roman"/>
              </a:rPr>
              <a:t>natural science and was  now in the Law </a:t>
            </a:r>
            <a:r>
              <a:rPr dirty="0" sz="1450" spc="-20">
                <a:latin typeface="Times New Roman"/>
                <a:cs typeface="Times New Roman"/>
              </a:rPr>
              <a:t>faculty, </a:t>
            </a:r>
            <a:r>
              <a:rPr dirty="0" sz="1450" spc="-10">
                <a:latin typeface="Times New Roman"/>
                <a:cs typeface="Times New Roman"/>
              </a:rPr>
              <a:t>the doctor began to </a:t>
            </a:r>
            <a:r>
              <a:rPr dirty="0" sz="1450" spc="-5">
                <a:latin typeface="Times New Roman"/>
                <a:cs typeface="Times New Roman"/>
              </a:rPr>
              <a:t>be</a:t>
            </a:r>
            <a:r>
              <a:rPr dirty="0" sz="1450" spc="65">
                <a:latin typeface="Times New Roman"/>
                <a:cs typeface="Times New Roman"/>
              </a:rPr>
              <a:t> </a:t>
            </a:r>
            <a:r>
              <a:rPr dirty="0" sz="1450" spc="-10">
                <a:latin typeface="Times New Roman"/>
                <a:cs typeface="Times New Roman"/>
              </a:rPr>
              <a:t>pensive....</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"He wrote </a:t>
            </a:r>
            <a:r>
              <a:rPr dirty="0" sz="1450" spc="-5">
                <a:latin typeface="Times New Roman"/>
                <a:cs typeface="Times New Roman"/>
              </a:rPr>
              <a:t>a </a:t>
            </a:r>
            <a:r>
              <a:rPr dirty="0" sz="1450" spc="-10">
                <a:latin typeface="Times New Roman"/>
                <a:cs typeface="Times New Roman"/>
              </a:rPr>
              <a:t>brilliant thesis last </a:t>
            </a:r>
            <a:r>
              <a:rPr dirty="0" sz="1450" spc="-15">
                <a:latin typeface="Times New Roman"/>
                <a:cs typeface="Times New Roman"/>
              </a:rPr>
              <a:t>year...." </a:t>
            </a:r>
            <a:r>
              <a:rPr dirty="0" sz="1450" spc="-10">
                <a:latin typeface="Times New Roman"/>
                <a:cs typeface="Times New Roman"/>
              </a:rPr>
              <a:t>said the</a:t>
            </a:r>
            <a:r>
              <a:rPr dirty="0" sz="1450" spc="40">
                <a:latin typeface="Times New Roman"/>
                <a:cs typeface="Times New Roman"/>
              </a:rPr>
              <a:t> </a:t>
            </a:r>
            <a:r>
              <a:rPr dirty="0" sz="1450" spc="-10">
                <a:latin typeface="Times New Roman"/>
                <a:cs typeface="Times New Roman"/>
              </a:rPr>
              <a:t>medico.</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"Excuse me. </a:t>
            </a:r>
            <a:r>
              <a:rPr dirty="0" sz="1450" spc="-60">
                <a:latin typeface="Times New Roman"/>
                <a:cs typeface="Times New Roman"/>
              </a:rPr>
              <a:t>You </a:t>
            </a:r>
            <a:r>
              <a:rPr dirty="0" sz="1450" spc="-10">
                <a:latin typeface="Times New Roman"/>
                <a:cs typeface="Times New Roman"/>
              </a:rPr>
              <a:t>mustn't interrupt me; </a:t>
            </a:r>
            <a:r>
              <a:rPr dirty="0" sz="1450" spc="-5">
                <a:latin typeface="Times New Roman"/>
                <a:cs typeface="Times New Roman"/>
              </a:rPr>
              <a:t>you </a:t>
            </a:r>
            <a:r>
              <a:rPr dirty="0" sz="1450" spc="-10">
                <a:latin typeface="Times New Roman"/>
                <a:cs typeface="Times New Roman"/>
              </a:rPr>
              <a:t>prevent me from  concentrating," the doctor said, smiling with </a:t>
            </a:r>
            <a:r>
              <a:rPr dirty="0" sz="1450" spc="-5">
                <a:latin typeface="Times New Roman"/>
                <a:cs typeface="Times New Roman"/>
              </a:rPr>
              <a:t>one </a:t>
            </a:r>
            <a:r>
              <a:rPr dirty="0" sz="1450" spc="-10">
                <a:latin typeface="Times New Roman"/>
                <a:cs typeface="Times New Roman"/>
              </a:rPr>
              <a:t>cheek. </a:t>
            </a:r>
            <a:r>
              <a:rPr dirty="0" sz="1450" spc="-40">
                <a:latin typeface="Times New Roman"/>
                <a:cs typeface="Times New Roman"/>
              </a:rPr>
              <a:t>"Yes, </a:t>
            </a:r>
            <a:r>
              <a:rPr dirty="0" sz="1450" spc="-10">
                <a:latin typeface="Times New Roman"/>
                <a:cs typeface="Times New Roman"/>
              </a:rPr>
              <a:t>certainly that is  important for the anamnesis.... </a:t>
            </a:r>
            <a:r>
              <a:rPr dirty="0" sz="1450" spc="-45">
                <a:latin typeface="Times New Roman"/>
                <a:cs typeface="Times New Roman"/>
              </a:rPr>
              <a:t>Yes, </a:t>
            </a:r>
            <a:r>
              <a:rPr dirty="0" sz="1450" spc="-5">
                <a:latin typeface="Times New Roman"/>
                <a:cs typeface="Times New Roman"/>
              </a:rPr>
              <a:t>yes.... </a:t>
            </a:r>
            <a:r>
              <a:rPr dirty="0" sz="1450" spc="-10">
                <a:latin typeface="Times New Roman"/>
                <a:cs typeface="Times New Roman"/>
              </a:rPr>
              <a:t>And </a:t>
            </a:r>
            <a:r>
              <a:rPr dirty="0" sz="1450" spc="-5">
                <a:latin typeface="Times New Roman"/>
                <a:cs typeface="Times New Roman"/>
              </a:rPr>
              <a:t>do you </a:t>
            </a:r>
            <a:r>
              <a:rPr dirty="0" sz="1450" spc="-10">
                <a:latin typeface="Times New Roman"/>
                <a:cs typeface="Times New Roman"/>
              </a:rPr>
              <a:t>drink vodka?" </a:t>
            </a:r>
            <a:r>
              <a:rPr dirty="0" sz="1450" spc="-5">
                <a:latin typeface="Times New Roman"/>
                <a:cs typeface="Times New Roman"/>
              </a:rPr>
              <a:t>he </a:t>
            </a:r>
            <a:r>
              <a:rPr dirty="0" sz="1450" spc="-10">
                <a:latin typeface="Times New Roman"/>
                <a:cs typeface="Times New Roman"/>
              </a:rPr>
              <a:t>turned  to </a:t>
            </a:r>
            <a:r>
              <a:rPr dirty="0" sz="1450" spc="-35">
                <a:latin typeface="Times New Roman"/>
                <a:cs typeface="Times New Roman"/>
              </a:rPr>
              <a:t>Vassiliev.</a:t>
            </a:r>
            <a:endParaRPr sz="1450">
              <a:latin typeface="Times New Roman"/>
              <a:cs typeface="Times New Roman"/>
            </a:endParaRPr>
          </a:p>
          <a:p>
            <a:pPr algn="just" marL="268605">
              <a:lnSpc>
                <a:spcPct val="100000"/>
              </a:lnSpc>
              <a:spcBef>
                <a:spcPts val="720"/>
              </a:spcBef>
            </a:pPr>
            <a:r>
              <a:rPr dirty="0" sz="1450" spc="-45">
                <a:latin typeface="Times New Roman"/>
                <a:cs typeface="Times New Roman"/>
              </a:rPr>
              <a:t>"Very</a:t>
            </a:r>
            <a:r>
              <a:rPr dirty="0" sz="1450" spc="-10">
                <a:latin typeface="Times New Roman"/>
                <a:cs typeface="Times New Roman"/>
              </a:rPr>
              <a:t> </a:t>
            </a:r>
            <a:r>
              <a:rPr dirty="0" sz="1450" spc="-20">
                <a:latin typeface="Times New Roman"/>
                <a:cs typeface="Times New Roman"/>
              </a:rPr>
              <a:t>rarely."</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Another twenty minutes passed. The medico began sotto voce to give his  opinion </a:t>
            </a:r>
            <a:r>
              <a:rPr dirty="0" sz="1450" spc="-5">
                <a:latin typeface="Times New Roman"/>
                <a:cs typeface="Times New Roman"/>
              </a:rPr>
              <a:t>of </a:t>
            </a:r>
            <a:r>
              <a:rPr dirty="0" sz="1450" spc="-10">
                <a:latin typeface="Times New Roman"/>
                <a:cs typeface="Times New Roman"/>
              </a:rPr>
              <a:t>the immediate causes </a:t>
            </a:r>
            <a:r>
              <a:rPr dirty="0" sz="1450" spc="-5">
                <a:latin typeface="Times New Roman"/>
                <a:cs typeface="Times New Roman"/>
              </a:rPr>
              <a:t>of </a:t>
            </a:r>
            <a:r>
              <a:rPr dirty="0" sz="1450" spc="-10">
                <a:latin typeface="Times New Roman"/>
                <a:cs typeface="Times New Roman"/>
              </a:rPr>
              <a:t>the fit and told how he, the painter and  </a:t>
            </a:r>
            <a:r>
              <a:rPr dirty="0" sz="1450" spc="-30">
                <a:latin typeface="Times New Roman"/>
                <a:cs typeface="Times New Roman"/>
              </a:rPr>
              <a:t>Vassiliev </a:t>
            </a:r>
            <a:r>
              <a:rPr dirty="0" sz="1450" spc="-10">
                <a:latin typeface="Times New Roman"/>
                <a:cs typeface="Times New Roman"/>
              </a:rPr>
              <a:t>went to S——v Street the day before</a:t>
            </a:r>
            <a:r>
              <a:rPr dirty="0" sz="1450" spc="60">
                <a:latin typeface="Times New Roman"/>
                <a:cs typeface="Times New Roman"/>
              </a:rPr>
              <a:t> </a:t>
            </a:r>
            <a:r>
              <a:rPr dirty="0" sz="1450" spc="-20">
                <a:latin typeface="Times New Roman"/>
                <a:cs typeface="Times New Roman"/>
              </a:rPr>
              <a:t>yesterday.</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The indifferent, reserved, cold tone in which his friends and the doctor  were speaking </a:t>
            </a:r>
            <a:r>
              <a:rPr dirty="0" sz="1450" spc="-5">
                <a:latin typeface="Times New Roman"/>
                <a:cs typeface="Times New Roman"/>
              </a:rPr>
              <a:t>of </a:t>
            </a:r>
            <a:r>
              <a:rPr dirty="0" sz="1450" spc="-10">
                <a:latin typeface="Times New Roman"/>
                <a:cs typeface="Times New Roman"/>
              </a:rPr>
              <a:t>the women and the miserable street seemed to him in the  highest degree</a:t>
            </a:r>
            <a:r>
              <a:rPr dirty="0" sz="1450" spc="-5">
                <a:latin typeface="Times New Roman"/>
                <a:cs typeface="Times New Roman"/>
              </a:rPr>
              <a:t> </a:t>
            </a:r>
            <a:r>
              <a:rPr dirty="0" sz="1450" spc="-10">
                <a:latin typeface="Times New Roman"/>
                <a:cs typeface="Times New Roman"/>
              </a:rPr>
              <a:t>strange....</a:t>
            </a:r>
            <a:endParaRPr sz="1450">
              <a:latin typeface="Times New Roman"/>
              <a:cs typeface="Times New Roman"/>
            </a:endParaRPr>
          </a:p>
          <a:p>
            <a:pPr algn="just" marL="12700" marR="8255" indent="255904">
              <a:lnSpc>
                <a:spcPts val="1730"/>
              </a:lnSpc>
              <a:spcBef>
                <a:spcPts val="785"/>
              </a:spcBef>
            </a:pPr>
            <a:r>
              <a:rPr dirty="0" sz="1450" spc="-15">
                <a:latin typeface="Times New Roman"/>
                <a:cs typeface="Times New Roman"/>
              </a:rPr>
              <a:t>"Doctor, </a:t>
            </a:r>
            <a:r>
              <a:rPr dirty="0" sz="1450" spc="-10">
                <a:latin typeface="Times New Roman"/>
                <a:cs typeface="Times New Roman"/>
              </a:rPr>
              <a:t>tell me this </a:t>
            </a:r>
            <a:r>
              <a:rPr dirty="0" sz="1450" spc="-5">
                <a:latin typeface="Times New Roman"/>
                <a:cs typeface="Times New Roman"/>
              </a:rPr>
              <a:t>one thing," he </a:t>
            </a:r>
            <a:r>
              <a:rPr dirty="0" sz="1450" spc="-10">
                <a:latin typeface="Times New Roman"/>
                <a:cs typeface="Times New Roman"/>
              </a:rPr>
              <a:t>said, restraining himself from being  rude. "Is prostitution an evil </a:t>
            </a:r>
            <a:r>
              <a:rPr dirty="0" sz="1450" spc="-5">
                <a:latin typeface="Times New Roman"/>
                <a:cs typeface="Times New Roman"/>
              </a:rPr>
              <a:t>or</a:t>
            </a:r>
            <a:r>
              <a:rPr dirty="0" sz="1450" spc="20">
                <a:latin typeface="Times New Roman"/>
                <a:cs typeface="Times New Roman"/>
              </a:rPr>
              <a:t> </a:t>
            </a:r>
            <a:r>
              <a:rPr dirty="0" sz="1450" spc="-10">
                <a:latin typeface="Times New Roman"/>
                <a:cs typeface="Times New Roman"/>
              </a:rPr>
              <a:t>not?"</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"My dear </a:t>
            </a:r>
            <a:r>
              <a:rPr dirty="0" sz="1450" spc="-25">
                <a:latin typeface="Times New Roman"/>
                <a:cs typeface="Times New Roman"/>
              </a:rPr>
              <a:t>fellow, </a:t>
            </a:r>
            <a:r>
              <a:rPr dirty="0" sz="1450" spc="-10">
                <a:latin typeface="Times New Roman"/>
                <a:cs typeface="Times New Roman"/>
              </a:rPr>
              <a:t>who disputes it?" the doctor said with an expression as  though </a:t>
            </a:r>
            <a:r>
              <a:rPr dirty="0" sz="1450" spc="-5">
                <a:latin typeface="Times New Roman"/>
                <a:cs typeface="Times New Roman"/>
              </a:rPr>
              <a:t>he </a:t>
            </a:r>
            <a:r>
              <a:rPr dirty="0" sz="1450" spc="-10">
                <a:latin typeface="Times New Roman"/>
                <a:cs typeface="Times New Roman"/>
              </a:rPr>
              <a:t>had long ago solved all these questions for himself. "Who disputes  it?"</a:t>
            </a:r>
            <a:endParaRPr sz="1450">
              <a:latin typeface="Times New Roman"/>
              <a:cs typeface="Times New Roman"/>
            </a:endParaRPr>
          </a:p>
          <a:p>
            <a:pPr algn="just" marL="268605" marR="3689985">
              <a:lnSpc>
                <a:spcPts val="2520"/>
              </a:lnSpc>
              <a:spcBef>
                <a:spcPts val="85"/>
              </a:spcBef>
            </a:pPr>
            <a:r>
              <a:rPr dirty="0" sz="1450" spc="-10">
                <a:latin typeface="Times New Roman"/>
                <a:cs typeface="Times New Roman"/>
              </a:rPr>
              <a:t>"Are </a:t>
            </a:r>
            <a:r>
              <a:rPr dirty="0" sz="1450" spc="-5">
                <a:latin typeface="Times New Roman"/>
                <a:cs typeface="Times New Roman"/>
              </a:rPr>
              <a:t>you a </a:t>
            </a:r>
            <a:r>
              <a:rPr dirty="0" sz="1450" spc="-10">
                <a:latin typeface="Times New Roman"/>
                <a:cs typeface="Times New Roman"/>
              </a:rPr>
              <a:t>psychiatrist?"  </a:t>
            </a:r>
            <a:r>
              <a:rPr dirty="0" sz="1450" spc="-30">
                <a:latin typeface="Times New Roman"/>
                <a:cs typeface="Times New Roman"/>
              </a:rPr>
              <a:t>"Yes-s, </a:t>
            </a:r>
            <a:r>
              <a:rPr dirty="0" sz="1450" spc="-5">
                <a:latin typeface="Times New Roman"/>
                <a:cs typeface="Times New Roman"/>
              </a:rPr>
              <a:t>a</a:t>
            </a:r>
            <a:r>
              <a:rPr dirty="0" sz="1450" spc="5">
                <a:latin typeface="Times New Roman"/>
                <a:cs typeface="Times New Roman"/>
              </a:rPr>
              <a:t> </a:t>
            </a:r>
            <a:r>
              <a:rPr dirty="0" sz="1450" spc="-10">
                <a:latin typeface="Times New Roman"/>
                <a:cs typeface="Times New Roman"/>
              </a:rPr>
              <a:t>psychiatrist."</a:t>
            </a:r>
            <a:endParaRPr sz="1450">
              <a:latin typeface="Times New Roman"/>
              <a:cs typeface="Times New Roman"/>
            </a:endParaRPr>
          </a:p>
          <a:p>
            <a:pPr algn="just" marL="12700" marR="5080" indent="255904">
              <a:lnSpc>
                <a:spcPts val="1730"/>
              </a:lnSpc>
              <a:spcBef>
                <a:spcPts val="635"/>
              </a:spcBef>
            </a:pPr>
            <a:r>
              <a:rPr dirty="0" sz="1450" spc="-10">
                <a:latin typeface="Times New Roman"/>
                <a:cs typeface="Times New Roman"/>
              </a:rPr>
              <a:t>"Perhaps all </a:t>
            </a:r>
            <a:r>
              <a:rPr dirty="0" sz="1450" spc="-5">
                <a:latin typeface="Times New Roman"/>
                <a:cs typeface="Times New Roman"/>
              </a:rPr>
              <a:t>of you </a:t>
            </a:r>
            <a:r>
              <a:rPr dirty="0" sz="1450" spc="-10">
                <a:latin typeface="Times New Roman"/>
                <a:cs typeface="Times New Roman"/>
              </a:rPr>
              <a:t>are right," said </a:t>
            </a:r>
            <a:r>
              <a:rPr dirty="0" sz="1450" spc="-35">
                <a:latin typeface="Times New Roman"/>
                <a:cs typeface="Times New Roman"/>
              </a:rPr>
              <a:t>Vassiliev, </a:t>
            </a:r>
            <a:r>
              <a:rPr dirty="0" sz="1450" spc="-10">
                <a:latin typeface="Times New Roman"/>
                <a:cs typeface="Times New Roman"/>
              </a:rPr>
              <a:t>rising and beginning to walk  from corner to </a:t>
            </a:r>
            <a:r>
              <a:rPr dirty="0" sz="1450" spc="-20">
                <a:latin typeface="Times New Roman"/>
                <a:cs typeface="Times New Roman"/>
              </a:rPr>
              <a:t>corner. </a:t>
            </a:r>
            <a:r>
              <a:rPr dirty="0" sz="1450" spc="-10">
                <a:latin typeface="Times New Roman"/>
                <a:cs typeface="Times New Roman"/>
              </a:rPr>
              <a:t>"It may be. But to me all this seems amazing. They see  </a:t>
            </a:r>
            <a:r>
              <a:rPr dirty="0" sz="1450" spc="-5">
                <a:latin typeface="Times New Roman"/>
                <a:cs typeface="Times New Roman"/>
              </a:rPr>
              <a:t>a </a:t>
            </a:r>
            <a:r>
              <a:rPr dirty="0" sz="1450" spc="-10">
                <a:latin typeface="Times New Roman"/>
                <a:cs typeface="Times New Roman"/>
              </a:rPr>
              <a:t>great achievement in my having passed through two faculties at the  university; they praise me to the skies because </a:t>
            </a:r>
            <a:r>
              <a:rPr dirty="0" sz="1450" spc="-5">
                <a:latin typeface="Times New Roman"/>
                <a:cs typeface="Times New Roman"/>
              </a:rPr>
              <a:t>I </a:t>
            </a:r>
            <a:r>
              <a:rPr dirty="0" sz="1450" spc="-10">
                <a:latin typeface="Times New Roman"/>
                <a:cs typeface="Times New Roman"/>
              </a:rPr>
              <a:t>have written </a:t>
            </a:r>
            <a:r>
              <a:rPr dirty="0" sz="1450" spc="-5">
                <a:latin typeface="Times New Roman"/>
                <a:cs typeface="Times New Roman"/>
              </a:rPr>
              <a:t>a </a:t>
            </a:r>
            <a:r>
              <a:rPr dirty="0" sz="1450" spc="-10">
                <a:latin typeface="Times New Roman"/>
                <a:cs typeface="Times New Roman"/>
              </a:rPr>
              <a:t>work that will  </a:t>
            </a:r>
            <a:r>
              <a:rPr dirty="0" sz="1450" spc="-5">
                <a:latin typeface="Times New Roman"/>
                <a:cs typeface="Times New Roman"/>
              </a:rPr>
              <a:t>be </a:t>
            </a:r>
            <a:r>
              <a:rPr dirty="0" sz="1450" spc="-10">
                <a:latin typeface="Times New Roman"/>
                <a:cs typeface="Times New Roman"/>
              </a:rPr>
              <a:t>thrown away and forgotten in three years' time, </a:t>
            </a:r>
            <a:r>
              <a:rPr dirty="0" sz="1450" spc="-5">
                <a:latin typeface="Times New Roman"/>
                <a:cs typeface="Times New Roman"/>
              </a:rPr>
              <a:t>but </a:t>
            </a:r>
            <a:r>
              <a:rPr dirty="0" sz="1450" spc="-10">
                <a:latin typeface="Times New Roman"/>
                <a:cs typeface="Times New Roman"/>
              </a:rPr>
              <a:t>became </a:t>
            </a:r>
            <a:r>
              <a:rPr dirty="0" sz="1450" spc="-5">
                <a:latin typeface="Times New Roman"/>
                <a:cs typeface="Times New Roman"/>
              </a:rPr>
              <a:t>I </a:t>
            </a:r>
            <a:r>
              <a:rPr dirty="0" sz="1450" spc="-10">
                <a:latin typeface="Times New Roman"/>
                <a:cs typeface="Times New Roman"/>
              </a:rPr>
              <a:t>can't speak </a:t>
            </a:r>
            <a:r>
              <a:rPr dirty="0" sz="1450" spc="-5">
                <a:latin typeface="Times New Roman"/>
                <a:cs typeface="Times New Roman"/>
              </a:rPr>
              <a:t>of  </a:t>
            </a:r>
            <a:r>
              <a:rPr dirty="0" sz="1450" spc="-10">
                <a:latin typeface="Times New Roman"/>
                <a:cs typeface="Times New Roman"/>
              </a:rPr>
              <a:t>prostitutes as indifferently as </a:t>
            </a:r>
            <a:r>
              <a:rPr dirty="0" sz="1450" spc="-5">
                <a:latin typeface="Times New Roman"/>
                <a:cs typeface="Times New Roman"/>
              </a:rPr>
              <a:t>I </a:t>
            </a:r>
            <a:r>
              <a:rPr dirty="0" sz="1450" spc="-10">
                <a:latin typeface="Times New Roman"/>
                <a:cs typeface="Times New Roman"/>
              </a:rPr>
              <a:t>can about these chairs, they send me to doctors,  call me </a:t>
            </a:r>
            <a:r>
              <a:rPr dirty="0" sz="1450" spc="-5">
                <a:latin typeface="Times New Roman"/>
                <a:cs typeface="Times New Roman"/>
              </a:rPr>
              <a:t>a </a:t>
            </a:r>
            <a:r>
              <a:rPr dirty="0" sz="1450" spc="-10">
                <a:latin typeface="Times New Roman"/>
                <a:cs typeface="Times New Roman"/>
              </a:rPr>
              <a:t>lunatic, and pity</a:t>
            </a:r>
            <a:r>
              <a:rPr dirty="0" sz="1450" spc="1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7620" indent="255904">
              <a:lnSpc>
                <a:spcPts val="1730"/>
              </a:lnSpc>
              <a:spcBef>
                <a:spcPts val="705"/>
              </a:spcBef>
            </a:pPr>
            <a:r>
              <a:rPr dirty="0" sz="1450" spc="-10">
                <a:latin typeface="Times New Roman"/>
                <a:cs typeface="Times New Roman"/>
              </a:rPr>
              <a:t>For some reason </a:t>
            </a:r>
            <a:r>
              <a:rPr dirty="0" sz="1450" spc="-30">
                <a:latin typeface="Times New Roman"/>
                <a:cs typeface="Times New Roman"/>
              </a:rPr>
              <a:t>Vassiliev </a:t>
            </a:r>
            <a:r>
              <a:rPr dirty="0" sz="1450" spc="-10">
                <a:latin typeface="Times New Roman"/>
                <a:cs typeface="Times New Roman"/>
              </a:rPr>
              <a:t>suddenly began to feel an intolerable pity for  himself, his friends, and everybody whom </a:t>
            </a:r>
            <a:r>
              <a:rPr dirty="0" sz="1450" spc="-5">
                <a:latin typeface="Times New Roman"/>
                <a:cs typeface="Times New Roman"/>
              </a:rPr>
              <a:t>he </a:t>
            </a:r>
            <a:r>
              <a:rPr dirty="0" sz="1450" spc="-10">
                <a:latin typeface="Times New Roman"/>
                <a:cs typeface="Times New Roman"/>
              </a:rPr>
              <a:t>had seen the day before  </a:t>
            </a:r>
            <a:r>
              <a:rPr dirty="0" sz="1450" spc="-20">
                <a:latin typeface="Times New Roman"/>
                <a:cs typeface="Times New Roman"/>
              </a:rPr>
              <a:t>yesterday, </a:t>
            </a:r>
            <a:r>
              <a:rPr dirty="0" sz="1450" spc="-10">
                <a:latin typeface="Times New Roman"/>
                <a:cs typeface="Times New Roman"/>
              </a:rPr>
              <a:t>and for the </a:t>
            </a:r>
            <a:r>
              <a:rPr dirty="0" sz="1450" spc="-20">
                <a:latin typeface="Times New Roman"/>
                <a:cs typeface="Times New Roman"/>
              </a:rPr>
              <a:t>doctor. </a:t>
            </a:r>
            <a:r>
              <a:rPr dirty="0" sz="1450" spc="-10">
                <a:latin typeface="Times New Roman"/>
                <a:cs typeface="Times New Roman"/>
              </a:rPr>
              <a:t>He began to sob and fell into the</a:t>
            </a:r>
            <a:r>
              <a:rPr dirty="0" sz="1450" spc="125">
                <a:latin typeface="Times New Roman"/>
                <a:cs typeface="Times New Roman"/>
              </a:rPr>
              <a:t> </a:t>
            </a:r>
            <a:r>
              <a:rPr dirty="0" sz="1450" spc="-25">
                <a:latin typeface="Times New Roman"/>
                <a:cs typeface="Times New Roman"/>
              </a:rPr>
              <a:t>chair.</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 friends looked interrogatively at the </a:t>
            </a:r>
            <a:r>
              <a:rPr dirty="0" sz="1450" spc="-20">
                <a:latin typeface="Times New Roman"/>
                <a:cs typeface="Times New Roman"/>
              </a:rPr>
              <a:t>doctor. </a:t>
            </a:r>
            <a:r>
              <a:rPr dirty="0" sz="1450" spc="-10">
                <a:latin typeface="Times New Roman"/>
                <a:cs typeface="Times New Roman"/>
              </a:rPr>
              <a:t>He, looking as though </a:t>
            </a:r>
            <a:r>
              <a:rPr dirty="0" sz="1450" spc="-5">
                <a:latin typeface="Times New Roman"/>
                <a:cs typeface="Times New Roman"/>
              </a:rPr>
              <a:t>he  </a:t>
            </a:r>
            <a:r>
              <a:rPr dirty="0" sz="1450" spc="-10">
                <a:latin typeface="Times New Roman"/>
                <a:cs typeface="Times New Roman"/>
              </a:rPr>
              <a:t>magnificently understood the tears and the </a:t>
            </a:r>
            <a:r>
              <a:rPr dirty="0" sz="1450" spc="-15">
                <a:latin typeface="Times New Roman"/>
                <a:cs typeface="Times New Roman"/>
              </a:rPr>
              <a:t>despair, </a:t>
            </a:r>
            <a:r>
              <a:rPr dirty="0" sz="1450" spc="-10">
                <a:latin typeface="Times New Roman"/>
                <a:cs typeface="Times New Roman"/>
              </a:rPr>
              <a:t>and knew himself </a:t>
            </a:r>
            <a:r>
              <a:rPr dirty="0" sz="1450" spc="-5">
                <a:latin typeface="Times New Roman"/>
                <a:cs typeface="Times New Roman"/>
              </a:rPr>
              <a:t>a  </a:t>
            </a:r>
            <a:r>
              <a:rPr dirty="0" sz="1450" spc="-10">
                <a:latin typeface="Times New Roman"/>
                <a:cs typeface="Times New Roman"/>
              </a:rPr>
              <a:t>specialist</a:t>
            </a:r>
            <a:r>
              <a:rPr dirty="0" sz="1450" spc="40">
                <a:latin typeface="Times New Roman"/>
                <a:cs typeface="Times New Roman"/>
              </a:rPr>
              <a:t> </a:t>
            </a:r>
            <a:r>
              <a:rPr dirty="0" sz="1450" spc="-10">
                <a:latin typeface="Times New Roman"/>
                <a:cs typeface="Times New Roman"/>
              </a:rPr>
              <a:t>in</a:t>
            </a:r>
            <a:r>
              <a:rPr dirty="0" sz="1450" spc="40">
                <a:latin typeface="Times New Roman"/>
                <a:cs typeface="Times New Roman"/>
              </a:rPr>
              <a:t> </a:t>
            </a:r>
            <a:r>
              <a:rPr dirty="0" sz="1450" spc="-10">
                <a:latin typeface="Times New Roman"/>
                <a:cs typeface="Times New Roman"/>
              </a:rPr>
              <a:t>this</a:t>
            </a:r>
            <a:r>
              <a:rPr dirty="0" sz="1450" spc="40">
                <a:latin typeface="Times New Roman"/>
                <a:cs typeface="Times New Roman"/>
              </a:rPr>
              <a:t> </a:t>
            </a:r>
            <a:r>
              <a:rPr dirty="0" sz="1450" spc="-10">
                <a:latin typeface="Times New Roman"/>
                <a:cs typeface="Times New Roman"/>
              </a:rPr>
              <a:t>line,</a:t>
            </a:r>
            <a:r>
              <a:rPr dirty="0" sz="1450" spc="45">
                <a:latin typeface="Times New Roman"/>
                <a:cs typeface="Times New Roman"/>
              </a:rPr>
              <a:t> </a:t>
            </a:r>
            <a:r>
              <a:rPr dirty="0" sz="1450" spc="-10">
                <a:latin typeface="Times New Roman"/>
                <a:cs typeface="Times New Roman"/>
              </a:rPr>
              <a:t>approached</a:t>
            </a:r>
            <a:r>
              <a:rPr dirty="0" sz="1450" spc="40">
                <a:latin typeface="Times New Roman"/>
                <a:cs typeface="Times New Roman"/>
              </a:rPr>
              <a:t> </a:t>
            </a:r>
            <a:r>
              <a:rPr dirty="0" sz="1450" spc="-30">
                <a:latin typeface="Times New Roman"/>
                <a:cs typeface="Times New Roman"/>
              </a:rPr>
              <a:t>Vassiliev</a:t>
            </a:r>
            <a:r>
              <a:rPr dirty="0" sz="1450" spc="40">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10">
                <a:latin typeface="Times New Roman"/>
                <a:cs typeface="Times New Roman"/>
              </a:rPr>
              <a:t>gave</a:t>
            </a:r>
            <a:r>
              <a:rPr dirty="0" sz="1450" spc="40">
                <a:latin typeface="Times New Roman"/>
                <a:cs typeface="Times New Roman"/>
              </a:rPr>
              <a:t> </a:t>
            </a:r>
            <a:r>
              <a:rPr dirty="0" sz="1450" spc="-10">
                <a:latin typeface="Times New Roman"/>
                <a:cs typeface="Times New Roman"/>
              </a:rPr>
              <a:t>him</a:t>
            </a:r>
            <a:r>
              <a:rPr dirty="0" sz="1450" spc="40">
                <a:latin typeface="Times New Roman"/>
                <a:cs typeface="Times New Roman"/>
              </a:rPr>
              <a:t> </a:t>
            </a:r>
            <a:r>
              <a:rPr dirty="0" sz="1450" spc="-10">
                <a:latin typeface="Times New Roman"/>
                <a:cs typeface="Times New Roman"/>
              </a:rPr>
              <a:t>some</a:t>
            </a:r>
            <a:r>
              <a:rPr dirty="0" sz="1450" spc="45">
                <a:latin typeface="Times New Roman"/>
                <a:cs typeface="Times New Roman"/>
              </a:rPr>
              <a:t> </a:t>
            </a:r>
            <a:r>
              <a:rPr dirty="0" sz="1450" spc="-10">
                <a:latin typeface="Times New Roman"/>
                <a:cs typeface="Times New Roman"/>
              </a:rPr>
              <a:t>drops</a:t>
            </a:r>
            <a:r>
              <a:rPr dirty="0" sz="1450" spc="40">
                <a:latin typeface="Times New Roman"/>
                <a:cs typeface="Times New Roman"/>
              </a:rPr>
              <a:t> </a:t>
            </a:r>
            <a:r>
              <a:rPr dirty="0" sz="1450" spc="-10">
                <a:latin typeface="Times New Roman"/>
                <a:cs typeface="Times New Roman"/>
              </a:rPr>
              <a:t>to</a:t>
            </a:r>
            <a:r>
              <a:rPr dirty="0" sz="1450" spc="40">
                <a:latin typeface="Times New Roman"/>
                <a:cs typeface="Times New Roman"/>
              </a:rPr>
              <a:t> </a:t>
            </a:r>
            <a:r>
              <a:rPr dirty="0" sz="1450" spc="-10">
                <a:latin typeface="Times New Roman"/>
                <a:cs typeface="Times New Roman"/>
              </a:rPr>
              <a:t>drink,</a:t>
            </a:r>
            <a:endParaRPr sz="1450">
              <a:latin typeface="Times New Roman"/>
              <a:cs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710" cy="2512060"/>
          </a:xfrm>
          <a:prstGeom prst="rect">
            <a:avLst/>
          </a:prstGeom>
        </p:spPr>
        <p:txBody>
          <a:bodyPr wrap="square" lIns="0" tIns="20955" rIns="0" bIns="0" rtlCol="0" vert="horz">
            <a:spAutoFit/>
          </a:bodyPr>
          <a:lstStyle/>
          <a:p>
            <a:pPr algn="just" marL="12700" marR="5080">
              <a:lnSpc>
                <a:spcPts val="1720"/>
              </a:lnSpc>
              <a:spcBef>
                <a:spcPts val="165"/>
              </a:spcBef>
            </a:pPr>
            <a:r>
              <a:rPr dirty="0" sz="1450" spc="-10">
                <a:latin typeface="Times New Roman"/>
                <a:cs typeface="Times New Roman"/>
              </a:rPr>
              <a:t>and then when </a:t>
            </a:r>
            <a:r>
              <a:rPr dirty="0" sz="1450" spc="-30">
                <a:latin typeface="Times New Roman"/>
                <a:cs typeface="Times New Roman"/>
              </a:rPr>
              <a:t>Vassiliev </a:t>
            </a:r>
            <a:r>
              <a:rPr dirty="0" sz="1450" spc="-10">
                <a:latin typeface="Times New Roman"/>
                <a:cs typeface="Times New Roman"/>
              </a:rPr>
              <a:t>grew calm undressed him and began to examine the  sensitiveness </a:t>
            </a:r>
            <a:r>
              <a:rPr dirty="0" sz="1450" spc="-5">
                <a:latin typeface="Times New Roman"/>
                <a:cs typeface="Times New Roman"/>
              </a:rPr>
              <a:t>of </a:t>
            </a:r>
            <a:r>
              <a:rPr dirty="0" sz="1450" spc="-10">
                <a:latin typeface="Times New Roman"/>
                <a:cs typeface="Times New Roman"/>
              </a:rPr>
              <a:t>his skin, </a:t>
            </a:r>
            <a:r>
              <a:rPr dirty="0" sz="1450" spc="-5">
                <a:latin typeface="Times New Roman"/>
                <a:cs typeface="Times New Roman"/>
              </a:rPr>
              <a:t>of </a:t>
            </a:r>
            <a:r>
              <a:rPr dirty="0" sz="1450" spc="-10">
                <a:latin typeface="Times New Roman"/>
                <a:cs typeface="Times New Roman"/>
              </a:rPr>
              <a:t>the knee</a:t>
            </a:r>
            <a:r>
              <a:rPr dirty="0" sz="1450" spc="20">
                <a:latin typeface="Times New Roman"/>
                <a:cs typeface="Times New Roman"/>
              </a:rPr>
              <a:t> </a:t>
            </a:r>
            <a:r>
              <a:rPr dirty="0" sz="1450" spc="-10">
                <a:latin typeface="Times New Roman"/>
                <a:cs typeface="Times New Roman"/>
              </a:rPr>
              <a:t>reflexes....</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And </a:t>
            </a:r>
            <a:r>
              <a:rPr dirty="0" sz="1450" spc="-30">
                <a:latin typeface="Times New Roman"/>
                <a:cs typeface="Times New Roman"/>
              </a:rPr>
              <a:t>Vassiliev </a:t>
            </a:r>
            <a:r>
              <a:rPr dirty="0" sz="1450" spc="-10">
                <a:latin typeface="Times New Roman"/>
                <a:cs typeface="Times New Roman"/>
              </a:rPr>
              <a:t>felt </a:t>
            </a:r>
            <a:r>
              <a:rPr dirty="0" sz="1450" spc="-20">
                <a:latin typeface="Times New Roman"/>
                <a:cs typeface="Times New Roman"/>
              </a:rPr>
              <a:t>better.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was coming </a:t>
            </a:r>
            <a:r>
              <a:rPr dirty="0" sz="1450" spc="-5">
                <a:latin typeface="Times New Roman"/>
                <a:cs typeface="Times New Roman"/>
              </a:rPr>
              <a:t>out of </a:t>
            </a:r>
            <a:r>
              <a:rPr dirty="0" sz="1450" spc="-10">
                <a:latin typeface="Times New Roman"/>
                <a:cs typeface="Times New Roman"/>
              </a:rPr>
              <a:t>the doctor's </a:t>
            </a:r>
            <a:r>
              <a:rPr dirty="0" sz="1450" spc="-5">
                <a:latin typeface="Times New Roman"/>
                <a:cs typeface="Times New Roman"/>
              </a:rPr>
              <a:t>he </a:t>
            </a:r>
            <a:r>
              <a:rPr dirty="0" sz="1450" spc="-10">
                <a:latin typeface="Times New Roman"/>
                <a:cs typeface="Times New Roman"/>
              </a:rPr>
              <a:t>was  already ashamed; the noise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traffic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seem irritating, and the  heaviness beneath his heart became easier and easier as though it were  thawing. In his hand were two prescriptions. One was for kali-bromatum, the  other—morphia. He used to take both</a:t>
            </a:r>
            <a:r>
              <a:rPr dirty="0" sz="1450" spc="20">
                <a:latin typeface="Times New Roman"/>
                <a:cs typeface="Times New Roman"/>
              </a:rPr>
              <a:t> </a:t>
            </a:r>
            <a:r>
              <a:rPr dirty="0" sz="1450" spc="-10">
                <a:latin typeface="Times New Roman"/>
                <a:cs typeface="Times New Roman"/>
              </a:rPr>
              <a:t>before.</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He stood still in the street for </a:t>
            </a:r>
            <a:r>
              <a:rPr dirty="0" sz="1450" spc="-5">
                <a:latin typeface="Times New Roman"/>
                <a:cs typeface="Times New Roman"/>
              </a:rPr>
              <a:t>a </a:t>
            </a:r>
            <a:r>
              <a:rPr dirty="0" sz="1450" spc="-10">
                <a:latin typeface="Times New Roman"/>
                <a:cs typeface="Times New Roman"/>
              </a:rPr>
              <a:t>while, pensive, and then, taking leave </a:t>
            </a:r>
            <a:r>
              <a:rPr dirty="0" sz="1450" spc="-5">
                <a:latin typeface="Times New Roman"/>
                <a:cs typeface="Times New Roman"/>
              </a:rPr>
              <a:t>of </a:t>
            </a:r>
            <a:r>
              <a:rPr dirty="0" sz="1450" spc="-10">
                <a:latin typeface="Times New Roman"/>
                <a:cs typeface="Times New Roman"/>
              </a:rPr>
              <a:t>his  friends, lazily dragged </a:t>
            </a:r>
            <a:r>
              <a:rPr dirty="0" sz="1450" spc="-5">
                <a:latin typeface="Times New Roman"/>
                <a:cs typeface="Times New Roman"/>
              </a:rPr>
              <a:t>on </a:t>
            </a:r>
            <a:r>
              <a:rPr dirty="0" sz="1450" spc="-10">
                <a:latin typeface="Times New Roman"/>
                <a:cs typeface="Times New Roman"/>
              </a:rPr>
              <a:t>towards the</a:t>
            </a:r>
            <a:r>
              <a:rPr dirty="0" sz="1450" spc="15">
                <a:latin typeface="Times New Roman"/>
                <a:cs typeface="Times New Roman"/>
              </a:rPr>
              <a:t> </a:t>
            </a:r>
            <a:r>
              <a:rPr dirty="0" sz="1450" spc="-15">
                <a:latin typeface="Times New Roman"/>
                <a:cs typeface="Times New Roman"/>
              </a:rPr>
              <a:t>university.</a:t>
            </a:r>
            <a:endParaRPr sz="1450">
              <a:latin typeface="Times New Roman"/>
              <a:cs typeface="Times New Roman"/>
            </a:endParaRPr>
          </a:p>
          <a:p>
            <a:pPr algn="ctr">
              <a:lnSpc>
                <a:spcPct val="100000"/>
              </a:lnSpc>
              <a:spcBef>
                <a:spcPts val="725"/>
              </a:spcBef>
            </a:pPr>
            <a:r>
              <a:rPr dirty="0" sz="1450" spc="-5">
                <a:latin typeface="Times New Roman"/>
                <a:cs typeface="Times New Roman"/>
              </a:rPr>
              <a:t>****</a:t>
            </a:r>
            <a:endParaRPr sz="1450">
              <a:latin typeface="Times New Roman"/>
              <a:cs typeface="Times New Roman"/>
            </a:endParaRPr>
          </a:p>
        </p:txBody>
      </p:sp>
      <p:sp>
        <p:nvSpPr>
          <p:cNvPr id="3" name="object 3"/>
          <p:cNvSpPr txBox="1"/>
          <p:nvPr/>
        </p:nvSpPr>
        <p:spPr>
          <a:xfrm>
            <a:off x="876300" y="3673247"/>
            <a:ext cx="5807710" cy="6345555"/>
          </a:xfrm>
          <a:prstGeom prst="rect">
            <a:avLst/>
          </a:prstGeom>
        </p:spPr>
        <p:txBody>
          <a:bodyPr wrap="square" lIns="0" tIns="11430" rIns="0" bIns="0" rtlCol="0" vert="horz">
            <a:spAutoFit/>
          </a:bodyPr>
          <a:lstStyle/>
          <a:p>
            <a:pPr algn="ctr">
              <a:lnSpc>
                <a:spcPct val="100000"/>
              </a:lnSpc>
              <a:spcBef>
                <a:spcPts val="90"/>
              </a:spcBef>
            </a:pPr>
            <a:r>
              <a:rPr dirty="0" sz="1450" spc="-20" b="1">
                <a:latin typeface="Times New Roman"/>
                <a:cs typeface="Times New Roman"/>
              </a:rPr>
              <a:t>MISFORTUNE</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715" indent="255904">
              <a:lnSpc>
                <a:spcPts val="1730"/>
              </a:lnSpc>
            </a:pPr>
            <a:r>
              <a:rPr dirty="0" sz="1450" spc="-10">
                <a:latin typeface="Times New Roman"/>
                <a:cs typeface="Times New Roman"/>
              </a:rPr>
              <a:t>Sophia Pietrovna, the wife </a:t>
            </a:r>
            <a:r>
              <a:rPr dirty="0" sz="1450" spc="-5">
                <a:latin typeface="Times New Roman"/>
                <a:cs typeface="Times New Roman"/>
              </a:rPr>
              <a:t>of </a:t>
            </a:r>
            <a:r>
              <a:rPr dirty="0" sz="1450" spc="-10">
                <a:latin typeface="Times New Roman"/>
                <a:cs typeface="Times New Roman"/>
              </a:rPr>
              <a:t>the solicitor </a:t>
            </a:r>
            <a:r>
              <a:rPr dirty="0" sz="1450" spc="-20">
                <a:latin typeface="Times New Roman"/>
                <a:cs typeface="Times New Roman"/>
              </a:rPr>
              <a:t>Loubianzev, </a:t>
            </a:r>
            <a:r>
              <a:rPr dirty="0" sz="1450" spc="-5">
                <a:latin typeface="Times New Roman"/>
                <a:cs typeface="Times New Roman"/>
              </a:rPr>
              <a:t>a </a:t>
            </a:r>
            <a:r>
              <a:rPr dirty="0" sz="1450" spc="-10">
                <a:latin typeface="Times New Roman"/>
                <a:cs typeface="Times New Roman"/>
              </a:rPr>
              <a:t>handsome </a:t>
            </a:r>
            <a:r>
              <a:rPr dirty="0" sz="1450" spc="-5">
                <a:latin typeface="Times New Roman"/>
                <a:cs typeface="Times New Roman"/>
              </a:rPr>
              <a:t>young  </a:t>
            </a:r>
            <a:r>
              <a:rPr dirty="0" sz="1450" spc="-10">
                <a:latin typeface="Times New Roman"/>
                <a:cs typeface="Times New Roman"/>
              </a:rPr>
              <a:t>woman </a:t>
            </a:r>
            <a:r>
              <a:rPr dirty="0" sz="1450" spc="-5">
                <a:latin typeface="Times New Roman"/>
                <a:cs typeface="Times New Roman"/>
              </a:rPr>
              <a:t>of </a:t>
            </a:r>
            <a:r>
              <a:rPr dirty="0" sz="1450" spc="-10">
                <a:latin typeface="Times New Roman"/>
                <a:cs typeface="Times New Roman"/>
              </a:rPr>
              <a:t>about twenty-five, was walking quickly along </a:t>
            </a:r>
            <a:r>
              <a:rPr dirty="0" sz="1450" spc="-5">
                <a:latin typeface="Times New Roman"/>
                <a:cs typeface="Times New Roman"/>
              </a:rPr>
              <a:t>a </a:t>
            </a:r>
            <a:r>
              <a:rPr dirty="0" sz="1450" spc="-10">
                <a:latin typeface="Times New Roman"/>
                <a:cs typeface="Times New Roman"/>
              </a:rPr>
              <a:t>forest path with her  bungalow </a:t>
            </a:r>
            <a:r>
              <a:rPr dirty="0" sz="1450" spc="-15">
                <a:latin typeface="Times New Roman"/>
                <a:cs typeface="Times New Roman"/>
              </a:rPr>
              <a:t>neighbour, </a:t>
            </a:r>
            <a:r>
              <a:rPr dirty="0" sz="1450" spc="-10">
                <a:latin typeface="Times New Roman"/>
                <a:cs typeface="Times New Roman"/>
              </a:rPr>
              <a:t>the barrister Ilyin. It was just after </a:t>
            </a:r>
            <a:r>
              <a:rPr dirty="0" sz="1450" spc="-25">
                <a:latin typeface="Times New Roman"/>
                <a:cs typeface="Times New Roman"/>
              </a:rPr>
              <a:t>four. </a:t>
            </a:r>
            <a:r>
              <a:rPr dirty="0" sz="1450" spc="-10">
                <a:latin typeface="Times New Roman"/>
                <a:cs typeface="Times New Roman"/>
              </a:rPr>
              <a:t>In the distance,  above the path, white feathery clouds gathered; from behind them some bright  blue pieces </a:t>
            </a:r>
            <a:r>
              <a:rPr dirty="0" sz="1450" spc="-5">
                <a:latin typeface="Times New Roman"/>
                <a:cs typeface="Times New Roman"/>
              </a:rPr>
              <a:t>of </a:t>
            </a:r>
            <a:r>
              <a:rPr dirty="0" sz="1450" spc="-10">
                <a:latin typeface="Times New Roman"/>
                <a:cs typeface="Times New Roman"/>
              </a:rPr>
              <a:t>cloud showed through. The clouds were motionless, as if caught  </a:t>
            </a:r>
            <a:r>
              <a:rPr dirty="0" sz="1450" spc="-5">
                <a:latin typeface="Times New Roman"/>
                <a:cs typeface="Times New Roman"/>
              </a:rPr>
              <a:t>on </a:t>
            </a:r>
            <a:r>
              <a:rPr dirty="0" sz="1450" spc="-10">
                <a:latin typeface="Times New Roman"/>
                <a:cs typeface="Times New Roman"/>
              </a:rPr>
              <a:t>the tops </a:t>
            </a:r>
            <a:r>
              <a:rPr dirty="0" sz="1450" spc="-5">
                <a:latin typeface="Times New Roman"/>
                <a:cs typeface="Times New Roman"/>
              </a:rPr>
              <a:t>of </a:t>
            </a:r>
            <a:r>
              <a:rPr dirty="0" sz="1450" spc="-10">
                <a:latin typeface="Times New Roman"/>
                <a:cs typeface="Times New Roman"/>
              </a:rPr>
              <a:t>the tall, aged fir trees. It was calm and</a:t>
            </a:r>
            <a:r>
              <a:rPr dirty="0" sz="1450" spc="55">
                <a:latin typeface="Times New Roman"/>
                <a:cs typeface="Times New Roman"/>
              </a:rPr>
              <a:t> </a:t>
            </a:r>
            <a:r>
              <a:rPr dirty="0" sz="1450" spc="-10">
                <a:latin typeface="Times New Roman"/>
                <a:cs typeface="Times New Roman"/>
              </a:rPr>
              <a:t>warm.</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In the distance the path was </a:t>
            </a:r>
            <a:r>
              <a:rPr dirty="0" sz="1450" spc="-5">
                <a:latin typeface="Times New Roman"/>
                <a:cs typeface="Times New Roman"/>
              </a:rPr>
              <a:t>cut </a:t>
            </a:r>
            <a:r>
              <a:rPr dirty="0" sz="1450" spc="-10">
                <a:latin typeface="Times New Roman"/>
                <a:cs typeface="Times New Roman"/>
              </a:rPr>
              <a:t>across </a:t>
            </a:r>
            <a:r>
              <a:rPr dirty="0" sz="1450" spc="-5">
                <a:latin typeface="Times New Roman"/>
                <a:cs typeface="Times New Roman"/>
              </a:rPr>
              <a:t>by a </a:t>
            </a:r>
            <a:r>
              <a:rPr dirty="0" sz="1450" spc="-10">
                <a:latin typeface="Times New Roman"/>
                <a:cs typeface="Times New Roman"/>
              </a:rPr>
              <a:t>low railway embankment,  along which at this </a:t>
            </a:r>
            <a:r>
              <a:rPr dirty="0" sz="1450" spc="-20">
                <a:latin typeface="Times New Roman"/>
                <a:cs typeface="Times New Roman"/>
              </a:rPr>
              <a:t>hour, </a:t>
            </a:r>
            <a:r>
              <a:rPr dirty="0" sz="1450" spc="-10">
                <a:latin typeface="Times New Roman"/>
                <a:cs typeface="Times New Roman"/>
              </a:rPr>
              <a:t>for some reason </a:t>
            </a:r>
            <a:r>
              <a:rPr dirty="0" sz="1450" spc="-5">
                <a:latin typeface="Times New Roman"/>
                <a:cs typeface="Times New Roman"/>
              </a:rPr>
              <a:t>or </a:t>
            </a:r>
            <a:r>
              <a:rPr dirty="0" sz="1450" spc="-20">
                <a:latin typeface="Times New Roman"/>
                <a:cs typeface="Times New Roman"/>
              </a:rPr>
              <a:t>other, </a:t>
            </a:r>
            <a:r>
              <a:rPr dirty="0" sz="1450" spc="-5">
                <a:latin typeface="Times New Roman"/>
                <a:cs typeface="Times New Roman"/>
              </a:rPr>
              <a:t>a </a:t>
            </a:r>
            <a:r>
              <a:rPr dirty="0" sz="1450" spc="-10">
                <a:latin typeface="Times New Roman"/>
                <a:cs typeface="Times New Roman"/>
              </a:rPr>
              <a:t>sentry strode. Just behind  the embankment </a:t>
            </a:r>
            <a:r>
              <a:rPr dirty="0" sz="1450" spc="-5">
                <a:latin typeface="Times New Roman"/>
                <a:cs typeface="Times New Roman"/>
              </a:rPr>
              <a:t>a big, </a:t>
            </a:r>
            <a:r>
              <a:rPr dirty="0" sz="1450" spc="-10">
                <a:latin typeface="Times New Roman"/>
                <a:cs typeface="Times New Roman"/>
              </a:rPr>
              <a:t>six-towered church with </a:t>
            </a:r>
            <a:r>
              <a:rPr dirty="0" sz="1450" spc="-5">
                <a:latin typeface="Times New Roman"/>
                <a:cs typeface="Times New Roman"/>
              </a:rPr>
              <a:t>a </a:t>
            </a:r>
            <a:r>
              <a:rPr dirty="0" sz="1450" spc="-10">
                <a:latin typeface="Times New Roman"/>
                <a:cs typeface="Times New Roman"/>
              </a:rPr>
              <a:t>rusty roof shone</a:t>
            </a:r>
            <a:r>
              <a:rPr dirty="0" sz="1450" spc="65">
                <a:latin typeface="Times New Roman"/>
                <a:cs typeface="Times New Roman"/>
              </a:rPr>
              <a:t> </a:t>
            </a:r>
            <a:r>
              <a:rPr dirty="0" sz="1450" spc="-10">
                <a:latin typeface="Times New Roman"/>
                <a:cs typeface="Times New Roman"/>
              </a:rPr>
              <a:t>white.</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"I did </a:t>
            </a:r>
            <a:r>
              <a:rPr dirty="0" sz="1450" spc="-5">
                <a:latin typeface="Times New Roman"/>
                <a:cs typeface="Times New Roman"/>
              </a:rPr>
              <a:t>not </a:t>
            </a:r>
            <a:r>
              <a:rPr dirty="0" sz="1450" spc="-10">
                <a:latin typeface="Times New Roman"/>
                <a:cs typeface="Times New Roman"/>
              </a:rPr>
              <a:t>expect to meet </a:t>
            </a:r>
            <a:r>
              <a:rPr dirty="0" sz="1450" spc="-5">
                <a:latin typeface="Times New Roman"/>
                <a:cs typeface="Times New Roman"/>
              </a:rPr>
              <a:t>you </a:t>
            </a:r>
            <a:r>
              <a:rPr dirty="0" sz="1450" spc="-10">
                <a:latin typeface="Times New Roman"/>
                <a:cs typeface="Times New Roman"/>
              </a:rPr>
              <a:t>here," Sophia Pietrovna was saying, looking  down and touching the last year's leaves with the end </a:t>
            </a:r>
            <a:r>
              <a:rPr dirty="0" sz="1450" spc="-5">
                <a:latin typeface="Times New Roman"/>
                <a:cs typeface="Times New Roman"/>
              </a:rPr>
              <a:t>of </a:t>
            </a:r>
            <a:r>
              <a:rPr dirty="0" sz="1450" spc="-10">
                <a:latin typeface="Times New Roman"/>
                <a:cs typeface="Times New Roman"/>
              </a:rPr>
              <a:t>her parasol. "But now  </a:t>
            </a:r>
            <a:r>
              <a:rPr dirty="0" sz="1450" spc="-5">
                <a:latin typeface="Times New Roman"/>
                <a:cs typeface="Times New Roman"/>
              </a:rPr>
              <a:t>I </a:t>
            </a:r>
            <a:r>
              <a:rPr dirty="0" sz="1450" spc="-10">
                <a:latin typeface="Times New Roman"/>
                <a:cs typeface="Times New Roman"/>
              </a:rPr>
              <a:t>am glad to have met </a:t>
            </a:r>
            <a:r>
              <a:rPr dirty="0" sz="1450" spc="-5">
                <a:latin typeface="Times New Roman"/>
                <a:cs typeface="Times New Roman"/>
              </a:rPr>
              <a:t>you. I </a:t>
            </a:r>
            <a:r>
              <a:rPr dirty="0" sz="1450" spc="-10">
                <a:latin typeface="Times New Roman"/>
                <a:cs typeface="Times New Roman"/>
              </a:rPr>
              <a:t>want to speak to </a:t>
            </a:r>
            <a:r>
              <a:rPr dirty="0" sz="1450" spc="-5">
                <a:latin typeface="Times New Roman"/>
                <a:cs typeface="Times New Roman"/>
              </a:rPr>
              <a:t>you </a:t>
            </a:r>
            <a:r>
              <a:rPr dirty="0" sz="1450" spc="-10">
                <a:latin typeface="Times New Roman"/>
                <a:cs typeface="Times New Roman"/>
              </a:rPr>
              <a:t>seriously and </a:t>
            </a:r>
            <a:r>
              <a:rPr dirty="0" sz="1450" spc="-20">
                <a:latin typeface="Times New Roman"/>
                <a:cs typeface="Times New Roman"/>
              </a:rPr>
              <a:t>finally. </a:t>
            </a:r>
            <a:r>
              <a:rPr dirty="0" sz="1450" spc="-10">
                <a:latin typeface="Times New Roman"/>
                <a:cs typeface="Times New Roman"/>
              </a:rPr>
              <a:t>Ivan  Mikhailovich, if </a:t>
            </a:r>
            <a:r>
              <a:rPr dirty="0" sz="1450" spc="-5">
                <a:latin typeface="Times New Roman"/>
                <a:cs typeface="Times New Roman"/>
              </a:rPr>
              <a:t>you </a:t>
            </a:r>
            <a:r>
              <a:rPr dirty="0" sz="1450" spc="-10">
                <a:latin typeface="Times New Roman"/>
                <a:cs typeface="Times New Roman"/>
              </a:rPr>
              <a:t>really love and respect me </a:t>
            </a:r>
            <a:r>
              <a:rPr dirty="0" sz="1450" spc="-5">
                <a:latin typeface="Times New Roman"/>
                <a:cs typeface="Times New Roman"/>
              </a:rPr>
              <a:t>I </a:t>
            </a:r>
            <a:r>
              <a:rPr dirty="0" sz="1450" spc="-10">
                <a:latin typeface="Times New Roman"/>
                <a:cs typeface="Times New Roman"/>
              </a:rPr>
              <a:t>implore </a:t>
            </a:r>
            <a:r>
              <a:rPr dirty="0" sz="1450" spc="-5">
                <a:latin typeface="Times New Roman"/>
                <a:cs typeface="Times New Roman"/>
              </a:rPr>
              <a:t>you </a:t>
            </a:r>
            <a:r>
              <a:rPr dirty="0" sz="1450" spc="-10">
                <a:latin typeface="Times New Roman"/>
                <a:cs typeface="Times New Roman"/>
              </a:rPr>
              <a:t>to stop pursuing  me </a:t>
            </a:r>
            <a:r>
              <a:rPr dirty="0" sz="1450" spc="-5">
                <a:latin typeface="Times New Roman"/>
                <a:cs typeface="Times New Roman"/>
              </a:rPr>
              <a:t>i </a:t>
            </a:r>
            <a:r>
              <a:rPr dirty="0" sz="1450" spc="-60">
                <a:latin typeface="Times New Roman"/>
                <a:cs typeface="Times New Roman"/>
              </a:rPr>
              <a:t>You </a:t>
            </a:r>
            <a:r>
              <a:rPr dirty="0" sz="1450" spc="-10">
                <a:latin typeface="Times New Roman"/>
                <a:cs typeface="Times New Roman"/>
              </a:rPr>
              <a:t>follow me like </a:t>
            </a:r>
            <a:r>
              <a:rPr dirty="0" sz="1450" spc="-5">
                <a:latin typeface="Times New Roman"/>
                <a:cs typeface="Times New Roman"/>
              </a:rPr>
              <a:t>a </a:t>
            </a:r>
            <a:r>
              <a:rPr dirty="0" sz="1450" spc="-10">
                <a:latin typeface="Times New Roman"/>
                <a:cs typeface="Times New Roman"/>
              </a:rPr>
              <a:t>shadow—there's such </a:t>
            </a:r>
            <a:r>
              <a:rPr dirty="0" sz="1450" spc="-5">
                <a:latin typeface="Times New Roman"/>
                <a:cs typeface="Times New Roman"/>
              </a:rPr>
              <a:t>a </a:t>
            </a:r>
            <a:r>
              <a:rPr dirty="0" sz="1450" spc="-10">
                <a:latin typeface="Times New Roman"/>
                <a:cs typeface="Times New Roman"/>
              </a:rPr>
              <a:t>wicked look in </a:t>
            </a:r>
            <a:r>
              <a:rPr dirty="0" sz="1450" spc="-5">
                <a:latin typeface="Times New Roman"/>
                <a:cs typeface="Times New Roman"/>
              </a:rPr>
              <a:t>your </a:t>
            </a:r>
            <a:r>
              <a:rPr dirty="0" sz="1450" spc="-10">
                <a:latin typeface="Times New Roman"/>
                <a:cs typeface="Times New Roman"/>
              </a:rPr>
              <a:t>eye—  </a:t>
            </a:r>
            <a:r>
              <a:rPr dirty="0" sz="1450" spc="-5">
                <a:latin typeface="Times New Roman"/>
                <a:cs typeface="Times New Roman"/>
              </a:rPr>
              <a:t>you </a:t>
            </a:r>
            <a:r>
              <a:rPr dirty="0" sz="1450" spc="-10">
                <a:latin typeface="Times New Roman"/>
                <a:cs typeface="Times New Roman"/>
              </a:rPr>
              <a:t>make love to me—write extraordinary letters and </a:t>
            </a:r>
            <a:r>
              <a:rPr dirty="0" sz="1450" spc="-5">
                <a:latin typeface="Times New Roman"/>
                <a:cs typeface="Times New Roman"/>
              </a:rPr>
              <a:t>... I don't </a:t>
            </a:r>
            <a:r>
              <a:rPr dirty="0" sz="1450" spc="-10">
                <a:latin typeface="Times New Roman"/>
                <a:cs typeface="Times New Roman"/>
              </a:rPr>
              <a:t>know how all  this is going to end—Good Heavens! What can all this lead</a:t>
            </a:r>
            <a:r>
              <a:rPr dirty="0" sz="1450" spc="65">
                <a:latin typeface="Times New Roman"/>
                <a:cs typeface="Times New Roman"/>
              </a:rPr>
              <a:t> </a:t>
            </a:r>
            <a:r>
              <a:rPr dirty="0" sz="1450" spc="-10">
                <a:latin typeface="Times New Roman"/>
                <a:cs typeface="Times New Roman"/>
              </a:rPr>
              <a:t>to?"</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Ilyin was silent. Sophia Pietrovna took </a:t>
            </a:r>
            <a:r>
              <a:rPr dirty="0" sz="1450" spc="-5">
                <a:latin typeface="Times New Roman"/>
                <a:cs typeface="Times New Roman"/>
              </a:rPr>
              <a:t>a </a:t>
            </a:r>
            <a:r>
              <a:rPr dirty="0" sz="1450" spc="-10">
                <a:latin typeface="Times New Roman"/>
                <a:cs typeface="Times New Roman"/>
              </a:rPr>
              <a:t>few steps and</a:t>
            </a:r>
            <a:r>
              <a:rPr dirty="0" sz="1450" spc="70">
                <a:latin typeface="Times New Roman"/>
                <a:cs typeface="Times New Roman"/>
              </a:rPr>
              <a:t> </a:t>
            </a:r>
            <a:r>
              <a:rPr dirty="0" sz="1450" spc="-10">
                <a:latin typeface="Times New Roman"/>
                <a:cs typeface="Times New Roman"/>
              </a:rPr>
              <a:t>continued:</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"And this sudden complete change has happened in two </a:t>
            </a:r>
            <a:r>
              <a:rPr dirty="0" sz="1450" spc="-5">
                <a:latin typeface="Times New Roman"/>
                <a:cs typeface="Times New Roman"/>
              </a:rPr>
              <a:t>or </a:t>
            </a:r>
            <a:r>
              <a:rPr dirty="0" sz="1450" spc="-10">
                <a:latin typeface="Times New Roman"/>
                <a:cs typeface="Times New Roman"/>
              </a:rPr>
              <a:t>three weeks  after five years </a:t>
            </a:r>
            <a:r>
              <a:rPr dirty="0" sz="1450" spc="-5">
                <a:latin typeface="Times New Roman"/>
                <a:cs typeface="Times New Roman"/>
              </a:rPr>
              <a:t>of </a:t>
            </a:r>
            <a:r>
              <a:rPr dirty="0" sz="1450" spc="-10">
                <a:latin typeface="Times New Roman"/>
                <a:cs typeface="Times New Roman"/>
              </a:rPr>
              <a:t>friendship. </a:t>
            </a:r>
            <a:r>
              <a:rPr dirty="0" sz="1450" spc="-5">
                <a:latin typeface="Times New Roman"/>
                <a:cs typeface="Times New Roman"/>
              </a:rPr>
              <a:t>I do not </a:t>
            </a: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any more, Ivan  Mikhailovich."</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Sophia Pietrovna glanced sideways at her companion. He was staring  </a:t>
            </a:r>
            <a:r>
              <a:rPr dirty="0" sz="1450" spc="-20">
                <a:latin typeface="Times New Roman"/>
                <a:cs typeface="Times New Roman"/>
              </a:rPr>
              <a:t>intently, </a:t>
            </a:r>
            <a:r>
              <a:rPr dirty="0" sz="1450" spc="-10">
                <a:latin typeface="Times New Roman"/>
                <a:cs typeface="Times New Roman"/>
              </a:rPr>
              <a:t>screwing </a:t>
            </a:r>
            <a:r>
              <a:rPr dirty="0" sz="1450" spc="-5">
                <a:latin typeface="Times New Roman"/>
                <a:cs typeface="Times New Roman"/>
              </a:rPr>
              <a:t>up </a:t>
            </a:r>
            <a:r>
              <a:rPr dirty="0" sz="1450" spc="-10">
                <a:latin typeface="Times New Roman"/>
                <a:cs typeface="Times New Roman"/>
              </a:rPr>
              <a:t>his eyes at the feathery clouds. The expression </a:t>
            </a:r>
            <a:r>
              <a:rPr dirty="0" sz="1450" spc="-5">
                <a:latin typeface="Times New Roman"/>
                <a:cs typeface="Times New Roman"/>
              </a:rPr>
              <a:t>of </a:t>
            </a:r>
            <a:r>
              <a:rPr dirty="0" sz="1450" spc="-10">
                <a:latin typeface="Times New Roman"/>
                <a:cs typeface="Times New Roman"/>
              </a:rPr>
              <a:t>his  face was </a:t>
            </a:r>
            <a:r>
              <a:rPr dirty="0" sz="1450" spc="-25">
                <a:latin typeface="Times New Roman"/>
                <a:cs typeface="Times New Roman"/>
              </a:rPr>
              <a:t>angry, </a:t>
            </a:r>
            <a:r>
              <a:rPr dirty="0" sz="1450" spc="-10">
                <a:latin typeface="Times New Roman"/>
                <a:cs typeface="Times New Roman"/>
              </a:rPr>
              <a:t>capricious and distracted, like that </a:t>
            </a:r>
            <a:r>
              <a:rPr dirty="0" sz="1450" spc="-5">
                <a:latin typeface="Times New Roman"/>
                <a:cs typeface="Times New Roman"/>
              </a:rPr>
              <a:t>of a </a:t>
            </a:r>
            <a:r>
              <a:rPr dirty="0" sz="1450" spc="-10">
                <a:latin typeface="Times New Roman"/>
                <a:cs typeface="Times New Roman"/>
              </a:rPr>
              <a:t>man who </a:t>
            </a:r>
            <a:r>
              <a:rPr dirty="0" sz="1450" spc="-15">
                <a:latin typeface="Times New Roman"/>
                <a:cs typeface="Times New Roman"/>
              </a:rPr>
              <a:t>suffers </a:t>
            </a:r>
            <a:r>
              <a:rPr dirty="0" sz="1450" spc="-10">
                <a:latin typeface="Times New Roman"/>
                <a:cs typeface="Times New Roman"/>
              </a:rPr>
              <a:t>and at  the same time must listen to</a:t>
            </a:r>
            <a:r>
              <a:rPr dirty="0" sz="1450" spc="15">
                <a:latin typeface="Times New Roman"/>
                <a:cs typeface="Times New Roman"/>
              </a:rPr>
              <a:t> </a:t>
            </a:r>
            <a:r>
              <a:rPr dirty="0" sz="1450" spc="-10">
                <a:latin typeface="Times New Roman"/>
                <a:cs typeface="Times New Roman"/>
              </a:rPr>
              <a:t>nonsense.</a:t>
            </a:r>
            <a:endParaRPr sz="1450">
              <a:latin typeface="Times New Roman"/>
              <a:cs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437370"/>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10">
                <a:latin typeface="Times New Roman"/>
                <a:cs typeface="Times New Roman"/>
              </a:rPr>
              <a:t>"It is annoying that </a:t>
            </a:r>
            <a:r>
              <a:rPr dirty="0" sz="1450" spc="-5">
                <a:latin typeface="Times New Roman"/>
                <a:cs typeface="Times New Roman"/>
              </a:rPr>
              <a:t>you </a:t>
            </a:r>
            <a:r>
              <a:rPr dirty="0" sz="1450" spc="-10">
                <a:latin typeface="Times New Roman"/>
                <a:cs typeface="Times New Roman"/>
              </a:rPr>
              <a:t>yourself can't realise it!" Madame Loubianzev  continued, shrugging her shoulders. "Please understand that you're </a:t>
            </a:r>
            <a:r>
              <a:rPr dirty="0" sz="1450" spc="-5">
                <a:latin typeface="Times New Roman"/>
                <a:cs typeface="Times New Roman"/>
              </a:rPr>
              <a:t>not </a:t>
            </a:r>
            <a:r>
              <a:rPr dirty="0" sz="1450" spc="-10">
                <a:latin typeface="Times New Roman"/>
                <a:cs typeface="Times New Roman"/>
              </a:rPr>
              <a:t>playing  </a:t>
            </a:r>
            <a:r>
              <a:rPr dirty="0" sz="1450" spc="-5">
                <a:latin typeface="Times New Roman"/>
                <a:cs typeface="Times New Roman"/>
              </a:rPr>
              <a:t>a </a:t>
            </a:r>
            <a:r>
              <a:rPr dirty="0" sz="1450" spc="-10">
                <a:latin typeface="Times New Roman"/>
                <a:cs typeface="Times New Roman"/>
              </a:rPr>
              <a:t>very nice game. </a:t>
            </a:r>
            <a:r>
              <a:rPr dirty="0" sz="1450" spc="-5">
                <a:latin typeface="Times New Roman"/>
                <a:cs typeface="Times New Roman"/>
              </a:rPr>
              <a:t>I </a:t>
            </a:r>
            <a:r>
              <a:rPr dirty="0" sz="1450" spc="-10">
                <a:latin typeface="Times New Roman"/>
                <a:cs typeface="Times New Roman"/>
              </a:rPr>
              <a:t>am married, </a:t>
            </a:r>
            <a:r>
              <a:rPr dirty="0" sz="1450" spc="-5">
                <a:latin typeface="Times New Roman"/>
                <a:cs typeface="Times New Roman"/>
              </a:rPr>
              <a:t>I </a:t>
            </a:r>
            <a:r>
              <a:rPr dirty="0" sz="1450" spc="-10">
                <a:latin typeface="Times New Roman"/>
                <a:cs typeface="Times New Roman"/>
              </a:rPr>
              <a:t>love and respect my husband.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5">
                <a:latin typeface="Times New Roman"/>
                <a:cs typeface="Times New Roman"/>
              </a:rPr>
              <a:t>daughter. </a:t>
            </a:r>
            <a:r>
              <a:rPr dirty="0" sz="1450" spc="-10">
                <a:latin typeface="Times New Roman"/>
                <a:cs typeface="Times New Roman"/>
              </a:rPr>
              <a:t>Don't </a:t>
            </a:r>
            <a:r>
              <a:rPr dirty="0" sz="1450" spc="-5">
                <a:latin typeface="Times New Roman"/>
                <a:cs typeface="Times New Roman"/>
              </a:rPr>
              <a:t>you </a:t>
            </a:r>
            <a:r>
              <a:rPr dirty="0" sz="1450" spc="-10">
                <a:latin typeface="Times New Roman"/>
                <a:cs typeface="Times New Roman"/>
              </a:rPr>
              <a:t>really care in the slightest for all this? Besides, as an old  friend, </a:t>
            </a:r>
            <a:r>
              <a:rPr dirty="0" sz="1450" spc="-5">
                <a:latin typeface="Times New Roman"/>
                <a:cs typeface="Times New Roman"/>
              </a:rPr>
              <a:t>you </a:t>
            </a:r>
            <a:r>
              <a:rPr dirty="0" sz="1450" spc="-10">
                <a:latin typeface="Times New Roman"/>
                <a:cs typeface="Times New Roman"/>
              </a:rPr>
              <a:t>know my views </a:t>
            </a:r>
            <a:r>
              <a:rPr dirty="0" sz="1450" spc="-5">
                <a:latin typeface="Times New Roman"/>
                <a:cs typeface="Times New Roman"/>
              </a:rPr>
              <a:t>on </a:t>
            </a:r>
            <a:r>
              <a:rPr dirty="0" sz="1450" spc="-10">
                <a:latin typeface="Times New Roman"/>
                <a:cs typeface="Times New Roman"/>
              </a:rPr>
              <a:t>family life </a:t>
            </a:r>
            <a:r>
              <a:rPr dirty="0" sz="1450" spc="-5">
                <a:latin typeface="Times New Roman"/>
                <a:cs typeface="Times New Roman"/>
              </a:rPr>
              <a:t>... on </a:t>
            </a:r>
            <a:r>
              <a:rPr dirty="0" sz="1450" spc="-10">
                <a:latin typeface="Times New Roman"/>
                <a:cs typeface="Times New Roman"/>
              </a:rPr>
              <a:t>the sanctity </a:t>
            </a:r>
            <a:r>
              <a:rPr dirty="0" sz="1450" spc="-5">
                <a:latin typeface="Times New Roman"/>
                <a:cs typeface="Times New Roman"/>
              </a:rPr>
              <a:t>of </a:t>
            </a:r>
            <a:r>
              <a:rPr dirty="0" sz="1450" spc="-10">
                <a:latin typeface="Times New Roman"/>
                <a:cs typeface="Times New Roman"/>
              </a:rPr>
              <a:t>the home,  </a:t>
            </a:r>
            <a:r>
              <a:rPr dirty="0" sz="1450" spc="-15">
                <a:latin typeface="Times New Roman"/>
                <a:cs typeface="Times New Roman"/>
              </a:rPr>
              <a:t>generally."</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Ilyin gave an angry </a:t>
            </a:r>
            <a:r>
              <a:rPr dirty="0" sz="1450" spc="-5">
                <a:latin typeface="Times New Roman"/>
                <a:cs typeface="Times New Roman"/>
              </a:rPr>
              <a:t>grunt </a:t>
            </a:r>
            <a:r>
              <a:rPr dirty="0" sz="1450" spc="-10">
                <a:latin typeface="Times New Roman"/>
                <a:cs typeface="Times New Roman"/>
              </a:rPr>
              <a:t>and</a:t>
            </a:r>
            <a:r>
              <a:rPr dirty="0" sz="1450" spc="15">
                <a:latin typeface="Times New Roman"/>
                <a:cs typeface="Times New Roman"/>
              </a:rPr>
              <a:t> </a:t>
            </a:r>
            <a:r>
              <a:rPr dirty="0" sz="1450" spc="-10">
                <a:latin typeface="Times New Roman"/>
                <a:cs typeface="Times New Roman"/>
              </a:rPr>
              <a:t>sighed:</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"The sanctity </a:t>
            </a:r>
            <a:r>
              <a:rPr dirty="0" sz="1450" spc="-5">
                <a:latin typeface="Times New Roman"/>
                <a:cs typeface="Times New Roman"/>
              </a:rPr>
              <a:t>of </a:t>
            </a:r>
            <a:r>
              <a:rPr dirty="0" sz="1450" spc="-10">
                <a:latin typeface="Times New Roman"/>
                <a:cs typeface="Times New Roman"/>
              </a:rPr>
              <a:t>the home," </a:t>
            </a:r>
            <a:r>
              <a:rPr dirty="0" sz="1450" spc="-5">
                <a:latin typeface="Times New Roman"/>
                <a:cs typeface="Times New Roman"/>
              </a:rPr>
              <a:t>he </a:t>
            </a:r>
            <a:r>
              <a:rPr dirty="0" sz="1450" spc="-10">
                <a:latin typeface="Times New Roman"/>
                <a:cs typeface="Times New Roman"/>
              </a:rPr>
              <a:t>murmured, "Good</a:t>
            </a:r>
            <a:r>
              <a:rPr dirty="0" sz="1450" spc="25">
                <a:latin typeface="Times New Roman"/>
                <a:cs typeface="Times New Roman"/>
              </a:rPr>
              <a:t> </a:t>
            </a:r>
            <a:r>
              <a:rPr dirty="0" sz="1450" spc="-10">
                <a:latin typeface="Times New Roman"/>
                <a:cs typeface="Times New Roman"/>
              </a:rPr>
              <a:t>Lord!"</a:t>
            </a:r>
            <a:endParaRPr sz="1450">
              <a:latin typeface="Times New Roman"/>
              <a:cs typeface="Times New Roman"/>
            </a:endParaRPr>
          </a:p>
          <a:p>
            <a:pPr algn="just" marL="12700" marR="5715" indent="255904">
              <a:lnSpc>
                <a:spcPts val="1730"/>
              </a:lnSpc>
              <a:spcBef>
                <a:spcPts val="844"/>
              </a:spcBef>
            </a:pPr>
            <a:r>
              <a:rPr dirty="0" sz="1450" spc="-40">
                <a:latin typeface="Times New Roman"/>
                <a:cs typeface="Times New Roman"/>
              </a:rPr>
              <a:t>"Yes, </a:t>
            </a:r>
            <a:r>
              <a:rPr dirty="0" sz="1450" spc="-10">
                <a:latin typeface="Times New Roman"/>
                <a:cs typeface="Times New Roman"/>
              </a:rPr>
              <a:t>yes. </a:t>
            </a:r>
            <a:r>
              <a:rPr dirty="0" sz="1450" spc="-5">
                <a:latin typeface="Times New Roman"/>
                <a:cs typeface="Times New Roman"/>
              </a:rPr>
              <a:t>I </a:t>
            </a:r>
            <a:r>
              <a:rPr dirty="0" sz="1450" spc="-10">
                <a:latin typeface="Times New Roman"/>
                <a:cs typeface="Times New Roman"/>
              </a:rPr>
              <a:t>love and respect my husband and at any rate the peace </a:t>
            </a:r>
            <a:r>
              <a:rPr dirty="0" sz="1450" spc="-5">
                <a:latin typeface="Times New Roman"/>
                <a:cs typeface="Times New Roman"/>
              </a:rPr>
              <a:t>of </a:t>
            </a:r>
            <a:r>
              <a:rPr dirty="0" sz="1450" spc="-10">
                <a:latin typeface="Times New Roman"/>
                <a:cs typeface="Times New Roman"/>
              </a:rPr>
              <a:t>my  family life is precious to me. I'd sooner let myself </a:t>
            </a:r>
            <a:r>
              <a:rPr dirty="0" sz="1450" spc="-5">
                <a:latin typeface="Times New Roman"/>
                <a:cs typeface="Times New Roman"/>
              </a:rPr>
              <a:t>be </a:t>
            </a:r>
            <a:r>
              <a:rPr dirty="0" sz="1450" spc="-10">
                <a:latin typeface="Times New Roman"/>
                <a:cs typeface="Times New Roman"/>
              </a:rPr>
              <a:t>killed than </a:t>
            </a:r>
            <a:r>
              <a:rPr dirty="0" sz="1450" spc="-5">
                <a:latin typeface="Times New Roman"/>
                <a:cs typeface="Times New Roman"/>
              </a:rPr>
              <a:t>be </a:t>
            </a:r>
            <a:r>
              <a:rPr dirty="0" sz="1450" spc="-10">
                <a:latin typeface="Times New Roman"/>
                <a:cs typeface="Times New Roman"/>
              </a:rPr>
              <a:t>the cause  </a:t>
            </a:r>
            <a:r>
              <a:rPr dirty="0" sz="1450" spc="-5">
                <a:latin typeface="Times New Roman"/>
                <a:cs typeface="Times New Roman"/>
              </a:rPr>
              <a:t>of </a:t>
            </a:r>
            <a:r>
              <a:rPr dirty="0" sz="1450" spc="-10">
                <a:latin typeface="Times New Roman"/>
                <a:cs typeface="Times New Roman"/>
              </a:rPr>
              <a:t>Andrey's </a:t>
            </a:r>
            <a:r>
              <a:rPr dirty="0" sz="1450" spc="-5">
                <a:latin typeface="Times New Roman"/>
                <a:cs typeface="Times New Roman"/>
              </a:rPr>
              <a:t>or </a:t>
            </a:r>
            <a:r>
              <a:rPr dirty="0" sz="1450" spc="-10">
                <a:latin typeface="Times New Roman"/>
                <a:cs typeface="Times New Roman"/>
              </a:rPr>
              <a:t>his daughter's unhappiness. So, please, Ivan Mikhailovich, for  goodness' sake, leave me alone. Let </a:t>
            </a:r>
            <a:r>
              <a:rPr dirty="0" sz="1450" spc="-5">
                <a:latin typeface="Times New Roman"/>
                <a:cs typeface="Times New Roman"/>
              </a:rPr>
              <a:t>us be good </a:t>
            </a:r>
            <a:r>
              <a:rPr dirty="0" sz="1450" spc="-10">
                <a:latin typeface="Times New Roman"/>
                <a:cs typeface="Times New Roman"/>
              </a:rPr>
              <a:t>and dear friends, and give </a:t>
            </a:r>
            <a:r>
              <a:rPr dirty="0" sz="1450" spc="-5">
                <a:latin typeface="Times New Roman"/>
                <a:cs typeface="Times New Roman"/>
              </a:rPr>
              <a:t>up  </a:t>
            </a:r>
            <a:r>
              <a:rPr dirty="0" sz="1450" spc="-10">
                <a:latin typeface="Times New Roman"/>
                <a:cs typeface="Times New Roman"/>
              </a:rPr>
              <a:t>these sighings and gaspings which </a:t>
            </a:r>
            <a:r>
              <a:rPr dirty="0" sz="1450" spc="-5">
                <a:latin typeface="Times New Roman"/>
                <a:cs typeface="Times New Roman"/>
              </a:rPr>
              <a:t>don't </a:t>
            </a:r>
            <a:r>
              <a:rPr dirty="0" sz="1450" spc="-10">
                <a:latin typeface="Times New Roman"/>
                <a:cs typeface="Times New Roman"/>
              </a:rPr>
              <a:t>suit </a:t>
            </a:r>
            <a:r>
              <a:rPr dirty="0" sz="1450" spc="-5">
                <a:latin typeface="Times New Roman"/>
                <a:cs typeface="Times New Roman"/>
              </a:rPr>
              <a:t>you. </a:t>
            </a:r>
            <a:r>
              <a:rPr dirty="0" sz="1450" spc="-10">
                <a:latin typeface="Times New Roman"/>
                <a:cs typeface="Times New Roman"/>
              </a:rPr>
              <a:t>It's settled and </a:t>
            </a:r>
            <a:r>
              <a:rPr dirty="0" sz="1450" spc="-5">
                <a:latin typeface="Times New Roman"/>
                <a:cs typeface="Times New Roman"/>
              </a:rPr>
              <a:t>done </a:t>
            </a:r>
            <a:r>
              <a:rPr dirty="0" sz="1450" spc="-10">
                <a:latin typeface="Times New Roman"/>
                <a:cs typeface="Times New Roman"/>
              </a:rPr>
              <a:t>with!  Not another word about it. Let </a:t>
            </a:r>
            <a:r>
              <a:rPr dirty="0" sz="1450" spc="-5">
                <a:latin typeface="Times New Roman"/>
                <a:cs typeface="Times New Roman"/>
              </a:rPr>
              <a:t>us </a:t>
            </a:r>
            <a:r>
              <a:rPr dirty="0" sz="1450" spc="-10">
                <a:latin typeface="Times New Roman"/>
                <a:cs typeface="Times New Roman"/>
              </a:rPr>
              <a:t>talk </a:t>
            </a:r>
            <a:r>
              <a:rPr dirty="0" sz="1450" spc="-5">
                <a:latin typeface="Times New Roman"/>
                <a:cs typeface="Times New Roman"/>
              </a:rPr>
              <a:t>of </a:t>
            </a:r>
            <a:r>
              <a:rPr dirty="0" sz="1450" spc="-10">
                <a:latin typeface="Times New Roman"/>
                <a:cs typeface="Times New Roman"/>
              </a:rPr>
              <a:t>something</a:t>
            </a:r>
            <a:r>
              <a:rPr dirty="0" sz="1450" spc="40">
                <a:latin typeface="Times New Roman"/>
                <a:cs typeface="Times New Roman"/>
              </a:rPr>
              <a:t> </a:t>
            </a:r>
            <a:r>
              <a:rPr dirty="0" sz="1450" spc="-10">
                <a:latin typeface="Times New Roman"/>
                <a:cs typeface="Times New Roman"/>
              </a:rPr>
              <a:t>else!"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Sophia Pietrovna again glanced sideways at Ilyin. He was looking </a:t>
            </a:r>
            <a:r>
              <a:rPr dirty="0" sz="1450" spc="-5">
                <a:latin typeface="Times New Roman"/>
                <a:cs typeface="Times New Roman"/>
              </a:rPr>
              <a:t>up. </a:t>
            </a:r>
            <a:r>
              <a:rPr dirty="0" sz="1450" spc="-10">
                <a:latin typeface="Times New Roman"/>
                <a:cs typeface="Times New Roman"/>
              </a:rPr>
              <a:t>He  was pale, and angrily </a:t>
            </a:r>
            <a:r>
              <a:rPr dirty="0" sz="1450" spc="-5">
                <a:latin typeface="Times New Roman"/>
                <a:cs typeface="Times New Roman"/>
              </a:rPr>
              <a:t>he bit </a:t>
            </a:r>
            <a:r>
              <a:rPr dirty="0" sz="1450" spc="-10">
                <a:latin typeface="Times New Roman"/>
                <a:cs typeface="Times New Roman"/>
              </a:rPr>
              <a:t>his trembling lips. Madame Loubianzev could </a:t>
            </a:r>
            <a:r>
              <a:rPr dirty="0" sz="1450" spc="-5">
                <a:latin typeface="Times New Roman"/>
                <a:cs typeface="Times New Roman"/>
              </a:rPr>
              <a:t>not  </a:t>
            </a:r>
            <a:r>
              <a:rPr dirty="0" sz="1450" spc="-10">
                <a:latin typeface="Times New Roman"/>
                <a:cs typeface="Times New Roman"/>
              </a:rPr>
              <a:t>understand why </a:t>
            </a:r>
            <a:r>
              <a:rPr dirty="0" sz="1450" spc="-5">
                <a:latin typeface="Times New Roman"/>
                <a:cs typeface="Times New Roman"/>
              </a:rPr>
              <a:t>he </a:t>
            </a:r>
            <a:r>
              <a:rPr dirty="0" sz="1450" spc="-10">
                <a:latin typeface="Times New Roman"/>
                <a:cs typeface="Times New Roman"/>
              </a:rPr>
              <a:t>was disturbed and </a:t>
            </a:r>
            <a:r>
              <a:rPr dirty="0" sz="1450" spc="-25">
                <a:latin typeface="Times New Roman"/>
                <a:cs typeface="Times New Roman"/>
              </a:rPr>
              <a:t>angry, </a:t>
            </a:r>
            <a:r>
              <a:rPr dirty="0" sz="1450" spc="-5">
                <a:latin typeface="Times New Roman"/>
                <a:cs typeface="Times New Roman"/>
              </a:rPr>
              <a:t>but </a:t>
            </a:r>
            <a:r>
              <a:rPr dirty="0" sz="1450" spc="-10">
                <a:latin typeface="Times New Roman"/>
                <a:cs typeface="Times New Roman"/>
              </a:rPr>
              <a:t>his pallor moved</a:t>
            </a:r>
            <a:r>
              <a:rPr dirty="0" sz="1450" spc="85">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268605" marR="1771650">
              <a:lnSpc>
                <a:spcPts val="2520"/>
              </a:lnSpc>
              <a:spcBef>
                <a:spcPts val="85"/>
              </a:spcBef>
            </a:pPr>
            <a:r>
              <a:rPr dirty="0" sz="1450" spc="-10">
                <a:latin typeface="Times New Roman"/>
                <a:cs typeface="Times New Roman"/>
              </a:rPr>
              <a:t>"Don't </a:t>
            </a:r>
            <a:r>
              <a:rPr dirty="0" sz="1450" spc="-5">
                <a:latin typeface="Times New Roman"/>
                <a:cs typeface="Times New Roman"/>
              </a:rPr>
              <a:t>be </a:t>
            </a:r>
            <a:r>
              <a:rPr dirty="0" sz="1450" spc="-10">
                <a:latin typeface="Times New Roman"/>
                <a:cs typeface="Times New Roman"/>
              </a:rPr>
              <a:t>cross. Let's </a:t>
            </a:r>
            <a:r>
              <a:rPr dirty="0" sz="1450" spc="-5">
                <a:latin typeface="Times New Roman"/>
                <a:cs typeface="Times New Roman"/>
              </a:rPr>
              <a:t>be </a:t>
            </a:r>
            <a:r>
              <a:rPr dirty="0" sz="1450" spc="-10">
                <a:latin typeface="Times New Roman"/>
                <a:cs typeface="Times New Roman"/>
              </a:rPr>
              <a:t>friends," she said, </a:t>
            </a:r>
            <a:r>
              <a:rPr dirty="0" sz="1450" spc="-20">
                <a:latin typeface="Times New Roman"/>
                <a:cs typeface="Times New Roman"/>
              </a:rPr>
              <a:t>sweetly.  </a:t>
            </a:r>
            <a:r>
              <a:rPr dirty="0" sz="1450" spc="-10">
                <a:latin typeface="Times New Roman"/>
                <a:cs typeface="Times New Roman"/>
              </a:rPr>
              <a:t>"Agreed! Here is my</a:t>
            </a:r>
            <a:r>
              <a:rPr dirty="0" sz="1450">
                <a:latin typeface="Times New Roman"/>
                <a:cs typeface="Times New Roman"/>
              </a:rPr>
              <a:t> </a:t>
            </a:r>
            <a:r>
              <a:rPr dirty="0" sz="1450" spc="-5">
                <a:latin typeface="Times New Roman"/>
                <a:cs typeface="Times New Roman"/>
              </a:rPr>
              <a:t>hand."</a:t>
            </a:r>
            <a:endParaRPr sz="1450">
              <a:latin typeface="Times New Roman"/>
              <a:cs typeface="Times New Roman"/>
            </a:endParaRPr>
          </a:p>
          <a:p>
            <a:pPr algn="just" marL="12700" marR="5080" indent="255904">
              <a:lnSpc>
                <a:spcPts val="1730"/>
              </a:lnSpc>
              <a:spcBef>
                <a:spcPts val="630"/>
              </a:spcBef>
            </a:pPr>
            <a:r>
              <a:rPr dirty="0" sz="1450" spc="-10">
                <a:latin typeface="Times New Roman"/>
                <a:cs typeface="Times New Roman"/>
              </a:rPr>
              <a:t>Ilyin took her tiny plump hand in both his, pressed it and slowly raised it to  his lips.</a:t>
            </a:r>
            <a:endParaRPr sz="1450">
              <a:latin typeface="Times New Roman"/>
              <a:cs typeface="Times New Roman"/>
            </a:endParaRPr>
          </a:p>
          <a:p>
            <a:pPr algn="just" marL="12700" marR="5715" indent="255904">
              <a:lnSpc>
                <a:spcPts val="1730"/>
              </a:lnSpc>
              <a:spcBef>
                <a:spcPts val="720"/>
              </a:spcBef>
            </a:pPr>
            <a:r>
              <a:rPr dirty="0" sz="1450" spc="-10">
                <a:latin typeface="Times New Roman"/>
                <a:cs typeface="Times New Roman"/>
              </a:rPr>
              <a:t>"I'm </a:t>
            </a:r>
            <a:r>
              <a:rPr dirty="0" sz="1450" spc="-5">
                <a:latin typeface="Times New Roman"/>
                <a:cs typeface="Times New Roman"/>
              </a:rPr>
              <a:t>not a </a:t>
            </a:r>
            <a:r>
              <a:rPr dirty="0" sz="1450" spc="-15">
                <a:latin typeface="Times New Roman"/>
                <a:cs typeface="Times New Roman"/>
              </a:rPr>
              <a:t>schoolboy," </a:t>
            </a:r>
            <a:r>
              <a:rPr dirty="0" sz="1450" spc="-5">
                <a:latin typeface="Times New Roman"/>
                <a:cs typeface="Times New Roman"/>
              </a:rPr>
              <a:t>he </a:t>
            </a:r>
            <a:r>
              <a:rPr dirty="0" sz="1450" spc="-10">
                <a:latin typeface="Times New Roman"/>
                <a:cs typeface="Times New Roman"/>
              </a:rPr>
              <a:t>murmured. "I'm </a:t>
            </a:r>
            <a:r>
              <a:rPr dirty="0" sz="1450" spc="-5">
                <a:latin typeface="Times New Roman"/>
                <a:cs typeface="Times New Roman"/>
              </a:rPr>
              <a:t>not </a:t>
            </a:r>
            <a:r>
              <a:rPr dirty="0" sz="1450" spc="-10">
                <a:latin typeface="Times New Roman"/>
                <a:cs typeface="Times New Roman"/>
              </a:rPr>
              <a:t>in the least attracted </a:t>
            </a:r>
            <a:r>
              <a:rPr dirty="0" sz="1450" spc="-5">
                <a:latin typeface="Times New Roman"/>
                <a:cs typeface="Times New Roman"/>
              </a:rPr>
              <a:t>by </a:t>
            </a:r>
            <a:r>
              <a:rPr dirty="0" sz="1450" spc="-10">
                <a:latin typeface="Times New Roman"/>
                <a:cs typeface="Times New Roman"/>
              </a:rPr>
              <a:t>the  idea </a:t>
            </a:r>
            <a:r>
              <a:rPr dirty="0" sz="1450" spc="-5">
                <a:latin typeface="Times New Roman"/>
                <a:cs typeface="Times New Roman"/>
              </a:rPr>
              <a:t>of </a:t>
            </a:r>
            <a:r>
              <a:rPr dirty="0" sz="1450" spc="-10">
                <a:latin typeface="Times New Roman"/>
                <a:cs typeface="Times New Roman"/>
              </a:rPr>
              <a:t>friendship with the woman </a:t>
            </a:r>
            <a:r>
              <a:rPr dirty="0" sz="1450" spc="-5">
                <a:latin typeface="Times New Roman"/>
                <a:cs typeface="Times New Roman"/>
              </a:rPr>
              <a:t>I</a:t>
            </a:r>
            <a:r>
              <a:rPr dirty="0" sz="1450" spc="20">
                <a:latin typeface="Times New Roman"/>
                <a:cs typeface="Times New Roman"/>
              </a:rPr>
              <a:t> </a:t>
            </a:r>
            <a:r>
              <a:rPr dirty="0" sz="1450" spc="-10">
                <a:latin typeface="Times New Roman"/>
                <a:cs typeface="Times New Roman"/>
              </a:rPr>
              <a:t>love."</a:t>
            </a:r>
            <a:endParaRPr sz="1450">
              <a:latin typeface="Times New Roman"/>
              <a:cs typeface="Times New Roman"/>
            </a:endParaRPr>
          </a:p>
          <a:p>
            <a:pPr algn="just" marL="12700" marR="10795" indent="255904">
              <a:lnSpc>
                <a:spcPts val="1730"/>
              </a:lnSpc>
              <a:spcBef>
                <a:spcPts val="785"/>
              </a:spcBef>
            </a:pPr>
            <a:r>
              <a:rPr dirty="0" sz="1450" spc="-10">
                <a:latin typeface="Times New Roman"/>
                <a:cs typeface="Times New Roman"/>
              </a:rPr>
              <a:t>"That's </a:t>
            </a:r>
            <a:r>
              <a:rPr dirty="0" sz="1450" spc="-5">
                <a:latin typeface="Times New Roman"/>
                <a:cs typeface="Times New Roman"/>
              </a:rPr>
              <a:t>enough. </a:t>
            </a:r>
            <a:r>
              <a:rPr dirty="0" sz="1450" spc="-10">
                <a:latin typeface="Times New Roman"/>
                <a:cs typeface="Times New Roman"/>
              </a:rPr>
              <a:t>Stop! It is all settled and </a:t>
            </a:r>
            <a:r>
              <a:rPr dirty="0" sz="1450" spc="-5">
                <a:latin typeface="Times New Roman"/>
                <a:cs typeface="Times New Roman"/>
              </a:rPr>
              <a:t>done </a:t>
            </a:r>
            <a:r>
              <a:rPr dirty="0" sz="1450" spc="-10">
                <a:latin typeface="Times New Roman"/>
                <a:cs typeface="Times New Roman"/>
              </a:rPr>
              <a:t>with. </a:t>
            </a:r>
            <a:r>
              <a:rPr dirty="0" sz="1450" spc="-70">
                <a:latin typeface="Times New Roman"/>
                <a:cs typeface="Times New Roman"/>
              </a:rPr>
              <a:t>We </a:t>
            </a:r>
            <a:r>
              <a:rPr dirty="0" sz="1450" spc="-10">
                <a:latin typeface="Times New Roman"/>
                <a:cs typeface="Times New Roman"/>
              </a:rPr>
              <a:t>have come as far  as the bench. Let </a:t>
            </a:r>
            <a:r>
              <a:rPr dirty="0" sz="1450" spc="-5">
                <a:latin typeface="Times New Roman"/>
                <a:cs typeface="Times New Roman"/>
              </a:rPr>
              <a:t>us </a:t>
            </a:r>
            <a:r>
              <a:rPr dirty="0" sz="1450" spc="-10">
                <a:latin typeface="Times New Roman"/>
                <a:cs typeface="Times New Roman"/>
              </a:rPr>
              <a:t>sit</a:t>
            </a:r>
            <a:r>
              <a:rPr dirty="0" sz="1450" spc="10">
                <a:latin typeface="Times New Roman"/>
                <a:cs typeface="Times New Roman"/>
              </a:rPr>
              <a:t> </a:t>
            </a:r>
            <a:r>
              <a:rPr dirty="0" sz="1450" spc="-5">
                <a:latin typeface="Times New Roman"/>
                <a:cs typeface="Times New Roman"/>
              </a:rPr>
              <a:t>down...."</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A sweet sense </a:t>
            </a:r>
            <a:r>
              <a:rPr dirty="0" sz="1450" spc="-5">
                <a:latin typeface="Times New Roman"/>
                <a:cs typeface="Times New Roman"/>
              </a:rPr>
              <a:t>of </a:t>
            </a:r>
            <a:r>
              <a:rPr dirty="0" sz="1450" spc="-10">
                <a:latin typeface="Times New Roman"/>
                <a:cs typeface="Times New Roman"/>
              </a:rPr>
              <a:t>repose filled Sophia Pietrovna's soul. The most difficult  and delicate thing was already said. The tormenting question was settled and  </a:t>
            </a:r>
            <a:r>
              <a:rPr dirty="0" sz="1450" spc="-5">
                <a:latin typeface="Times New Roman"/>
                <a:cs typeface="Times New Roman"/>
              </a:rPr>
              <a:t>done </a:t>
            </a:r>
            <a:r>
              <a:rPr dirty="0" sz="1450" spc="-10">
                <a:latin typeface="Times New Roman"/>
                <a:cs typeface="Times New Roman"/>
              </a:rPr>
              <a:t>with. Now she could breathe easily and look straight at Ilyin. She looked  at him, and the egotistical sense </a:t>
            </a:r>
            <a:r>
              <a:rPr dirty="0" sz="1450" spc="-5">
                <a:latin typeface="Times New Roman"/>
                <a:cs typeface="Times New Roman"/>
              </a:rPr>
              <a:t>of </a:t>
            </a:r>
            <a:r>
              <a:rPr dirty="0" sz="1450" spc="-10">
                <a:latin typeface="Times New Roman"/>
                <a:cs typeface="Times New Roman"/>
              </a:rPr>
              <a:t>superiority that </a:t>
            </a:r>
            <a:r>
              <a:rPr dirty="0" sz="1450" spc="-5">
                <a:latin typeface="Times New Roman"/>
                <a:cs typeface="Times New Roman"/>
              </a:rPr>
              <a:t>a </a:t>
            </a:r>
            <a:r>
              <a:rPr dirty="0" sz="1450" spc="-10">
                <a:latin typeface="Times New Roman"/>
                <a:cs typeface="Times New Roman"/>
              </a:rPr>
              <a:t>woman feels over her  lover caressed her </a:t>
            </a:r>
            <a:r>
              <a:rPr dirty="0" sz="1450" spc="-20">
                <a:latin typeface="Times New Roman"/>
                <a:cs typeface="Times New Roman"/>
              </a:rPr>
              <a:t>pleasantly. </a:t>
            </a:r>
            <a:r>
              <a:rPr dirty="0" sz="1450" spc="-10">
                <a:latin typeface="Times New Roman"/>
                <a:cs typeface="Times New Roman"/>
              </a:rPr>
              <a:t>She liked the way this big strong man with </a:t>
            </a:r>
            <a:r>
              <a:rPr dirty="0" sz="1450" spc="-5">
                <a:latin typeface="Times New Roman"/>
                <a:cs typeface="Times New Roman"/>
              </a:rPr>
              <a:t>a  </a:t>
            </a:r>
            <a:r>
              <a:rPr dirty="0" sz="1450" spc="-10">
                <a:latin typeface="Times New Roman"/>
                <a:cs typeface="Times New Roman"/>
              </a:rPr>
              <a:t>virile angry face and </a:t>
            </a:r>
            <a:r>
              <a:rPr dirty="0" sz="1450" spc="-5">
                <a:latin typeface="Times New Roman"/>
                <a:cs typeface="Times New Roman"/>
              </a:rPr>
              <a:t>a huge </a:t>
            </a:r>
            <a:r>
              <a:rPr dirty="0" sz="1450" spc="-10">
                <a:latin typeface="Times New Roman"/>
                <a:cs typeface="Times New Roman"/>
              </a:rPr>
              <a:t>black beard sat obediently at her side and </a:t>
            </a:r>
            <a:r>
              <a:rPr dirty="0" sz="1450" spc="-5">
                <a:latin typeface="Times New Roman"/>
                <a:cs typeface="Times New Roman"/>
              </a:rPr>
              <a:t>hung </a:t>
            </a:r>
            <a:r>
              <a:rPr dirty="0" sz="1450" spc="-10">
                <a:latin typeface="Times New Roman"/>
                <a:cs typeface="Times New Roman"/>
              </a:rPr>
              <a:t>his  head. They were silent for </a:t>
            </a:r>
            <a:r>
              <a:rPr dirty="0" sz="1450" spc="-5">
                <a:latin typeface="Times New Roman"/>
                <a:cs typeface="Times New Roman"/>
              </a:rPr>
              <a:t>a </a:t>
            </a:r>
            <a:r>
              <a:rPr dirty="0" sz="1450" spc="-10">
                <a:latin typeface="Times New Roman"/>
                <a:cs typeface="Times New Roman"/>
              </a:rPr>
              <a:t>little while. "Nothing is yet settled and </a:t>
            </a:r>
            <a:r>
              <a:rPr dirty="0" sz="1450" spc="-5">
                <a:latin typeface="Times New Roman"/>
                <a:cs typeface="Times New Roman"/>
              </a:rPr>
              <a:t>done  </a:t>
            </a:r>
            <a:r>
              <a:rPr dirty="0" sz="1450" spc="-10">
                <a:latin typeface="Times New Roman"/>
                <a:cs typeface="Times New Roman"/>
              </a:rPr>
              <a:t>with," Ilyin began. </a:t>
            </a:r>
            <a:r>
              <a:rPr dirty="0" sz="1450" spc="-45">
                <a:latin typeface="Times New Roman"/>
                <a:cs typeface="Times New Roman"/>
              </a:rPr>
              <a:t>"You </a:t>
            </a:r>
            <a:r>
              <a:rPr dirty="0" sz="1450" spc="-10">
                <a:latin typeface="Times New Roman"/>
                <a:cs typeface="Times New Roman"/>
              </a:rPr>
              <a:t>are reading me </a:t>
            </a:r>
            <a:r>
              <a:rPr dirty="0" sz="1450" spc="-5">
                <a:latin typeface="Times New Roman"/>
                <a:cs typeface="Times New Roman"/>
              </a:rPr>
              <a:t>a </a:t>
            </a:r>
            <a:r>
              <a:rPr dirty="0" sz="1450" spc="-10">
                <a:latin typeface="Times New Roman"/>
                <a:cs typeface="Times New Roman"/>
              </a:rPr>
              <a:t>sermon. </a:t>
            </a:r>
            <a:r>
              <a:rPr dirty="0" sz="1450" spc="-5">
                <a:latin typeface="Times New Roman"/>
                <a:cs typeface="Times New Roman"/>
              </a:rPr>
              <a:t>'I </a:t>
            </a:r>
            <a:r>
              <a:rPr dirty="0" sz="1450" spc="-10">
                <a:latin typeface="Times New Roman"/>
                <a:cs typeface="Times New Roman"/>
              </a:rPr>
              <a:t>love and respect my  husband </a:t>
            </a:r>
            <a:r>
              <a:rPr dirty="0" sz="1450" spc="-5">
                <a:latin typeface="Times New Roman"/>
                <a:cs typeface="Times New Roman"/>
              </a:rPr>
              <a:t>... </a:t>
            </a:r>
            <a:r>
              <a:rPr dirty="0" sz="1450" spc="-10">
                <a:latin typeface="Times New Roman"/>
                <a:cs typeface="Times New Roman"/>
              </a:rPr>
              <a:t>the sanctity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home....' I </a:t>
            </a:r>
            <a:r>
              <a:rPr dirty="0" sz="1450" spc="-10">
                <a:latin typeface="Times New Roman"/>
                <a:cs typeface="Times New Roman"/>
              </a:rPr>
              <a:t>know all that for myself and </a:t>
            </a:r>
            <a:r>
              <a:rPr dirty="0" sz="1450" spc="-5">
                <a:latin typeface="Times New Roman"/>
                <a:cs typeface="Times New Roman"/>
              </a:rPr>
              <a:t>I </a:t>
            </a:r>
            <a:r>
              <a:rPr dirty="0" sz="1450" spc="-10">
                <a:latin typeface="Times New Roman"/>
                <a:cs typeface="Times New Roman"/>
              </a:rPr>
              <a:t>can tell  </a:t>
            </a:r>
            <a:r>
              <a:rPr dirty="0" sz="1450" spc="-5">
                <a:latin typeface="Times New Roman"/>
                <a:cs typeface="Times New Roman"/>
              </a:rPr>
              <a:t>you </a:t>
            </a:r>
            <a:r>
              <a:rPr dirty="0" sz="1450" spc="-10">
                <a:latin typeface="Times New Roman"/>
                <a:cs typeface="Times New Roman"/>
              </a:rPr>
              <a:t>more. Honestly and sincerely </a:t>
            </a:r>
            <a:r>
              <a:rPr dirty="0" sz="1450" spc="-5">
                <a:latin typeface="Times New Roman"/>
                <a:cs typeface="Times New Roman"/>
              </a:rPr>
              <a:t>I </a:t>
            </a:r>
            <a:r>
              <a:rPr dirty="0" sz="1450" spc="-10">
                <a:latin typeface="Times New Roman"/>
                <a:cs typeface="Times New Roman"/>
              </a:rPr>
              <a:t>confess that </a:t>
            </a:r>
            <a:r>
              <a:rPr dirty="0" sz="1450" spc="-5">
                <a:latin typeface="Times New Roman"/>
                <a:cs typeface="Times New Roman"/>
              </a:rPr>
              <a:t>I </a:t>
            </a:r>
            <a:r>
              <a:rPr dirty="0" sz="1450" spc="-10">
                <a:latin typeface="Times New Roman"/>
                <a:cs typeface="Times New Roman"/>
              </a:rPr>
              <a:t>consider my conduct as  criminal and immoral. What else? But why say what is known already?  Instead </a:t>
            </a:r>
            <a:r>
              <a:rPr dirty="0" sz="1450" spc="-5">
                <a:latin typeface="Times New Roman"/>
                <a:cs typeface="Times New Roman"/>
              </a:rPr>
              <a:t>of </a:t>
            </a:r>
            <a:r>
              <a:rPr dirty="0" sz="1450" spc="-10">
                <a:latin typeface="Times New Roman"/>
                <a:cs typeface="Times New Roman"/>
              </a:rPr>
              <a:t>sermonizing </a:t>
            </a:r>
            <a:r>
              <a:rPr dirty="0" sz="1450" spc="-5">
                <a:latin typeface="Times New Roman"/>
                <a:cs typeface="Times New Roman"/>
              </a:rPr>
              <a:t>you </a:t>
            </a:r>
            <a:r>
              <a:rPr dirty="0" sz="1450" spc="-10">
                <a:latin typeface="Times New Roman"/>
                <a:cs typeface="Times New Roman"/>
              </a:rPr>
              <a:t>had far better tell me what </a:t>
            </a:r>
            <a:r>
              <a:rPr dirty="0" sz="1450" spc="-5">
                <a:latin typeface="Times New Roman"/>
                <a:cs typeface="Times New Roman"/>
              </a:rPr>
              <a:t>I </a:t>
            </a:r>
            <a:r>
              <a:rPr dirty="0" sz="1450" spc="-10">
                <a:latin typeface="Times New Roman"/>
                <a:cs typeface="Times New Roman"/>
              </a:rPr>
              <a:t>am to</a:t>
            </a:r>
            <a:r>
              <a:rPr dirty="0" sz="1450" spc="50">
                <a:latin typeface="Times New Roman"/>
                <a:cs typeface="Times New Roman"/>
              </a:rPr>
              <a:t> </a:t>
            </a:r>
            <a:r>
              <a:rPr dirty="0" sz="1450" spc="-5">
                <a:latin typeface="Times New Roman"/>
                <a:cs typeface="Times New Roman"/>
              </a:rPr>
              <a:t>do."</a:t>
            </a:r>
            <a:endParaRPr sz="1450">
              <a:latin typeface="Times New Roman"/>
              <a:cs typeface="Times New Roman"/>
            </a:endParaRPr>
          </a:p>
          <a:p>
            <a:pPr algn="just" marL="268605">
              <a:lnSpc>
                <a:spcPct val="100000"/>
              </a:lnSpc>
              <a:spcBef>
                <a:spcPts val="635"/>
              </a:spcBef>
            </a:pPr>
            <a:r>
              <a:rPr dirty="0" sz="1450" spc="-10">
                <a:latin typeface="Times New Roman"/>
                <a:cs typeface="Times New Roman"/>
              </a:rPr>
              <a:t>"I have already told </a:t>
            </a:r>
            <a:r>
              <a:rPr dirty="0" sz="1450" spc="-5">
                <a:latin typeface="Times New Roman"/>
                <a:cs typeface="Times New Roman"/>
              </a:rPr>
              <a:t>you. </a:t>
            </a:r>
            <a:r>
              <a:rPr dirty="0" sz="1450" spc="-10">
                <a:latin typeface="Times New Roman"/>
                <a:cs typeface="Times New Roman"/>
              </a:rPr>
              <a:t>Go</a:t>
            </a:r>
            <a:r>
              <a:rPr dirty="0" sz="1450" spc="10">
                <a:latin typeface="Times New Roman"/>
                <a:cs typeface="Times New Roman"/>
              </a:rPr>
              <a:t> </a:t>
            </a:r>
            <a:r>
              <a:rPr dirty="0" sz="1450" spc="-25">
                <a:latin typeface="Times New Roman"/>
                <a:cs typeface="Times New Roman"/>
              </a:rPr>
              <a:t>away."</a:t>
            </a:r>
            <a:endParaRPr sz="1450">
              <a:latin typeface="Times New Roman"/>
              <a:cs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"I have gone. </a:t>
            </a:r>
            <a:r>
              <a:rPr dirty="0" sz="1450" spc="-60">
                <a:latin typeface="Times New Roman"/>
                <a:cs typeface="Times New Roman"/>
              </a:rPr>
              <a:t>You </a:t>
            </a:r>
            <a:r>
              <a:rPr dirty="0" sz="1450" spc="-10">
                <a:latin typeface="Times New Roman"/>
                <a:cs typeface="Times New Roman"/>
              </a:rPr>
              <a:t>know quite well. </a:t>
            </a:r>
            <a:r>
              <a:rPr dirty="0" sz="1450" spc="-5">
                <a:latin typeface="Times New Roman"/>
                <a:cs typeface="Times New Roman"/>
              </a:rPr>
              <a:t>I </a:t>
            </a:r>
            <a:r>
              <a:rPr dirty="0" sz="1450" spc="-10">
                <a:latin typeface="Times New Roman"/>
                <a:cs typeface="Times New Roman"/>
              </a:rPr>
              <a:t>have started five times and half-way  there </a:t>
            </a:r>
            <a:r>
              <a:rPr dirty="0" sz="1450" spc="-5">
                <a:latin typeface="Times New Roman"/>
                <a:cs typeface="Times New Roman"/>
              </a:rPr>
              <a:t>I </a:t>
            </a:r>
            <a:r>
              <a:rPr dirty="0" sz="1450" spc="-10">
                <a:latin typeface="Times New Roman"/>
                <a:cs typeface="Times New Roman"/>
              </a:rPr>
              <a:t>have come back again. </a:t>
            </a:r>
            <a:r>
              <a:rPr dirty="0" sz="1450" spc="-5">
                <a:latin typeface="Times New Roman"/>
                <a:cs typeface="Times New Roman"/>
              </a:rPr>
              <a:t>I </a:t>
            </a:r>
            <a:r>
              <a:rPr dirty="0" sz="1450" spc="-10">
                <a:latin typeface="Times New Roman"/>
                <a:cs typeface="Times New Roman"/>
              </a:rPr>
              <a:t>can show </a:t>
            </a:r>
            <a:r>
              <a:rPr dirty="0" sz="1450" spc="-5">
                <a:latin typeface="Times New Roman"/>
                <a:cs typeface="Times New Roman"/>
              </a:rPr>
              <a:t>you </a:t>
            </a:r>
            <a:r>
              <a:rPr dirty="0" sz="1450" spc="-10">
                <a:latin typeface="Times New Roman"/>
                <a:cs typeface="Times New Roman"/>
              </a:rPr>
              <a:t>the through tickets. </a:t>
            </a:r>
            <a:r>
              <a:rPr dirty="0" sz="1450" spc="-5">
                <a:latin typeface="Times New Roman"/>
                <a:cs typeface="Times New Roman"/>
              </a:rPr>
              <a:t>I </a:t>
            </a:r>
            <a:r>
              <a:rPr dirty="0" sz="1450" spc="-10">
                <a:latin typeface="Times New Roman"/>
                <a:cs typeface="Times New Roman"/>
              </a:rPr>
              <a:t>have kept  them all safe. But </a:t>
            </a:r>
            <a:r>
              <a:rPr dirty="0" sz="1450" spc="-5">
                <a:latin typeface="Times New Roman"/>
                <a:cs typeface="Times New Roman"/>
              </a:rPr>
              <a:t>I </a:t>
            </a:r>
            <a:r>
              <a:rPr dirty="0" sz="1450" spc="-10">
                <a:latin typeface="Times New Roman"/>
                <a:cs typeface="Times New Roman"/>
              </a:rPr>
              <a:t>haven't the power to run away from </a:t>
            </a:r>
            <a:r>
              <a:rPr dirty="0" sz="1450" spc="-5">
                <a:latin typeface="Times New Roman"/>
                <a:cs typeface="Times New Roman"/>
              </a:rPr>
              <a:t>you. I </a:t>
            </a:r>
            <a:r>
              <a:rPr dirty="0" sz="1450" spc="-10">
                <a:latin typeface="Times New Roman"/>
                <a:cs typeface="Times New Roman"/>
              </a:rPr>
              <a:t>struggle  </a:t>
            </a:r>
            <a:r>
              <a:rPr dirty="0" sz="1450" spc="-15">
                <a:latin typeface="Times New Roman"/>
                <a:cs typeface="Times New Roman"/>
              </a:rPr>
              <a:t>frightfully, </a:t>
            </a:r>
            <a:r>
              <a:rPr dirty="0" sz="1450" spc="-5">
                <a:latin typeface="Times New Roman"/>
                <a:cs typeface="Times New Roman"/>
              </a:rPr>
              <a:t>but </a:t>
            </a:r>
            <a:r>
              <a:rPr dirty="0" sz="1450" spc="-10">
                <a:latin typeface="Times New Roman"/>
                <a:cs typeface="Times New Roman"/>
              </a:rPr>
              <a:t>what in Heaven's name is the use? If </a:t>
            </a:r>
            <a:r>
              <a:rPr dirty="0" sz="1450" spc="-5">
                <a:latin typeface="Times New Roman"/>
                <a:cs typeface="Times New Roman"/>
              </a:rPr>
              <a:t>I </a:t>
            </a:r>
            <a:r>
              <a:rPr dirty="0" sz="1450" spc="-10">
                <a:latin typeface="Times New Roman"/>
                <a:cs typeface="Times New Roman"/>
              </a:rPr>
              <a:t>cannot harden myself, if  I'm weak and faint-hearted. </a:t>
            </a:r>
            <a:r>
              <a:rPr dirty="0" sz="1450" spc="-5">
                <a:latin typeface="Times New Roman"/>
                <a:cs typeface="Times New Roman"/>
              </a:rPr>
              <a:t>I </a:t>
            </a:r>
            <a:r>
              <a:rPr dirty="0" sz="1450" spc="-10">
                <a:latin typeface="Times New Roman"/>
                <a:cs typeface="Times New Roman"/>
              </a:rPr>
              <a:t>can't fight nature. Do </a:t>
            </a:r>
            <a:r>
              <a:rPr dirty="0" sz="1450" spc="-5">
                <a:latin typeface="Times New Roman"/>
                <a:cs typeface="Times New Roman"/>
              </a:rPr>
              <a:t>you </a:t>
            </a:r>
            <a:r>
              <a:rPr dirty="0" sz="1450" spc="-10">
                <a:latin typeface="Times New Roman"/>
                <a:cs typeface="Times New Roman"/>
              </a:rPr>
              <a:t>understand? </a:t>
            </a:r>
            <a:r>
              <a:rPr dirty="0" sz="1450" spc="-5">
                <a:latin typeface="Times New Roman"/>
                <a:cs typeface="Times New Roman"/>
              </a:rPr>
              <a:t>I </a:t>
            </a:r>
            <a:r>
              <a:rPr dirty="0" sz="1450" spc="-10">
                <a:latin typeface="Times New Roman"/>
                <a:cs typeface="Times New Roman"/>
              </a:rPr>
              <a:t>cannot! </a:t>
            </a:r>
            <a:r>
              <a:rPr dirty="0" sz="1450" spc="-5">
                <a:latin typeface="Times New Roman"/>
                <a:cs typeface="Times New Roman"/>
              </a:rPr>
              <a:t>I  </a:t>
            </a:r>
            <a:r>
              <a:rPr dirty="0" sz="1450" spc="-10">
                <a:latin typeface="Times New Roman"/>
                <a:cs typeface="Times New Roman"/>
              </a:rPr>
              <a:t>run away from her and she </a:t>
            </a:r>
            <a:r>
              <a:rPr dirty="0" sz="1450" spc="-5">
                <a:latin typeface="Times New Roman"/>
                <a:cs typeface="Times New Roman"/>
              </a:rPr>
              <a:t>holds </a:t>
            </a:r>
            <a:r>
              <a:rPr dirty="0" sz="1450" spc="-10">
                <a:latin typeface="Times New Roman"/>
                <a:cs typeface="Times New Roman"/>
              </a:rPr>
              <a:t>me back </a:t>
            </a:r>
            <a:r>
              <a:rPr dirty="0" sz="1450" spc="-5">
                <a:latin typeface="Times New Roman"/>
                <a:cs typeface="Times New Roman"/>
              </a:rPr>
              <a:t>by </a:t>
            </a:r>
            <a:r>
              <a:rPr dirty="0" sz="1450" spc="-10">
                <a:latin typeface="Times New Roman"/>
                <a:cs typeface="Times New Roman"/>
              </a:rPr>
              <a:t>my coattails. </a:t>
            </a:r>
            <a:r>
              <a:rPr dirty="0" sz="1450" spc="-25">
                <a:latin typeface="Times New Roman"/>
                <a:cs typeface="Times New Roman"/>
              </a:rPr>
              <a:t>Vile, </a:t>
            </a:r>
            <a:r>
              <a:rPr dirty="0" sz="1450" spc="-10">
                <a:latin typeface="Times New Roman"/>
                <a:cs typeface="Times New Roman"/>
              </a:rPr>
              <a:t>vulgar  weakness."</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Ilyin blushed, </a:t>
            </a:r>
            <a:r>
              <a:rPr dirty="0" sz="1450" spc="-5">
                <a:latin typeface="Times New Roman"/>
                <a:cs typeface="Times New Roman"/>
              </a:rPr>
              <a:t>got up, </a:t>
            </a:r>
            <a:r>
              <a:rPr dirty="0" sz="1450" spc="-10">
                <a:latin typeface="Times New Roman"/>
                <a:cs typeface="Times New Roman"/>
              </a:rPr>
              <a:t>and began walking </a:t>
            </a:r>
            <a:r>
              <a:rPr dirty="0" sz="1450" spc="-5">
                <a:latin typeface="Times New Roman"/>
                <a:cs typeface="Times New Roman"/>
              </a:rPr>
              <a:t>by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bench:</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"How </a:t>
            </a:r>
            <a:r>
              <a:rPr dirty="0" sz="1450" spc="-5">
                <a:latin typeface="Times New Roman"/>
                <a:cs typeface="Times New Roman"/>
              </a:rPr>
              <a:t>I </a:t>
            </a:r>
            <a:r>
              <a:rPr dirty="0" sz="1450" spc="-10">
                <a:latin typeface="Times New Roman"/>
                <a:cs typeface="Times New Roman"/>
              </a:rPr>
              <a:t>hate and despise myself. Good Lord, I'm like </a:t>
            </a:r>
            <a:r>
              <a:rPr dirty="0" sz="1450" spc="-5">
                <a:latin typeface="Times New Roman"/>
                <a:cs typeface="Times New Roman"/>
              </a:rPr>
              <a:t>a </a:t>
            </a:r>
            <a:r>
              <a:rPr dirty="0" sz="1450" spc="-10">
                <a:latin typeface="Times New Roman"/>
                <a:cs typeface="Times New Roman"/>
              </a:rPr>
              <a:t>vicious boy—  running after another man's wife, writing idiotic letters, degrading myself.  Ach!" He clutched his head, grunted and sit</a:t>
            </a:r>
            <a:r>
              <a:rPr dirty="0" sz="1450" spc="35">
                <a:latin typeface="Times New Roman"/>
                <a:cs typeface="Times New Roman"/>
              </a:rPr>
              <a:t> </a:t>
            </a:r>
            <a:r>
              <a:rPr dirty="0" sz="1450" spc="-10">
                <a:latin typeface="Times New Roman"/>
                <a:cs typeface="Times New Roman"/>
              </a:rPr>
              <a:t>down.</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"And now comes </a:t>
            </a:r>
            <a:r>
              <a:rPr dirty="0" sz="1450" spc="-5">
                <a:latin typeface="Times New Roman"/>
                <a:cs typeface="Times New Roman"/>
              </a:rPr>
              <a:t>your </a:t>
            </a:r>
            <a:r>
              <a:rPr dirty="0" sz="1450" spc="-10">
                <a:latin typeface="Times New Roman"/>
                <a:cs typeface="Times New Roman"/>
              </a:rPr>
              <a:t>lack </a:t>
            </a:r>
            <a:r>
              <a:rPr dirty="0" sz="1450" spc="-5">
                <a:latin typeface="Times New Roman"/>
                <a:cs typeface="Times New Roman"/>
              </a:rPr>
              <a:t>of </a:t>
            </a:r>
            <a:r>
              <a:rPr dirty="0" sz="1450" spc="-10">
                <a:latin typeface="Times New Roman"/>
                <a:cs typeface="Times New Roman"/>
              </a:rPr>
              <a:t>sincerity into the bargain," </a:t>
            </a:r>
            <a:r>
              <a:rPr dirty="0" sz="1450" spc="-5">
                <a:latin typeface="Times New Roman"/>
                <a:cs typeface="Times New Roman"/>
              </a:rPr>
              <a:t>he </a:t>
            </a:r>
            <a:r>
              <a:rPr dirty="0" sz="1450" spc="-10">
                <a:latin typeface="Times New Roman"/>
                <a:cs typeface="Times New Roman"/>
              </a:rPr>
              <a:t>continued  with bitterness. "If </a:t>
            </a:r>
            <a:r>
              <a:rPr dirty="0" sz="1450" spc="-5">
                <a:latin typeface="Times New Roman"/>
                <a:cs typeface="Times New Roman"/>
              </a:rPr>
              <a:t>you don't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am playing </a:t>
            </a:r>
            <a:r>
              <a:rPr dirty="0" sz="1450" spc="-5">
                <a:latin typeface="Times New Roman"/>
                <a:cs typeface="Times New Roman"/>
              </a:rPr>
              <a:t>a </a:t>
            </a:r>
            <a:r>
              <a:rPr dirty="0" sz="1450" spc="-10">
                <a:latin typeface="Times New Roman"/>
                <a:cs typeface="Times New Roman"/>
              </a:rPr>
              <a:t>nice game—why are </a:t>
            </a:r>
            <a:r>
              <a:rPr dirty="0" sz="1450" spc="-5">
                <a:latin typeface="Times New Roman"/>
                <a:cs typeface="Times New Roman"/>
              </a:rPr>
              <a:t>you  </a:t>
            </a:r>
            <a:r>
              <a:rPr dirty="0" sz="1450" spc="-10">
                <a:latin typeface="Times New Roman"/>
                <a:cs typeface="Times New Roman"/>
              </a:rPr>
              <a:t>here? What drew </a:t>
            </a:r>
            <a:r>
              <a:rPr dirty="0" sz="1450" spc="-5">
                <a:latin typeface="Times New Roman"/>
                <a:cs typeface="Times New Roman"/>
              </a:rPr>
              <a:t>you? </a:t>
            </a:r>
            <a:r>
              <a:rPr dirty="0" sz="1450" spc="-10">
                <a:latin typeface="Times New Roman"/>
                <a:cs typeface="Times New Roman"/>
              </a:rPr>
              <a:t>In my letters </a:t>
            </a:r>
            <a:r>
              <a:rPr dirty="0" sz="1450" spc="-5">
                <a:latin typeface="Times New Roman"/>
                <a:cs typeface="Times New Roman"/>
              </a:rPr>
              <a:t>I </a:t>
            </a:r>
            <a:r>
              <a:rPr dirty="0" sz="1450" spc="-10">
                <a:latin typeface="Times New Roman"/>
                <a:cs typeface="Times New Roman"/>
              </a:rPr>
              <a:t>only ask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straightforward  answer: </a:t>
            </a:r>
            <a:r>
              <a:rPr dirty="0" sz="1450" spc="-45">
                <a:latin typeface="Times New Roman"/>
                <a:cs typeface="Times New Roman"/>
              </a:rPr>
              <a:t>Yes, </a:t>
            </a:r>
            <a:r>
              <a:rPr dirty="0" sz="1450" spc="-5">
                <a:latin typeface="Times New Roman"/>
                <a:cs typeface="Times New Roman"/>
              </a:rPr>
              <a:t>or </a:t>
            </a:r>
            <a:r>
              <a:rPr dirty="0" sz="1450" spc="-10">
                <a:latin typeface="Times New Roman"/>
                <a:cs typeface="Times New Roman"/>
              </a:rPr>
              <a:t>No; and instead </a:t>
            </a:r>
            <a:r>
              <a:rPr dirty="0" sz="1450" spc="-5">
                <a:latin typeface="Times New Roman"/>
                <a:cs typeface="Times New Roman"/>
              </a:rPr>
              <a:t>of </a:t>
            </a:r>
            <a:r>
              <a:rPr dirty="0" sz="1450" spc="-10">
                <a:latin typeface="Times New Roman"/>
                <a:cs typeface="Times New Roman"/>
              </a:rPr>
              <a:t>giving it me, every day </a:t>
            </a:r>
            <a:r>
              <a:rPr dirty="0" sz="1450" spc="-5">
                <a:latin typeface="Times New Roman"/>
                <a:cs typeface="Times New Roman"/>
              </a:rPr>
              <a:t>you </a:t>
            </a:r>
            <a:r>
              <a:rPr dirty="0" sz="1450" spc="-10">
                <a:latin typeface="Times New Roman"/>
                <a:cs typeface="Times New Roman"/>
              </a:rPr>
              <a:t>contrive that  we shall meet 'by chance' and </a:t>
            </a:r>
            <a:r>
              <a:rPr dirty="0" sz="1450" spc="-5">
                <a:latin typeface="Times New Roman"/>
                <a:cs typeface="Times New Roman"/>
              </a:rPr>
              <a:t>you </a:t>
            </a:r>
            <a:r>
              <a:rPr dirty="0" sz="1450" spc="-10">
                <a:latin typeface="Times New Roman"/>
                <a:cs typeface="Times New Roman"/>
              </a:rPr>
              <a:t>treat me to quotations from </a:t>
            </a:r>
            <a:r>
              <a:rPr dirty="0" sz="1450" spc="-5">
                <a:latin typeface="Times New Roman"/>
                <a:cs typeface="Times New Roman"/>
              </a:rPr>
              <a:t>a </a:t>
            </a:r>
            <a:r>
              <a:rPr dirty="0" sz="1450" spc="-10">
                <a:latin typeface="Times New Roman"/>
                <a:cs typeface="Times New Roman"/>
              </a:rPr>
              <a:t>moral copy-  </a:t>
            </a:r>
            <a:r>
              <a:rPr dirty="0" sz="1450" spc="-5">
                <a:latin typeface="Times New Roman"/>
                <a:cs typeface="Times New Roman"/>
              </a:rPr>
              <a:t>book."</a:t>
            </a:r>
            <a:endParaRPr sz="1450">
              <a:latin typeface="Times New Roman"/>
              <a:cs typeface="Times New Roman"/>
            </a:endParaRPr>
          </a:p>
          <a:p>
            <a:pPr algn="just" marL="12700" marR="10160" indent="255904">
              <a:lnSpc>
                <a:spcPts val="1730"/>
              </a:lnSpc>
              <a:spcBef>
                <a:spcPts val="785"/>
              </a:spcBef>
            </a:pPr>
            <a:r>
              <a:rPr dirty="0" sz="1450" spc="-10">
                <a:latin typeface="Times New Roman"/>
                <a:cs typeface="Times New Roman"/>
              </a:rPr>
              <a:t>Madame Loubianzev reddened and </a:t>
            </a:r>
            <a:r>
              <a:rPr dirty="0" sz="1450" spc="-5">
                <a:latin typeface="Times New Roman"/>
                <a:cs typeface="Times New Roman"/>
              </a:rPr>
              <a:t>got </a:t>
            </a:r>
            <a:r>
              <a:rPr dirty="0" sz="1450" spc="-10">
                <a:latin typeface="Times New Roman"/>
                <a:cs typeface="Times New Roman"/>
              </a:rPr>
              <a:t>frightened. She suddenly felt the  kind </a:t>
            </a:r>
            <a:r>
              <a:rPr dirty="0" sz="1450" spc="-5">
                <a:latin typeface="Times New Roman"/>
                <a:cs typeface="Times New Roman"/>
              </a:rPr>
              <a:t>of </a:t>
            </a:r>
            <a:r>
              <a:rPr dirty="0" sz="1450" spc="-10">
                <a:latin typeface="Times New Roman"/>
                <a:cs typeface="Times New Roman"/>
              </a:rPr>
              <a:t>awkwardness that </a:t>
            </a:r>
            <a:r>
              <a:rPr dirty="0" sz="1450" spc="-5">
                <a:latin typeface="Times New Roman"/>
                <a:cs typeface="Times New Roman"/>
              </a:rPr>
              <a:t>a </a:t>
            </a:r>
            <a:r>
              <a:rPr dirty="0" sz="1450" spc="-10">
                <a:latin typeface="Times New Roman"/>
                <a:cs typeface="Times New Roman"/>
              </a:rPr>
              <a:t>modest woman would feel at being</a:t>
            </a:r>
            <a:r>
              <a:rPr dirty="0" sz="1450" spc="175">
                <a:latin typeface="Times New Roman"/>
                <a:cs typeface="Times New Roman"/>
              </a:rPr>
              <a:t> </a:t>
            </a:r>
            <a:r>
              <a:rPr dirty="0" sz="1450" spc="-10">
                <a:latin typeface="Times New Roman"/>
                <a:cs typeface="Times New Roman"/>
              </a:rPr>
              <a:t>suddenly  discovered naked.</a:t>
            </a:r>
            <a:endParaRPr sz="1450">
              <a:latin typeface="Times New Roman"/>
              <a:cs typeface="Times New Roman"/>
            </a:endParaRPr>
          </a:p>
          <a:p>
            <a:pPr algn="just" marL="12700" marR="10160" indent="255904">
              <a:lnSpc>
                <a:spcPts val="1730"/>
              </a:lnSpc>
              <a:spcBef>
                <a:spcPts val="715"/>
              </a:spcBef>
            </a:pPr>
            <a:r>
              <a:rPr dirty="0" sz="1450" spc="-45">
                <a:latin typeface="Times New Roman"/>
                <a:cs typeface="Times New Roman"/>
              </a:rPr>
              <a:t>"You </a:t>
            </a:r>
            <a:r>
              <a:rPr dirty="0" sz="1450" spc="-10">
                <a:latin typeface="Times New Roman"/>
                <a:cs typeface="Times New Roman"/>
              </a:rPr>
              <a:t>seem to suspect some deceit </a:t>
            </a:r>
            <a:r>
              <a:rPr dirty="0" sz="1450" spc="-5">
                <a:latin typeface="Times New Roman"/>
                <a:cs typeface="Times New Roman"/>
              </a:rPr>
              <a:t>on </a:t>
            </a:r>
            <a:r>
              <a:rPr dirty="0" sz="1450" spc="-10">
                <a:latin typeface="Times New Roman"/>
                <a:cs typeface="Times New Roman"/>
              </a:rPr>
              <a:t>my side," she murmured. "I have  always given </a:t>
            </a:r>
            <a:r>
              <a:rPr dirty="0" sz="1450" spc="-5">
                <a:latin typeface="Times New Roman"/>
                <a:cs typeface="Times New Roman"/>
              </a:rPr>
              <a:t>you a </a:t>
            </a:r>
            <a:r>
              <a:rPr dirty="0" sz="1450" spc="-10">
                <a:latin typeface="Times New Roman"/>
                <a:cs typeface="Times New Roman"/>
              </a:rPr>
              <a:t>straight answer; and </a:t>
            </a:r>
            <a:r>
              <a:rPr dirty="0" sz="1450" spc="-5">
                <a:latin typeface="Times New Roman"/>
                <a:cs typeface="Times New Roman"/>
              </a:rPr>
              <a:t>I </a:t>
            </a:r>
            <a:r>
              <a:rPr dirty="0" sz="1450" spc="-10">
                <a:latin typeface="Times New Roman"/>
                <a:cs typeface="Times New Roman"/>
              </a:rPr>
              <a:t>asked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one</a:t>
            </a:r>
            <a:r>
              <a:rPr dirty="0" sz="1450" spc="45">
                <a:latin typeface="Times New Roman"/>
                <a:cs typeface="Times New Roman"/>
              </a:rPr>
              <a:t> </a:t>
            </a:r>
            <a:r>
              <a:rPr dirty="0" sz="1450" spc="-20">
                <a:latin typeface="Times New Roman"/>
                <a:cs typeface="Times New Roman"/>
              </a:rPr>
              <a:t>to-day."</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"Ah, does </a:t>
            </a:r>
            <a:r>
              <a:rPr dirty="0" sz="1450" spc="-5">
                <a:latin typeface="Times New Roman"/>
                <a:cs typeface="Times New Roman"/>
              </a:rPr>
              <a:t>one </a:t>
            </a:r>
            <a:r>
              <a:rPr dirty="0" sz="1450" spc="-10">
                <a:latin typeface="Times New Roman"/>
                <a:cs typeface="Times New Roman"/>
              </a:rPr>
              <a:t>ask such things? If </a:t>
            </a:r>
            <a:r>
              <a:rPr dirty="0" sz="1450" spc="-5">
                <a:latin typeface="Times New Roman"/>
                <a:cs typeface="Times New Roman"/>
              </a:rPr>
              <a:t>you </a:t>
            </a:r>
            <a:r>
              <a:rPr dirty="0" sz="1450" spc="-10">
                <a:latin typeface="Times New Roman"/>
                <a:cs typeface="Times New Roman"/>
              </a:rPr>
              <a:t>had said to me at once 'Go </a:t>
            </a:r>
            <a:r>
              <a:rPr dirty="0" sz="1450" spc="-25">
                <a:latin typeface="Times New Roman"/>
                <a:cs typeface="Times New Roman"/>
              </a:rPr>
              <a:t>away,' </a:t>
            </a:r>
            <a:r>
              <a:rPr dirty="0" sz="1450" spc="-5">
                <a:latin typeface="Times New Roman"/>
                <a:cs typeface="Times New Roman"/>
              </a:rPr>
              <a:t>I  </a:t>
            </a:r>
            <a:r>
              <a:rPr dirty="0" sz="1450" spc="-10">
                <a:latin typeface="Times New Roman"/>
                <a:cs typeface="Times New Roman"/>
              </a:rPr>
              <a:t>would have </a:t>
            </a:r>
            <a:r>
              <a:rPr dirty="0" sz="1450" spc="-5">
                <a:latin typeface="Times New Roman"/>
                <a:cs typeface="Times New Roman"/>
              </a:rPr>
              <a:t>gone </a:t>
            </a:r>
            <a:r>
              <a:rPr dirty="0" sz="1450" spc="-10">
                <a:latin typeface="Times New Roman"/>
                <a:cs typeface="Times New Roman"/>
              </a:rPr>
              <a:t>long ago, </a:t>
            </a:r>
            <a:r>
              <a:rPr dirty="0" sz="1450" spc="-5">
                <a:latin typeface="Times New Roman"/>
                <a:cs typeface="Times New Roman"/>
              </a:rPr>
              <a:t>but you </a:t>
            </a:r>
            <a:r>
              <a:rPr dirty="0" sz="1450" spc="-10">
                <a:latin typeface="Times New Roman"/>
                <a:cs typeface="Times New Roman"/>
              </a:rPr>
              <a:t>never told me </a:t>
            </a:r>
            <a:r>
              <a:rPr dirty="0" sz="1450" spc="-5">
                <a:latin typeface="Times New Roman"/>
                <a:cs typeface="Times New Roman"/>
              </a:rPr>
              <a:t>to. </a:t>
            </a:r>
            <a:r>
              <a:rPr dirty="0" sz="1450" spc="-10">
                <a:latin typeface="Times New Roman"/>
                <a:cs typeface="Times New Roman"/>
              </a:rPr>
              <a:t>Never once have </a:t>
            </a:r>
            <a:r>
              <a:rPr dirty="0" sz="1450" spc="-5">
                <a:latin typeface="Times New Roman"/>
                <a:cs typeface="Times New Roman"/>
              </a:rPr>
              <a:t>you  </a:t>
            </a:r>
            <a:r>
              <a:rPr dirty="0" sz="1450" spc="-10">
                <a:latin typeface="Times New Roman"/>
                <a:cs typeface="Times New Roman"/>
              </a:rPr>
              <a:t>been frank. Strange irresolution. My God, either you're playing with me,</a:t>
            </a:r>
            <a:r>
              <a:rPr dirty="0" sz="1450" spc="170">
                <a:latin typeface="Times New Roman"/>
                <a:cs typeface="Times New Roman"/>
              </a:rPr>
              <a:t> </a:t>
            </a:r>
            <a:r>
              <a:rPr dirty="0" sz="1450" spc="-20">
                <a:latin typeface="Times New Roman"/>
                <a:cs typeface="Times New Roman"/>
              </a:rPr>
              <a:t>or...."</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Ilyin did </a:t>
            </a:r>
            <a:r>
              <a:rPr dirty="0" sz="1450" spc="-5">
                <a:latin typeface="Times New Roman"/>
                <a:cs typeface="Times New Roman"/>
              </a:rPr>
              <a:t>not </a:t>
            </a:r>
            <a:r>
              <a:rPr dirty="0" sz="1450" spc="-10">
                <a:latin typeface="Times New Roman"/>
                <a:cs typeface="Times New Roman"/>
              </a:rPr>
              <a:t>finish, and rested his head in his hands. Sophia Pietrovna  recalled her behaviour all through. She remembered that she had felt all these  days </a:t>
            </a:r>
            <a:r>
              <a:rPr dirty="0" sz="1450" spc="-5">
                <a:latin typeface="Times New Roman"/>
                <a:cs typeface="Times New Roman"/>
              </a:rPr>
              <a:t>not </a:t>
            </a:r>
            <a:r>
              <a:rPr dirty="0" sz="1450" spc="-10">
                <a:latin typeface="Times New Roman"/>
                <a:cs typeface="Times New Roman"/>
              </a:rPr>
              <a:t>only in deed </a:t>
            </a:r>
            <a:r>
              <a:rPr dirty="0" sz="1450" spc="-5">
                <a:latin typeface="Times New Roman"/>
                <a:cs typeface="Times New Roman"/>
              </a:rPr>
              <a:t>but </a:t>
            </a:r>
            <a:r>
              <a:rPr dirty="0" sz="1450" spc="-10">
                <a:latin typeface="Times New Roman"/>
                <a:cs typeface="Times New Roman"/>
              </a:rPr>
              <a:t>even in her most intimate thoughts opposed to Ilyin's  love. But at the same moment she knew that there was </a:t>
            </a:r>
            <a:r>
              <a:rPr dirty="0" sz="1450" spc="-5">
                <a:latin typeface="Times New Roman"/>
                <a:cs typeface="Times New Roman"/>
              </a:rPr>
              <a:t>a </a:t>
            </a:r>
            <a:r>
              <a:rPr dirty="0" sz="1450" spc="-10">
                <a:latin typeface="Times New Roman"/>
                <a:cs typeface="Times New Roman"/>
              </a:rPr>
              <a:t>grain </a:t>
            </a:r>
            <a:r>
              <a:rPr dirty="0" sz="1450" spc="-5">
                <a:latin typeface="Times New Roman"/>
                <a:cs typeface="Times New Roman"/>
              </a:rPr>
              <a:t>of </a:t>
            </a:r>
            <a:r>
              <a:rPr dirty="0" sz="1450" spc="-10">
                <a:latin typeface="Times New Roman"/>
                <a:cs typeface="Times New Roman"/>
              </a:rPr>
              <a:t>truth in the  barrister's words. And </a:t>
            </a:r>
            <a:r>
              <a:rPr dirty="0" sz="1450" spc="-5">
                <a:latin typeface="Times New Roman"/>
                <a:cs typeface="Times New Roman"/>
              </a:rPr>
              <a:t>not </a:t>
            </a:r>
            <a:r>
              <a:rPr dirty="0" sz="1450" spc="-10">
                <a:latin typeface="Times New Roman"/>
                <a:cs typeface="Times New Roman"/>
              </a:rPr>
              <a:t>knowing what kind </a:t>
            </a:r>
            <a:r>
              <a:rPr dirty="0" sz="1450" spc="-5">
                <a:latin typeface="Times New Roman"/>
                <a:cs typeface="Times New Roman"/>
              </a:rPr>
              <a:t>of </a:t>
            </a:r>
            <a:r>
              <a:rPr dirty="0" sz="1450" spc="-10">
                <a:latin typeface="Times New Roman"/>
                <a:cs typeface="Times New Roman"/>
              </a:rPr>
              <a:t>truth it was she could </a:t>
            </a:r>
            <a:r>
              <a:rPr dirty="0" sz="1450" spc="-5">
                <a:latin typeface="Times New Roman"/>
                <a:cs typeface="Times New Roman"/>
              </a:rPr>
              <a:t>not  </a:t>
            </a:r>
            <a:r>
              <a:rPr dirty="0" sz="1450" spc="-10">
                <a:latin typeface="Times New Roman"/>
                <a:cs typeface="Times New Roman"/>
              </a:rPr>
              <a:t>think, </a:t>
            </a:r>
            <a:r>
              <a:rPr dirty="0" sz="1450" spc="-5">
                <a:latin typeface="Times New Roman"/>
                <a:cs typeface="Times New Roman"/>
              </a:rPr>
              <a:t>no </a:t>
            </a:r>
            <a:r>
              <a:rPr dirty="0" sz="1450" spc="-10">
                <a:latin typeface="Times New Roman"/>
                <a:cs typeface="Times New Roman"/>
              </a:rPr>
              <a:t>matter how much she </a:t>
            </a:r>
            <a:r>
              <a:rPr dirty="0" sz="1450" spc="-5">
                <a:latin typeface="Times New Roman"/>
                <a:cs typeface="Times New Roman"/>
              </a:rPr>
              <a:t>thought </a:t>
            </a:r>
            <a:r>
              <a:rPr dirty="0" sz="1450" spc="-10">
                <a:latin typeface="Times New Roman"/>
                <a:cs typeface="Times New Roman"/>
              </a:rPr>
              <a:t>about it, what to say to him in answer  to his complaint. It was awkward being silent, so she said shrugging her  shoulders:</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"So I'm to blame for that</a:t>
            </a:r>
            <a:r>
              <a:rPr dirty="0" sz="1450" spc="15">
                <a:latin typeface="Times New Roman"/>
                <a:cs typeface="Times New Roman"/>
              </a:rPr>
              <a:t> </a:t>
            </a:r>
            <a:r>
              <a:rPr dirty="0" sz="1450" spc="-10">
                <a:latin typeface="Times New Roman"/>
                <a:cs typeface="Times New Roman"/>
              </a:rPr>
              <a:t>too?"</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"I </a:t>
            </a:r>
            <a:r>
              <a:rPr dirty="0" sz="1450" spc="-5">
                <a:latin typeface="Times New Roman"/>
                <a:cs typeface="Times New Roman"/>
              </a:rPr>
              <a:t>don't </a:t>
            </a:r>
            <a:r>
              <a:rPr dirty="0" sz="1450" spc="-10">
                <a:latin typeface="Times New Roman"/>
                <a:cs typeface="Times New Roman"/>
              </a:rPr>
              <a:t>blame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your </a:t>
            </a:r>
            <a:r>
              <a:rPr dirty="0" sz="1450" spc="-15">
                <a:latin typeface="Times New Roman"/>
                <a:cs typeface="Times New Roman"/>
              </a:rPr>
              <a:t>insincerity," </a:t>
            </a:r>
            <a:r>
              <a:rPr dirty="0" sz="1450" spc="-10">
                <a:latin typeface="Times New Roman"/>
                <a:cs typeface="Times New Roman"/>
              </a:rPr>
              <a:t>sighed Ilyin. "It slipped </a:t>
            </a:r>
            <a:r>
              <a:rPr dirty="0" sz="1450" spc="-5">
                <a:latin typeface="Times New Roman"/>
                <a:cs typeface="Times New Roman"/>
              </a:rPr>
              <a:t>out  </a:t>
            </a:r>
            <a:r>
              <a:rPr dirty="0" sz="1450" spc="-15">
                <a:latin typeface="Times New Roman"/>
                <a:cs typeface="Times New Roman"/>
              </a:rPr>
              <a:t>unconsciously. </a:t>
            </a:r>
            <a:r>
              <a:rPr dirty="0" sz="1450" spc="-45">
                <a:latin typeface="Times New Roman"/>
                <a:cs typeface="Times New Roman"/>
              </a:rPr>
              <a:t>Your </a:t>
            </a:r>
            <a:r>
              <a:rPr dirty="0" sz="1450" spc="-10">
                <a:latin typeface="Times New Roman"/>
                <a:cs typeface="Times New Roman"/>
              </a:rPr>
              <a:t>insincerity is natural to </a:t>
            </a:r>
            <a:r>
              <a:rPr dirty="0" sz="1450" spc="-5">
                <a:latin typeface="Times New Roman"/>
                <a:cs typeface="Times New Roman"/>
              </a:rPr>
              <a:t>you, </a:t>
            </a:r>
            <a:r>
              <a:rPr dirty="0" sz="1450" spc="-10">
                <a:latin typeface="Times New Roman"/>
                <a:cs typeface="Times New Roman"/>
              </a:rPr>
              <a:t>in the natural order </a:t>
            </a:r>
            <a:r>
              <a:rPr dirty="0" sz="1450" spc="-5">
                <a:latin typeface="Times New Roman"/>
                <a:cs typeface="Times New Roman"/>
              </a:rPr>
              <a:t>of </a:t>
            </a:r>
            <a:r>
              <a:rPr dirty="0" sz="1450" spc="-10">
                <a:latin typeface="Times New Roman"/>
                <a:cs typeface="Times New Roman"/>
              </a:rPr>
              <a:t>things  as well. If all mankind were to agree suddenly to become serious, everything  would </a:t>
            </a:r>
            <a:r>
              <a:rPr dirty="0" sz="1450" spc="-5">
                <a:latin typeface="Times New Roman"/>
                <a:cs typeface="Times New Roman"/>
              </a:rPr>
              <a:t>go </a:t>
            </a:r>
            <a:r>
              <a:rPr dirty="0" sz="1450" spc="-10">
                <a:latin typeface="Times New Roman"/>
                <a:cs typeface="Times New Roman"/>
              </a:rPr>
              <a:t>to the Devil, to</a:t>
            </a:r>
            <a:r>
              <a:rPr dirty="0" sz="1450" spc="10">
                <a:latin typeface="Times New Roman"/>
                <a:cs typeface="Times New Roman"/>
              </a:rPr>
              <a:t> </a:t>
            </a:r>
            <a:r>
              <a:rPr dirty="0" sz="1450" spc="-10">
                <a:latin typeface="Times New Roman"/>
                <a:cs typeface="Times New Roman"/>
              </a:rPr>
              <a:t>ruin."</a:t>
            </a:r>
            <a:endParaRPr sz="1450">
              <a:latin typeface="Times New Roman"/>
              <a:cs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5805" cy="9244965"/>
          </a:xfrm>
          <a:prstGeom prst="rect">
            <a:avLst/>
          </a:prstGeom>
        </p:spPr>
        <p:txBody>
          <a:bodyPr wrap="square" lIns="0" tIns="19685" rIns="0" bIns="0" rtlCol="0" vert="horz">
            <a:spAutoFit/>
          </a:bodyPr>
          <a:lstStyle/>
          <a:p>
            <a:pPr algn="just" marL="12700" marR="8255" indent="255904">
              <a:lnSpc>
                <a:spcPts val="1730"/>
              </a:lnSpc>
              <a:spcBef>
                <a:spcPts val="155"/>
              </a:spcBef>
            </a:pPr>
            <a:r>
              <a:rPr dirty="0" sz="1450" spc="-10">
                <a:latin typeface="Times New Roman"/>
                <a:cs typeface="Times New Roman"/>
              </a:rPr>
              <a:t>Sophia Pietrovna was </a:t>
            </a:r>
            <a:r>
              <a:rPr dirty="0" sz="1450" spc="-5">
                <a:latin typeface="Times New Roman"/>
                <a:cs typeface="Times New Roman"/>
              </a:rPr>
              <a:t>not </a:t>
            </a:r>
            <a:r>
              <a:rPr dirty="0" sz="1450" spc="-10">
                <a:latin typeface="Times New Roman"/>
                <a:cs typeface="Times New Roman"/>
              </a:rPr>
              <a:t>in the mood for philosophy; </a:t>
            </a:r>
            <a:r>
              <a:rPr dirty="0" sz="1450" spc="-5">
                <a:latin typeface="Times New Roman"/>
                <a:cs typeface="Times New Roman"/>
              </a:rPr>
              <a:t>but </a:t>
            </a:r>
            <a:r>
              <a:rPr dirty="0" sz="1450" spc="-10">
                <a:latin typeface="Times New Roman"/>
                <a:cs typeface="Times New Roman"/>
              </a:rPr>
              <a:t>she was glad </a:t>
            </a:r>
            <a:r>
              <a:rPr dirty="0" sz="1450" spc="-5">
                <a:latin typeface="Times New Roman"/>
                <a:cs typeface="Times New Roman"/>
              </a:rPr>
              <a:t>of  </a:t>
            </a:r>
            <a:r>
              <a:rPr dirty="0" sz="1450" spc="-10">
                <a:latin typeface="Times New Roman"/>
                <a:cs typeface="Times New Roman"/>
              </a:rPr>
              <a:t>the opportunity to change the conversation and</a:t>
            </a:r>
            <a:r>
              <a:rPr dirty="0" sz="1450" spc="35">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"Why indeed?"</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"Because only savages and animals are sincere. Since civilisation  introduced into society the demand, for instance, for such </a:t>
            </a:r>
            <a:r>
              <a:rPr dirty="0" sz="1450" spc="-5">
                <a:latin typeface="Times New Roman"/>
                <a:cs typeface="Times New Roman"/>
              </a:rPr>
              <a:t>a </a:t>
            </a:r>
            <a:r>
              <a:rPr dirty="0" sz="1450" spc="-10">
                <a:latin typeface="Times New Roman"/>
                <a:cs typeface="Times New Roman"/>
              </a:rPr>
              <a:t>luxury as woman's  virtue, sincerity has been </a:t>
            </a:r>
            <a:r>
              <a:rPr dirty="0" sz="1450" spc="-5">
                <a:latin typeface="Times New Roman"/>
                <a:cs typeface="Times New Roman"/>
              </a:rPr>
              <a:t>out of</a:t>
            </a:r>
            <a:r>
              <a:rPr dirty="0" sz="1450" spc="15">
                <a:latin typeface="Times New Roman"/>
                <a:cs typeface="Times New Roman"/>
              </a:rPr>
              <a:t> </a:t>
            </a:r>
            <a:r>
              <a:rPr dirty="0" sz="1450" spc="-10">
                <a:latin typeface="Times New Roman"/>
                <a:cs typeface="Times New Roman"/>
              </a:rPr>
              <a:t>place."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Angrily Ilyin began to thrust his stick into the sand. Madame Loubianzev  listened without understanding much </a:t>
            </a:r>
            <a:r>
              <a:rPr dirty="0" sz="1450" spc="-5">
                <a:latin typeface="Times New Roman"/>
                <a:cs typeface="Times New Roman"/>
              </a:rPr>
              <a:t>of </a:t>
            </a:r>
            <a:r>
              <a:rPr dirty="0" sz="1450" spc="-10">
                <a:latin typeface="Times New Roman"/>
                <a:cs typeface="Times New Roman"/>
              </a:rPr>
              <a:t>it; she liked the conversation. First </a:t>
            </a:r>
            <a:r>
              <a:rPr dirty="0" sz="1450" spc="-5">
                <a:latin typeface="Times New Roman"/>
                <a:cs typeface="Times New Roman"/>
              </a:rPr>
              <a:t>of  </a:t>
            </a:r>
            <a:r>
              <a:rPr dirty="0" sz="1450" spc="-10">
                <a:latin typeface="Times New Roman"/>
                <a:cs typeface="Times New Roman"/>
              </a:rPr>
              <a:t>all, she was pleased that </a:t>
            </a:r>
            <a:r>
              <a:rPr dirty="0" sz="1450" spc="-5">
                <a:latin typeface="Times New Roman"/>
                <a:cs typeface="Times New Roman"/>
              </a:rPr>
              <a:t>a </a:t>
            </a:r>
            <a:r>
              <a:rPr dirty="0" sz="1450" spc="-10">
                <a:latin typeface="Times New Roman"/>
                <a:cs typeface="Times New Roman"/>
              </a:rPr>
              <a:t>gifted man should speak to </a:t>
            </a:r>
            <a:r>
              <a:rPr dirty="0" sz="1450" spc="-20">
                <a:latin typeface="Times New Roman"/>
                <a:cs typeface="Times New Roman"/>
              </a:rPr>
              <a:t>her, </a:t>
            </a:r>
            <a:r>
              <a:rPr dirty="0" sz="1450" spc="-10">
                <a:latin typeface="Times New Roman"/>
                <a:cs typeface="Times New Roman"/>
              </a:rPr>
              <a:t>an average woman,  about intellectual things; also it gave her great pleasure to watch how the pale,  </a:t>
            </a:r>
            <a:r>
              <a:rPr dirty="0" sz="1450" spc="-20">
                <a:latin typeface="Times New Roman"/>
                <a:cs typeface="Times New Roman"/>
              </a:rPr>
              <a:t>lively, </a:t>
            </a:r>
            <a:r>
              <a:rPr dirty="0" sz="1450" spc="-10">
                <a:latin typeface="Times New Roman"/>
                <a:cs typeface="Times New Roman"/>
              </a:rPr>
              <a:t>still </a:t>
            </a:r>
            <a:r>
              <a:rPr dirty="0" sz="1450" spc="-25">
                <a:latin typeface="Times New Roman"/>
                <a:cs typeface="Times New Roman"/>
              </a:rPr>
              <a:t>angry, </a:t>
            </a:r>
            <a:r>
              <a:rPr dirty="0" sz="1450" spc="-5">
                <a:latin typeface="Times New Roman"/>
                <a:cs typeface="Times New Roman"/>
              </a:rPr>
              <a:t>young </a:t>
            </a:r>
            <a:r>
              <a:rPr dirty="0" sz="1450" spc="-10">
                <a:latin typeface="Times New Roman"/>
                <a:cs typeface="Times New Roman"/>
              </a:rPr>
              <a:t>face was working. Much she did </a:t>
            </a:r>
            <a:r>
              <a:rPr dirty="0" sz="1450" spc="-5">
                <a:latin typeface="Times New Roman"/>
                <a:cs typeface="Times New Roman"/>
              </a:rPr>
              <a:t>not </a:t>
            </a:r>
            <a:r>
              <a:rPr dirty="0" sz="1450" spc="-10">
                <a:latin typeface="Times New Roman"/>
                <a:cs typeface="Times New Roman"/>
              </a:rPr>
              <a:t>understand; </a:t>
            </a:r>
            <a:r>
              <a:rPr dirty="0" sz="1450" spc="-5">
                <a:latin typeface="Times New Roman"/>
                <a:cs typeface="Times New Roman"/>
              </a:rPr>
              <a:t>but  </a:t>
            </a:r>
            <a:r>
              <a:rPr dirty="0" sz="1450" spc="-10">
                <a:latin typeface="Times New Roman"/>
                <a:cs typeface="Times New Roman"/>
              </a:rPr>
              <a:t>the fine courage </a:t>
            </a:r>
            <a:r>
              <a:rPr dirty="0" sz="1450" spc="-5">
                <a:latin typeface="Times New Roman"/>
                <a:cs typeface="Times New Roman"/>
              </a:rPr>
              <a:t>of </a:t>
            </a:r>
            <a:r>
              <a:rPr dirty="0" sz="1450" spc="-10">
                <a:latin typeface="Times New Roman"/>
                <a:cs typeface="Times New Roman"/>
              </a:rPr>
              <a:t>modern man was revealed to </a:t>
            </a:r>
            <a:r>
              <a:rPr dirty="0" sz="1450" spc="-20">
                <a:latin typeface="Times New Roman"/>
                <a:cs typeface="Times New Roman"/>
              </a:rPr>
              <a:t>her, </a:t>
            </a:r>
            <a:r>
              <a:rPr dirty="0" sz="1450" spc="-10">
                <a:latin typeface="Times New Roman"/>
                <a:cs typeface="Times New Roman"/>
              </a:rPr>
              <a:t>the courage </a:t>
            </a:r>
            <a:r>
              <a:rPr dirty="0" sz="1450" spc="-5">
                <a:latin typeface="Times New Roman"/>
                <a:cs typeface="Times New Roman"/>
              </a:rPr>
              <a:t>by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without reflection </a:t>
            </a:r>
            <a:r>
              <a:rPr dirty="0" sz="1450" spc="-5">
                <a:latin typeface="Times New Roman"/>
                <a:cs typeface="Times New Roman"/>
              </a:rPr>
              <a:t>or </a:t>
            </a:r>
            <a:r>
              <a:rPr dirty="0" sz="1450" spc="-10">
                <a:latin typeface="Times New Roman"/>
                <a:cs typeface="Times New Roman"/>
              </a:rPr>
              <a:t>surmise solves the great questions and constructs his  simple conclusions.</a:t>
            </a:r>
            <a:endParaRPr sz="1450">
              <a:latin typeface="Times New Roman"/>
              <a:cs typeface="Times New Roman"/>
            </a:endParaRPr>
          </a:p>
          <a:p>
            <a:pPr algn="just" marL="268605" marR="6350">
              <a:lnSpc>
                <a:spcPct val="140700"/>
              </a:lnSpc>
              <a:spcBef>
                <a:spcPts val="5"/>
              </a:spcBef>
            </a:pPr>
            <a:r>
              <a:rPr dirty="0" sz="1450" spc="-10">
                <a:latin typeface="Times New Roman"/>
                <a:cs typeface="Times New Roman"/>
              </a:rPr>
              <a:t>Suddenly she discovered that she was admiring him, and it frightened </a:t>
            </a:r>
            <a:r>
              <a:rPr dirty="0" sz="1450" spc="-30">
                <a:latin typeface="Times New Roman"/>
                <a:cs typeface="Times New Roman"/>
              </a:rPr>
              <a:t>her.  </a:t>
            </a:r>
            <a:r>
              <a:rPr dirty="0" sz="1450" spc="-10">
                <a:latin typeface="Times New Roman"/>
                <a:cs typeface="Times New Roman"/>
              </a:rPr>
              <a:t>"Pardon,</a:t>
            </a:r>
            <a:r>
              <a:rPr dirty="0" sz="1450" spc="65">
                <a:latin typeface="Times New Roman"/>
                <a:cs typeface="Times New Roman"/>
              </a:rPr>
              <a:t> </a:t>
            </a:r>
            <a:r>
              <a:rPr dirty="0" sz="1450" spc="-5">
                <a:latin typeface="Times New Roman"/>
                <a:cs typeface="Times New Roman"/>
              </a:rPr>
              <a:t>but</a:t>
            </a:r>
            <a:r>
              <a:rPr dirty="0" sz="1450" spc="65">
                <a:latin typeface="Times New Roman"/>
                <a:cs typeface="Times New Roman"/>
              </a:rPr>
              <a:t> </a:t>
            </a:r>
            <a:r>
              <a:rPr dirty="0" sz="1450" spc="-5">
                <a:latin typeface="Times New Roman"/>
                <a:cs typeface="Times New Roman"/>
              </a:rPr>
              <a:t>I</a:t>
            </a:r>
            <a:r>
              <a:rPr dirty="0" sz="1450" spc="65">
                <a:latin typeface="Times New Roman"/>
                <a:cs typeface="Times New Roman"/>
              </a:rPr>
              <a:t> </a:t>
            </a:r>
            <a:r>
              <a:rPr dirty="0" sz="1450" spc="-5">
                <a:latin typeface="Times New Roman"/>
                <a:cs typeface="Times New Roman"/>
              </a:rPr>
              <a:t>don't</a:t>
            </a:r>
            <a:r>
              <a:rPr dirty="0" sz="1450" spc="65">
                <a:latin typeface="Times New Roman"/>
                <a:cs typeface="Times New Roman"/>
              </a:rPr>
              <a:t> </a:t>
            </a:r>
            <a:r>
              <a:rPr dirty="0" sz="1450" spc="-10">
                <a:latin typeface="Times New Roman"/>
                <a:cs typeface="Times New Roman"/>
              </a:rPr>
              <a:t>really</a:t>
            </a:r>
            <a:r>
              <a:rPr dirty="0" sz="1450" spc="65">
                <a:latin typeface="Times New Roman"/>
                <a:cs typeface="Times New Roman"/>
              </a:rPr>
              <a:t> </a:t>
            </a:r>
            <a:r>
              <a:rPr dirty="0" sz="1450" spc="-10">
                <a:latin typeface="Times New Roman"/>
                <a:cs typeface="Times New Roman"/>
              </a:rPr>
              <a:t>understand,"</a:t>
            </a:r>
            <a:r>
              <a:rPr dirty="0" sz="1450" spc="65">
                <a:latin typeface="Times New Roman"/>
                <a:cs typeface="Times New Roman"/>
              </a:rPr>
              <a:t> </a:t>
            </a:r>
            <a:r>
              <a:rPr dirty="0" sz="1450" spc="-10">
                <a:latin typeface="Times New Roman"/>
                <a:cs typeface="Times New Roman"/>
              </a:rPr>
              <a:t>she</a:t>
            </a:r>
            <a:r>
              <a:rPr dirty="0" sz="1450" spc="65">
                <a:latin typeface="Times New Roman"/>
                <a:cs typeface="Times New Roman"/>
              </a:rPr>
              <a:t> </a:t>
            </a:r>
            <a:r>
              <a:rPr dirty="0" sz="1450" spc="-10">
                <a:latin typeface="Times New Roman"/>
                <a:cs typeface="Times New Roman"/>
              </a:rPr>
              <a:t>hastened</a:t>
            </a:r>
            <a:r>
              <a:rPr dirty="0" sz="1450" spc="65">
                <a:latin typeface="Times New Roman"/>
                <a:cs typeface="Times New Roman"/>
              </a:rPr>
              <a:t> </a:t>
            </a:r>
            <a:r>
              <a:rPr dirty="0" sz="1450" spc="-10">
                <a:latin typeface="Times New Roman"/>
                <a:cs typeface="Times New Roman"/>
              </a:rPr>
              <a:t>to</a:t>
            </a:r>
            <a:r>
              <a:rPr dirty="0" sz="1450" spc="65">
                <a:latin typeface="Times New Roman"/>
                <a:cs typeface="Times New Roman"/>
              </a:rPr>
              <a:t> </a:t>
            </a:r>
            <a:r>
              <a:rPr dirty="0" sz="1450" spc="-30">
                <a:latin typeface="Times New Roman"/>
                <a:cs typeface="Times New Roman"/>
              </a:rPr>
              <a:t>say.</a:t>
            </a:r>
            <a:r>
              <a:rPr dirty="0" sz="1450" spc="65">
                <a:latin typeface="Times New Roman"/>
                <a:cs typeface="Times New Roman"/>
              </a:rPr>
              <a:t> </a:t>
            </a:r>
            <a:r>
              <a:rPr dirty="0" sz="1450" spc="-10">
                <a:latin typeface="Times New Roman"/>
                <a:cs typeface="Times New Roman"/>
              </a:rPr>
              <a:t>"Why</a:t>
            </a:r>
            <a:r>
              <a:rPr dirty="0" sz="1450" spc="65">
                <a:latin typeface="Times New Roman"/>
                <a:cs typeface="Times New Roman"/>
              </a:rPr>
              <a:t> </a:t>
            </a:r>
            <a:r>
              <a:rPr dirty="0" sz="1450" spc="-10">
                <a:latin typeface="Times New Roman"/>
                <a:cs typeface="Times New Roman"/>
              </a:rPr>
              <a:t>did</a:t>
            </a:r>
            <a:r>
              <a:rPr dirty="0" sz="1450" spc="6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080">
              <a:lnSpc>
                <a:spcPts val="1730"/>
              </a:lnSpc>
              <a:spcBef>
                <a:spcPts val="55"/>
              </a:spcBef>
            </a:pPr>
            <a:r>
              <a:rPr dirty="0" sz="1450" spc="-10">
                <a:latin typeface="Times New Roman"/>
                <a:cs typeface="Times New Roman"/>
              </a:rPr>
              <a:t>mention insincerity? </a:t>
            </a:r>
            <a:r>
              <a:rPr dirty="0" sz="1450" spc="-5">
                <a:latin typeface="Times New Roman"/>
                <a:cs typeface="Times New Roman"/>
              </a:rPr>
              <a:t>I </a:t>
            </a:r>
            <a:r>
              <a:rPr dirty="0" sz="1450" spc="-10">
                <a:latin typeface="Times New Roman"/>
                <a:cs typeface="Times New Roman"/>
              </a:rPr>
              <a:t>entreat </a:t>
            </a:r>
            <a:r>
              <a:rPr dirty="0" sz="1450" spc="-5">
                <a:latin typeface="Times New Roman"/>
                <a:cs typeface="Times New Roman"/>
              </a:rPr>
              <a:t>you </a:t>
            </a:r>
            <a:r>
              <a:rPr dirty="0" sz="1450" spc="-10">
                <a:latin typeface="Times New Roman"/>
                <a:cs typeface="Times New Roman"/>
              </a:rPr>
              <a:t>once more, </a:t>
            </a:r>
            <a:r>
              <a:rPr dirty="0" sz="1450" spc="-5">
                <a:latin typeface="Times New Roman"/>
                <a:cs typeface="Times New Roman"/>
              </a:rPr>
              <a:t>be a </a:t>
            </a:r>
            <a:r>
              <a:rPr dirty="0" sz="1450" spc="-20">
                <a:latin typeface="Times New Roman"/>
                <a:cs typeface="Times New Roman"/>
              </a:rPr>
              <a:t>dear, </a:t>
            </a:r>
            <a:r>
              <a:rPr dirty="0" sz="1450" spc="-5">
                <a:latin typeface="Times New Roman"/>
                <a:cs typeface="Times New Roman"/>
              </a:rPr>
              <a:t>good </a:t>
            </a:r>
            <a:r>
              <a:rPr dirty="0" sz="1450" spc="-10">
                <a:latin typeface="Times New Roman"/>
                <a:cs typeface="Times New Roman"/>
              </a:rPr>
              <a:t>friend and leave  me alone. </a:t>
            </a:r>
            <a:r>
              <a:rPr dirty="0" sz="1450" spc="-20">
                <a:latin typeface="Times New Roman"/>
                <a:cs typeface="Times New Roman"/>
              </a:rPr>
              <a:t>Sincerely, </a:t>
            </a:r>
            <a:r>
              <a:rPr dirty="0" sz="1450" spc="-5">
                <a:latin typeface="Times New Roman"/>
                <a:cs typeface="Times New Roman"/>
              </a:rPr>
              <a:t>I </a:t>
            </a:r>
            <a:r>
              <a:rPr dirty="0" sz="1450" spc="-10">
                <a:latin typeface="Times New Roman"/>
                <a:cs typeface="Times New Roman"/>
              </a:rPr>
              <a:t>ask</a:t>
            </a:r>
            <a:r>
              <a:rPr dirty="0" sz="1450" spc="1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"Good—I'll </a:t>
            </a:r>
            <a:r>
              <a:rPr dirty="0" sz="1450" spc="-5">
                <a:latin typeface="Times New Roman"/>
                <a:cs typeface="Times New Roman"/>
              </a:rPr>
              <a:t>do </a:t>
            </a:r>
            <a:r>
              <a:rPr dirty="0" sz="1450" spc="-10">
                <a:latin typeface="Times New Roman"/>
                <a:cs typeface="Times New Roman"/>
              </a:rPr>
              <a:t>my best. But hardly anything will come </a:t>
            </a:r>
            <a:r>
              <a:rPr dirty="0" sz="1450" spc="-5">
                <a:latin typeface="Times New Roman"/>
                <a:cs typeface="Times New Roman"/>
              </a:rPr>
              <a:t>of </a:t>
            </a:r>
            <a:r>
              <a:rPr dirty="0" sz="1450" spc="-10">
                <a:latin typeface="Times New Roman"/>
                <a:cs typeface="Times New Roman"/>
              </a:rPr>
              <a:t>it. Either I'll </a:t>
            </a:r>
            <a:r>
              <a:rPr dirty="0" sz="1450" spc="-5">
                <a:latin typeface="Times New Roman"/>
                <a:cs typeface="Times New Roman"/>
              </a:rPr>
              <a:t>put  a </a:t>
            </a:r>
            <a:r>
              <a:rPr dirty="0" sz="1450" spc="-10">
                <a:latin typeface="Times New Roman"/>
                <a:cs typeface="Times New Roman"/>
              </a:rPr>
              <a:t>bullet through my brains </a:t>
            </a:r>
            <a:r>
              <a:rPr dirty="0" sz="1450" spc="-5">
                <a:latin typeface="Times New Roman"/>
                <a:cs typeface="Times New Roman"/>
              </a:rPr>
              <a:t>or ... </a:t>
            </a:r>
            <a:r>
              <a:rPr dirty="0" sz="1450" spc="-10">
                <a:latin typeface="Times New Roman"/>
                <a:cs typeface="Times New Roman"/>
              </a:rPr>
              <a:t>I'll start drinking in the stupidest possible </a:t>
            </a:r>
            <a:r>
              <a:rPr dirty="0" sz="1450" spc="-35">
                <a:latin typeface="Times New Roman"/>
                <a:cs typeface="Times New Roman"/>
              </a:rPr>
              <a:t>way.  </a:t>
            </a:r>
            <a:r>
              <a:rPr dirty="0" sz="1450" spc="-10">
                <a:latin typeface="Times New Roman"/>
                <a:cs typeface="Times New Roman"/>
              </a:rPr>
              <a:t>Things will end badly for me. Everything has its limit, even </a:t>
            </a:r>
            <a:r>
              <a:rPr dirty="0" sz="1450" spc="-5">
                <a:latin typeface="Times New Roman"/>
                <a:cs typeface="Times New Roman"/>
              </a:rPr>
              <a:t>a </a:t>
            </a:r>
            <a:r>
              <a:rPr dirty="0" sz="1450" spc="-10">
                <a:latin typeface="Times New Roman"/>
                <a:cs typeface="Times New Roman"/>
              </a:rPr>
              <a:t>struggle with  nature. </a:t>
            </a:r>
            <a:r>
              <a:rPr dirty="0" sz="1450" spc="-35">
                <a:latin typeface="Times New Roman"/>
                <a:cs typeface="Times New Roman"/>
              </a:rPr>
              <a:t>Tell </a:t>
            </a:r>
            <a:r>
              <a:rPr dirty="0" sz="1450" spc="-10">
                <a:latin typeface="Times New Roman"/>
                <a:cs typeface="Times New Roman"/>
              </a:rPr>
              <a:t>me </a:t>
            </a:r>
            <a:r>
              <a:rPr dirty="0" sz="1450" spc="-30">
                <a:latin typeface="Times New Roman"/>
                <a:cs typeface="Times New Roman"/>
              </a:rPr>
              <a:t>now, </a:t>
            </a:r>
            <a:r>
              <a:rPr dirty="0" sz="1450" spc="-10">
                <a:latin typeface="Times New Roman"/>
                <a:cs typeface="Times New Roman"/>
              </a:rPr>
              <a:t>how can </a:t>
            </a:r>
            <a:r>
              <a:rPr dirty="0" sz="1450" spc="-5">
                <a:latin typeface="Times New Roman"/>
                <a:cs typeface="Times New Roman"/>
              </a:rPr>
              <a:t>one </a:t>
            </a:r>
            <a:r>
              <a:rPr dirty="0" sz="1450" spc="-10">
                <a:latin typeface="Times New Roman"/>
                <a:cs typeface="Times New Roman"/>
              </a:rPr>
              <a:t>struggle with madness? If </a:t>
            </a:r>
            <a:r>
              <a:rPr dirty="0" sz="1450" spc="-5">
                <a:latin typeface="Times New Roman"/>
                <a:cs typeface="Times New Roman"/>
              </a:rPr>
              <a:t>you've </a:t>
            </a:r>
            <a:r>
              <a:rPr dirty="0" sz="1450" spc="-10">
                <a:latin typeface="Times New Roman"/>
                <a:cs typeface="Times New Roman"/>
              </a:rPr>
              <a:t>drunk  wine, how can </a:t>
            </a:r>
            <a:r>
              <a:rPr dirty="0" sz="1450" spc="-5">
                <a:latin typeface="Times New Roman"/>
                <a:cs typeface="Times New Roman"/>
              </a:rPr>
              <a:t>you </a:t>
            </a:r>
            <a:r>
              <a:rPr dirty="0" sz="1450" spc="-10">
                <a:latin typeface="Times New Roman"/>
                <a:cs typeface="Times New Roman"/>
              </a:rPr>
              <a:t>get over the excitement? What can </a:t>
            </a:r>
            <a:r>
              <a:rPr dirty="0" sz="1450" spc="-5">
                <a:latin typeface="Times New Roman"/>
                <a:cs typeface="Times New Roman"/>
              </a:rPr>
              <a:t>I do </a:t>
            </a:r>
            <a:r>
              <a:rPr dirty="0" sz="1450" spc="-10">
                <a:latin typeface="Times New Roman"/>
                <a:cs typeface="Times New Roman"/>
              </a:rPr>
              <a:t>if </a:t>
            </a:r>
            <a:r>
              <a:rPr dirty="0" sz="1450" spc="-5">
                <a:latin typeface="Times New Roman"/>
                <a:cs typeface="Times New Roman"/>
              </a:rPr>
              <a:t>your </a:t>
            </a:r>
            <a:r>
              <a:rPr dirty="0" sz="1450" spc="-10">
                <a:latin typeface="Times New Roman"/>
                <a:cs typeface="Times New Roman"/>
              </a:rPr>
              <a:t>image has  grown into my soul, and stands incessantly before my eyes, </a:t>
            </a:r>
            <a:r>
              <a:rPr dirty="0" sz="1450" spc="-5">
                <a:latin typeface="Times New Roman"/>
                <a:cs typeface="Times New Roman"/>
              </a:rPr>
              <a:t>night </a:t>
            </a:r>
            <a:r>
              <a:rPr dirty="0" sz="1450" spc="-10">
                <a:latin typeface="Times New Roman"/>
                <a:cs typeface="Times New Roman"/>
              </a:rPr>
              <a:t>and </a:t>
            </a:r>
            <a:r>
              <a:rPr dirty="0" sz="1450" spc="-30">
                <a:latin typeface="Times New Roman"/>
                <a:cs typeface="Times New Roman"/>
              </a:rPr>
              <a:t>day, </a:t>
            </a:r>
            <a:r>
              <a:rPr dirty="0" sz="1450" spc="-10">
                <a:latin typeface="Times New Roman"/>
                <a:cs typeface="Times New Roman"/>
              </a:rPr>
              <a:t>as  plain as that fir tree there? </a:t>
            </a:r>
            <a:r>
              <a:rPr dirty="0" sz="1450" spc="-35">
                <a:latin typeface="Times New Roman"/>
                <a:cs typeface="Times New Roman"/>
              </a:rPr>
              <a:t>Tell </a:t>
            </a:r>
            <a:r>
              <a:rPr dirty="0" sz="1450" spc="-10">
                <a:latin typeface="Times New Roman"/>
                <a:cs typeface="Times New Roman"/>
              </a:rPr>
              <a:t>me then what thing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do </a:t>
            </a:r>
            <a:r>
              <a:rPr dirty="0" sz="1450" spc="-10">
                <a:latin typeface="Times New Roman"/>
                <a:cs typeface="Times New Roman"/>
              </a:rPr>
              <a:t>to get </a:t>
            </a:r>
            <a:r>
              <a:rPr dirty="0" sz="1450" spc="-5">
                <a:latin typeface="Times New Roman"/>
                <a:cs typeface="Times New Roman"/>
              </a:rPr>
              <a:t>out of </a:t>
            </a:r>
            <a:r>
              <a:rPr dirty="0" sz="1450" spc="-10">
                <a:latin typeface="Times New Roman"/>
                <a:cs typeface="Times New Roman"/>
              </a:rPr>
              <a:t>this  wretched, unhappy state, when all my thoughts, desires, and dreams belong,  </a:t>
            </a:r>
            <a:r>
              <a:rPr dirty="0" sz="1450" spc="-5">
                <a:latin typeface="Times New Roman"/>
                <a:cs typeface="Times New Roman"/>
              </a:rPr>
              <a:t>not </a:t>
            </a:r>
            <a:r>
              <a:rPr dirty="0" sz="1450" spc="-10">
                <a:latin typeface="Times New Roman"/>
                <a:cs typeface="Times New Roman"/>
              </a:rPr>
              <a:t>to me, </a:t>
            </a:r>
            <a:r>
              <a:rPr dirty="0" sz="1450" spc="-5">
                <a:latin typeface="Times New Roman"/>
                <a:cs typeface="Times New Roman"/>
              </a:rPr>
              <a:t>but </a:t>
            </a:r>
            <a:r>
              <a:rPr dirty="0" sz="1450" spc="-10">
                <a:latin typeface="Times New Roman"/>
                <a:cs typeface="Times New Roman"/>
              </a:rPr>
              <a:t>to some devil that has </a:t>
            </a:r>
            <a:r>
              <a:rPr dirty="0" sz="1450" spc="-5">
                <a:latin typeface="Times New Roman"/>
                <a:cs typeface="Times New Roman"/>
              </a:rPr>
              <a:t>got </a:t>
            </a:r>
            <a:r>
              <a:rPr dirty="0" sz="1450" spc="-10">
                <a:latin typeface="Times New Roman"/>
                <a:cs typeface="Times New Roman"/>
              </a:rPr>
              <a:t>hold </a:t>
            </a:r>
            <a:r>
              <a:rPr dirty="0" sz="1450" spc="-5">
                <a:latin typeface="Times New Roman"/>
                <a:cs typeface="Times New Roman"/>
              </a:rPr>
              <a:t>of </a:t>
            </a:r>
            <a:r>
              <a:rPr dirty="0" sz="1450" spc="-10">
                <a:latin typeface="Times New Roman"/>
                <a:cs typeface="Times New Roman"/>
              </a:rPr>
              <a:t>me? </a:t>
            </a:r>
            <a:r>
              <a:rPr dirty="0" sz="1450" spc="-5">
                <a:latin typeface="Times New Roman"/>
                <a:cs typeface="Times New Roman"/>
              </a:rPr>
              <a:t>I </a:t>
            </a:r>
            <a:r>
              <a:rPr dirty="0" sz="1450" spc="-10">
                <a:latin typeface="Times New Roman"/>
                <a:cs typeface="Times New Roman"/>
              </a:rPr>
              <a:t>love </a:t>
            </a:r>
            <a:r>
              <a:rPr dirty="0" sz="1450" spc="-5">
                <a:latin typeface="Times New Roman"/>
                <a:cs typeface="Times New Roman"/>
              </a:rPr>
              <a:t>you, I </a:t>
            </a:r>
            <a:r>
              <a:rPr dirty="0" sz="1450" spc="-10">
                <a:latin typeface="Times New Roman"/>
                <a:cs typeface="Times New Roman"/>
              </a:rPr>
              <a:t>love </a:t>
            </a:r>
            <a:r>
              <a:rPr dirty="0" sz="1450" spc="-5">
                <a:latin typeface="Times New Roman"/>
                <a:cs typeface="Times New Roman"/>
              </a:rPr>
              <a:t>you </a:t>
            </a:r>
            <a:r>
              <a:rPr dirty="0" sz="1450" spc="-10">
                <a:latin typeface="Times New Roman"/>
                <a:cs typeface="Times New Roman"/>
              </a:rPr>
              <a:t>so  much that I've turned away from my path, given </a:t>
            </a:r>
            <a:r>
              <a:rPr dirty="0" sz="1450" spc="-5">
                <a:latin typeface="Times New Roman"/>
                <a:cs typeface="Times New Roman"/>
              </a:rPr>
              <a:t>up </a:t>
            </a:r>
            <a:r>
              <a:rPr dirty="0" sz="1450" spc="-10">
                <a:latin typeface="Times New Roman"/>
                <a:cs typeface="Times New Roman"/>
              </a:rPr>
              <a:t>my career and my closest  friends, forgot my God. Never in my life have </a:t>
            </a:r>
            <a:r>
              <a:rPr dirty="0" sz="1450" spc="-5">
                <a:latin typeface="Times New Roman"/>
                <a:cs typeface="Times New Roman"/>
              </a:rPr>
              <a:t>I </a:t>
            </a:r>
            <a:r>
              <a:rPr dirty="0" sz="1450" spc="-10">
                <a:latin typeface="Times New Roman"/>
                <a:cs typeface="Times New Roman"/>
              </a:rPr>
              <a:t>loved so</a:t>
            </a:r>
            <a:r>
              <a:rPr dirty="0" sz="1450" spc="60">
                <a:latin typeface="Times New Roman"/>
                <a:cs typeface="Times New Roman"/>
              </a:rPr>
              <a:t> </a:t>
            </a:r>
            <a:r>
              <a:rPr dirty="0" sz="1450" spc="-10">
                <a:latin typeface="Times New Roman"/>
                <a:cs typeface="Times New Roman"/>
              </a:rPr>
              <a:t>much."</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Sophia Pietrovna, who was </a:t>
            </a:r>
            <a:r>
              <a:rPr dirty="0" sz="1450" spc="-5">
                <a:latin typeface="Times New Roman"/>
                <a:cs typeface="Times New Roman"/>
              </a:rPr>
              <a:t>not </a:t>
            </a:r>
            <a:r>
              <a:rPr dirty="0" sz="1450" spc="-10">
                <a:latin typeface="Times New Roman"/>
                <a:cs typeface="Times New Roman"/>
              </a:rPr>
              <a:t>expecting this turn, drew her </a:t>
            </a:r>
            <a:r>
              <a:rPr dirty="0" sz="1450" spc="-5">
                <a:latin typeface="Times New Roman"/>
                <a:cs typeface="Times New Roman"/>
              </a:rPr>
              <a:t>body </a:t>
            </a:r>
            <a:r>
              <a:rPr dirty="0" sz="1450" spc="-10">
                <a:latin typeface="Times New Roman"/>
                <a:cs typeface="Times New Roman"/>
              </a:rPr>
              <a:t>away  from Ilyin, and glanced at him frightened. </a:t>
            </a:r>
            <a:r>
              <a:rPr dirty="0" sz="1450" spc="-30">
                <a:latin typeface="Times New Roman"/>
                <a:cs typeface="Times New Roman"/>
              </a:rPr>
              <a:t>Tears </a:t>
            </a:r>
            <a:r>
              <a:rPr dirty="0" sz="1450" spc="-10">
                <a:latin typeface="Times New Roman"/>
                <a:cs typeface="Times New Roman"/>
              </a:rPr>
              <a:t>shone in his eyes. His lips  trembled, and </a:t>
            </a:r>
            <a:r>
              <a:rPr dirty="0" sz="1450" spc="-5">
                <a:latin typeface="Times New Roman"/>
                <a:cs typeface="Times New Roman"/>
              </a:rPr>
              <a:t>a </a:t>
            </a:r>
            <a:r>
              <a:rPr dirty="0" sz="1450" spc="-20">
                <a:latin typeface="Times New Roman"/>
                <a:cs typeface="Times New Roman"/>
              </a:rPr>
              <a:t>hungry, </a:t>
            </a:r>
            <a:r>
              <a:rPr dirty="0" sz="1450" spc="-10">
                <a:latin typeface="Times New Roman"/>
                <a:cs typeface="Times New Roman"/>
              </a:rPr>
              <a:t>suppliant expression showed over all his</a:t>
            </a:r>
            <a:r>
              <a:rPr dirty="0" sz="1450" spc="80">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"I love </a:t>
            </a:r>
            <a:r>
              <a:rPr dirty="0" sz="1450" spc="-5">
                <a:latin typeface="Times New Roman"/>
                <a:cs typeface="Times New Roman"/>
              </a:rPr>
              <a:t>you," he </a:t>
            </a:r>
            <a:r>
              <a:rPr dirty="0" sz="1450" spc="-10">
                <a:latin typeface="Times New Roman"/>
                <a:cs typeface="Times New Roman"/>
              </a:rPr>
              <a:t>murmured, bringing his own eyes near to her </a:t>
            </a:r>
            <a:r>
              <a:rPr dirty="0" sz="1450" spc="-5">
                <a:latin typeface="Times New Roman"/>
                <a:cs typeface="Times New Roman"/>
              </a:rPr>
              <a:t>big,  </a:t>
            </a:r>
            <a:r>
              <a:rPr dirty="0" sz="1450" spc="-10">
                <a:latin typeface="Times New Roman"/>
                <a:cs typeface="Times New Roman"/>
              </a:rPr>
              <a:t>frightened ones. </a:t>
            </a:r>
            <a:r>
              <a:rPr dirty="0" sz="1450" spc="-45">
                <a:latin typeface="Times New Roman"/>
                <a:cs typeface="Times New Roman"/>
              </a:rPr>
              <a:t>"You </a:t>
            </a:r>
            <a:r>
              <a:rPr dirty="0" sz="1450" spc="-10">
                <a:latin typeface="Times New Roman"/>
                <a:cs typeface="Times New Roman"/>
              </a:rPr>
              <a:t>are so beautiful. I'm suffering now; </a:t>
            </a:r>
            <a:r>
              <a:rPr dirty="0" sz="1450" spc="-5">
                <a:latin typeface="Times New Roman"/>
                <a:cs typeface="Times New Roman"/>
              </a:rPr>
              <a:t>but I </a:t>
            </a:r>
            <a:r>
              <a:rPr dirty="0" sz="1450" spc="-10">
                <a:latin typeface="Times New Roman"/>
                <a:cs typeface="Times New Roman"/>
              </a:rPr>
              <a:t>swear </a:t>
            </a:r>
            <a:r>
              <a:rPr dirty="0" sz="1450" spc="-5">
                <a:latin typeface="Times New Roman"/>
                <a:cs typeface="Times New Roman"/>
              </a:rPr>
              <a:t>I </a:t>
            </a:r>
            <a:r>
              <a:rPr dirty="0" sz="1450" spc="-10">
                <a:latin typeface="Times New Roman"/>
                <a:cs typeface="Times New Roman"/>
              </a:rPr>
              <a:t>could  remain so all my life, suffering and looking into </a:t>
            </a:r>
            <a:r>
              <a:rPr dirty="0" sz="1450" spc="-5">
                <a:latin typeface="Times New Roman"/>
                <a:cs typeface="Times New Roman"/>
              </a:rPr>
              <a:t>your </a:t>
            </a:r>
            <a:r>
              <a:rPr dirty="0" sz="1450" spc="-10">
                <a:latin typeface="Times New Roman"/>
                <a:cs typeface="Times New Roman"/>
              </a:rPr>
              <a:t>eyes, </a:t>
            </a:r>
            <a:r>
              <a:rPr dirty="0" sz="1450" spc="-5">
                <a:latin typeface="Times New Roman"/>
                <a:cs typeface="Times New Roman"/>
              </a:rPr>
              <a:t>but.... </a:t>
            </a:r>
            <a:r>
              <a:rPr dirty="0" sz="1450" spc="-10">
                <a:latin typeface="Times New Roman"/>
                <a:cs typeface="Times New Roman"/>
              </a:rPr>
              <a:t>Keep silent,  </a:t>
            </a:r>
            <a:r>
              <a:rPr dirty="0" sz="1450" spc="-5">
                <a:latin typeface="Times New Roman"/>
                <a:cs typeface="Times New Roman"/>
              </a:rPr>
              <a:t>I </a:t>
            </a:r>
            <a:r>
              <a:rPr dirty="0" sz="1450" spc="-10">
                <a:latin typeface="Times New Roman"/>
                <a:cs typeface="Times New Roman"/>
              </a:rPr>
              <a:t>implore </a:t>
            </a:r>
            <a:r>
              <a:rPr dirty="0" sz="1450" spc="-5">
                <a:latin typeface="Times New Roman"/>
                <a:cs typeface="Times New Roman"/>
              </a:rPr>
              <a:t>you."</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Sophia Pietrovna as if taken unawares began, </a:t>
            </a:r>
            <a:r>
              <a:rPr dirty="0" sz="1450" spc="-20">
                <a:latin typeface="Times New Roman"/>
                <a:cs typeface="Times New Roman"/>
              </a:rPr>
              <a:t>quickly, quickly, </a:t>
            </a:r>
            <a:r>
              <a:rPr dirty="0" sz="1450" spc="-10">
                <a:latin typeface="Times New Roman"/>
                <a:cs typeface="Times New Roman"/>
              </a:rPr>
              <a:t>to think </a:t>
            </a:r>
            <a:r>
              <a:rPr dirty="0" sz="1450" spc="-5">
                <a:latin typeface="Times New Roman"/>
                <a:cs typeface="Times New Roman"/>
              </a:rPr>
              <a:t>out  </a:t>
            </a:r>
            <a:r>
              <a:rPr dirty="0" sz="1450" spc="-10">
                <a:latin typeface="Times New Roman"/>
                <a:cs typeface="Times New Roman"/>
              </a:rPr>
              <a:t>words</a:t>
            </a:r>
            <a:r>
              <a:rPr dirty="0" sz="1450" spc="125">
                <a:latin typeface="Times New Roman"/>
                <a:cs typeface="Times New Roman"/>
              </a:rPr>
              <a:t> </a:t>
            </a:r>
            <a:r>
              <a:rPr dirty="0" sz="1450" spc="-10">
                <a:latin typeface="Times New Roman"/>
                <a:cs typeface="Times New Roman"/>
              </a:rPr>
              <a:t>with</a:t>
            </a:r>
            <a:r>
              <a:rPr dirty="0" sz="1450" spc="125">
                <a:latin typeface="Times New Roman"/>
                <a:cs typeface="Times New Roman"/>
              </a:rPr>
              <a:t> </a:t>
            </a:r>
            <a:r>
              <a:rPr dirty="0" sz="1450" spc="-10">
                <a:latin typeface="Times New Roman"/>
                <a:cs typeface="Times New Roman"/>
              </a:rPr>
              <a:t>which</a:t>
            </a:r>
            <a:r>
              <a:rPr dirty="0" sz="1450" spc="125">
                <a:latin typeface="Times New Roman"/>
                <a:cs typeface="Times New Roman"/>
              </a:rPr>
              <a:t> </a:t>
            </a:r>
            <a:r>
              <a:rPr dirty="0" sz="1450" spc="-10">
                <a:latin typeface="Times New Roman"/>
                <a:cs typeface="Times New Roman"/>
              </a:rPr>
              <a:t>to</a:t>
            </a:r>
            <a:r>
              <a:rPr dirty="0" sz="1450" spc="125">
                <a:latin typeface="Times New Roman"/>
                <a:cs typeface="Times New Roman"/>
              </a:rPr>
              <a:t> </a:t>
            </a:r>
            <a:r>
              <a:rPr dirty="0" sz="1450" spc="-10">
                <a:latin typeface="Times New Roman"/>
                <a:cs typeface="Times New Roman"/>
              </a:rPr>
              <a:t>stop</a:t>
            </a:r>
            <a:r>
              <a:rPr dirty="0" sz="1450" spc="125">
                <a:latin typeface="Times New Roman"/>
                <a:cs typeface="Times New Roman"/>
              </a:rPr>
              <a:t> </a:t>
            </a:r>
            <a:r>
              <a:rPr dirty="0" sz="1450" spc="-10">
                <a:latin typeface="Times New Roman"/>
                <a:cs typeface="Times New Roman"/>
              </a:rPr>
              <a:t>him.</a:t>
            </a:r>
            <a:r>
              <a:rPr dirty="0" sz="1450" spc="130">
                <a:latin typeface="Times New Roman"/>
                <a:cs typeface="Times New Roman"/>
              </a:rPr>
              <a:t> </a:t>
            </a:r>
            <a:r>
              <a:rPr dirty="0" sz="1450" spc="-10">
                <a:latin typeface="Times New Roman"/>
                <a:cs typeface="Times New Roman"/>
              </a:rPr>
              <a:t>"I</a:t>
            </a:r>
            <a:r>
              <a:rPr dirty="0" sz="1450" spc="125">
                <a:latin typeface="Times New Roman"/>
                <a:cs typeface="Times New Roman"/>
              </a:rPr>
              <a:t> </a:t>
            </a:r>
            <a:r>
              <a:rPr dirty="0" sz="1450" spc="-10">
                <a:latin typeface="Times New Roman"/>
                <a:cs typeface="Times New Roman"/>
              </a:rPr>
              <a:t>shall</a:t>
            </a:r>
            <a:r>
              <a:rPr dirty="0" sz="1450" spc="120">
                <a:latin typeface="Times New Roman"/>
                <a:cs typeface="Times New Roman"/>
              </a:rPr>
              <a:t> </a:t>
            </a:r>
            <a:r>
              <a:rPr dirty="0" sz="1450" spc="-5">
                <a:latin typeface="Times New Roman"/>
                <a:cs typeface="Times New Roman"/>
              </a:rPr>
              <a:t>go</a:t>
            </a:r>
            <a:r>
              <a:rPr dirty="0" sz="1450" spc="125">
                <a:latin typeface="Times New Roman"/>
                <a:cs typeface="Times New Roman"/>
              </a:rPr>
              <a:t> </a:t>
            </a:r>
            <a:r>
              <a:rPr dirty="0" sz="1450" spc="-25">
                <a:latin typeface="Times New Roman"/>
                <a:cs typeface="Times New Roman"/>
              </a:rPr>
              <a:t>away,"</a:t>
            </a:r>
            <a:r>
              <a:rPr dirty="0" sz="1450" spc="125">
                <a:latin typeface="Times New Roman"/>
                <a:cs typeface="Times New Roman"/>
              </a:rPr>
              <a:t> </a:t>
            </a:r>
            <a:r>
              <a:rPr dirty="0" sz="1450" spc="-10">
                <a:latin typeface="Times New Roman"/>
                <a:cs typeface="Times New Roman"/>
              </a:rPr>
              <a:t>she</a:t>
            </a:r>
            <a:r>
              <a:rPr dirty="0" sz="1450" spc="130">
                <a:latin typeface="Times New Roman"/>
                <a:cs typeface="Times New Roman"/>
              </a:rPr>
              <a:t> </a:t>
            </a:r>
            <a:r>
              <a:rPr dirty="0" sz="1450" spc="-10">
                <a:latin typeface="Times New Roman"/>
                <a:cs typeface="Times New Roman"/>
              </a:rPr>
              <a:t>decided,</a:t>
            </a:r>
            <a:r>
              <a:rPr dirty="0" sz="1450" spc="125">
                <a:latin typeface="Times New Roman"/>
                <a:cs typeface="Times New Roman"/>
              </a:rPr>
              <a:t> </a:t>
            </a:r>
            <a:r>
              <a:rPr dirty="0" sz="1450" spc="-5">
                <a:latin typeface="Times New Roman"/>
                <a:cs typeface="Times New Roman"/>
              </a:rPr>
              <a:t>but</a:t>
            </a:r>
            <a:r>
              <a:rPr dirty="0" sz="1450" spc="125">
                <a:latin typeface="Times New Roman"/>
                <a:cs typeface="Times New Roman"/>
              </a:rPr>
              <a:t> </a:t>
            </a:r>
            <a:r>
              <a:rPr dirty="0" sz="1450" spc="-5">
                <a:latin typeface="Times New Roman"/>
                <a:cs typeface="Times New Roman"/>
              </a:rPr>
              <a:t>no</a:t>
            </a:r>
            <a:r>
              <a:rPr dirty="0" sz="1450" spc="125">
                <a:latin typeface="Times New Roman"/>
                <a:cs typeface="Times New Roman"/>
              </a:rPr>
              <a:t> </a:t>
            </a:r>
            <a:r>
              <a:rPr dirty="0" sz="1450" spc="-10">
                <a:latin typeface="Times New Roman"/>
                <a:cs typeface="Times New Roman"/>
              </a:rPr>
              <a:t>sooner</a:t>
            </a:r>
            <a:endParaRPr sz="1450">
              <a:latin typeface="Times New Roman"/>
              <a:cs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363075"/>
          </a:xfrm>
          <a:prstGeom prst="rect">
            <a:avLst/>
          </a:prstGeom>
        </p:spPr>
        <p:txBody>
          <a:bodyPr wrap="square" lIns="0" tIns="12700" rIns="0" bIns="0" rtlCol="0" vert="horz">
            <a:spAutoFit/>
          </a:bodyPr>
          <a:lstStyle/>
          <a:p>
            <a:pPr algn="just" marL="12700" marR="5715">
              <a:lnSpc>
                <a:spcPct val="99300"/>
              </a:lnSpc>
              <a:spcBef>
                <a:spcPts val="100"/>
              </a:spcBef>
            </a:pPr>
            <a:r>
              <a:rPr dirty="0" sz="1450" spc="-10">
                <a:latin typeface="Times New Roman"/>
                <a:cs typeface="Times New Roman"/>
              </a:rPr>
              <a:t>had she moved to get </a:t>
            </a:r>
            <a:r>
              <a:rPr dirty="0" sz="1450" spc="-5">
                <a:latin typeface="Times New Roman"/>
                <a:cs typeface="Times New Roman"/>
              </a:rPr>
              <a:t>up, </a:t>
            </a:r>
            <a:r>
              <a:rPr dirty="0" sz="1450" spc="-10">
                <a:latin typeface="Times New Roman"/>
                <a:cs typeface="Times New Roman"/>
              </a:rPr>
              <a:t>than Ilyin was </a:t>
            </a:r>
            <a:r>
              <a:rPr dirty="0" sz="1450" spc="-5">
                <a:latin typeface="Times New Roman"/>
                <a:cs typeface="Times New Roman"/>
              </a:rPr>
              <a:t>on </a:t>
            </a:r>
            <a:r>
              <a:rPr dirty="0" sz="1450" spc="-10">
                <a:latin typeface="Times New Roman"/>
                <a:cs typeface="Times New Roman"/>
              </a:rPr>
              <a:t>his knees at her feet </a:t>
            </a:r>
            <a:r>
              <a:rPr dirty="0" sz="1450" spc="-20">
                <a:latin typeface="Times New Roman"/>
                <a:cs typeface="Times New Roman"/>
              </a:rPr>
              <a:t>already. </a:t>
            </a:r>
            <a:r>
              <a:rPr dirty="0" sz="1450" spc="-10">
                <a:latin typeface="Times New Roman"/>
                <a:cs typeface="Times New Roman"/>
              </a:rPr>
              <a:t>He  embraced her knees, looked into her eyes and spoke </a:t>
            </a:r>
            <a:r>
              <a:rPr dirty="0" sz="1450" spc="-15">
                <a:latin typeface="Times New Roman"/>
                <a:cs typeface="Times New Roman"/>
              </a:rPr>
              <a:t>passionately, </a:t>
            </a:r>
            <a:r>
              <a:rPr dirty="0" sz="1450" spc="-20">
                <a:latin typeface="Times New Roman"/>
                <a:cs typeface="Times New Roman"/>
              </a:rPr>
              <a:t>ardently,  </a:t>
            </a:r>
            <a:r>
              <a:rPr dirty="0" sz="1450" spc="-15">
                <a:latin typeface="Times New Roman"/>
                <a:cs typeface="Times New Roman"/>
              </a:rPr>
              <a:t>beautifully. </a:t>
            </a:r>
            <a:r>
              <a:rPr dirty="0" sz="1450" spc="-10">
                <a:latin typeface="Times New Roman"/>
                <a:cs typeface="Times New Roman"/>
              </a:rPr>
              <a:t>She did </a:t>
            </a:r>
            <a:r>
              <a:rPr dirty="0" sz="1450" spc="-5">
                <a:latin typeface="Times New Roman"/>
                <a:cs typeface="Times New Roman"/>
              </a:rPr>
              <a:t>not </a:t>
            </a:r>
            <a:r>
              <a:rPr dirty="0" sz="1450" spc="-10">
                <a:latin typeface="Times New Roman"/>
                <a:cs typeface="Times New Roman"/>
              </a:rPr>
              <a:t>hear his words, for her fear and agitation. Somehow  now at this dangerous moment when her knees pleasantly contracted, as in </a:t>
            </a:r>
            <a:r>
              <a:rPr dirty="0" sz="1450" spc="-5">
                <a:latin typeface="Times New Roman"/>
                <a:cs typeface="Times New Roman"/>
              </a:rPr>
              <a:t>a  </a:t>
            </a:r>
            <a:r>
              <a:rPr dirty="0" sz="1450" spc="-10">
                <a:latin typeface="Times New Roman"/>
                <a:cs typeface="Times New Roman"/>
              </a:rPr>
              <a:t>warm bath, she </a:t>
            </a:r>
            <a:r>
              <a:rPr dirty="0" sz="1450" spc="-5">
                <a:latin typeface="Times New Roman"/>
                <a:cs typeface="Times New Roman"/>
              </a:rPr>
              <a:t>sought </a:t>
            </a:r>
            <a:r>
              <a:rPr dirty="0" sz="1450" spc="-10">
                <a:latin typeface="Times New Roman"/>
                <a:cs typeface="Times New Roman"/>
              </a:rPr>
              <a:t>with evil intention to read some meaning into her  sensation. She was angry because the whole </a:t>
            </a:r>
            <a:r>
              <a:rPr dirty="0" sz="1450" spc="-5">
                <a:latin typeface="Times New Roman"/>
                <a:cs typeface="Times New Roman"/>
              </a:rPr>
              <a:t>of </a:t>
            </a:r>
            <a:r>
              <a:rPr dirty="0" sz="1450" spc="-10">
                <a:latin typeface="Times New Roman"/>
                <a:cs typeface="Times New Roman"/>
              </a:rPr>
              <a:t>her instead </a:t>
            </a:r>
            <a:r>
              <a:rPr dirty="0" sz="1450" spc="-5">
                <a:latin typeface="Times New Roman"/>
                <a:cs typeface="Times New Roman"/>
              </a:rPr>
              <a:t>of </a:t>
            </a:r>
            <a:r>
              <a:rPr dirty="0" sz="1450" spc="-10">
                <a:latin typeface="Times New Roman"/>
                <a:cs typeface="Times New Roman"/>
              </a:rPr>
              <a:t>protesting virtue  was filled with weakness, laziness, and emptiness, like </a:t>
            </a:r>
            <a:r>
              <a:rPr dirty="0" sz="1450" spc="-5">
                <a:latin typeface="Times New Roman"/>
                <a:cs typeface="Times New Roman"/>
              </a:rPr>
              <a:t>a </a:t>
            </a:r>
            <a:r>
              <a:rPr dirty="0" sz="1450" spc="-10">
                <a:latin typeface="Times New Roman"/>
                <a:cs typeface="Times New Roman"/>
              </a:rPr>
              <a:t>drunken man to  whom the ocean is </a:t>
            </a:r>
            <a:r>
              <a:rPr dirty="0" sz="1450" spc="-5">
                <a:latin typeface="Times New Roman"/>
                <a:cs typeface="Times New Roman"/>
              </a:rPr>
              <a:t>but </a:t>
            </a:r>
            <a:r>
              <a:rPr dirty="0" sz="1450" spc="-10">
                <a:latin typeface="Times New Roman"/>
                <a:cs typeface="Times New Roman"/>
              </a:rPr>
              <a:t>knee-deep; only in the depths </a:t>
            </a:r>
            <a:r>
              <a:rPr dirty="0" sz="1450" spc="-5">
                <a:latin typeface="Times New Roman"/>
                <a:cs typeface="Times New Roman"/>
              </a:rPr>
              <a:t>of </a:t>
            </a:r>
            <a:r>
              <a:rPr dirty="0" sz="1450" spc="-10">
                <a:latin typeface="Times New Roman"/>
                <a:cs typeface="Times New Roman"/>
              </a:rPr>
              <a:t>her soul, </a:t>
            </a:r>
            <a:r>
              <a:rPr dirty="0" sz="1450" spc="-5">
                <a:latin typeface="Times New Roman"/>
                <a:cs typeface="Times New Roman"/>
              </a:rPr>
              <a:t>a </a:t>
            </a:r>
            <a:r>
              <a:rPr dirty="0" sz="1450" spc="-10">
                <a:latin typeface="Times New Roman"/>
                <a:cs typeface="Times New Roman"/>
              </a:rPr>
              <a:t>little remote  malignant voice teased: "Why </a:t>
            </a:r>
            <a:r>
              <a:rPr dirty="0" sz="1450" spc="-5">
                <a:latin typeface="Times New Roman"/>
                <a:cs typeface="Times New Roman"/>
              </a:rPr>
              <a:t>don't you go </a:t>
            </a:r>
            <a:r>
              <a:rPr dirty="0" sz="1450" spc="-10">
                <a:latin typeface="Times New Roman"/>
                <a:cs typeface="Times New Roman"/>
              </a:rPr>
              <a:t>away? Then this is right, is</a:t>
            </a:r>
            <a:r>
              <a:rPr dirty="0" sz="1450" spc="8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350" indent="255904">
              <a:lnSpc>
                <a:spcPts val="1730"/>
              </a:lnSpc>
              <a:spcBef>
                <a:spcPts val="850"/>
              </a:spcBef>
            </a:pPr>
            <a:r>
              <a:rPr dirty="0" sz="1450" spc="-10">
                <a:latin typeface="Times New Roman"/>
                <a:cs typeface="Times New Roman"/>
              </a:rPr>
              <a:t>Seeking in herself an explanation she could </a:t>
            </a:r>
            <a:r>
              <a:rPr dirty="0" sz="1450" spc="-5">
                <a:latin typeface="Times New Roman"/>
                <a:cs typeface="Times New Roman"/>
              </a:rPr>
              <a:t>not </a:t>
            </a:r>
            <a:r>
              <a:rPr dirty="0" sz="1450" spc="-10">
                <a:latin typeface="Times New Roman"/>
                <a:cs typeface="Times New Roman"/>
              </a:rPr>
              <a:t>understand why she had  </a:t>
            </a:r>
            <a:r>
              <a:rPr dirty="0" sz="1450" spc="-5">
                <a:latin typeface="Times New Roman"/>
                <a:cs typeface="Times New Roman"/>
              </a:rPr>
              <a:t>not </a:t>
            </a:r>
            <a:r>
              <a:rPr dirty="0" sz="1450" spc="-10">
                <a:latin typeface="Times New Roman"/>
                <a:cs typeface="Times New Roman"/>
              </a:rPr>
              <a:t>withdrawn the hand to which Ilyin's lips clung like </a:t>
            </a:r>
            <a:r>
              <a:rPr dirty="0" sz="1450" spc="-5">
                <a:latin typeface="Times New Roman"/>
                <a:cs typeface="Times New Roman"/>
              </a:rPr>
              <a:t>a </a:t>
            </a:r>
            <a:r>
              <a:rPr dirty="0" sz="1450" spc="-10">
                <a:latin typeface="Times New Roman"/>
                <a:cs typeface="Times New Roman"/>
              </a:rPr>
              <a:t>leech, </a:t>
            </a:r>
            <a:r>
              <a:rPr dirty="0" sz="1450" spc="-5">
                <a:latin typeface="Times New Roman"/>
                <a:cs typeface="Times New Roman"/>
              </a:rPr>
              <a:t>nor </a:t>
            </a:r>
            <a:r>
              <a:rPr dirty="0" sz="1450" spc="-30">
                <a:latin typeface="Times New Roman"/>
                <a:cs typeface="Times New Roman"/>
              </a:rPr>
              <a:t>why, </a:t>
            </a:r>
            <a:r>
              <a:rPr dirty="0" sz="1450" spc="-10">
                <a:latin typeface="Times New Roman"/>
                <a:cs typeface="Times New Roman"/>
              </a:rPr>
              <a:t>at the  same time as Ilyin, she looked hurriedly right and left to see that they were </a:t>
            </a:r>
            <a:r>
              <a:rPr dirty="0" sz="1450" spc="-5">
                <a:latin typeface="Times New Roman"/>
                <a:cs typeface="Times New Roman"/>
              </a:rPr>
              <a:t>not  </a:t>
            </a:r>
            <a:r>
              <a:rPr dirty="0" sz="1450" spc="-10">
                <a:latin typeface="Times New Roman"/>
                <a:cs typeface="Times New Roman"/>
              </a:rPr>
              <a:t>observed.</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The </a:t>
            </a:r>
            <a:r>
              <a:rPr dirty="0" sz="1450" spc="-15">
                <a:latin typeface="Times New Roman"/>
                <a:cs typeface="Times New Roman"/>
              </a:rPr>
              <a:t>fir-trees </a:t>
            </a:r>
            <a:r>
              <a:rPr dirty="0" sz="1450" spc="-10">
                <a:latin typeface="Times New Roman"/>
                <a:cs typeface="Times New Roman"/>
              </a:rPr>
              <a:t>and the clouds stood motionless, and gazed at them severely  like broken-down masters who see something going </a:t>
            </a:r>
            <a:r>
              <a:rPr dirty="0" sz="1450" spc="-5">
                <a:latin typeface="Times New Roman"/>
                <a:cs typeface="Times New Roman"/>
              </a:rPr>
              <a:t>on, but </a:t>
            </a:r>
            <a:r>
              <a:rPr dirty="0" sz="1450" spc="-10">
                <a:latin typeface="Times New Roman"/>
                <a:cs typeface="Times New Roman"/>
              </a:rPr>
              <a:t>have been bribed  </a:t>
            </a:r>
            <a:r>
              <a:rPr dirty="0" sz="1450" spc="-5">
                <a:latin typeface="Times New Roman"/>
                <a:cs typeface="Times New Roman"/>
              </a:rPr>
              <a:t>not </a:t>
            </a:r>
            <a:r>
              <a:rPr dirty="0" sz="1450" spc="-10">
                <a:latin typeface="Times New Roman"/>
                <a:cs typeface="Times New Roman"/>
              </a:rPr>
              <a:t>to report to the head. The sentry </a:t>
            </a:r>
            <a:r>
              <a:rPr dirty="0" sz="1450" spc="-5">
                <a:latin typeface="Times New Roman"/>
                <a:cs typeface="Times New Roman"/>
              </a:rPr>
              <a:t>on </a:t>
            </a:r>
            <a:r>
              <a:rPr dirty="0" sz="1450" spc="-10">
                <a:latin typeface="Times New Roman"/>
                <a:cs typeface="Times New Roman"/>
              </a:rPr>
              <a:t>the embankment stood like </a:t>
            </a:r>
            <a:r>
              <a:rPr dirty="0" sz="1450" spc="-5">
                <a:latin typeface="Times New Roman"/>
                <a:cs typeface="Times New Roman"/>
              </a:rPr>
              <a:t>a </a:t>
            </a:r>
            <a:r>
              <a:rPr dirty="0" sz="1450" spc="-10">
                <a:latin typeface="Times New Roman"/>
                <a:cs typeface="Times New Roman"/>
              </a:rPr>
              <a:t>stick and  seemed to </a:t>
            </a:r>
            <a:r>
              <a:rPr dirty="0" sz="1450" spc="-5">
                <a:latin typeface="Times New Roman"/>
                <a:cs typeface="Times New Roman"/>
              </a:rPr>
              <a:t>be </a:t>
            </a:r>
            <a:r>
              <a:rPr dirty="0" sz="1450" spc="-10">
                <a:latin typeface="Times New Roman"/>
                <a:cs typeface="Times New Roman"/>
              </a:rPr>
              <a:t>staring at the bench. "Let him look!" </a:t>
            </a:r>
            <a:r>
              <a:rPr dirty="0" sz="1450" spc="-5">
                <a:latin typeface="Times New Roman"/>
                <a:cs typeface="Times New Roman"/>
              </a:rPr>
              <a:t>thought </a:t>
            </a:r>
            <a:r>
              <a:rPr dirty="0" sz="1450" spc="-10">
                <a:latin typeface="Times New Roman"/>
                <a:cs typeface="Times New Roman"/>
              </a:rPr>
              <a:t>Sophia</a:t>
            </a:r>
            <a:r>
              <a:rPr dirty="0" sz="1450" spc="105">
                <a:latin typeface="Times New Roman"/>
                <a:cs typeface="Times New Roman"/>
              </a:rPr>
              <a:t> </a:t>
            </a:r>
            <a:r>
              <a:rPr dirty="0" sz="1450" spc="-10">
                <a:latin typeface="Times New Roman"/>
                <a:cs typeface="Times New Roman"/>
              </a:rPr>
              <a:t>Pietrovna.</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"But </a:t>
            </a:r>
            <a:r>
              <a:rPr dirty="0" sz="1450" spc="-5">
                <a:latin typeface="Times New Roman"/>
                <a:cs typeface="Times New Roman"/>
              </a:rPr>
              <a:t>... </a:t>
            </a:r>
            <a:r>
              <a:rPr dirty="0" sz="1450" spc="-10">
                <a:latin typeface="Times New Roman"/>
                <a:cs typeface="Times New Roman"/>
              </a:rPr>
              <a:t>But listen," she said at last with despair in her voice. "What will  this lead to? What will happen</a:t>
            </a:r>
            <a:r>
              <a:rPr dirty="0" sz="1450" spc="20">
                <a:latin typeface="Times New Roman"/>
                <a:cs typeface="Times New Roman"/>
              </a:rPr>
              <a:t> </a:t>
            </a:r>
            <a:r>
              <a:rPr dirty="0" sz="1450" spc="-10">
                <a:latin typeface="Times New Roman"/>
                <a:cs typeface="Times New Roman"/>
              </a:rPr>
              <a:t>afterwards?"</a:t>
            </a:r>
            <a:endParaRPr sz="1450">
              <a:latin typeface="Times New Roman"/>
              <a:cs typeface="Times New Roman"/>
            </a:endParaRPr>
          </a:p>
          <a:p>
            <a:pPr algn="just" marL="12700" marR="10795" indent="255904">
              <a:lnSpc>
                <a:spcPts val="1730"/>
              </a:lnSpc>
              <a:spcBef>
                <a:spcPts val="790"/>
              </a:spcBef>
            </a:pPr>
            <a:r>
              <a:rPr dirty="0" sz="1450" spc="-10">
                <a:latin typeface="Times New Roman"/>
                <a:cs typeface="Times New Roman"/>
              </a:rPr>
              <a:t>"I </a:t>
            </a:r>
            <a:r>
              <a:rPr dirty="0" sz="1450" spc="-5">
                <a:latin typeface="Times New Roman"/>
                <a:cs typeface="Times New Roman"/>
              </a:rPr>
              <a:t>don't </a:t>
            </a:r>
            <a:r>
              <a:rPr dirty="0" sz="1450" spc="-25">
                <a:latin typeface="Times New Roman"/>
                <a:cs typeface="Times New Roman"/>
              </a:rPr>
              <a:t>know. </a:t>
            </a:r>
            <a:r>
              <a:rPr dirty="0" sz="1450" spc="-5">
                <a:latin typeface="Times New Roman"/>
                <a:cs typeface="Times New Roman"/>
              </a:rPr>
              <a:t>I don't </a:t>
            </a:r>
            <a:r>
              <a:rPr dirty="0" sz="1450" spc="-25">
                <a:latin typeface="Times New Roman"/>
                <a:cs typeface="Times New Roman"/>
              </a:rPr>
              <a:t>know," </a:t>
            </a:r>
            <a:r>
              <a:rPr dirty="0" sz="1450" spc="-5">
                <a:latin typeface="Times New Roman"/>
                <a:cs typeface="Times New Roman"/>
              </a:rPr>
              <a:t>he </a:t>
            </a:r>
            <a:r>
              <a:rPr dirty="0" sz="1450" spc="-10">
                <a:latin typeface="Times New Roman"/>
                <a:cs typeface="Times New Roman"/>
              </a:rPr>
              <a:t>began to </a:t>
            </a:r>
            <a:r>
              <a:rPr dirty="0" sz="1450" spc="-15">
                <a:latin typeface="Times New Roman"/>
                <a:cs typeface="Times New Roman"/>
              </a:rPr>
              <a:t>whisper, </a:t>
            </a:r>
            <a:r>
              <a:rPr dirty="0" sz="1450" spc="-10">
                <a:latin typeface="Times New Roman"/>
                <a:cs typeface="Times New Roman"/>
              </a:rPr>
              <a:t>waving these unpleasant  questions aside.</a:t>
            </a:r>
            <a:endParaRPr sz="1450">
              <a:latin typeface="Times New Roman"/>
              <a:cs typeface="Times New Roman"/>
            </a:endParaRPr>
          </a:p>
          <a:p>
            <a:pPr algn="just" marL="12700" marR="5715" indent="255904">
              <a:lnSpc>
                <a:spcPts val="1730"/>
              </a:lnSpc>
              <a:spcBef>
                <a:spcPts val="720"/>
              </a:spcBef>
            </a:pPr>
            <a:r>
              <a:rPr dirty="0" sz="1450" spc="-10">
                <a:latin typeface="Times New Roman"/>
                <a:cs typeface="Times New Roman"/>
              </a:rPr>
              <a:t>The hoarse, jarring whistle </a:t>
            </a:r>
            <a:r>
              <a:rPr dirty="0" sz="1450" spc="-5">
                <a:latin typeface="Times New Roman"/>
                <a:cs typeface="Times New Roman"/>
              </a:rPr>
              <a:t>of a </a:t>
            </a:r>
            <a:r>
              <a:rPr dirty="0" sz="1450" spc="-10">
                <a:latin typeface="Times New Roman"/>
                <a:cs typeface="Times New Roman"/>
              </a:rPr>
              <a:t>railway engine became audible. This cold,  prosaic sound </a:t>
            </a:r>
            <a:r>
              <a:rPr dirty="0" sz="1450" spc="-5">
                <a:latin typeface="Times New Roman"/>
                <a:cs typeface="Times New Roman"/>
              </a:rPr>
              <a:t>of </a:t>
            </a:r>
            <a:r>
              <a:rPr dirty="0" sz="1450" spc="-10">
                <a:latin typeface="Times New Roman"/>
                <a:cs typeface="Times New Roman"/>
              </a:rPr>
              <a:t>the everyday world made Madame Loubianzev</a:t>
            </a:r>
            <a:r>
              <a:rPr dirty="0" sz="1450" spc="55">
                <a:latin typeface="Times New Roman"/>
                <a:cs typeface="Times New Roman"/>
              </a:rPr>
              <a:t> </a:t>
            </a:r>
            <a:r>
              <a:rPr dirty="0" sz="1450" spc="-10">
                <a:latin typeface="Times New Roman"/>
                <a:cs typeface="Times New Roman"/>
              </a:rPr>
              <a:t>start.</a:t>
            </a:r>
            <a:endParaRPr sz="1450">
              <a:latin typeface="Times New Roman"/>
              <a:cs typeface="Times New Roman"/>
            </a:endParaRPr>
          </a:p>
          <a:p>
            <a:pPr algn="just" marL="268605">
              <a:lnSpc>
                <a:spcPts val="1735"/>
              </a:lnSpc>
              <a:spcBef>
                <a:spcPts val="720"/>
              </a:spcBef>
            </a:pPr>
            <a:r>
              <a:rPr dirty="0" sz="1450" spc="-10">
                <a:latin typeface="Times New Roman"/>
                <a:cs typeface="Times New Roman"/>
              </a:rPr>
              <a:t>"It's</a:t>
            </a:r>
            <a:r>
              <a:rPr dirty="0" sz="1450" spc="165">
                <a:latin typeface="Times New Roman"/>
                <a:cs typeface="Times New Roman"/>
              </a:rPr>
              <a:t> </a:t>
            </a:r>
            <a:r>
              <a:rPr dirty="0" sz="1450" spc="-10">
                <a:latin typeface="Times New Roman"/>
                <a:cs typeface="Times New Roman"/>
              </a:rPr>
              <a:t>time,</a:t>
            </a:r>
            <a:r>
              <a:rPr dirty="0" sz="1450" spc="165">
                <a:latin typeface="Times New Roman"/>
                <a:cs typeface="Times New Roman"/>
              </a:rPr>
              <a:t> </a:t>
            </a:r>
            <a:r>
              <a:rPr dirty="0" sz="1450" spc="-5">
                <a:latin typeface="Times New Roman"/>
                <a:cs typeface="Times New Roman"/>
              </a:rPr>
              <a:t>I</a:t>
            </a:r>
            <a:r>
              <a:rPr dirty="0" sz="1450" spc="165">
                <a:latin typeface="Times New Roman"/>
                <a:cs typeface="Times New Roman"/>
              </a:rPr>
              <a:t> </a:t>
            </a:r>
            <a:r>
              <a:rPr dirty="0" sz="1450" spc="-10">
                <a:latin typeface="Times New Roman"/>
                <a:cs typeface="Times New Roman"/>
              </a:rPr>
              <a:t>must</a:t>
            </a:r>
            <a:r>
              <a:rPr dirty="0" sz="1450" spc="165">
                <a:latin typeface="Times New Roman"/>
                <a:cs typeface="Times New Roman"/>
              </a:rPr>
              <a:t> </a:t>
            </a:r>
            <a:r>
              <a:rPr dirty="0" sz="1450" spc="-5">
                <a:latin typeface="Times New Roman"/>
                <a:cs typeface="Times New Roman"/>
              </a:rPr>
              <a:t>go,"</a:t>
            </a:r>
            <a:r>
              <a:rPr dirty="0" sz="1450" spc="165">
                <a:latin typeface="Times New Roman"/>
                <a:cs typeface="Times New Roman"/>
              </a:rPr>
              <a:t> </a:t>
            </a:r>
            <a:r>
              <a:rPr dirty="0" sz="1450" spc="-10">
                <a:latin typeface="Times New Roman"/>
                <a:cs typeface="Times New Roman"/>
              </a:rPr>
              <a:t>she</a:t>
            </a:r>
            <a:r>
              <a:rPr dirty="0" sz="1450" spc="165">
                <a:latin typeface="Times New Roman"/>
                <a:cs typeface="Times New Roman"/>
              </a:rPr>
              <a:t> </a:t>
            </a:r>
            <a:r>
              <a:rPr dirty="0" sz="1450" spc="-10">
                <a:latin typeface="Times New Roman"/>
                <a:cs typeface="Times New Roman"/>
              </a:rPr>
              <a:t>said,</a:t>
            </a:r>
            <a:r>
              <a:rPr dirty="0" sz="1450" spc="170">
                <a:latin typeface="Times New Roman"/>
                <a:cs typeface="Times New Roman"/>
              </a:rPr>
              <a:t> </a:t>
            </a:r>
            <a:r>
              <a:rPr dirty="0" sz="1450" spc="-10">
                <a:latin typeface="Times New Roman"/>
                <a:cs typeface="Times New Roman"/>
              </a:rPr>
              <a:t>getting</a:t>
            </a:r>
            <a:r>
              <a:rPr dirty="0" sz="1450" spc="165">
                <a:latin typeface="Times New Roman"/>
                <a:cs typeface="Times New Roman"/>
              </a:rPr>
              <a:t> </a:t>
            </a:r>
            <a:r>
              <a:rPr dirty="0" sz="1450" spc="-5">
                <a:latin typeface="Times New Roman"/>
                <a:cs typeface="Times New Roman"/>
              </a:rPr>
              <a:t>up</a:t>
            </a:r>
            <a:r>
              <a:rPr dirty="0" sz="1450" spc="165">
                <a:latin typeface="Times New Roman"/>
                <a:cs typeface="Times New Roman"/>
              </a:rPr>
              <a:t> </a:t>
            </a:r>
            <a:r>
              <a:rPr dirty="0" sz="1450" spc="-20">
                <a:latin typeface="Times New Roman"/>
                <a:cs typeface="Times New Roman"/>
              </a:rPr>
              <a:t>quickly.</a:t>
            </a:r>
            <a:r>
              <a:rPr dirty="0" sz="1450" spc="165">
                <a:latin typeface="Times New Roman"/>
                <a:cs typeface="Times New Roman"/>
              </a:rPr>
              <a:t> </a:t>
            </a:r>
            <a:r>
              <a:rPr dirty="0" sz="1450" spc="-10">
                <a:latin typeface="Times New Roman"/>
                <a:cs typeface="Times New Roman"/>
              </a:rPr>
              <a:t>"The</a:t>
            </a:r>
            <a:r>
              <a:rPr dirty="0" sz="1450" spc="165">
                <a:latin typeface="Times New Roman"/>
                <a:cs typeface="Times New Roman"/>
              </a:rPr>
              <a:t> </a:t>
            </a:r>
            <a:r>
              <a:rPr dirty="0" sz="1450" spc="-10">
                <a:latin typeface="Times New Roman"/>
                <a:cs typeface="Times New Roman"/>
              </a:rPr>
              <a:t>train</a:t>
            </a:r>
            <a:r>
              <a:rPr dirty="0" sz="1450" spc="165">
                <a:latin typeface="Times New Roman"/>
                <a:cs typeface="Times New Roman"/>
              </a:rPr>
              <a:t> </a:t>
            </a:r>
            <a:r>
              <a:rPr dirty="0" sz="1450" spc="-10">
                <a:latin typeface="Times New Roman"/>
                <a:cs typeface="Times New Roman"/>
              </a:rPr>
              <a:t>is</a:t>
            </a:r>
            <a:r>
              <a:rPr dirty="0" sz="1450" spc="170">
                <a:latin typeface="Times New Roman"/>
                <a:cs typeface="Times New Roman"/>
              </a:rPr>
              <a:t> </a:t>
            </a:r>
            <a:r>
              <a:rPr dirty="0" sz="1450" spc="-10">
                <a:latin typeface="Times New Roman"/>
                <a:cs typeface="Times New Roman"/>
              </a:rPr>
              <a:t>coming.</a:t>
            </a:r>
            <a:endParaRPr sz="1450">
              <a:latin typeface="Times New Roman"/>
              <a:cs typeface="Times New Roman"/>
            </a:endParaRPr>
          </a:p>
          <a:p>
            <a:pPr algn="just" marL="12700">
              <a:lnSpc>
                <a:spcPts val="1735"/>
              </a:lnSpc>
            </a:pPr>
            <a:r>
              <a:rPr dirty="0" sz="1450" spc="-10">
                <a:latin typeface="Times New Roman"/>
                <a:cs typeface="Times New Roman"/>
              </a:rPr>
              <a:t>Audrey is arriving. He will want his</a:t>
            </a:r>
            <a:r>
              <a:rPr dirty="0" sz="1450" spc="25">
                <a:latin typeface="Times New Roman"/>
                <a:cs typeface="Times New Roman"/>
              </a:rPr>
              <a:t> </a:t>
            </a:r>
            <a:r>
              <a:rPr dirty="0" sz="1450" spc="-20">
                <a:latin typeface="Times New Roman"/>
                <a:cs typeface="Times New Roman"/>
              </a:rPr>
              <a:t>dinner."</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Sophia Pietrovna turned her blazing cheeks to the embankment. First the  engine came slowly into sight, after it the carriages. It was </a:t>
            </a:r>
            <a:r>
              <a:rPr dirty="0" sz="1450" spc="-5">
                <a:latin typeface="Times New Roman"/>
                <a:cs typeface="Times New Roman"/>
              </a:rPr>
              <a:t>not a </a:t>
            </a:r>
            <a:r>
              <a:rPr dirty="0" sz="1450" spc="-10">
                <a:latin typeface="Times New Roman"/>
                <a:cs typeface="Times New Roman"/>
              </a:rPr>
              <a:t>bungalow  train, </a:t>
            </a:r>
            <a:r>
              <a:rPr dirty="0" sz="1450" spc="-5">
                <a:latin typeface="Times New Roman"/>
                <a:cs typeface="Times New Roman"/>
              </a:rPr>
              <a:t>but a goods </a:t>
            </a:r>
            <a:r>
              <a:rPr dirty="0" sz="1450" spc="-10">
                <a:latin typeface="Times New Roman"/>
                <a:cs typeface="Times New Roman"/>
              </a:rPr>
              <a:t>train. In </a:t>
            </a:r>
            <a:r>
              <a:rPr dirty="0" sz="1450" spc="-5">
                <a:latin typeface="Times New Roman"/>
                <a:cs typeface="Times New Roman"/>
              </a:rPr>
              <a:t>a </a:t>
            </a:r>
            <a:r>
              <a:rPr dirty="0" sz="1450" spc="-10">
                <a:latin typeface="Times New Roman"/>
                <a:cs typeface="Times New Roman"/>
              </a:rPr>
              <a:t>long </a:t>
            </a:r>
            <a:r>
              <a:rPr dirty="0" sz="1450" spc="-30">
                <a:latin typeface="Times New Roman"/>
                <a:cs typeface="Times New Roman"/>
              </a:rPr>
              <a:t>row, </a:t>
            </a:r>
            <a:r>
              <a:rPr dirty="0" sz="1450" spc="-5">
                <a:latin typeface="Times New Roman"/>
                <a:cs typeface="Times New Roman"/>
              </a:rPr>
              <a:t>one </a:t>
            </a:r>
            <a:r>
              <a:rPr dirty="0" sz="1450" spc="-10">
                <a:latin typeface="Times New Roman"/>
                <a:cs typeface="Times New Roman"/>
              </a:rPr>
              <a:t>after another like the days </a:t>
            </a:r>
            <a:r>
              <a:rPr dirty="0" sz="1450" spc="-5">
                <a:latin typeface="Times New Roman"/>
                <a:cs typeface="Times New Roman"/>
              </a:rPr>
              <a:t>of </a:t>
            </a:r>
            <a:r>
              <a:rPr dirty="0" sz="1450" spc="-10">
                <a:latin typeface="Times New Roman"/>
                <a:cs typeface="Times New Roman"/>
              </a:rPr>
              <a:t>man's  life, the cars drew past the white background </a:t>
            </a:r>
            <a:r>
              <a:rPr dirty="0" sz="1450" spc="-5">
                <a:latin typeface="Times New Roman"/>
                <a:cs typeface="Times New Roman"/>
              </a:rPr>
              <a:t>of </a:t>
            </a:r>
            <a:r>
              <a:rPr dirty="0" sz="1450" spc="-10">
                <a:latin typeface="Times New Roman"/>
                <a:cs typeface="Times New Roman"/>
              </a:rPr>
              <a:t>the church, and there seemed  to </a:t>
            </a:r>
            <a:r>
              <a:rPr dirty="0" sz="1450" spc="-5">
                <a:latin typeface="Times New Roman"/>
                <a:cs typeface="Times New Roman"/>
              </a:rPr>
              <a:t>be no </a:t>
            </a:r>
            <a:r>
              <a:rPr dirty="0" sz="1450" spc="-10">
                <a:latin typeface="Times New Roman"/>
                <a:cs typeface="Times New Roman"/>
              </a:rPr>
              <a:t>end to</a:t>
            </a:r>
            <a:r>
              <a:rPr dirty="0" sz="145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But at last the train disappeared, and the end car with the guard and the  lighted lamps disappeared into the green. Sophia Pietrovna turned sharply and  </a:t>
            </a:r>
            <a:r>
              <a:rPr dirty="0" sz="1450" spc="-5">
                <a:latin typeface="Times New Roman"/>
                <a:cs typeface="Times New Roman"/>
              </a:rPr>
              <a:t>not </a:t>
            </a:r>
            <a:r>
              <a:rPr dirty="0" sz="1450" spc="-10">
                <a:latin typeface="Times New Roman"/>
                <a:cs typeface="Times New Roman"/>
              </a:rPr>
              <a:t>looking at Ilyin began to walk quickly back along the path. She had herself  in control again. Red with shame, offended, </a:t>
            </a:r>
            <a:r>
              <a:rPr dirty="0" sz="1450" spc="-5">
                <a:latin typeface="Times New Roman"/>
                <a:cs typeface="Times New Roman"/>
              </a:rPr>
              <a:t>not by </a:t>
            </a:r>
            <a:r>
              <a:rPr dirty="0" sz="1450" spc="-10">
                <a:latin typeface="Times New Roman"/>
                <a:cs typeface="Times New Roman"/>
              </a:rPr>
              <a:t>Ilyin, </a:t>
            </a:r>
            <a:r>
              <a:rPr dirty="0" sz="1450" spc="-5">
                <a:latin typeface="Times New Roman"/>
                <a:cs typeface="Times New Roman"/>
              </a:rPr>
              <a:t>no I but by </a:t>
            </a:r>
            <a:r>
              <a:rPr dirty="0" sz="1450" spc="-10">
                <a:latin typeface="Times New Roman"/>
                <a:cs typeface="Times New Roman"/>
              </a:rPr>
              <a:t>the  cowardice and shamelessness with which she, </a:t>
            </a:r>
            <a:r>
              <a:rPr dirty="0" sz="1450" spc="-5">
                <a:latin typeface="Times New Roman"/>
                <a:cs typeface="Times New Roman"/>
              </a:rPr>
              <a:t>a good, </a:t>
            </a:r>
            <a:r>
              <a:rPr dirty="0" sz="1450" spc="-10">
                <a:latin typeface="Times New Roman"/>
                <a:cs typeface="Times New Roman"/>
              </a:rPr>
              <a:t>respectable woman  allowed </a:t>
            </a:r>
            <a:r>
              <a:rPr dirty="0" sz="1450" spc="-5">
                <a:latin typeface="Times New Roman"/>
                <a:cs typeface="Times New Roman"/>
              </a:rPr>
              <a:t>a </a:t>
            </a:r>
            <a:r>
              <a:rPr dirty="0" sz="1450" spc="-10">
                <a:latin typeface="Times New Roman"/>
                <a:cs typeface="Times New Roman"/>
              </a:rPr>
              <a:t>stranger to embrace her knees. She had only </a:t>
            </a:r>
            <a:r>
              <a:rPr dirty="0" sz="1450" spc="-5">
                <a:latin typeface="Times New Roman"/>
                <a:cs typeface="Times New Roman"/>
              </a:rPr>
              <a:t>one thought </a:t>
            </a:r>
            <a:r>
              <a:rPr dirty="0" sz="1450" spc="-30">
                <a:latin typeface="Times New Roman"/>
                <a:cs typeface="Times New Roman"/>
              </a:rPr>
              <a:t>now, </a:t>
            </a:r>
            <a:r>
              <a:rPr dirty="0" sz="1450" spc="-10">
                <a:latin typeface="Times New Roman"/>
                <a:cs typeface="Times New Roman"/>
              </a:rPr>
              <a:t>to  reach her bungalow and her family as quickly as possible. The barrister could  hardly keep </a:t>
            </a:r>
            <a:r>
              <a:rPr dirty="0" sz="1450" spc="-5">
                <a:latin typeface="Times New Roman"/>
                <a:cs typeface="Times New Roman"/>
              </a:rPr>
              <a:t>up </a:t>
            </a:r>
            <a:r>
              <a:rPr dirty="0" sz="1450" spc="-10">
                <a:latin typeface="Times New Roman"/>
                <a:cs typeface="Times New Roman"/>
              </a:rPr>
              <a:t>with </a:t>
            </a:r>
            <a:r>
              <a:rPr dirty="0" sz="1450" spc="-30">
                <a:latin typeface="Times New Roman"/>
                <a:cs typeface="Times New Roman"/>
              </a:rPr>
              <a:t>her. </a:t>
            </a:r>
            <a:r>
              <a:rPr dirty="0" sz="1450" spc="-15">
                <a:latin typeface="Times New Roman"/>
                <a:cs typeface="Times New Roman"/>
              </a:rPr>
              <a:t>Turning </a:t>
            </a:r>
            <a:r>
              <a:rPr dirty="0" sz="1450" spc="-10">
                <a:latin typeface="Times New Roman"/>
                <a:cs typeface="Times New Roman"/>
              </a:rPr>
              <a:t>from the path </a:t>
            </a:r>
            <a:r>
              <a:rPr dirty="0" sz="1450" spc="-5">
                <a:latin typeface="Times New Roman"/>
                <a:cs typeface="Times New Roman"/>
              </a:rPr>
              <a:t>on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little track, she glanced  at</a:t>
            </a:r>
            <a:r>
              <a:rPr dirty="0" sz="1450" spc="45">
                <a:latin typeface="Times New Roman"/>
                <a:cs typeface="Times New Roman"/>
              </a:rPr>
              <a:t> </a:t>
            </a:r>
            <a:r>
              <a:rPr dirty="0" sz="1450" spc="-10">
                <a:latin typeface="Times New Roman"/>
                <a:cs typeface="Times New Roman"/>
              </a:rPr>
              <a:t>him</a:t>
            </a:r>
            <a:r>
              <a:rPr dirty="0" sz="1450" spc="50">
                <a:latin typeface="Times New Roman"/>
                <a:cs typeface="Times New Roman"/>
              </a:rPr>
              <a:t> </a:t>
            </a:r>
            <a:r>
              <a:rPr dirty="0" sz="1450" spc="-10">
                <a:latin typeface="Times New Roman"/>
                <a:cs typeface="Times New Roman"/>
              </a:rPr>
              <a:t>so</a:t>
            </a:r>
            <a:r>
              <a:rPr dirty="0" sz="1450" spc="45">
                <a:latin typeface="Times New Roman"/>
                <a:cs typeface="Times New Roman"/>
              </a:rPr>
              <a:t> </a:t>
            </a:r>
            <a:r>
              <a:rPr dirty="0" sz="1450" spc="-10">
                <a:latin typeface="Times New Roman"/>
                <a:cs typeface="Times New Roman"/>
              </a:rPr>
              <a:t>quickly</a:t>
            </a:r>
            <a:r>
              <a:rPr dirty="0" sz="1450" spc="50">
                <a:latin typeface="Times New Roman"/>
                <a:cs typeface="Times New Roman"/>
              </a:rPr>
              <a:t> </a:t>
            </a:r>
            <a:r>
              <a:rPr dirty="0" sz="1450" spc="-10">
                <a:latin typeface="Times New Roman"/>
                <a:cs typeface="Times New Roman"/>
              </a:rPr>
              <a:t>that</a:t>
            </a:r>
            <a:r>
              <a:rPr dirty="0" sz="1450" spc="45">
                <a:latin typeface="Times New Roman"/>
                <a:cs typeface="Times New Roman"/>
              </a:rPr>
              <a:t> </a:t>
            </a:r>
            <a:r>
              <a:rPr dirty="0" sz="1450" spc="-10">
                <a:latin typeface="Times New Roman"/>
                <a:cs typeface="Times New Roman"/>
              </a:rPr>
              <a:t>she</a:t>
            </a:r>
            <a:r>
              <a:rPr dirty="0" sz="1450" spc="50">
                <a:latin typeface="Times New Roman"/>
                <a:cs typeface="Times New Roman"/>
              </a:rPr>
              <a:t> </a:t>
            </a:r>
            <a:r>
              <a:rPr dirty="0" sz="1450" spc="-10">
                <a:latin typeface="Times New Roman"/>
                <a:cs typeface="Times New Roman"/>
              </a:rPr>
              <a:t>noticed</a:t>
            </a:r>
            <a:r>
              <a:rPr dirty="0" sz="1450" spc="45">
                <a:latin typeface="Times New Roman"/>
                <a:cs typeface="Times New Roman"/>
              </a:rPr>
              <a:t> </a:t>
            </a:r>
            <a:r>
              <a:rPr dirty="0" sz="1450" spc="-10">
                <a:latin typeface="Times New Roman"/>
                <a:cs typeface="Times New Roman"/>
              </a:rPr>
              <a:t>only</a:t>
            </a:r>
            <a:r>
              <a:rPr dirty="0" sz="1450" spc="50">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sand</a:t>
            </a:r>
            <a:r>
              <a:rPr dirty="0" sz="1450" spc="45">
                <a:latin typeface="Times New Roman"/>
                <a:cs typeface="Times New Roman"/>
              </a:rPr>
              <a:t> </a:t>
            </a:r>
            <a:r>
              <a:rPr dirty="0" sz="1450" spc="-5">
                <a:latin typeface="Times New Roman"/>
                <a:cs typeface="Times New Roman"/>
              </a:rPr>
              <a:t>on</a:t>
            </a:r>
            <a:r>
              <a:rPr dirty="0" sz="1450" spc="45">
                <a:latin typeface="Times New Roman"/>
                <a:cs typeface="Times New Roman"/>
              </a:rPr>
              <a:t> </a:t>
            </a:r>
            <a:r>
              <a:rPr dirty="0" sz="1450" spc="-10">
                <a:latin typeface="Times New Roman"/>
                <a:cs typeface="Times New Roman"/>
              </a:rPr>
              <a:t>his</a:t>
            </a:r>
            <a:r>
              <a:rPr dirty="0" sz="1450" spc="45">
                <a:latin typeface="Times New Roman"/>
                <a:cs typeface="Times New Roman"/>
              </a:rPr>
              <a:t> </a:t>
            </a:r>
            <a:r>
              <a:rPr dirty="0" sz="1450" spc="-10">
                <a:latin typeface="Times New Roman"/>
                <a:cs typeface="Times New Roman"/>
              </a:rPr>
              <a:t>knees,</a:t>
            </a:r>
            <a:r>
              <a:rPr dirty="0" sz="1450" spc="50">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10">
                <a:latin typeface="Times New Roman"/>
                <a:cs typeface="Times New Roman"/>
              </a:rPr>
              <a:t>she</a:t>
            </a:r>
            <a:endParaRPr sz="1450">
              <a:latin typeface="Times New Roman"/>
              <a:cs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918"/>
            <a:ext cx="5807710" cy="9496425"/>
          </a:xfrm>
          <a:prstGeom prst="rect">
            <a:avLst/>
          </a:prstGeom>
        </p:spPr>
        <p:txBody>
          <a:bodyPr wrap="square" lIns="0" tIns="114300" rIns="0" bIns="0" rtlCol="0" vert="horz">
            <a:spAutoFit/>
          </a:bodyPr>
          <a:lstStyle/>
          <a:p>
            <a:pPr algn="just" marL="12700">
              <a:lnSpc>
                <a:spcPct val="100000"/>
              </a:lnSpc>
              <a:spcBef>
                <a:spcPts val="900"/>
              </a:spcBef>
            </a:pPr>
            <a:r>
              <a:rPr dirty="0" sz="1450" spc="-10">
                <a:latin typeface="Times New Roman"/>
                <a:cs typeface="Times New Roman"/>
              </a:rPr>
              <a:t>motioned with her hand at him to let her</a:t>
            </a:r>
            <a:r>
              <a:rPr dirty="0" sz="1450" spc="35">
                <a:latin typeface="Times New Roman"/>
                <a:cs typeface="Times New Roman"/>
              </a:rPr>
              <a:t> </a:t>
            </a:r>
            <a:r>
              <a:rPr dirty="0" sz="1450" spc="-10">
                <a:latin typeface="Times New Roman"/>
                <a:cs typeface="Times New Roman"/>
              </a:rPr>
              <a:t>be.</a:t>
            </a:r>
            <a:endParaRPr sz="1450">
              <a:latin typeface="Times New Roman"/>
              <a:cs typeface="Times New Roman"/>
            </a:endParaRPr>
          </a:p>
          <a:p>
            <a:pPr algn="just" marL="12700" marR="5080" indent="255904">
              <a:lnSpc>
                <a:spcPts val="1730"/>
              </a:lnSpc>
              <a:spcBef>
                <a:spcPts val="865"/>
              </a:spcBef>
            </a:pPr>
            <a:r>
              <a:rPr dirty="0" sz="1450" spc="-10">
                <a:latin typeface="Times New Roman"/>
                <a:cs typeface="Times New Roman"/>
              </a:rPr>
              <a:t>Running into the house Sophia Pietrovna stood for about five minutes  motionless in her room, looking now at the window then at the writing table....  </a:t>
            </a:r>
            <a:r>
              <a:rPr dirty="0" sz="1450" spc="-45">
                <a:latin typeface="Times New Roman"/>
                <a:cs typeface="Times New Roman"/>
              </a:rPr>
              <a:t>"You</a:t>
            </a:r>
            <a:r>
              <a:rPr dirty="0" sz="1450" spc="270">
                <a:latin typeface="Times New Roman"/>
                <a:cs typeface="Times New Roman"/>
              </a:rPr>
              <a:t> </a:t>
            </a:r>
            <a:r>
              <a:rPr dirty="0" sz="1450" spc="-10">
                <a:latin typeface="Times New Roman"/>
                <a:cs typeface="Times New Roman"/>
              </a:rPr>
              <a:t>disgraceful woman," she scolded herself; "disgraceful!" In spite </a:t>
            </a:r>
            <a:r>
              <a:rPr dirty="0" sz="1450" spc="-5">
                <a:latin typeface="Times New Roman"/>
                <a:cs typeface="Times New Roman"/>
              </a:rPr>
              <a:t>of  </a:t>
            </a:r>
            <a:r>
              <a:rPr dirty="0" sz="1450" spc="-10">
                <a:latin typeface="Times New Roman"/>
                <a:cs typeface="Times New Roman"/>
              </a:rPr>
              <a:t>herself she recollected every detail, hiding nothing, how all these days she had  been against Ilyin's love-making, yet she was somehow drawn to meet him  and explain; </a:t>
            </a:r>
            <a:r>
              <a:rPr dirty="0" sz="1450" spc="-5">
                <a:latin typeface="Times New Roman"/>
                <a:cs typeface="Times New Roman"/>
              </a:rPr>
              <a:t>but </a:t>
            </a:r>
            <a:r>
              <a:rPr dirty="0" sz="1450" spc="-10">
                <a:latin typeface="Times New Roman"/>
                <a:cs typeface="Times New Roman"/>
              </a:rPr>
              <a:t>besides this when </a:t>
            </a:r>
            <a:r>
              <a:rPr dirty="0" sz="1450" spc="-5">
                <a:latin typeface="Times New Roman"/>
                <a:cs typeface="Times New Roman"/>
              </a:rPr>
              <a:t>he </a:t>
            </a:r>
            <a:r>
              <a:rPr dirty="0" sz="1450" spc="-10">
                <a:latin typeface="Times New Roman"/>
                <a:cs typeface="Times New Roman"/>
              </a:rPr>
              <a:t>was lying at her feet she felt an  extraordinary pleasure. She recalled everything, </a:t>
            </a:r>
            <a:r>
              <a:rPr dirty="0" sz="1450" spc="-5">
                <a:latin typeface="Times New Roman"/>
                <a:cs typeface="Times New Roman"/>
              </a:rPr>
              <a:t>not </a:t>
            </a:r>
            <a:r>
              <a:rPr dirty="0" sz="1450" spc="-10">
                <a:latin typeface="Times New Roman"/>
                <a:cs typeface="Times New Roman"/>
              </a:rPr>
              <a:t>sparing herself, and </a:t>
            </a:r>
            <a:r>
              <a:rPr dirty="0" sz="1450" spc="-30">
                <a:latin typeface="Times New Roman"/>
                <a:cs typeface="Times New Roman"/>
              </a:rPr>
              <a:t>now,  </a:t>
            </a:r>
            <a:r>
              <a:rPr dirty="0" sz="1450" spc="-10">
                <a:latin typeface="Times New Roman"/>
                <a:cs typeface="Times New Roman"/>
              </a:rPr>
              <a:t>stifled with shame, she could have slapped her own</a:t>
            </a:r>
            <a:r>
              <a:rPr dirty="0" sz="1450" spc="40">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marR="9525" indent="255904">
              <a:lnSpc>
                <a:spcPts val="1730"/>
              </a:lnSpc>
              <a:spcBef>
                <a:spcPts val="705"/>
              </a:spcBef>
            </a:pPr>
            <a:r>
              <a:rPr dirty="0" sz="1450" spc="-10">
                <a:latin typeface="Times New Roman"/>
                <a:cs typeface="Times New Roman"/>
              </a:rPr>
              <a:t>"Poor </a:t>
            </a:r>
            <a:r>
              <a:rPr dirty="0" sz="1450" spc="-20">
                <a:latin typeface="Times New Roman"/>
                <a:cs typeface="Times New Roman"/>
              </a:rPr>
              <a:t>Andrey," </a:t>
            </a:r>
            <a:r>
              <a:rPr dirty="0" sz="1450" spc="-10">
                <a:latin typeface="Times New Roman"/>
                <a:cs typeface="Times New Roman"/>
              </a:rPr>
              <a:t>she thought, trying, as she remembered her husband, to  give her face the tenderest possible </a:t>
            </a:r>
            <a:r>
              <a:rPr dirty="0" sz="1450" spc="-20">
                <a:latin typeface="Times New Roman"/>
                <a:cs typeface="Times New Roman"/>
              </a:rPr>
              <a:t>expression—"Varya, </a:t>
            </a:r>
            <a:r>
              <a:rPr dirty="0" sz="1450" spc="-10">
                <a:latin typeface="Times New Roman"/>
                <a:cs typeface="Times New Roman"/>
              </a:rPr>
              <a:t>my </a:t>
            </a:r>
            <a:r>
              <a:rPr dirty="0" sz="1450" spc="-5">
                <a:latin typeface="Times New Roman"/>
                <a:cs typeface="Times New Roman"/>
              </a:rPr>
              <a:t>poor </a:t>
            </a:r>
            <a:r>
              <a:rPr dirty="0" sz="1450" spc="-10">
                <a:latin typeface="Times New Roman"/>
                <a:cs typeface="Times New Roman"/>
              </a:rPr>
              <a:t>darling  child, does </a:t>
            </a:r>
            <a:r>
              <a:rPr dirty="0" sz="1450" spc="-5">
                <a:latin typeface="Times New Roman"/>
                <a:cs typeface="Times New Roman"/>
              </a:rPr>
              <a:t>not </a:t>
            </a:r>
            <a:r>
              <a:rPr dirty="0" sz="1450" spc="-10">
                <a:latin typeface="Times New Roman"/>
                <a:cs typeface="Times New Roman"/>
              </a:rPr>
              <a:t>know what </a:t>
            </a:r>
            <a:r>
              <a:rPr dirty="0" sz="1450" spc="-5">
                <a:latin typeface="Times New Roman"/>
                <a:cs typeface="Times New Roman"/>
              </a:rPr>
              <a:t>a </a:t>
            </a:r>
            <a:r>
              <a:rPr dirty="0" sz="1450" spc="-10">
                <a:latin typeface="Times New Roman"/>
                <a:cs typeface="Times New Roman"/>
              </a:rPr>
              <a:t>mother she has. Forgive me, my dears. </a:t>
            </a:r>
            <a:r>
              <a:rPr dirty="0" sz="1450" spc="-5">
                <a:latin typeface="Times New Roman"/>
                <a:cs typeface="Times New Roman"/>
              </a:rPr>
              <a:t>I </a:t>
            </a:r>
            <a:r>
              <a:rPr dirty="0" sz="1450" spc="-10">
                <a:latin typeface="Times New Roman"/>
                <a:cs typeface="Times New Roman"/>
              </a:rPr>
              <a:t>love </a:t>
            </a:r>
            <a:r>
              <a:rPr dirty="0" sz="1450" spc="-5">
                <a:latin typeface="Times New Roman"/>
                <a:cs typeface="Times New Roman"/>
              </a:rPr>
              <a:t>you  </a:t>
            </a:r>
            <a:r>
              <a:rPr dirty="0" sz="1450" spc="-10">
                <a:latin typeface="Times New Roman"/>
                <a:cs typeface="Times New Roman"/>
              </a:rPr>
              <a:t>very much </a:t>
            </a:r>
            <a:r>
              <a:rPr dirty="0" sz="1450" spc="-5">
                <a:latin typeface="Times New Roman"/>
                <a:cs typeface="Times New Roman"/>
              </a:rPr>
              <a:t>... </a:t>
            </a:r>
            <a:r>
              <a:rPr dirty="0" sz="1450" spc="-10">
                <a:latin typeface="Times New Roman"/>
                <a:cs typeface="Times New Roman"/>
              </a:rPr>
              <a:t>very</a:t>
            </a:r>
            <a:r>
              <a:rPr dirty="0" sz="1450">
                <a:latin typeface="Times New Roman"/>
                <a:cs typeface="Times New Roman"/>
              </a:rPr>
              <a:t> </a:t>
            </a:r>
            <a:r>
              <a:rPr dirty="0" sz="1450" spc="-10">
                <a:latin typeface="Times New Roman"/>
                <a:cs typeface="Times New Roman"/>
              </a:rPr>
              <a:t>much!..."</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And wishing to convince herself that she was still </a:t>
            </a:r>
            <a:r>
              <a:rPr dirty="0" sz="1450" spc="-5">
                <a:latin typeface="Times New Roman"/>
                <a:cs typeface="Times New Roman"/>
              </a:rPr>
              <a:t>a good </a:t>
            </a:r>
            <a:r>
              <a:rPr dirty="0" sz="1450" spc="-10">
                <a:latin typeface="Times New Roman"/>
                <a:cs typeface="Times New Roman"/>
              </a:rPr>
              <a:t>wife and </a:t>
            </a:r>
            <a:r>
              <a:rPr dirty="0" sz="1450" spc="-15">
                <a:latin typeface="Times New Roman"/>
                <a:cs typeface="Times New Roman"/>
              </a:rPr>
              <a:t>mother,  </a:t>
            </a:r>
            <a:r>
              <a:rPr dirty="0" sz="1450" spc="-10">
                <a:latin typeface="Times New Roman"/>
                <a:cs typeface="Times New Roman"/>
              </a:rPr>
              <a:t>that corruption had </a:t>
            </a:r>
            <a:r>
              <a:rPr dirty="0" sz="1450" spc="-5">
                <a:latin typeface="Times New Roman"/>
                <a:cs typeface="Times New Roman"/>
              </a:rPr>
              <a:t>not </a:t>
            </a:r>
            <a:r>
              <a:rPr dirty="0" sz="1450" spc="-10">
                <a:latin typeface="Times New Roman"/>
                <a:cs typeface="Times New Roman"/>
              </a:rPr>
              <a:t>yet touched those "sanctities" </a:t>
            </a:r>
            <a:r>
              <a:rPr dirty="0" sz="1450" spc="-5">
                <a:latin typeface="Times New Roman"/>
                <a:cs typeface="Times New Roman"/>
              </a:rPr>
              <a:t>of </a:t>
            </a:r>
            <a:r>
              <a:rPr dirty="0" sz="1450" spc="-10">
                <a:latin typeface="Times New Roman"/>
                <a:cs typeface="Times New Roman"/>
              </a:rPr>
              <a:t>hers, </a:t>
            </a:r>
            <a:r>
              <a:rPr dirty="0" sz="1450" spc="-5">
                <a:latin typeface="Times New Roman"/>
                <a:cs typeface="Times New Roman"/>
              </a:rPr>
              <a:t>of </a:t>
            </a:r>
            <a:r>
              <a:rPr dirty="0" sz="1450" spc="-10">
                <a:latin typeface="Times New Roman"/>
                <a:cs typeface="Times New Roman"/>
              </a:rPr>
              <a:t>which she had  spoken to Ilyin, Sophia Pietrovna ran into the kitchen and scolded the cook for  </a:t>
            </a:r>
            <a:r>
              <a:rPr dirty="0" sz="1450" spc="-5">
                <a:latin typeface="Times New Roman"/>
                <a:cs typeface="Times New Roman"/>
              </a:rPr>
              <a:t>not </a:t>
            </a:r>
            <a:r>
              <a:rPr dirty="0" sz="1450" spc="-10">
                <a:latin typeface="Times New Roman"/>
                <a:cs typeface="Times New Roman"/>
              </a:rPr>
              <a:t>having laid the table for Andrey Ilyitch. She tried to imagine her husband's  tired, hungry </a:t>
            </a:r>
            <a:r>
              <a:rPr dirty="0" sz="1450" spc="-5">
                <a:latin typeface="Times New Roman"/>
                <a:cs typeface="Times New Roman"/>
              </a:rPr>
              <a:t>look, </a:t>
            </a:r>
            <a:r>
              <a:rPr dirty="0" sz="1450" spc="-10">
                <a:latin typeface="Times New Roman"/>
                <a:cs typeface="Times New Roman"/>
              </a:rPr>
              <a:t>and pitying him aloud, she laid the table herself, </a:t>
            </a:r>
            <a:r>
              <a:rPr dirty="0" sz="1450" spc="-5">
                <a:latin typeface="Times New Roman"/>
                <a:cs typeface="Times New Roman"/>
              </a:rPr>
              <a:t>a </a:t>
            </a:r>
            <a:r>
              <a:rPr dirty="0" sz="1450" spc="-10">
                <a:latin typeface="Times New Roman"/>
                <a:cs typeface="Times New Roman"/>
              </a:rPr>
              <a:t>thing  which she had never </a:t>
            </a:r>
            <a:r>
              <a:rPr dirty="0" sz="1450" spc="-5">
                <a:latin typeface="Times New Roman"/>
                <a:cs typeface="Times New Roman"/>
              </a:rPr>
              <a:t>done </a:t>
            </a:r>
            <a:r>
              <a:rPr dirty="0" sz="1450" spc="-10">
                <a:latin typeface="Times New Roman"/>
                <a:cs typeface="Times New Roman"/>
              </a:rPr>
              <a:t>before. Then she found her daughter </a:t>
            </a:r>
            <a:r>
              <a:rPr dirty="0" sz="1450" spc="-35">
                <a:latin typeface="Times New Roman"/>
                <a:cs typeface="Times New Roman"/>
              </a:rPr>
              <a:t>Varya, </a:t>
            </a:r>
            <a:r>
              <a:rPr dirty="0" sz="1450" spc="-10">
                <a:latin typeface="Times New Roman"/>
                <a:cs typeface="Times New Roman"/>
              </a:rPr>
              <a:t>lifted  her </a:t>
            </a:r>
            <a:r>
              <a:rPr dirty="0" sz="1450" spc="-5">
                <a:latin typeface="Times New Roman"/>
                <a:cs typeface="Times New Roman"/>
              </a:rPr>
              <a:t>up </a:t>
            </a:r>
            <a:r>
              <a:rPr dirty="0" sz="1450" spc="-10">
                <a:latin typeface="Times New Roman"/>
                <a:cs typeface="Times New Roman"/>
              </a:rPr>
              <a:t>in her hands and kissed her passionately; the child seemed to her heavy  and cold, </a:t>
            </a:r>
            <a:r>
              <a:rPr dirty="0" sz="1450" spc="-5">
                <a:latin typeface="Times New Roman"/>
                <a:cs typeface="Times New Roman"/>
              </a:rPr>
              <a:t>but </a:t>
            </a:r>
            <a:r>
              <a:rPr dirty="0" sz="1450" spc="-10">
                <a:latin typeface="Times New Roman"/>
                <a:cs typeface="Times New Roman"/>
              </a:rPr>
              <a:t>she would </a:t>
            </a:r>
            <a:r>
              <a:rPr dirty="0" sz="1450" spc="-5">
                <a:latin typeface="Times New Roman"/>
                <a:cs typeface="Times New Roman"/>
              </a:rPr>
              <a:t>not </a:t>
            </a:r>
            <a:r>
              <a:rPr dirty="0" sz="1450" spc="-10">
                <a:latin typeface="Times New Roman"/>
                <a:cs typeface="Times New Roman"/>
              </a:rPr>
              <a:t>own it to herself, and she began to tell her what </a:t>
            </a:r>
            <a:r>
              <a:rPr dirty="0" sz="1450" spc="-5">
                <a:latin typeface="Times New Roman"/>
                <a:cs typeface="Times New Roman"/>
              </a:rPr>
              <a:t>a  good, </a:t>
            </a:r>
            <a:r>
              <a:rPr dirty="0" sz="1450" spc="-20">
                <a:latin typeface="Times New Roman"/>
                <a:cs typeface="Times New Roman"/>
              </a:rPr>
              <a:t>dear, </a:t>
            </a:r>
            <a:r>
              <a:rPr dirty="0" sz="1450" spc="-10">
                <a:latin typeface="Times New Roman"/>
                <a:cs typeface="Times New Roman"/>
              </a:rPr>
              <a:t>splendid father she</a:t>
            </a:r>
            <a:r>
              <a:rPr dirty="0" sz="1450" spc="15">
                <a:latin typeface="Times New Roman"/>
                <a:cs typeface="Times New Roman"/>
              </a:rPr>
              <a:t> </a:t>
            </a:r>
            <a:r>
              <a:rPr dirty="0" sz="1450" spc="-10">
                <a:latin typeface="Times New Roman"/>
                <a:cs typeface="Times New Roman"/>
              </a:rPr>
              <a:t>had.</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But when, soon </a:t>
            </a:r>
            <a:r>
              <a:rPr dirty="0" sz="1450" spc="-20">
                <a:latin typeface="Times New Roman"/>
                <a:cs typeface="Times New Roman"/>
              </a:rPr>
              <a:t>after, Andrey. </a:t>
            </a:r>
            <a:r>
              <a:rPr dirty="0" sz="1450" spc="-10">
                <a:latin typeface="Times New Roman"/>
                <a:cs typeface="Times New Roman"/>
              </a:rPr>
              <a:t>Ilyitch arrived, she barely greeted him. The  flow </a:t>
            </a:r>
            <a:r>
              <a:rPr dirty="0" sz="1450" spc="-5">
                <a:latin typeface="Times New Roman"/>
                <a:cs typeface="Times New Roman"/>
              </a:rPr>
              <a:t>of </a:t>
            </a:r>
            <a:r>
              <a:rPr dirty="0" sz="1450" spc="-10">
                <a:latin typeface="Times New Roman"/>
                <a:cs typeface="Times New Roman"/>
              </a:rPr>
              <a:t>imaginary feelings had ebbed away without convincing her </a:t>
            </a:r>
            <a:r>
              <a:rPr dirty="0" sz="1450" spc="-5">
                <a:latin typeface="Times New Roman"/>
                <a:cs typeface="Times New Roman"/>
              </a:rPr>
              <a:t>of  </a:t>
            </a:r>
            <a:r>
              <a:rPr dirty="0" sz="1450" spc="-10">
                <a:latin typeface="Times New Roman"/>
                <a:cs typeface="Times New Roman"/>
              </a:rPr>
              <a:t>anything; she was only exasperated and enraged </a:t>
            </a:r>
            <a:r>
              <a:rPr dirty="0" sz="1450" spc="-5">
                <a:latin typeface="Times New Roman"/>
                <a:cs typeface="Times New Roman"/>
              </a:rPr>
              <a:t>by </a:t>
            </a:r>
            <a:r>
              <a:rPr dirty="0" sz="1450" spc="-10">
                <a:latin typeface="Times New Roman"/>
                <a:cs typeface="Times New Roman"/>
              </a:rPr>
              <a:t>the lie. She sat at the  </a:t>
            </a:r>
            <a:r>
              <a:rPr dirty="0" sz="1450" spc="-20">
                <a:latin typeface="Times New Roman"/>
                <a:cs typeface="Times New Roman"/>
              </a:rPr>
              <a:t>window, </a:t>
            </a:r>
            <a:r>
              <a:rPr dirty="0" sz="1450" spc="-10">
                <a:latin typeface="Times New Roman"/>
                <a:cs typeface="Times New Roman"/>
              </a:rPr>
              <a:t>suffered, and raged. Only in distress can people understand how  difficult it is to master their thoughts and feelings. Sophia Pietrovna said  afterwards </a:t>
            </a:r>
            <a:r>
              <a:rPr dirty="0" sz="1450" spc="-5">
                <a:latin typeface="Times New Roman"/>
                <a:cs typeface="Times New Roman"/>
              </a:rPr>
              <a:t>a </a:t>
            </a:r>
            <a:r>
              <a:rPr dirty="0" sz="1450" spc="-10">
                <a:latin typeface="Times New Roman"/>
                <a:cs typeface="Times New Roman"/>
              </a:rPr>
              <a:t>confusion was going </a:t>
            </a:r>
            <a:r>
              <a:rPr dirty="0" sz="1450" spc="-5">
                <a:latin typeface="Times New Roman"/>
                <a:cs typeface="Times New Roman"/>
              </a:rPr>
              <a:t>on </a:t>
            </a:r>
            <a:r>
              <a:rPr dirty="0" sz="1450" spc="-10">
                <a:latin typeface="Times New Roman"/>
                <a:cs typeface="Times New Roman"/>
              </a:rPr>
              <a:t>inside her as hard to define as to count </a:t>
            </a:r>
            <a:r>
              <a:rPr dirty="0" sz="1450" spc="-5">
                <a:latin typeface="Times New Roman"/>
                <a:cs typeface="Times New Roman"/>
              </a:rPr>
              <a:t>a  </a:t>
            </a:r>
            <a:r>
              <a:rPr dirty="0" sz="1450" spc="-10">
                <a:latin typeface="Times New Roman"/>
                <a:cs typeface="Times New Roman"/>
              </a:rPr>
              <a:t>cloud </a:t>
            </a:r>
            <a:r>
              <a:rPr dirty="0" sz="1450" spc="-5">
                <a:latin typeface="Times New Roman"/>
                <a:cs typeface="Times New Roman"/>
              </a:rPr>
              <a:t>of </a:t>
            </a:r>
            <a:r>
              <a:rPr dirty="0" sz="1450" spc="-10">
                <a:latin typeface="Times New Roman"/>
                <a:cs typeface="Times New Roman"/>
              </a:rPr>
              <a:t>swiftly flying sparrows. Thus from the fact that she was delighted at  her husband's arrival and pleased with the way </a:t>
            </a:r>
            <a:r>
              <a:rPr dirty="0" sz="1450" spc="-5">
                <a:latin typeface="Times New Roman"/>
                <a:cs typeface="Times New Roman"/>
              </a:rPr>
              <a:t>he </a:t>
            </a:r>
            <a:r>
              <a:rPr dirty="0" sz="1450" spc="-10">
                <a:latin typeface="Times New Roman"/>
                <a:cs typeface="Times New Roman"/>
              </a:rPr>
              <a:t>behaved at </a:t>
            </a:r>
            <a:r>
              <a:rPr dirty="0" sz="1450" spc="-15">
                <a:latin typeface="Times New Roman"/>
                <a:cs typeface="Times New Roman"/>
              </a:rPr>
              <a:t>dinner, </a:t>
            </a:r>
            <a:r>
              <a:rPr dirty="0" sz="1450" spc="-10">
                <a:latin typeface="Times New Roman"/>
                <a:cs typeface="Times New Roman"/>
              </a:rPr>
              <a:t>she  suddenly concluded that she had begun to hate him. Andrey Ilyitch, languid  with hunger and fatigue, while waiting for the </a:t>
            </a:r>
            <a:r>
              <a:rPr dirty="0" sz="1450" spc="-5">
                <a:latin typeface="Times New Roman"/>
                <a:cs typeface="Times New Roman"/>
              </a:rPr>
              <a:t>soup, </a:t>
            </a:r>
            <a:r>
              <a:rPr dirty="0" sz="1450" spc="-10">
                <a:latin typeface="Times New Roman"/>
                <a:cs typeface="Times New Roman"/>
              </a:rPr>
              <a:t>fell </a:t>
            </a:r>
            <a:r>
              <a:rPr dirty="0" sz="1450" spc="-5">
                <a:latin typeface="Times New Roman"/>
                <a:cs typeface="Times New Roman"/>
              </a:rPr>
              <a:t>upon </a:t>
            </a:r>
            <a:r>
              <a:rPr dirty="0" sz="1450" spc="-10">
                <a:latin typeface="Times New Roman"/>
                <a:cs typeface="Times New Roman"/>
              </a:rPr>
              <a:t>the sausage and  ate it </a:t>
            </a:r>
            <a:r>
              <a:rPr dirty="0" sz="1450" spc="-20">
                <a:latin typeface="Times New Roman"/>
                <a:cs typeface="Times New Roman"/>
              </a:rPr>
              <a:t>greedily, </a:t>
            </a:r>
            <a:r>
              <a:rPr dirty="0" sz="1450" spc="-10">
                <a:latin typeface="Times New Roman"/>
                <a:cs typeface="Times New Roman"/>
              </a:rPr>
              <a:t>chewing loudly and moving his</a:t>
            </a:r>
            <a:r>
              <a:rPr dirty="0" sz="1450" spc="50">
                <a:latin typeface="Times New Roman"/>
                <a:cs typeface="Times New Roman"/>
              </a:rPr>
              <a:t> </a:t>
            </a:r>
            <a:r>
              <a:rPr dirty="0" sz="1450" spc="-10">
                <a:latin typeface="Times New Roman"/>
                <a:cs typeface="Times New Roman"/>
              </a:rPr>
              <a:t>temples.</a:t>
            </a:r>
            <a:endParaRPr sz="1450">
              <a:latin typeface="Times New Roman"/>
              <a:cs typeface="Times New Roman"/>
            </a:endParaRPr>
          </a:p>
          <a:p>
            <a:pPr algn="just" marL="12700" marR="12700" indent="255904">
              <a:lnSpc>
                <a:spcPts val="1730"/>
              </a:lnSpc>
              <a:spcBef>
                <a:spcPts val="705"/>
              </a:spcBef>
            </a:pPr>
            <a:r>
              <a:rPr dirty="0" sz="1450" spc="-10">
                <a:latin typeface="Times New Roman"/>
                <a:cs typeface="Times New Roman"/>
              </a:rPr>
              <a:t>"My God," </a:t>
            </a:r>
            <a:r>
              <a:rPr dirty="0" sz="1450" spc="-5">
                <a:latin typeface="Times New Roman"/>
                <a:cs typeface="Times New Roman"/>
              </a:rPr>
              <a:t>thought </a:t>
            </a:r>
            <a:r>
              <a:rPr dirty="0" sz="1450" spc="-10">
                <a:latin typeface="Times New Roman"/>
                <a:cs typeface="Times New Roman"/>
              </a:rPr>
              <a:t>Sophia Pietrovna. "I </a:t>
            </a:r>
            <a:r>
              <a:rPr dirty="0" sz="1450" spc="-5">
                <a:latin typeface="Times New Roman"/>
                <a:cs typeface="Times New Roman"/>
              </a:rPr>
              <a:t>do </a:t>
            </a:r>
            <a:r>
              <a:rPr dirty="0" sz="1450" spc="-10">
                <a:latin typeface="Times New Roman"/>
                <a:cs typeface="Times New Roman"/>
              </a:rPr>
              <a:t>love and respect him, </a:t>
            </a:r>
            <a:r>
              <a:rPr dirty="0" sz="1450" spc="-5">
                <a:latin typeface="Times New Roman"/>
                <a:cs typeface="Times New Roman"/>
              </a:rPr>
              <a:t>but ...  </a:t>
            </a:r>
            <a:r>
              <a:rPr dirty="0" sz="1450" spc="-10">
                <a:latin typeface="Times New Roman"/>
                <a:cs typeface="Times New Roman"/>
              </a:rPr>
              <a:t>why does </a:t>
            </a:r>
            <a:r>
              <a:rPr dirty="0" sz="1450" spc="-5">
                <a:latin typeface="Times New Roman"/>
                <a:cs typeface="Times New Roman"/>
              </a:rPr>
              <a:t>he </a:t>
            </a:r>
            <a:r>
              <a:rPr dirty="0" sz="1450" spc="-10">
                <a:latin typeface="Times New Roman"/>
                <a:cs typeface="Times New Roman"/>
              </a:rPr>
              <a:t>chew so</a:t>
            </a:r>
            <a:r>
              <a:rPr dirty="0" sz="1450" spc="5">
                <a:latin typeface="Times New Roman"/>
                <a:cs typeface="Times New Roman"/>
              </a:rPr>
              <a:t> </a:t>
            </a:r>
            <a:r>
              <a:rPr dirty="0" sz="1450" spc="-15">
                <a:latin typeface="Times New Roman"/>
                <a:cs typeface="Times New Roman"/>
              </a:rPr>
              <a:t>disgustingly."</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Her thoughts were </a:t>
            </a:r>
            <a:r>
              <a:rPr dirty="0" sz="1450" spc="-5">
                <a:latin typeface="Times New Roman"/>
                <a:cs typeface="Times New Roman"/>
              </a:rPr>
              <a:t>no </a:t>
            </a:r>
            <a:r>
              <a:rPr dirty="0" sz="1450" spc="-10">
                <a:latin typeface="Times New Roman"/>
                <a:cs typeface="Times New Roman"/>
              </a:rPr>
              <a:t>less disturbed than her feelings. Madame  </a:t>
            </a:r>
            <a:r>
              <a:rPr dirty="0" sz="1450" spc="-20">
                <a:latin typeface="Times New Roman"/>
                <a:cs typeface="Times New Roman"/>
              </a:rPr>
              <a:t>Loubianzev, </a:t>
            </a:r>
            <a:r>
              <a:rPr dirty="0" sz="1450" spc="-10">
                <a:latin typeface="Times New Roman"/>
                <a:cs typeface="Times New Roman"/>
              </a:rPr>
              <a:t>like all who have </a:t>
            </a:r>
            <a:r>
              <a:rPr dirty="0" sz="1450" spc="-5">
                <a:latin typeface="Times New Roman"/>
                <a:cs typeface="Times New Roman"/>
              </a:rPr>
              <a:t>no </a:t>
            </a:r>
            <a:r>
              <a:rPr dirty="0" sz="1450" spc="-10">
                <a:latin typeface="Times New Roman"/>
                <a:cs typeface="Times New Roman"/>
              </a:rPr>
              <a:t>experience </a:t>
            </a:r>
            <a:r>
              <a:rPr dirty="0" sz="1450" spc="-5">
                <a:latin typeface="Times New Roman"/>
                <a:cs typeface="Times New Roman"/>
              </a:rPr>
              <a:t>of </a:t>
            </a:r>
            <a:r>
              <a:rPr dirty="0" sz="1450" spc="-10">
                <a:latin typeface="Times New Roman"/>
                <a:cs typeface="Times New Roman"/>
              </a:rPr>
              <a:t>the struggle with unpleasant  thought, did her best </a:t>
            </a:r>
            <a:r>
              <a:rPr dirty="0" sz="1450" spc="-5">
                <a:latin typeface="Times New Roman"/>
                <a:cs typeface="Times New Roman"/>
              </a:rPr>
              <a:t>not </a:t>
            </a:r>
            <a:r>
              <a:rPr dirty="0" sz="1450" spc="-10">
                <a:latin typeface="Times New Roman"/>
                <a:cs typeface="Times New Roman"/>
              </a:rPr>
              <a:t>to think </a:t>
            </a:r>
            <a:r>
              <a:rPr dirty="0" sz="1450" spc="-5">
                <a:latin typeface="Times New Roman"/>
                <a:cs typeface="Times New Roman"/>
              </a:rPr>
              <a:t>of </a:t>
            </a:r>
            <a:r>
              <a:rPr dirty="0" sz="1450" spc="-10">
                <a:latin typeface="Times New Roman"/>
                <a:cs typeface="Times New Roman"/>
              </a:rPr>
              <a:t>her unhappiness, and the more zealously  she tried, the more vivid Ilyin became to her imagination, the sand </a:t>
            </a:r>
            <a:r>
              <a:rPr dirty="0" sz="1450" spc="-5">
                <a:latin typeface="Times New Roman"/>
                <a:cs typeface="Times New Roman"/>
              </a:rPr>
              <a:t>on </a:t>
            </a:r>
            <a:r>
              <a:rPr dirty="0" sz="1450" spc="-10">
                <a:latin typeface="Times New Roman"/>
                <a:cs typeface="Times New Roman"/>
              </a:rPr>
              <a:t>his  knees, the feathery clouds, the</a:t>
            </a:r>
            <a:r>
              <a:rPr dirty="0" sz="1450" spc="15">
                <a:latin typeface="Times New Roman"/>
                <a:cs typeface="Times New Roman"/>
              </a:rPr>
              <a:t> </a:t>
            </a:r>
            <a:r>
              <a:rPr dirty="0" sz="1450" spc="-10">
                <a:latin typeface="Times New Roman"/>
                <a:cs typeface="Times New Roman"/>
              </a:rPr>
              <a:t>train....</a:t>
            </a:r>
            <a:endParaRPr sz="145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384"/>
            <a:ext cx="5807710" cy="9319895"/>
          </a:xfrm>
          <a:prstGeom prst="rect">
            <a:avLst/>
          </a:prstGeom>
        </p:spPr>
        <p:txBody>
          <a:bodyPr wrap="square" lIns="0" tIns="12700" rIns="0" bIns="0" rtlCol="0" vert="horz">
            <a:spAutoFit/>
          </a:bodyPr>
          <a:lstStyle/>
          <a:p>
            <a:pPr algn="just" marL="12700" marR="5715">
              <a:lnSpc>
                <a:spcPct val="99400"/>
              </a:lnSpc>
              <a:spcBef>
                <a:spcPts val="100"/>
              </a:spcBef>
            </a:pPr>
            <a:r>
              <a:rPr dirty="0" sz="1450" spc="-10">
                <a:latin typeface="Times New Roman"/>
                <a:cs typeface="Times New Roman"/>
              </a:rPr>
              <a:t>councillor and knight. He has so many Russian and foreign Orders that when  </a:t>
            </a:r>
            <a:r>
              <a:rPr dirty="0" sz="1450" spc="-5">
                <a:latin typeface="Times New Roman"/>
                <a:cs typeface="Times New Roman"/>
              </a:rPr>
              <a:t>he </a:t>
            </a:r>
            <a:r>
              <a:rPr dirty="0" sz="1450" spc="-10">
                <a:latin typeface="Times New Roman"/>
                <a:cs typeface="Times New Roman"/>
              </a:rPr>
              <a:t>puts them </a:t>
            </a:r>
            <a:r>
              <a:rPr dirty="0" sz="1450" spc="-5">
                <a:latin typeface="Times New Roman"/>
                <a:cs typeface="Times New Roman"/>
              </a:rPr>
              <a:t>on </a:t>
            </a:r>
            <a:r>
              <a:rPr dirty="0" sz="1450" spc="-10">
                <a:latin typeface="Times New Roman"/>
                <a:cs typeface="Times New Roman"/>
              </a:rPr>
              <a:t>the students call him "the holy picture." His acquaintance is  most distinguished. Not </a:t>
            </a:r>
            <a:r>
              <a:rPr dirty="0" sz="1450" spc="-5">
                <a:latin typeface="Times New Roman"/>
                <a:cs typeface="Times New Roman"/>
              </a:rPr>
              <a:t>a </a:t>
            </a:r>
            <a:r>
              <a:rPr dirty="0" sz="1450" spc="-10">
                <a:latin typeface="Times New Roman"/>
                <a:cs typeface="Times New Roman"/>
              </a:rPr>
              <a:t>single famous scholar lived </a:t>
            </a:r>
            <a:r>
              <a:rPr dirty="0" sz="1450" spc="-5">
                <a:latin typeface="Times New Roman"/>
                <a:cs typeface="Times New Roman"/>
              </a:rPr>
              <a:t>or </a:t>
            </a:r>
            <a:r>
              <a:rPr dirty="0" sz="1450" spc="-10">
                <a:latin typeface="Times New Roman"/>
                <a:cs typeface="Times New Roman"/>
              </a:rPr>
              <a:t>died during the last  twenty-five </a:t>
            </a:r>
            <a:r>
              <a:rPr dirty="0" sz="1450" spc="-5">
                <a:latin typeface="Times New Roman"/>
                <a:cs typeface="Times New Roman"/>
              </a:rPr>
              <a:t>or </a:t>
            </a:r>
            <a:r>
              <a:rPr dirty="0" sz="1450" spc="-10">
                <a:latin typeface="Times New Roman"/>
                <a:cs typeface="Times New Roman"/>
              </a:rPr>
              <a:t>thirty years </a:t>
            </a:r>
            <a:r>
              <a:rPr dirty="0" sz="1450" spc="-5">
                <a:latin typeface="Times New Roman"/>
                <a:cs typeface="Times New Roman"/>
              </a:rPr>
              <a:t>but he </a:t>
            </a:r>
            <a:r>
              <a:rPr dirty="0" sz="1450" spc="-10">
                <a:latin typeface="Times New Roman"/>
                <a:cs typeface="Times New Roman"/>
              </a:rPr>
              <a:t>was intimately acquainted with him. Now </a:t>
            </a:r>
            <a:r>
              <a:rPr dirty="0" sz="1450" spc="-5">
                <a:latin typeface="Times New Roman"/>
                <a:cs typeface="Times New Roman"/>
              </a:rPr>
              <a:t>he  </a:t>
            </a:r>
            <a:r>
              <a:rPr dirty="0" sz="1450" spc="-10">
                <a:latin typeface="Times New Roman"/>
                <a:cs typeface="Times New Roman"/>
              </a:rPr>
              <a:t>has </a:t>
            </a:r>
            <a:r>
              <a:rPr dirty="0" sz="1450" spc="-5">
                <a:latin typeface="Times New Roman"/>
                <a:cs typeface="Times New Roman"/>
              </a:rPr>
              <a:t>no one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friendly with, </a:t>
            </a:r>
            <a:r>
              <a:rPr dirty="0" sz="1450" spc="-5">
                <a:latin typeface="Times New Roman"/>
                <a:cs typeface="Times New Roman"/>
              </a:rPr>
              <a:t>but </a:t>
            </a:r>
            <a:r>
              <a:rPr dirty="0" sz="1450" spc="-10">
                <a:latin typeface="Times New Roman"/>
                <a:cs typeface="Times New Roman"/>
              </a:rPr>
              <a:t>speaking </a:t>
            </a:r>
            <a:r>
              <a:rPr dirty="0" sz="1450" spc="-5">
                <a:latin typeface="Times New Roman"/>
                <a:cs typeface="Times New Roman"/>
              </a:rPr>
              <a:t>of </a:t>
            </a:r>
            <a:r>
              <a:rPr dirty="0" sz="1450" spc="-10">
                <a:latin typeface="Times New Roman"/>
                <a:cs typeface="Times New Roman"/>
              </a:rPr>
              <a:t>the past the long list </a:t>
            </a:r>
            <a:r>
              <a:rPr dirty="0" sz="1450" spc="-5">
                <a:latin typeface="Times New Roman"/>
                <a:cs typeface="Times New Roman"/>
              </a:rPr>
              <a:t>of </a:t>
            </a:r>
            <a:r>
              <a:rPr dirty="0" sz="1450" spc="-10">
                <a:latin typeface="Times New Roman"/>
                <a:cs typeface="Times New Roman"/>
              </a:rPr>
              <a:t>his  eminent friends would end with such names as </a:t>
            </a:r>
            <a:r>
              <a:rPr dirty="0" sz="1450" spc="-20">
                <a:latin typeface="Times New Roman"/>
                <a:cs typeface="Times New Roman"/>
              </a:rPr>
              <a:t>Pirogov, </a:t>
            </a:r>
            <a:r>
              <a:rPr dirty="0" sz="1450" spc="-10">
                <a:latin typeface="Times New Roman"/>
                <a:cs typeface="Times New Roman"/>
              </a:rPr>
              <a:t>Kavelin, and the poet  </a:t>
            </a:r>
            <a:r>
              <a:rPr dirty="0" sz="1450" spc="-20">
                <a:latin typeface="Times New Roman"/>
                <a:cs typeface="Times New Roman"/>
              </a:rPr>
              <a:t>Nekrasov, </a:t>
            </a:r>
            <a:r>
              <a:rPr dirty="0" sz="1450" spc="-10">
                <a:latin typeface="Times New Roman"/>
                <a:cs typeface="Times New Roman"/>
              </a:rPr>
              <a:t>who bestowed </a:t>
            </a:r>
            <a:r>
              <a:rPr dirty="0" sz="1450" spc="-5">
                <a:latin typeface="Times New Roman"/>
                <a:cs typeface="Times New Roman"/>
              </a:rPr>
              <a:t>upon </a:t>
            </a:r>
            <a:r>
              <a:rPr dirty="0" sz="1450" spc="-10">
                <a:latin typeface="Times New Roman"/>
                <a:cs typeface="Times New Roman"/>
              </a:rPr>
              <a:t>him their warmest and most sincere friendship.  He is </a:t>
            </a:r>
            <a:r>
              <a:rPr dirty="0" sz="1450" spc="-5">
                <a:latin typeface="Times New Roman"/>
                <a:cs typeface="Times New Roman"/>
              </a:rPr>
              <a:t>a </a:t>
            </a:r>
            <a:r>
              <a:rPr dirty="0" sz="1450" spc="-10">
                <a:latin typeface="Times New Roman"/>
                <a:cs typeface="Times New Roman"/>
              </a:rPr>
              <a:t>member </a:t>
            </a:r>
            <a:r>
              <a:rPr dirty="0" sz="1450" spc="-5">
                <a:latin typeface="Times New Roman"/>
                <a:cs typeface="Times New Roman"/>
              </a:rPr>
              <a:t>of </a:t>
            </a:r>
            <a:r>
              <a:rPr dirty="0" sz="1450" spc="-10">
                <a:latin typeface="Times New Roman"/>
                <a:cs typeface="Times New Roman"/>
              </a:rPr>
              <a:t>all the Russian and </a:t>
            </a:r>
            <a:r>
              <a:rPr dirty="0" sz="1450" spc="-5">
                <a:latin typeface="Times New Roman"/>
                <a:cs typeface="Times New Roman"/>
              </a:rPr>
              <a:t>of </a:t>
            </a:r>
            <a:r>
              <a:rPr dirty="0" sz="1450" spc="-10">
                <a:latin typeface="Times New Roman"/>
                <a:cs typeface="Times New Roman"/>
              </a:rPr>
              <a:t>three foreign universities, et cetera,  et cetera. All this, and </a:t>
            </a:r>
            <a:r>
              <a:rPr dirty="0" sz="1450" spc="-5">
                <a:latin typeface="Times New Roman"/>
                <a:cs typeface="Times New Roman"/>
              </a:rPr>
              <a:t>a </a:t>
            </a:r>
            <a:r>
              <a:rPr dirty="0" sz="1450" spc="-10">
                <a:latin typeface="Times New Roman"/>
                <a:cs typeface="Times New Roman"/>
              </a:rPr>
              <a:t>great deal besides, forms what is known as my</a:t>
            </a:r>
            <a:r>
              <a:rPr dirty="0" sz="1450" spc="140">
                <a:latin typeface="Times New Roman"/>
                <a:cs typeface="Times New Roman"/>
              </a:rPr>
              <a:t> </a:t>
            </a:r>
            <a:r>
              <a:rPr dirty="0" sz="1450" spc="-10">
                <a:latin typeface="Times New Roman"/>
                <a:cs typeface="Times New Roman"/>
              </a:rPr>
              <a:t>name.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This name </a:t>
            </a:r>
            <a:r>
              <a:rPr dirty="0" sz="1450" spc="-5">
                <a:latin typeface="Times New Roman"/>
                <a:cs typeface="Times New Roman"/>
              </a:rPr>
              <a:t>of </a:t>
            </a:r>
            <a:r>
              <a:rPr dirty="0" sz="1450" spc="-10">
                <a:latin typeface="Times New Roman"/>
                <a:cs typeface="Times New Roman"/>
              </a:rPr>
              <a:t>mine is very </a:t>
            </a:r>
            <a:r>
              <a:rPr dirty="0" sz="1450" spc="-20">
                <a:latin typeface="Times New Roman"/>
                <a:cs typeface="Times New Roman"/>
              </a:rPr>
              <a:t>popular. </a:t>
            </a:r>
            <a:r>
              <a:rPr dirty="0" sz="1450" spc="-10">
                <a:latin typeface="Times New Roman"/>
                <a:cs typeface="Times New Roman"/>
              </a:rPr>
              <a:t>It is known to every literate person in  Russia; abroad it is mentioned from professorial chairs with the epithets  "eminent and esteemed." It is reckoned among those fortunate names which to  mention in vain </a:t>
            </a:r>
            <a:r>
              <a:rPr dirty="0" sz="1450" spc="-5">
                <a:latin typeface="Times New Roman"/>
                <a:cs typeface="Times New Roman"/>
              </a:rPr>
              <a:t>or </a:t>
            </a:r>
            <a:r>
              <a:rPr dirty="0" sz="1450" spc="-10">
                <a:latin typeface="Times New Roman"/>
                <a:cs typeface="Times New Roman"/>
              </a:rPr>
              <a:t>to abuse in public </a:t>
            </a:r>
            <a:r>
              <a:rPr dirty="0" sz="1450" spc="-5">
                <a:latin typeface="Times New Roman"/>
                <a:cs typeface="Times New Roman"/>
              </a:rPr>
              <a:t>or </a:t>
            </a:r>
            <a:r>
              <a:rPr dirty="0" sz="1450" spc="-10">
                <a:latin typeface="Times New Roman"/>
                <a:cs typeface="Times New Roman"/>
              </a:rPr>
              <a:t>in the Press is considered </a:t>
            </a:r>
            <a:r>
              <a:rPr dirty="0" sz="1450" spc="-5">
                <a:latin typeface="Times New Roman"/>
                <a:cs typeface="Times New Roman"/>
              </a:rPr>
              <a:t>a </a:t>
            </a:r>
            <a:r>
              <a:rPr dirty="0" sz="1450" spc="-10">
                <a:latin typeface="Times New Roman"/>
                <a:cs typeface="Times New Roman"/>
              </a:rPr>
              <a:t>mark </a:t>
            </a:r>
            <a:r>
              <a:rPr dirty="0" sz="1450" spc="-5">
                <a:latin typeface="Times New Roman"/>
                <a:cs typeface="Times New Roman"/>
              </a:rPr>
              <a:t>of  </a:t>
            </a:r>
            <a:r>
              <a:rPr dirty="0" sz="1450" spc="-10">
                <a:latin typeface="Times New Roman"/>
                <a:cs typeface="Times New Roman"/>
              </a:rPr>
              <a:t>bad breeding. Indeed, it should </a:t>
            </a:r>
            <a:r>
              <a:rPr dirty="0" sz="1450" spc="-5">
                <a:latin typeface="Times New Roman"/>
                <a:cs typeface="Times New Roman"/>
              </a:rPr>
              <a:t>be </a:t>
            </a:r>
            <a:r>
              <a:rPr dirty="0" sz="1450" spc="-10">
                <a:latin typeface="Times New Roman"/>
                <a:cs typeface="Times New Roman"/>
              </a:rPr>
              <a:t>so; because with my name is inseparably  associated the idea </a:t>
            </a:r>
            <a:r>
              <a:rPr dirty="0" sz="1450" spc="-5">
                <a:latin typeface="Times New Roman"/>
                <a:cs typeface="Times New Roman"/>
              </a:rPr>
              <a:t>of a </a:t>
            </a:r>
            <a:r>
              <a:rPr dirty="0" sz="1450" spc="-10">
                <a:latin typeface="Times New Roman"/>
                <a:cs typeface="Times New Roman"/>
              </a:rPr>
              <a:t>famous, richly gifted, and indubitably useful person.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steady </a:t>
            </a:r>
            <a:r>
              <a:rPr dirty="0" sz="1450" spc="-15">
                <a:latin typeface="Times New Roman"/>
                <a:cs typeface="Times New Roman"/>
              </a:rPr>
              <a:t>worker, </a:t>
            </a:r>
            <a:r>
              <a:rPr dirty="0" sz="1450" spc="-10">
                <a:latin typeface="Times New Roman"/>
                <a:cs typeface="Times New Roman"/>
              </a:rPr>
              <a:t>with the endurance </a:t>
            </a:r>
            <a:r>
              <a:rPr dirty="0" sz="1450" spc="-5">
                <a:latin typeface="Times New Roman"/>
                <a:cs typeface="Times New Roman"/>
              </a:rPr>
              <a:t>of a </a:t>
            </a:r>
            <a:r>
              <a:rPr dirty="0" sz="1450" spc="-10">
                <a:latin typeface="Times New Roman"/>
                <a:cs typeface="Times New Roman"/>
              </a:rPr>
              <a:t>camel, which is important. </a:t>
            </a:r>
            <a:r>
              <a:rPr dirty="0" sz="1450" spc="-5">
                <a:latin typeface="Times New Roman"/>
                <a:cs typeface="Times New Roman"/>
              </a:rPr>
              <a:t>I </a:t>
            </a:r>
            <a:r>
              <a:rPr dirty="0" sz="1450" spc="-10">
                <a:latin typeface="Times New Roman"/>
                <a:cs typeface="Times New Roman"/>
              </a:rPr>
              <a:t>am  also endowed with talent, which is still more important. In passing, </a:t>
            </a:r>
            <a:r>
              <a:rPr dirty="0" sz="1450" spc="-5">
                <a:latin typeface="Times New Roman"/>
                <a:cs typeface="Times New Roman"/>
              </a:rPr>
              <a:t>I </a:t>
            </a:r>
            <a:r>
              <a:rPr dirty="0" sz="1450" spc="-10">
                <a:latin typeface="Times New Roman"/>
                <a:cs typeface="Times New Roman"/>
              </a:rPr>
              <a:t>would  add that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well-educated, modest, and honest </a:t>
            </a:r>
            <a:r>
              <a:rPr dirty="0" sz="1450" spc="-25">
                <a:latin typeface="Times New Roman"/>
                <a:cs typeface="Times New Roman"/>
              </a:rPr>
              <a:t>fellow. </a:t>
            </a:r>
            <a:r>
              <a:rPr dirty="0" sz="1450" spc="-5">
                <a:latin typeface="Times New Roman"/>
                <a:cs typeface="Times New Roman"/>
              </a:rPr>
              <a:t>I </a:t>
            </a:r>
            <a:r>
              <a:rPr dirty="0" sz="1450" spc="-10">
                <a:latin typeface="Times New Roman"/>
                <a:cs typeface="Times New Roman"/>
              </a:rPr>
              <a:t>have never poked  my nose into letters </a:t>
            </a:r>
            <a:r>
              <a:rPr dirty="0" sz="1450" spc="-5">
                <a:latin typeface="Times New Roman"/>
                <a:cs typeface="Times New Roman"/>
              </a:rPr>
              <a:t>or </a:t>
            </a:r>
            <a:r>
              <a:rPr dirty="0" sz="1450" spc="-10">
                <a:latin typeface="Times New Roman"/>
                <a:cs typeface="Times New Roman"/>
              </a:rPr>
              <a:t>politics, never </a:t>
            </a:r>
            <a:r>
              <a:rPr dirty="0" sz="1450" spc="-5">
                <a:latin typeface="Times New Roman"/>
                <a:cs typeface="Times New Roman"/>
              </a:rPr>
              <a:t>sought </a:t>
            </a:r>
            <a:r>
              <a:rPr dirty="0" sz="1450" spc="-10">
                <a:latin typeface="Times New Roman"/>
                <a:cs typeface="Times New Roman"/>
              </a:rPr>
              <a:t>popularity in disputes with the  ignorant, and made </a:t>
            </a:r>
            <a:r>
              <a:rPr dirty="0" sz="1450" spc="-5">
                <a:latin typeface="Times New Roman"/>
                <a:cs typeface="Times New Roman"/>
              </a:rPr>
              <a:t>no </a:t>
            </a:r>
            <a:r>
              <a:rPr dirty="0" sz="1450" spc="-10">
                <a:latin typeface="Times New Roman"/>
                <a:cs typeface="Times New Roman"/>
              </a:rPr>
              <a:t>speeches either at dinners </a:t>
            </a:r>
            <a:r>
              <a:rPr dirty="0" sz="1450" spc="-5">
                <a:latin typeface="Times New Roman"/>
                <a:cs typeface="Times New Roman"/>
              </a:rPr>
              <a:t>or </a:t>
            </a:r>
            <a:r>
              <a:rPr dirty="0" sz="1450" spc="-10">
                <a:latin typeface="Times New Roman"/>
                <a:cs typeface="Times New Roman"/>
              </a:rPr>
              <a:t>at my colleagues' funerals.  Altogether there is </a:t>
            </a:r>
            <a:r>
              <a:rPr dirty="0" sz="1450" spc="-5">
                <a:latin typeface="Times New Roman"/>
                <a:cs typeface="Times New Roman"/>
              </a:rPr>
              <a:t>not a </a:t>
            </a:r>
            <a:r>
              <a:rPr dirty="0" sz="1450" spc="-10">
                <a:latin typeface="Times New Roman"/>
                <a:cs typeface="Times New Roman"/>
              </a:rPr>
              <a:t>single spot </a:t>
            </a:r>
            <a:r>
              <a:rPr dirty="0" sz="1450" spc="-5">
                <a:latin typeface="Times New Roman"/>
                <a:cs typeface="Times New Roman"/>
              </a:rPr>
              <a:t>on </a:t>
            </a:r>
            <a:r>
              <a:rPr dirty="0" sz="1450" spc="-10">
                <a:latin typeface="Times New Roman"/>
                <a:cs typeface="Times New Roman"/>
              </a:rPr>
              <a:t>my learned name, and it has nothing to  complain </a:t>
            </a:r>
            <a:r>
              <a:rPr dirty="0" sz="1450" spc="-5">
                <a:latin typeface="Times New Roman"/>
                <a:cs typeface="Times New Roman"/>
              </a:rPr>
              <a:t>of. </a:t>
            </a:r>
            <a:r>
              <a:rPr dirty="0" sz="1450" spc="-10">
                <a:latin typeface="Times New Roman"/>
                <a:cs typeface="Times New Roman"/>
              </a:rPr>
              <a:t>It is</a:t>
            </a:r>
            <a:r>
              <a:rPr dirty="0" sz="1450">
                <a:latin typeface="Times New Roman"/>
                <a:cs typeface="Times New Roman"/>
              </a:rPr>
              <a:t> </a:t>
            </a:r>
            <a:r>
              <a:rPr dirty="0" sz="1450" spc="-10">
                <a:latin typeface="Times New Roman"/>
                <a:cs typeface="Times New Roman"/>
              </a:rPr>
              <a:t>fortunate.</a:t>
            </a:r>
            <a:endParaRPr sz="1450">
              <a:latin typeface="Times New Roman"/>
              <a:cs typeface="Times New Roman"/>
            </a:endParaRPr>
          </a:p>
          <a:p>
            <a:pPr algn="just" marL="12700" marR="8255" indent="255904">
              <a:lnSpc>
                <a:spcPts val="1730"/>
              </a:lnSpc>
              <a:spcBef>
                <a:spcPts val="700"/>
              </a:spcBef>
            </a:pPr>
            <a:r>
              <a:rPr dirty="0" sz="1450" spc="-10">
                <a:latin typeface="Times New Roman"/>
                <a:cs typeface="Times New Roman"/>
              </a:rPr>
              <a:t>The bearer </a:t>
            </a:r>
            <a:r>
              <a:rPr dirty="0" sz="1450" spc="-5">
                <a:latin typeface="Times New Roman"/>
                <a:cs typeface="Times New Roman"/>
              </a:rPr>
              <a:t>of </a:t>
            </a:r>
            <a:r>
              <a:rPr dirty="0" sz="1450" spc="-10">
                <a:latin typeface="Times New Roman"/>
                <a:cs typeface="Times New Roman"/>
              </a:rPr>
              <a:t>this name, that is myself, is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sixty-two, with </a:t>
            </a:r>
            <a:r>
              <a:rPr dirty="0" sz="1450" spc="-5">
                <a:latin typeface="Times New Roman"/>
                <a:cs typeface="Times New Roman"/>
              </a:rPr>
              <a:t>a </a:t>
            </a:r>
            <a:r>
              <a:rPr dirty="0" sz="1450" spc="-10">
                <a:latin typeface="Times New Roman"/>
                <a:cs typeface="Times New Roman"/>
              </a:rPr>
              <a:t>bald  head, false teeth and an incurable tic. My name is as brilliant</a:t>
            </a:r>
            <a:r>
              <a:rPr dirty="0" sz="1450" spc="75">
                <a:latin typeface="Times New Roman"/>
                <a:cs typeface="Times New Roman"/>
              </a:rPr>
              <a:t> </a:t>
            </a:r>
            <a:r>
              <a:rPr dirty="0" sz="1450" spc="-10">
                <a:latin typeface="Times New Roman"/>
                <a:cs typeface="Times New Roman"/>
              </a:rPr>
              <a:t>and  prepossessing, as I, myself am </a:t>
            </a:r>
            <a:r>
              <a:rPr dirty="0" sz="1450" spc="-5">
                <a:latin typeface="Times New Roman"/>
                <a:cs typeface="Times New Roman"/>
              </a:rPr>
              <a:t>dull </a:t>
            </a:r>
            <a:r>
              <a:rPr dirty="0" sz="1450" spc="-10">
                <a:latin typeface="Times New Roman"/>
                <a:cs typeface="Times New Roman"/>
              </a:rPr>
              <a:t>and </a:t>
            </a:r>
            <a:r>
              <a:rPr dirty="0" sz="1450" spc="-25">
                <a:latin typeface="Times New Roman"/>
                <a:cs typeface="Times New Roman"/>
              </a:rPr>
              <a:t>ugly. </a:t>
            </a:r>
            <a:r>
              <a:rPr dirty="0" sz="1450" spc="-10">
                <a:latin typeface="Times New Roman"/>
                <a:cs typeface="Times New Roman"/>
              </a:rPr>
              <a:t>My head and hands tremble from  weakness; my neck, like that </a:t>
            </a:r>
            <a:r>
              <a:rPr dirty="0" sz="1450" spc="-5">
                <a:latin typeface="Times New Roman"/>
                <a:cs typeface="Times New Roman"/>
              </a:rPr>
              <a:t>of one of </a:t>
            </a:r>
            <a:r>
              <a:rPr dirty="0" sz="1450" spc="-15">
                <a:latin typeface="Times New Roman"/>
                <a:cs typeface="Times New Roman"/>
              </a:rPr>
              <a:t>Turgeniev's </a:t>
            </a:r>
            <a:r>
              <a:rPr dirty="0" sz="1450" spc="-10">
                <a:latin typeface="Times New Roman"/>
                <a:cs typeface="Times New Roman"/>
              </a:rPr>
              <a:t>heroines, resembles the  handle </a:t>
            </a:r>
            <a:r>
              <a:rPr dirty="0" sz="1450" spc="-5">
                <a:latin typeface="Times New Roman"/>
                <a:cs typeface="Times New Roman"/>
              </a:rPr>
              <a:t>of a </a:t>
            </a:r>
            <a:r>
              <a:rPr dirty="0" sz="1450" spc="-10">
                <a:latin typeface="Times New Roman"/>
                <a:cs typeface="Times New Roman"/>
              </a:rPr>
              <a:t>counter-bass; my chest is hollow and my back </a:t>
            </a:r>
            <a:r>
              <a:rPr dirty="0" sz="1450" spc="-20">
                <a:latin typeface="Times New Roman"/>
                <a:cs typeface="Times New Roman"/>
              </a:rPr>
              <a:t>narrow.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speak </a:t>
            </a:r>
            <a:r>
              <a:rPr dirty="0" sz="1450" spc="-5">
                <a:latin typeface="Times New Roman"/>
                <a:cs typeface="Times New Roman"/>
              </a:rPr>
              <a:t>or </a:t>
            </a:r>
            <a:r>
              <a:rPr dirty="0" sz="1450" spc="-10">
                <a:latin typeface="Times New Roman"/>
                <a:cs typeface="Times New Roman"/>
              </a:rPr>
              <a:t>read my mouth twists, and when </a:t>
            </a:r>
            <a:r>
              <a:rPr dirty="0" sz="1450" spc="-5">
                <a:latin typeface="Times New Roman"/>
                <a:cs typeface="Times New Roman"/>
              </a:rPr>
              <a:t>I </a:t>
            </a:r>
            <a:r>
              <a:rPr dirty="0" sz="1450" spc="-10">
                <a:latin typeface="Times New Roman"/>
                <a:cs typeface="Times New Roman"/>
              </a:rPr>
              <a:t>smile my whole face is covered  with senile, deathly wrinkles. There is nothing imposing in my pitiable face,  save that when </a:t>
            </a:r>
            <a:r>
              <a:rPr dirty="0" sz="1450" spc="-5">
                <a:latin typeface="Times New Roman"/>
                <a:cs typeface="Times New Roman"/>
              </a:rPr>
              <a:t>I </a:t>
            </a:r>
            <a:r>
              <a:rPr dirty="0" sz="1450" spc="-15">
                <a:latin typeface="Times New Roman"/>
                <a:cs typeface="Times New Roman"/>
              </a:rPr>
              <a:t>suffer </a:t>
            </a:r>
            <a:r>
              <a:rPr dirty="0" sz="1450" spc="-10">
                <a:latin typeface="Times New Roman"/>
                <a:cs typeface="Times New Roman"/>
              </a:rPr>
              <a:t>from the tic,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singular expression which  compels anyone who </a:t>
            </a:r>
            <a:r>
              <a:rPr dirty="0" sz="1450" spc="-5">
                <a:latin typeface="Times New Roman"/>
                <a:cs typeface="Times New Roman"/>
              </a:rPr>
              <a:t>looks </a:t>
            </a:r>
            <a:r>
              <a:rPr dirty="0" sz="1450" spc="-10">
                <a:latin typeface="Times New Roman"/>
                <a:cs typeface="Times New Roman"/>
              </a:rPr>
              <a:t>at me to think: "This man will die </a:t>
            </a:r>
            <a:r>
              <a:rPr dirty="0" sz="1450" spc="-5">
                <a:latin typeface="Times New Roman"/>
                <a:cs typeface="Times New Roman"/>
              </a:rPr>
              <a:t>soon, </a:t>
            </a:r>
            <a:r>
              <a:rPr dirty="0" sz="1450" spc="-10">
                <a:latin typeface="Times New Roman"/>
                <a:cs typeface="Times New Roman"/>
              </a:rPr>
              <a:t>for</a:t>
            </a:r>
            <a:r>
              <a:rPr dirty="0" sz="1450" spc="120">
                <a:latin typeface="Times New Roman"/>
                <a:cs typeface="Times New Roman"/>
              </a:rPr>
              <a:t> </a:t>
            </a:r>
            <a:r>
              <a:rPr dirty="0" sz="1450" spc="-10">
                <a:latin typeface="Times New Roman"/>
                <a:cs typeface="Times New Roman"/>
              </a:rPr>
              <a:t>sure."</a:t>
            </a:r>
            <a:endParaRPr sz="1450">
              <a:latin typeface="Times New Roman"/>
              <a:cs typeface="Times New Roman"/>
            </a:endParaRPr>
          </a:p>
          <a:p>
            <a:pPr algn="just" marL="12700" marR="5715" indent="255904">
              <a:lnSpc>
                <a:spcPts val="1730"/>
              </a:lnSpc>
              <a:spcBef>
                <a:spcPts val="780"/>
              </a:spcBef>
            </a:pPr>
            <a:r>
              <a:rPr dirty="0" sz="1450" spc="-5">
                <a:latin typeface="Times New Roman"/>
                <a:cs typeface="Times New Roman"/>
              </a:rPr>
              <a:t>I </a:t>
            </a:r>
            <a:r>
              <a:rPr dirty="0" sz="1450" spc="-10">
                <a:latin typeface="Times New Roman"/>
                <a:cs typeface="Times New Roman"/>
              </a:rPr>
              <a:t>can still read pretty well; </a:t>
            </a:r>
            <a:r>
              <a:rPr dirty="0" sz="1450" spc="-5">
                <a:latin typeface="Times New Roman"/>
                <a:cs typeface="Times New Roman"/>
              </a:rPr>
              <a:t>I </a:t>
            </a:r>
            <a:r>
              <a:rPr dirty="0" sz="1450" spc="-10">
                <a:latin typeface="Times New Roman"/>
                <a:cs typeface="Times New Roman"/>
              </a:rPr>
              <a:t>can still hold the attention </a:t>
            </a:r>
            <a:r>
              <a:rPr dirty="0" sz="1450" spc="-5">
                <a:latin typeface="Times New Roman"/>
                <a:cs typeface="Times New Roman"/>
              </a:rPr>
              <a:t>of </a:t>
            </a:r>
            <a:r>
              <a:rPr dirty="0" sz="1450" spc="-10">
                <a:latin typeface="Times New Roman"/>
                <a:cs typeface="Times New Roman"/>
              </a:rPr>
              <a:t>my audience for  two hours. My passionate </a:t>
            </a:r>
            <a:r>
              <a:rPr dirty="0" sz="1450" spc="-15">
                <a:latin typeface="Times New Roman"/>
                <a:cs typeface="Times New Roman"/>
              </a:rPr>
              <a:t>manner, </a:t>
            </a:r>
            <a:r>
              <a:rPr dirty="0" sz="1450" spc="-10">
                <a:latin typeface="Times New Roman"/>
                <a:cs typeface="Times New Roman"/>
              </a:rPr>
              <a:t>the literary form </a:t>
            </a:r>
            <a:r>
              <a:rPr dirty="0" sz="1450" spc="-5">
                <a:latin typeface="Times New Roman"/>
                <a:cs typeface="Times New Roman"/>
              </a:rPr>
              <a:t>of </a:t>
            </a:r>
            <a:r>
              <a:rPr dirty="0" sz="1450" spc="-10">
                <a:latin typeface="Times New Roman"/>
                <a:cs typeface="Times New Roman"/>
              </a:rPr>
              <a:t>my exposition and my  humour make the defects </a:t>
            </a:r>
            <a:r>
              <a:rPr dirty="0" sz="1450" spc="-5">
                <a:latin typeface="Times New Roman"/>
                <a:cs typeface="Times New Roman"/>
              </a:rPr>
              <a:t>of </a:t>
            </a:r>
            <a:r>
              <a:rPr dirty="0" sz="1450" spc="-10">
                <a:latin typeface="Times New Roman"/>
                <a:cs typeface="Times New Roman"/>
              </a:rPr>
              <a:t>my voice almost unnoticeable, though it is </a:t>
            </a:r>
            <a:r>
              <a:rPr dirty="0" sz="1450" spc="-30">
                <a:latin typeface="Times New Roman"/>
                <a:cs typeface="Times New Roman"/>
              </a:rPr>
              <a:t>dry,  </a:t>
            </a:r>
            <a:r>
              <a:rPr dirty="0" sz="1450" spc="-10">
                <a:latin typeface="Times New Roman"/>
                <a:cs typeface="Times New Roman"/>
              </a:rPr>
              <a:t>harsh, and hard like </a:t>
            </a:r>
            <a:r>
              <a:rPr dirty="0" sz="1450" spc="-5">
                <a:latin typeface="Times New Roman"/>
                <a:cs typeface="Times New Roman"/>
              </a:rPr>
              <a:t>a </a:t>
            </a:r>
            <a:r>
              <a:rPr dirty="0" sz="1450" spc="-10">
                <a:latin typeface="Times New Roman"/>
                <a:cs typeface="Times New Roman"/>
              </a:rPr>
              <a:t>hypocrite's. But </a:t>
            </a:r>
            <a:r>
              <a:rPr dirty="0" sz="1450" spc="-5">
                <a:latin typeface="Times New Roman"/>
                <a:cs typeface="Times New Roman"/>
              </a:rPr>
              <a:t>I </a:t>
            </a:r>
            <a:r>
              <a:rPr dirty="0" sz="1450" spc="-10">
                <a:latin typeface="Times New Roman"/>
                <a:cs typeface="Times New Roman"/>
              </a:rPr>
              <a:t>write </a:t>
            </a:r>
            <a:r>
              <a:rPr dirty="0" sz="1450" spc="-25">
                <a:latin typeface="Times New Roman"/>
                <a:cs typeface="Times New Roman"/>
              </a:rPr>
              <a:t>badly. </a:t>
            </a:r>
            <a:r>
              <a:rPr dirty="0" sz="1450" spc="-10">
                <a:latin typeface="Times New Roman"/>
                <a:cs typeface="Times New Roman"/>
              </a:rPr>
              <a:t>The part </a:t>
            </a:r>
            <a:r>
              <a:rPr dirty="0" sz="1450" spc="-5">
                <a:latin typeface="Times New Roman"/>
                <a:cs typeface="Times New Roman"/>
              </a:rPr>
              <a:t>of </a:t>
            </a:r>
            <a:r>
              <a:rPr dirty="0" sz="1450" spc="-10">
                <a:latin typeface="Times New Roman"/>
                <a:cs typeface="Times New Roman"/>
              </a:rPr>
              <a:t>my brain  which governs the ability to write refused </a:t>
            </a:r>
            <a:r>
              <a:rPr dirty="0" sz="1450" spc="-15">
                <a:latin typeface="Times New Roman"/>
                <a:cs typeface="Times New Roman"/>
              </a:rPr>
              <a:t>office. </a:t>
            </a:r>
            <a:r>
              <a:rPr dirty="0" sz="1450" spc="-10">
                <a:latin typeface="Times New Roman"/>
                <a:cs typeface="Times New Roman"/>
              </a:rPr>
              <a:t>My memory has weakened,  and my thoughts are too inconsequent; and when </a:t>
            </a:r>
            <a:r>
              <a:rPr dirty="0" sz="1450" spc="-5">
                <a:latin typeface="Times New Roman"/>
                <a:cs typeface="Times New Roman"/>
              </a:rPr>
              <a:t>I </a:t>
            </a:r>
            <a:r>
              <a:rPr dirty="0" sz="1450" spc="-10">
                <a:latin typeface="Times New Roman"/>
                <a:cs typeface="Times New Roman"/>
              </a:rPr>
              <a:t>expound them </a:t>
            </a:r>
            <a:r>
              <a:rPr dirty="0" sz="1450" spc="-5">
                <a:latin typeface="Times New Roman"/>
                <a:cs typeface="Times New Roman"/>
              </a:rPr>
              <a:t>on </a:t>
            </a:r>
            <a:r>
              <a:rPr dirty="0" sz="1450" spc="-20">
                <a:latin typeface="Times New Roman"/>
                <a:cs typeface="Times New Roman"/>
              </a:rPr>
              <a:t>paper, </a:t>
            </a:r>
            <a:r>
              <a:rPr dirty="0" sz="1450" spc="-5">
                <a:latin typeface="Times New Roman"/>
                <a:cs typeface="Times New Roman"/>
              </a:rPr>
              <a:t>I  </a:t>
            </a:r>
            <a:r>
              <a:rPr dirty="0" sz="1450" spc="-10">
                <a:latin typeface="Times New Roman"/>
                <a:cs typeface="Times New Roman"/>
              </a:rPr>
              <a:t>always have </a:t>
            </a:r>
            <a:r>
              <a:rPr dirty="0" sz="1450" spc="-5">
                <a:latin typeface="Times New Roman"/>
                <a:cs typeface="Times New Roman"/>
              </a:rPr>
              <a:t>a </a:t>
            </a:r>
            <a:r>
              <a:rPr dirty="0" sz="1450" spc="-10">
                <a:latin typeface="Times New Roman"/>
                <a:cs typeface="Times New Roman"/>
              </a:rPr>
              <a:t>feeling that </a:t>
            </a:r>
            <a:r>
              <a:rPr dirty="0" sz="1450" spc="-5">
                <a:latin typeface="Times New Roman"/>
                <a:cs typeface="Times New Roman"/>
              </a:rPr>
              <a:t>I </a:t>
            </a:r>
            <a:r>
              <a:rPr dirty="0" sz="1450" spc="-10">
                <a:latin typeface="Times New Roman"/>
                <a:cs typeface="Times New Roman"/>
              </a:rPr>
              <a:t>have lost the sense </a:t>
            </a:r>
            <a:r>
              <a:rPr dirty="0" sz="1450" spc="-5">
                <a:latin typeface="Times New Roman"/>
                <a:cs typeface="Times New Roman"/>
              </a:rPr>
              <a:t>of </a:t>
            </a:r>
            <a:r>
              <a:rPr dirty="0" sz="1450" spc="-10">
                <a:latin typeface="Times New Roman"/>
                <a:cs typeface="Times New Roman"/>
              </a:rPr>
              <a:t>their organic connection.  The construction is monotonous, and the sentence feeble and timid. </a:t>
            </a:r>
            <a:r>
              <a:rPr dirty="0" sz="1450" spc="-5">
                <a:latin typeface="Times New Roman"/>
                <a:cs typeface="Times New Roman"/>
              </a:rPr>
              <a:t>I </a:t>
            </a:r>
            <a:r>
              <a:rPr dirty="0" sz="1450" spc="-10">
                <a:latin typeface="Times New Roman"/>
                <a:cs typeface="Times New Roman"/>
              </a:rPr>
              <a:t>often </a:t>
            </a:r>
            <a:r>
              <a:rPr dirty="0" sz="1450" spc="-5">
                <a:latin typeface="Times New Roman"/>
                <a:cs typeface="Times New Roman"/>
              </a:rPr>
              <a:t>do  not </a:t>
            </a:r>
            <a:r>
              <a:rPr dirty="0" sz="1450" spc="-10">
                <a:latin typeface="Times New Roman"/>
                <a:cs typeface="Times New Roman"/>
              </a:rPr>
              <a:t>write what </a:t>
            </a:r>
            <a:r>
              <a:rPr dirty="0" sz="1450" spc="-5">
                <a:latin typeface="Times New Roman"/>
                <a:cs typeface="Times New Roman"/>
              </a:rPr>
              <a:t>I </a:t>
            </a:r>
            <a:r>
              <a:rPr dirty="0" sz="1450" spc="-10">
                <a:latin typeface="Times New Roman"/>
                <a:cs typeface="Times New Roman"/>
              </a:rPr>
              <a:t>want </a:t>
            </a:r>
            <a:r>
              <a:rPr dirty="0" sz="1450" spc="-5">
                <a:latin typeface="Times New Roman"/>
                <a:cs typeface="Times New Roman"/>
              </a:rPr>
              <a:t>to, </a:t>
            </a:r>
            <a:r>
              <a:rPr dirty="0" sz="1450" spc="-10">
                <a:latin typeface="Times New Roman"/>
                <a:cs typeface="Times New Roman"/>
              </a:rPr>
              <a:t>and when </a:t>
            </a:r>
            <a:r>
              <a:rPr dirty="0" sz="1450" spc="-5">
                <a:latin typeface="Times New Roman"/>
                <a:cs typeface="Times New Roman"/>
              </a:rPr>
              <a:t>I </a:t>
            </a:r>
            <a:r>
              <a:rPr dirty="0" sz="1450" spc="-10">
                <a:latin typeface="Times New Roman"/>
                <a:cs typeface="Times New Roman"/>
              </a:rPr>
              <a:t>write the end </a:t>
            </a:r>
            <a:r>
              <a:rPr dirty="0" sz="1450" spc="-5">
                <a:latin typeface="Times New Roman"/>
                <a:cs typeface="Times New Roman"/>
              </a:rPr>
              <a:t>I </a:t>
            </a:r>
            <a:r>
              <a:rPr dirty="0" sz="1450" spc="-10">
                <a:latin typeface="Times New Roman"/>
                <a:cs typeface="Times New Roman"/>
              </a:rPr>
              <a:t>cannot remember the  beginning.</a:t>
            </a:r>
            <a:r>
              <a:rPr dirty="0" sz="1450" spc="60">
                <a:latin typeface="Times New Roman"/>
                <a:cs typeface="Times New Roman"/>
              </a:rPr>
              <a:t> </a:t>
            </a:r>
            <a:r>
              <a:rPr dirty="0" sz="1450" spc="-5">
                <a:latin typeface="Times New Roman"/>
                <a:cs typeface="Times New Roman"/>
              </a:rPr>
              <a:t>I</a:t>
            </a:r>
            <a:r>
              <a:rPr dirty="0" sz="1450" spc="65">
                <a:latin typeface="Times New Roman"/>
                <a:cs typeface="Times New Roman"/>
              </a:rPr>
              <a:t> </a:t>
            </a:r>
            <a:r>
              <a:rPr dirty="0" sz="1450" spc="-10">
                <a:latin typeface="Times New Roman"/>
                <a:cs typeface="Times New Roman"/>
              </a:rPr>
              <a:t>often</a:t>
            </a:r>
            <a:r>
              <a:rPr dirty="0" sz="1450" spc="65">
                <a:latin typeface="Times New Roman"/>
                <a:cs typeface="Times New Roman"/>
              </a:rPr>
              <a:t> </a:t>
            </a:r>
            <a:r>
              <a:rPr dirty="0" sz="1450" spc="-15">
                <a:latin typeface="Times New Roman"/>
                <a:cs typeface="Times New Roman"/>
              </a:rPr>
              <a:t>forget</a:t>
            </a:r>
            <a:r>
              <a:rPr dirty="0" sz="1450" spc="60">
                <a:latin typeface="Times New Roman"/>
                <a:cs typeface="Times New Roman"/>
              </a:rPr>
              <a:t> </a:t>
            </a:r>
            <a:r>
              <a:rPr dirty="0" sz="1450" spc="-10">
                <a:latin typeface="Times New Roman"/>
                <a:cs typeface="Times New Roman"/>
              </a:rPr>
              <a:t>common</a:t>
            </a:r>
            <a:r>
              <a:rPr dirty="0" sz="1450" spc="65">
                <a:latin typeface="Times New Roman"/>
                <a:cs typeface="Times New Roman"/>
              </a:rPr>
              <a:t> </a:t>
            </a:r>
            <a:r>
              <a:rPr dirty="0" sz="1450" spc="-10">
                <a:latin typeface="Times New Roman"/>
                <a:cs typeface="Times New Roman"/>
              </a:rPr>
              <a:t>words,</a:t>
            </a:r>
            <a:r>
              <a:rPr dirty="0" sz="1450" spc="65">
                <a:latin typeface="Times New Roman"/>
                <a:cs typeface="Times New Roman"/>
              </a:rPr>
              <a:t> </a:t>
            </a:r>
            <a:r>
              <a:rPr dirty="0" sz="1450" spc="-10">
                <a:latin typeface="Times New Roman"/>
                <a:cs typeface="Times New Roman"/>
              </a:rPr>
              <a:t>and</a:t>
            </a:r>
            <a:r>
              <a:rPr dirty="0" sz="1450" spc="60">
                <a:latin typeface="Times New Roman"/>
                <a:cs typeface="Times New Roman"/>
              </a:rPr>
              <a:t> </a:t>
            </a:r>
            <a:r>
              <a:rPr dirty="0" sz="1450" spc="-10">
                <a:latin typeface="Times New Roman"/>
                <a:cs typeface="Times New Roman"/>
              </a:rPr>
              <a:t>in</a:t>
            </a:r>
            <a:r>
              <a:rPr dirty="0" sz="1450" spc="65">
                <a:latin typeface="Times New Roman"/>
                <a:cs typeface="Times New Roman"/>
              </a:rPr>
              <a:t> </a:t>
            </a:r>
            <a:r>
              <a:rPr dirty="0" sz="1450" spc="-10">
                <a:latin typeface="Times New Roman"/>
                <a:cs typeface="Times New Roman"/>
              </a:rPr>
              <a:t>writing</a:t>
            </a:r>
            <a:r>
              <a:rPr dirty="0" sz="1450" spc="65">
                <a:latin typeface="Times New Roman"/>
                <a:cs typeface="Times New Roman"/>
              </a:rPr>
              <a:t> </a:t>
            </a:r>
            <a:r>
              <a:rPr dirty="0" sz="1450" spc="-5">
                <a:latin typeface="Times New Roman"/>
                <a:cs typeface="Times New Roman"/>
              </a:rPr>
              <a:t>a</a:t>
            </a:r>
            <a:r>
              <a:rPr dirty="0" sz="1450" spc="60">
                <a:latin typeface="Times New Roman"/>
                <a:cs typeface="Times New Roman"/>
              </a:rPr>
              <a:t> </a:t>
            </a:r>
            <a:r>
              <a:rPr dirty="0" sz="1450" spc="-10">
                <a:latin typeface="Times New Roman"/>
                <a:cs typeface="Times New Roman"/>
              </a:rPr>
              <a:t>letter</a:t>
            </a:r>
            <a:r>
              <a:rPr dirty="0" sz="1450" spc="65">
                <a:latin typeface="Times New Roman"/>
                <a:cs typeface="Times New Roman"/>
              </a:rPr>
              <a:t> </a:t>
            </a:r>
            <a:r>
              <a:rPr dirty="0" sz="1450" spc="-5">
                <a:latin typeface="Times New Roman"/>
                <a:cs typeface="Times New Roman"/>
              </a:rPr>
              <a:t>I</a:t>
            </a:r>
            <a:r>
              <a:rPr dirty="0" sz="1450" spc="65">
                <a:latin typeface="Times New Roman"/>
                <a:cs typeface="Times New Roman"/>
              </a:rPr>
              <a:t> </a:t>
            </a:r>
            <a:r>
              <a:rPr dirty="0" sz="1450" spc="-10">
                <a:latin typeface="Times New Roman"/>
                <a:cs typeface="Times New Roman"/>
              </a:rPr>
              <a:t>always</a:t>
            </a:r>
            <a:r>
              <a:rPr dirty="0" sz="1450" spc="60">
                <a:latin typeface="Times New Roman"/>
                <a:cs typeface="Times New Roman"/>
              </a:rPr>
              <a:t> </a:t>
            </a:r>
            <a:r>
              <a:rPr dirty="0" sz="1450" spc="-10">
                <a:latin typeface="Times New Roman"/>
                <a:cs typeface="Times New Roman"/>
              </a:rPr>
              <a:t>have</a:t>
            </a:r>
            <a:endParaRPr sz="1450">
              <a:latin typeface="Times New Roman"/>
              <a:cs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72905"/>
          </a:xfrm>
          <a:prstGeom prst="rect">
            <a:avLst/>
          </a:prstGeom>
        </p:spPr>
        <p:txBody>
          <a:bodyPr wrap="square" lIns="0" tIns="19685" rIns="0" bIns="0" rtlCol="0" vert="horz">
            <a:spAutoFit/>
          </a:bodyPr>
          <a:lstStyle/>
          <a:p>
            <a:pPr marL="12700" marR="12700" indent="255904">
              <a:lnSpc>
                <a:spcPts val="1730"/>
              </a:lnSpc>
              <a:spcBef>
                <a:spcPts val="155"/>
              </a:spcBef>
            </a:pPr>
            <a:r>
              <a:rPr dirty="0" sz="1450" spc="-10">
                <a:latin typeface="Times New Roman"/>
                <a:cs typeface="Times New Roman"/>
              </a:rPr>
              <a:t>"Why did I—idiot—go to-day?" she teased herself. "And am </a:t>
            </a:r>
            <a:r>
              <a:rPr dirty="0" sz="1450" spc="-5">
                <a:latin typeface="Times New Roman"/>
                <a:cs typeface="Times New Roman"/>
              </a:rPr>
              <a:t>I </a:t>
            </a:r>
            <a:r>
              <a:rPr dirty="0" sz="1450" spc="-10">
                <a:latin typeface="Times New Roman"/>
                <a:cs typeface="Times New Roman"/>
              </a:rPr>
              <a:t>really </a:t>
            </a:r>
            <a:r>
              <a:rPr dirty="0" sz="1450" spc="-5">
                <a:latin typeface="Times New Roman"/>
                <a:cs typeface="Times New Roman"/>
              </a:rPr>
              <a:t>a  </a:t>
            </a:r>
            <a:r>
              <a:rPr dirty="0" sz="1450" spc="-10">
                <a:latin typeface="Times New Roman"/>
                <a:cs typeface="Times New Roman"/>
              </a:rPr>
              <a:t>person who can't answer for</a:t>
            </a:r>
            <a:r>
              <a:rPr dirty="0" sz="1450" spc="10">
                <a:latin typeface="Times New Roman"/>
                <a:cs typeface="Times New Roman"/>
              </a:rPr>
              <a:t> </a:t>
            </a:r>
            <a:r>
              <a:rPr dirty="0" sz="1450" spc="-10">
                <a:latin typeface="Times New Roman"/>
                <a:cs typeface="Times New Roman"/>
              </a:rPr>
              <a:t>herself?"</a:t>
            </a:r>
            <a:endParaRPr sz="1450">
              <a:latin typeface="Times New Roman"/>
              <a:cs typeface="Times New Roman"/>
            </a:endParaRPr>
          </a:p>
          <a:p>
            <a:pPr marL="12700" marR="8890" indent="255904">
              <a:lnSpc>
                <a:spcPts val="1730"/>
              </a:lnSpc>
              <a:spcBef>
                <a:spcPts val="790"/>
              </a:spcBef>
            </a:pPr>
            <a:r>
              <a:rPr dirty="0" sz="1450" spc="-10">
                <a:latin typeface="Times New Roman"/>
                <a:cs typeface="Times New Roman"/>
              </a:rPr>
              <a:t>Fear has big eyes. When Andrey Ilyitch had finished the last course, she  had already resolved to tell him everything and so escape from</a:t>
            </a:r>
            <a:r>
              <a:rPr dirty="0" sz="1450" spc="80">
                <a:latin typeface="Times New Roman"/>
                <a:cs typeface="Times New Roman"/>
              </a:rPr>
              <a:t> </a:t>
            </a:r>
            <a:r>
              <a:rPr dirty="0" sz="1450" spc="-20">
                <a:latin typeface="Times New Roman"/>
                <a:cs typeface="Times New Roman"/>
              </a:rPr>
              <a:t>danger.</a:t>
            </a:r>
            <a:endParaRPr sz="1450">
              <a:latin typeface="Times New Roman"/>
              <a:cs typeface="Times New Roman"/>
            </a:endParaRPr>
          </a:p>
          <a:p>
            <a:pPr marL="12700" marR="7620" indent="255904">
              <a:lnSpc>
                <a:spcPts val="1730"/>
              </a:lnSpc>
              <a:spcBef>
                <a:spcPts val="715"/>
              </a:spcBef>
            </a:pPr>
            <a:r>
              <a:rPr dirty="0" sz="1450" spc="-20">
                <a:latin typeface="Times New Roman"/>
                <a:cs typeface="Times New Roman"/>
              </a:rPr>
              <a:t>"Andrey, </a:t>
            </a:r>
            <a:r>
              <a:rPr dirty="0" sz="1450" spc="-5">
                <a:latin typeface="Times New Roman"/>
                <a:cs typeface="Times New Roman"/>
              </a:rPr>
              <a:t>I </a:t>
            </a:r>
            <a:r>
              <a:rPr dirty="0" sz="1450" spc="-10">
                <a:latin typeface="Times New Roman"/>
                <a:cs typeface="Times New Roman"/>
              </a:rPr>
              <a:t>want to speak to </a:t>
            </a:r>
            <a:r>
              <a:rPr dirty="0" sz="1450" spc="-5">
                <a:latin typeface="Times New Roman"/>
                <a:cs typeface="Times New Roman"/>
              </a:rPr>
              <a:t>you </a:t>
            </a:r>
            <a:r>
              <a:rPr dirty="0" sz="1450" spc="-15">
                <a:latin typeface="Times New Roman"/>
                <a:cs typeface="Times New Roman"/>
              </a:rPr>
              <a:t>seriously," </a:t>
            </a:r>
            <a:r>
              <a:rPr dirty="0" sz="1450" spc="-10">
                <a:latin typeface="Times New Roman"/>
                <a:cs typeface="Times New Roman"/>
              </a:rPr>
              <a:t>she began after </a:t>
            </a:r>
            <a:r>
              <a:rPr dirty="0" sz="1450" spc="-15">
                <a:latin typeface="Times New Roman"/>
                <a:cs typeface="Times New Roman"/>
              </a:rPr>
              <a:t>dinner, </a:t>
            </a:r>
            <a:r>
              <a:rPr dirty="0" sz="1450" spc="-10">
                <a:latin typeface="Times New Roman"/>
                <a:cs typeface="Times New Roman"/>
              </a:rPr>
              <a:t>when  her husband was taking </a:t>
            </a:r>
            <a:r>
              <a:rPr dirty="0" sz="1450" spc="-15">
                <a:latin typeface="Times New Roman"/>
                <a:cs typeface="Times New Roman"/>
              </a:rPr>
              <a:t>off </a:t>
            </a:r>
            <a:r>
              <a:rPr dirty="0" sz="1450" spc="-10">
                <a:latin typeface="Times New Roman"/>
                <a:cs typeface="Times New Roman"/>
              </a:rPr>
              <a:t>his coat and </a:t>
            </a:r>
            <a:r>
              <a:rPr dirty="0" sz="1450" spc="-5">
                <a:latin typeface="Times New Roman"/>
                <a:cs typeface="Times New Roman"/>
              </a:rPr>
              <a:t>boots </a:t>
            </a:r>
            <a:r>
              <a:rPr dirty="0" sz="1450" spc="-10">
                <a:latin typeface="Times New Roman"/>
                <a:cs typeface="Times New Roman"/>
              </a:rPr>
              <a:t>in order to have </a:t>
            </a:r>
            <a:r>
              <a:rPr dirty="0" sz="1450" spc="-5">
                <a:latin typeface="Times New Roman"/>
                <a:cs typeface="Times New Roman"/>
              </a:rPr>
              <a:t>a </a:t>
            </a:r>
            <a:r>
              <a:rPr dirty="0" sz="1450" spc="-10">
                <a:latin typeface="Times New Roman"/>
                <a:cs typeface="Times New Roman"/>
              </a:rPr>
              <a:t>lie</a:t>
            </a:r>
            <a:r>
              <a:rPr dirty="0" sz="1450" spc="120">
                <a:latin typeface="Times New Roman"/>
                <a:cs typeface="Times New Roman"/>
              </a:rPr>
              <a:t> </a:t>
            </a:r>
            <a:r>
              <a:rPr dirty="0" sz="1450" spc="-10">
                <a:latin typeface="Times New Roman"/>
                <a:cs typeface="Times New Roman"/>
              </a:rPr>
              <a:t>down.</a:t>
            </a:r>
            <a:endParaRPr sz="1450">
              <a:latin typeface="Times New Roman"/>
              <a:cs typeface="Times New Roman"/>
            </a:endParaRPr>
          </a:p>
          <a:p>
            <a:pPr marL="268605">
              <a:lnSpc>
                <a:spcPct val="100000"/>
              </a:lnSpc>
              <a:spcBef>
                <a:spcPts val="725"/>
              </a:spcBef>
            </a:pPr>
            <a:r>
              <a:rPr dirty="0" sz="1450" spc="-25">
                <a:latin typeface="Times New Roman"/>
                <a:cs typeface="Times New Roman"/>
              </a:rPr>
              <a:t>"Well?"</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"Let's </a:t>
            </a:r>
            <a:r>
              <a:rPr dirty="0" sz="1450" spc="-5">
                <a:latin typeface="Times New Roman"/>
                <a:cs typeface="Times New Roman"/>
              </a:rPr>
              <a:t>go </a:t>
            </a:r>
            <a:r>
              <a:rPr dirty="0" sz="1450" spc="-10">
                <a:latin typeface="Times New Roman"/>
                <a:cs typeface="Times New Roman"/>
              </a:rPr>
              <a:t>away from</a:t>
            </a:r>
            <a:r>
              <a:rPr dirty="0" sz="1450">
                <a:latin typeface="Times New Roman"/>
                <a:cs typeface="Times New Roman"/>
              </a:rPr>
              <a:t> </a:t>
            </a:r>
            <a:r>
              <a:rPr dirty="0" sz="1450" spc="-10">
                <a:latin typeface="Times New Roman"/>
                <a:cs typeface="Times New Roman"/>
              </a:rPr>
              <a:t>here!"</a:t>
            </a:r>
            <a:endParaRPr sz="1450">
              <a:latin typeface="Times New Roman"/>
              <a:cs typeface="Times New Roman"/>
            </a:endParaRPr>
          </a:p>
          <a:p>
            <a:pPr marL="268605" marR="1791970">
              <a:lnSpc>
                <a:spcPts val="2520"/>
              </a:lnSpc>
              <a:spcBef>
                <a:spcPts val="140"/>
              </a:spcBef>
            </a:pPr>
            <a:r>
              <a:rPr dirty="0" sz="1450" spc="-10">
                <a:latin typeface="Times New Roman"/>
                <a:cs typeface="Times New Roman"/>
              </a:rPr>
              <a:t>"How—where to? It's still too early to </a:t>
            </a:r>
            <a:r>
              <a:rPr dirty="0" sz="1450" spc="-5">
                <a:latin typeface="Times New Roman"/>
                <a:cs typeface="Times New Roman"/>
              </a:rPr>
              <a:t>go </a:t>
            </a:r>
            <a:r>
              <a:rPr dirty="0" sz="1450" spc="-10">
                <a:latin typeface="Times New Roman"/>
                <a:cs typeface="Times New Roman"/>
              </a:rPr>
              <a:t>to town."  "No. </a:t>
            </a:r>
            <a:r>
              <a:rPr dirty="0" sz="1450" spc="-20">
                <a:latin typeface="Times New Roman"/>
                <a:cs typeface="Times New Roman"/>
              </a:rPr>
              <a:t>Travel </a:t>
            </a:r>
            <a:r>
              <a:rPr dirty="0" sz="1450" spc="-5">
                <a:latin typeface="Times New Roman"/>
                <a:cs typeface="Times New Roman"/>
              </a:rPr>
              <a:t>or </a:t>
            </a:r>
            <a:r>
              <a:rPr dirty="0" sz="1450" spc="-10">
                <a:latin typeface="Times New Roman"/>
                <a:cs typeface="Times New Roman"/>
              </a:rPr>
              <a:t>something like</a:t>
            </a:r>
            <a:r>
              <a:rPr dirty="0" sz="1450" spc="2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5080" indent="255904">
              <a:lnSpc>
                <a:spcPts val="1730"/>
              </a:lnSpc>
              <a:spcBef>
                <a:spcPts val="635"/>
              </a:spcBef>
            </a:pPr>
            <a:r>
              <a:rPr dirty="0" sz="1450" spc="-15">
                <a:latin typeface="Times New Roman"/>
                <a:cs typeface="Times New Roman"/>
              </a:rPr>
              <a:t>"Travel," </a:t>
            </a:r>
            <a:r>
              <a:rPr dirty="0" sz="1450" spc="-10">
                <a:latin typeface="Times New Roman"/>
                <a:cs typeface="Times New Roman"/>
              </a:rPr>
              <a:t>murmured the </a:t>
            </a:r>
            <a:r>
              <a:rPr dirty="0" sz="1450" spc="-15">
                <a:latin typeface="Times New Roman"/>
                <a:cs typeface="Times New Roman"/>
              </a:rPr>
              <a:t>solicitor, </a:t>
            </a:r>
            <a:r>
              <a:rPr dirty="0" sz="1450" spc="-10">
                <a:latin typeface="Times New Roman"/>
                <a:cs typeface="Times New Roman"/>
              </a:rPr>
              <a:t>stretching himself. "I dream </a:t>
            </a:r>
            <a:r>
              <a:rPr dirty="0" sz="1450" spc="-5">
                <a:latin typeface="Times New Roman"/>
                <a:cs typeface="Times New Roman"/>
              </a:rPr>
              <a:t>of </a:t>
            </a:r>
            <a:r>
              <a:rPr dirty="0" sz="1450" spc="-10">
                <a:latin typeface="Times New Roman"/>
                <a:cs typeface="Times New Roman"/>
              </a:rPr>
              <a:t>it myself,  </a:t>
            </a:r>
            <a:r>
              <a:rPr dirty="0" sz="1450" spc="-5">
                <a:latin typeface="Times New Roman"/>
                <a:cs typeface="Times New Roman"/>
              </a:rPr>
              <a:t>but </a:t>
            </a:r>
            <a:r>
              <a:rPr dirty="0" sz="1450" spc="-10">
                <a:latin typeface="Times New Roman"/>
                <a:cs typeface="Times New Roman"/>
              </a:rPr>
              <a:t>where shall </a:t>
            </a:r>
            <a:r>
              <a:rPr dirty="0" sz="1450" spc="-5">
                <a:latin typeface="Times New Roman"/>
                <a:cs typeface="Times New Roman"/>
              </a:rPr>
              <a:t>I </a:t>
            </a:r>
            <a:r>
              <a:rPr dirty="0" sz="1450" spc="-10">
                <a:latin typeface="Times New Roman"/>
                <a:cs typeface="Times New Roman"/>
              </a:rPr>
              <a:t>get the </a:t>
            </a:r>
            <a:r>
              <a:rPr dirty="0" sz="1450" spc="-25">
                <a:latin typeface="Times New Roman"/>
                <a:cs typeface="Times New Roman"/>
              </a:rPr>
              <a:t>money, </a:t>
            </a:r>
            <a:r>
              <a:rPr dirty="0" sz="1450" spc="-10">
                <a:latin typeface="Times New Roman"/>
                <a:cs typeface="Times New Roman"/>
              </a:rPr>
              <a:t>and who'll look after my</a:t>
            </a:r>
            <a:r>
              <a:rPr dirty="0" sz="1450" spc="85">
                <a:latin typeface="Times New Roman"/>
                <a:cs typeface="Times New Roman"/>
              </a:rPr>
              <a:t> </a:t>
            </a:r>
            <a:r>
              <a:rPr dirty="0" sz="1450" spc="-10">
                <a:latin typeface="Times New Roman"/>
                <a:cs typeface="Times New Roman"/>
              </a:rPr>
              <a:t>business."</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little reflection </a:t>
            </a:r>
            <a:r>
              <a:rPr dirty="0" sz="1450" spc="-5">
                <a:latin typeface="Times New Roman"/>
                <a:cs typeface="Times New Roman"/>
              </a:rPr>
              <a:t>he</a:t>
            </a:r>
            <a:r>
              <a:rPr dirty="0" sz="1450" spc="5">
                <a:latin typeface="Times New Roman"/>
                <a:cs typeface="Times New Roman"/>
              </a:rPr>
              <a:t> </a:t>
            </a:r>
            <a:r>
              <a:rPr dirty="0" sz="1450" spc="-10">
                <a:latin typeface="Times New Roman"/>
                <a:cs typeface="Times New Roman"/>
              </a:rPr>
              <a:t>added:</a:t>
            </a:r>
            <a:endParaRPr sz="1450">
              <a:latin typeface="Times New Roman"/>
              <a:cs typeface="Times New Roman"/>
            </a:endParaRPr>
          </a:p>
          <a:p>
            <a:pPr algn="just" marL="268605">
              <a:lnSpc>
                <a:spcPct val="100000"/>
              </a:lnSpc>
              <a:spcBef>
                <a:spcPts val="780"/>
              </a:spcBef>
            </a:pPr>
            <a:r>
              <a:rPr dirty="0" sz="1450" spc="-40">
                <a:latin typeface="Times New Roman"/>
                <a:cs typeface="Times New Roman"/>
              </a:rPr>
              <a:t>"Yes, </a:t>
            </a:r>
            <a:r>
              <a:rPr dirty="0" sz="1450" spc="-10">
                <a:latin typeface="Times New Roman"/>
                <a:cs typeface="Times New Roman"/>
              </a:rPr>
              <a:t>really </a:t>
            </a:r>
            <a:r>
              <a:rPr dirty="0" sz="1450" spc="-5">
                <a:latin typeface="Times New Roman"/>
                <a:cs typeface="Times New Roman"/>
              </a:rPr>
              <a:t>you </a:t>
            </a:r>
            <a:r>
              <a:rPr dirty="0" sz="1450" spc="-10">
                <a:latin typeface="Times New Roman"/>
                <a:cs typeface="Times New Roman"/>
              </a:rPr>
              <a:t>are bored. Go </a:t>
            </a:r>
            <a:r>
              <a:rPr dirty="0" sz="1450" spc="-5">
                <a:latin typeface="Times New Roman"/>
                <a:cs typeface="Times New Roman"/>
              </a:rPr>
              <a:t>by </a:t>
            </a:r>
            <a:r>
              <a:rPr dirty="0" sz="1450" spc="-10">
                <a:latin typeface="Times New Roman"/>
                <a:cs typeface="Times New Roman"/>
              </a:rPr>
              <a:t>yourself if </a:t>
            </a:r>
            <a:r>
              <a:rPr dirty="0" sz="1450" spc="-5">
                <a:latin typeface="Times New Roman"/>
                <a:cs typeface="Times New Roman"/>
              </a:rPr>
              <a:t>you </a:t>
            </a:r>
            <a:r>
              <a:rPr dirty="0" sz="1450" spc="-10">
                <a:latin typeface="Times New Roman"/>
                <a:cs typeface="Times New Roman"/>
              </a:rPr>
              <a:t>want</a:t>
            </a:r>
            <a:r>
              <a:rPr dirty="0" sz="1450" spc="65">
                <a:latin typeface="Times New Roman"/>
                <a:cs typeface="Times New Roman"/>
              </a:rPr>
              <a:t> </a:t>
            </a:r>
            <a:r>
              <a:rPr dirty="0" sz="1450" spc="-5">
                <a:latin typeface="Times New Roman"/>
                <a:cs typeface="Times New Roman"/>
              </a:rPr>
              <a:t>to."</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Sophia Pietrovna agreed; </a:t>
            </a:r>
            <a:r>
              <a:rPr dirty="0" sz="1450" spc="-5">
                <a:latin typeface="Times New Roman"/>
                <a:cs typeface="Times New Roman"/>
              </a:rPr>
              <a:t>but </a:t>
            </a:r>
            <a:r>
              <a:rPr dirty="0" sz="1450" spc="-10">
                <a:latin typeface="Times New Roman"/>
                <a:cs typeface="Times New Roman"/>
              </a:rPr>
              <a:t>at the same time she saw that Ilyin would </a:t>
            </a:r>
            <a:r>
              <a:rPr dirty="0" sz="1450" spc="-5">
                <a:latin typeface="Times New Roman"/>
                <a:cs typeface="Times New Roman"/>
              </a:rPr>
              <a:t>be  </a:t>
            </a:r>
            <a:r>
              <a:rPr dirty="0" sz="1450" spc="-10">
                <a:latin typeface="Times New Roman"/>
                <a:cs typeface="Times New Roman"/>
              </a:rPr>
              <a:t>glad </a:t>
            </a:r>
            <a:r>
              <a:rPr dirty="0" sz="1450" spc="-5">
                <a:latin typeface="Times New Roman"/>
                <a:cs typeface="Times New Roman"/>
              </a:rPr>
              <a:t>of </a:t>
            </a:r>
            <a:r>
              <a:rPr dirty="0" sz="1450" spc="-10">
                <a:latin typeface="Times New Roman"/>
                <a:cs typeface="Times New Roman"/>
              </a:rPr>
              <a:t>the opportunity to travel in the same train with </a:t>
            </a:r>
            <a:r>
              <a:rPr dirty="0" sz="1450" spc="-20">
                <a:latin typeface="Times New Roman"/>
                <a:cs typeface="Times New Roman"/>
              </a:rPr>
              <a:t>her, </a:t>
            </a:r>
            <a:r>
              <a:rPr dirty="0" sz="1450" spc="-10">
                <a:latin typeface="Times New Roman"/>
                <a:cs typeface="Times New Roman"/>
              </a:rPr>
              <a:t>in the same  carriage....</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She pondered and looked at her husband, who was full fed </a:t>
            </a:r>
            <a:r>
              <a:rPr dirty="0" sz="1450" spc="-5">
                <a:latin typeface="Times New Roman"/>
                <a:cs typeface="Times New Roman"/>
              </a:rPr>
              <a:t>but </a:t>
            </a:r>
            <a:r>
              <a:rPr dirty="0" sz="1450" spc="-10">
                <a:latin typeface="Times New Roman"/>
                <a:cs typeface="Times New Roman"/>
              </a:rPr>
              <a:t>still languid.  For some reason her eyes stopped </a:t>
            </a:r>
            <a:r>
              <a:rPr dirty="0" sz="1450" spc="-5">
                <a:latin typeface="Times New Roman"/>
                <a:cs typeface="Times New Roman"/>
              </a:rPr>
              <a:t>on </a:t>
            </a:r>
            <a:r>
              <a:rPr dirty="0" sz="1450" spc="-10">
                <a:latin typeface="Times New Roman"/>
                <a:cs typeface="Times New Roman"/>
              </a:rPr>
              <a:t>his feet, </a:t>
            </a:r>
            <a:r>
              <a:rPr dirty="0" sz="1450" spc="-25">
                <a:latin typeface="Times New Roman"/>
                <a:cs typeface="Times New Roman"/>
              </a:rPr>
              <a:t>tiny, </a:t>
            </a:r>
            <a:r>
              <a:rPr dirty="0" sz="1450" spc="-10">
                <a:latin typeface="Times New Roman"/>
                <a:cs typeface="Times New Roman"/>
              </a:rPr>
              <a:t>almost womanish, in stupid  socks. On the toe </a:t>
            </a:r>
            <a:r>
              <a:rPr dirty="0" sz="1450" spc="-5">
                <a:latin typeface="Times New Roman"/>
                <a:cs typeface="Times New Roman"/>
              </a:rPr>
              <a:t>of </a:t>
            </a:r>
            <a:r>
              <a:rPr dirty="0" sz="1450" spc="-10">
                <a:latin typeface="Times New Roman"/>
                <a:cs typeface="Times New Roman"/>
              </a:rPr>
              <a:t>both socks little threads were standing </a:t>
            </a:r>
            <a:r>
              <a:rPr dirty="0" sz="1450" spc="-5">
                <a:latin typeface="Times New Roman"/>
                <a:cs typeface="Times New Roman"/>
              </a:rPr>
              <a:t>out. </a:t>
            </a:r>
            <a:r>
              <a:rPr dirty="0" sz="1450" spc="-10">
                <a:latin typeface="Times New Roman"/>
                <a:cs typeface="Times New Roman"/>
              </a:rPr>
              <a:t>Under the  drawn blind </a:t>
            </a:r>
            <a:r>
              <a:rPr dirty="0" sz="1450" spc="-5">
                <a:latin typeface="Times New Roman"/>
                <a:cs typeface="Times New Roman"/>
              </a:rPr>
              <a:t>a </a:t>
            </a:r>
            <a:r>
              <a:rPr dirty="0" sz="1450" spc="-10">
                <a:latin typeface="Times New Roman"/>
                <a:cs typeface="Times New Roman"/>
              </a:rPr>
              <a:t>bumble bee was knocking against the window pane and  buzzing. Sophia Pietrovna stared at the threads, listened to the bumble bee and  pictured her </a:t>
            </a:r>
            <a:r>
              <a:rPr dirty="0" sz="1450" spc="-15">
                <a:latin typeface="Times New Roman"/>
                <a:cs typeface="Times New Roman"/>
              </a:rPr>
              <a:t>journey.... </a:t>
            </a:r>
            <a:r>
              <a:rPr dirty="0" sz="1450" spc="-10">
                <a:latin typeface="Times New Roman"/>
                <a:cs typeface="Times New Roman"/>
              </a:rPr>
              <a:t>Day and </a:t>
            </a:r>
            <a:r>
              <a:rPr dirty="0" sz="1450" spc="-5">
                <a:latin typeface="Times New Roman"/>
                <a:cs typeface="Times New Roman"/>
              </a:rPr>
              <a:t>night </a:t>
            </a:r>
            <a:r>
              <a:rPr dirty="0" sz="1450" spc="-10">
                <a:latin typeface="Times New Roman"/>
                <a:cs typeface="Times New Roman"/>
              </a:rPr>
              <a:t>Ilyin sits opposite, without taking his  eyes from </a:t>
            </a:r>
            <a:r>
              <a:rPr dirty="0" sz="1450" spc="-20">
                <a:latin typeface="Times New Roman"/>
                <a:cs typeface="Times New Roman"/>
              </a:rPr>
              <a:t>her, </a:t>
            </a:r>
            <a:r>
              <a:rPr dirty="0" sz="1450" spc="-10">
                <a:latin typeface="Times New Roman"/>
                <a:cs typeface="Times New Roman"/>
              </a:rPr>
              <a:t>angry with his weakness and pale with the pain </a:t>
            </a:r>
            <a:r>
              <a:rPr dirty="0" sz="1450" spc="-5">
                <a:latin typeface="Times New Roman"/>
                <a:cs typeface="Times New Roman"/>
              </a:rPr>
              <a:t>of </a:t>
            </a:r>
            <a:r>
              <a:rPr dirty="0" sz="1450" spc="-10">
                <a:latin typeface="Times New Roman"/>
                <a:cs typeface="Times New Roman"/>
              </a:rPr>
              <a:t>his soul. He  brands himself as </a:t>
            </a:r>
            <a:r>
              <a:rPr dirty="0" sz="1450" spc="-5">
                <a:latin typeface="Times New Roman"/>
                <a:cs typeface="Times New Roman"/>
              </a:rPr>
              <a:t>a </a:t>
            </a:r>
            <a:r>
              <a:rPr dirty="0" sz="1450" spc="-10">
                <a:latin typeface="Times New Roman"/>
                <a:cs typeface="Times New Roman"/>
              </a:rPr>
              <a:t>libertine, accuses </a:t>
            </a:r>
            <a:r>
              <a:rPr dirty="0" sz="1450" spc="-20">
                <a:latin typeface="Times New Roman"/>
                <a:cs typeface="Times New Roman"/>
              </a:rPr>
              <a:t>her, </a:t>
            </a:r>
            <a:r>
              <a:rPr dirty="0" sz="1450" spc="-10">
                <a:latin typeface="Times New Roman"/>
                <a:cs typeface="Times New Roman"/>
              </a:rPr>
              <a:t>tears his hair; </a:t>
            </a:r>
            <a:r>
              <a:rPr dirty="0" sz="1450" spc="-5">
                <a:latin typeface="Times New Roman"/>
                <a:cs typeface="Times New Roman"/>
              </a:rPr>
              <a:t>but </a:t>
            </a:r>
            <a:r>
              <a:rPr dirty="0" sz="1450" spc="-10">
                <a:latin typeface="Times New Roman"/>
                <a:cs typeface="Times New Roman"/>
              </a:rPr>
              <a:t>when the dark  comes </a:t>
            </a:r>
            <a:r>
              <a:rPr dirty="0" sz="1450" spc="-5">
                <a:latin typeface="Times New Roman"/>
                <a:cs typeface="Times New Roman"/>
              </a:rPr>
              <a:t>he </a:t>
            </a:r>
            <a:r>
              <a:rPr dirty="0" sz="1450" spc="-10">
                <a:latin typeface="Times New Roman"/>
                <a:cs typeface="Times New Roman"/>
              </a:rPr>
              <a:t>seizes the chance when the passengers </a:t>
            </a:r>
            <a:r>
              <a:rPr dirty="0" sz="1450" spc="-5">
                <a:latin typeface="Times New Roman"/>
                <a:cs typeface="Times New Roman"/>
              </a:rPr>
              <a:t>go </a:t>
            </a:r>
            <a:r>
              <a:rPr dirty="0" sz="1450" spc="-10">
                <a:latin typeface="Times New Roman"/>
                <a:cs typeface="Times New Roman"/>
              </a:rPr>
              <a:t>to sleep </a:t>
            </a:r>
            <a:r>
              <a:rPr dirty="0" sz="1450" spc="-5">
                <a:latin typeface="Times New Roman"/>
                <a:cs typeface="Times New Roman"/>
              </a:rPr>
              <a:t>or </a:t>
            </a:r>
            <a:r>
              <a:rPr dirty="0" sz="1450" spc="-10">
                <a:latin typeface="Times New Roman"/>
                <a:cs typeface="Times New Roman"/>
              </a:rPr>
              <a:t>alight at </a:t>
            </a:r>
            <a:r>
              <a:rPr dirty="0" sz="1450" spc="-5">
                <a:latin typeface="Times New Roman"/>
                <a:cs typeface="Times New Roman"/>
              </a:rPr>
              <a:t>a  </a:t>
            </a:r>
            <a:r>
              <a:rPr dirty="0" sz="1450" spc="-10">
                <a:latin typeface="Times New Roman"/>
                <a:cs typeface="Times New Roman"/>
              </a:rPr>
              <a:t>station and falls </a:t>
            </a:r>
            <a:r>
              <a:rPr dirty="0" sz="1450" spc="-5">
                <a:latin typeface="Times New Roman"/>
                <a:cs typeface="Times New Roman"/>
              </a:rPr>
              <a:t>on </a:t>
            </a:r>
            <a:r>
              <a:rPr dirty="0" sz="1450" spc="-10">
                <a:latin typeface="Times New Roman"/>
                <a:cs typeface="Times New Roman"/>
              </a:rPr>
              <a:t>his knees before her and clasps her feet, as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bench....</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She realised that she was</a:t>
            </a:r>
            <a:r>
              <a:rPr dirty="0" sz="1450" spc="15">
                <a:latin typeface="Times New Roman"/>
                <a:cs typeface="Times New Roman"/>
              </a:rPr>
              <a:t> </a:t>
            </a:r>
            <a:r>
              <a:rPr dirty="0" sz="1450" spc="-10">
                <a:latin typeface="Times New Roman"/>
                <a:cs typeface="Times New Roman"/>
              </a:rPr>
              <a:t>dreaming....</a:t>
            </a:r>
            <a:endParaRPr sz="1450">
              <a:latin typeface="Times New Roman"/>
              <a:cs typeface="Times New Roman"/>
            </a:endParaRPr>
          </a:p>
          <a:p>
            <a:pPr algn="just" marL="268605" marR="10795">
              <a:lnSpc>
                <a:spcPct val="140700"/>
              </a:lnSpc>
              <a:spcBef>
                <a:spcPts val="70"/>
              </a:spcBef>
            </a:pPr>
            <a:r>
              <a:rPr dirty="0" sz="1450" spc="-10">
                <a:latin typeface="Times New Roman"/>
                <a:cs typeface="Times New Roman"/>
              </a:rPr>
              <a:t>"Listen.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going </a:t>
            </a:r>
            <a:r>
              <a:rPr dirty="0" sz="1450" spc="-5">
                <a:latin typeface="Times New Roman"/>
                <a:cs typeface="Times New Roman"/>
              </a:rPr>
              <a:t>by </a:t>
            </a:r>
            <a:r>
              <a:rPr dirty="0" sz="1450" spc="-10">
                <a:latin typeface="Times New Roman"/>
                <a:cs typeface="Times New Roman"/>
              </a:rPr>
              <a:t>myself," she said. </a:t>
            </a:r>
            <a:r>
              <a:rPr dirty="0" sz="1450" spc="-45">
                <a:latin typeface="Times New Roman"/>
                <a:cs typeface="Times New Roman"/>
              </a:rPr>
              <a:t>"You </a:t>
            </a:r>
            <a:r>
              <a:rPr dirty="0" sz="1450" spc="-10">
                <a:latin typeface="Times New Roman"/>
                <a:cs typeface="Times New Roman"/>
              </a:rPr>
              <a:t>must come, too!"  "Sophochka, that's all imagination!" sighed </a:t>
            </a:r>
            <a:r>
              <a:rPr dirty="0" sz="1450" spc="-20">
                <a:latin typeface="Times New Roman"/>
                <a:cs typeface="Times New Roman"/>
              </a:rPr>
              <a:t>Loubianzev. </a:t>
            </a:r>
            <a:r>
              <a:rPr dirty="0" sz="1450" spc="-45">
                <a:latin typeface="Times New Roman"/>
                <a:cs typeface="Times New Roman"/>
              </a:rPr>
              <a:t>"You</a:t>
            </a:r>
            <a:r>
              <a:rPr dirty="0" sz="1450" spc="270">
                <a:latin typeface="Times New Roman"/>
                <a:cs typeface="Times New Roman"/>
              </a:rPr>
              <a:t> </a:t>
            </a:r>
            <a:r>
              <a:rPr dirty="0" sz="1450" spc="-10">
                <a:latin typeface="Times New Roman"/>
                <a:cs typeface="Times New Roman"/>
              </a:rPr>
              <a:t>must</a:t>
            </a:r>
            <a:r>
              <a:rPr dirty="0" sz="1450" spc="25">
                <a:latin typeface="Times New Roman"/>
                <a:cs typeface="Times New Roman"/>
              </a:rPr>
              <a:t> </a:t>
            </a:r>
            <a:r>
              <a:rPr dirty="0" sz="1450" spc="-5">
                <a:latin typeface="Times New Roman"/>
                <a:cs typeface="Times New Roman"/>
              </a:rPr>
              <a:t>be</a:t>
            </a:r>
            <a:endParaRPr sz="1450">
              <a:latin typeface="Times New Roman"/>
              <a:cs typeface="Times New Roman"/>
            </a:endParaRPr>
          </a:p>
          <a:p>
            <a:pPr algn="just" marL="12700">
              <a:lnSpc>
                <a:spcPts val="1730"/>
              </a:lnSpc>
            </a:pPr>
            <a:r>
              <a:rPr dirty="0" sz="1450" spc="-10">
                <a:latin typeface="Times New Roman"/>
                <a:cs typeface="Times New Roman"/>
              </a:rPr>
              <a:t>serious and only ask for the</a:t>
            </a:r>
            <a:r>
              <a:rPr dirty="0" sz="1450" spc="20">
                <a:latin typeface="Times New Roman"/>
                <a:cs typeface="Times New Roman"/>
              </a:rPr>
              <a:t> </a:t>
            </a:r>
            <a:r>
              <a:rPr dirty="0" sz="1450" spc="-10">
                <a:latin typeface="Times New Roman"/>
                <a:cs typeface="Times New Roman"/>
              </a:rPr>
              <a:t>possible...."</a:t>
            </a:r>
            <a:endParaRPr sz="1450">
              <a:latin typeface="Times New Roman"/>
              <a:cs typeface="Times New Roman"/>
            </a:endParaRPr>
          </a:p>
          <a:p>
            <a:pPr algn="just" marL="268605">
              <a:lnSpc>
                <a:spcPct val="100000"/>
              </a:lnSpc>
              <a:spcBef>
                <a:spcPts val="780"/>
              </a:spcBef>
            </a:pPr>
            <a:r>
              <a:rPr dirty="0" sz="1450" spc="-30">
                <a:latin typeface="Times New Roman"/>
                <a:cs typeface="Times New Roman"/>
              </a:rPr>
              <a:t>"You'll </a:t>
            </a:r>
            <a:r>
              <a:rPr dirty="0" sz="1450" spc="-10">
                <a:latin typeface="Times New Roman"/>
                <a:cs typeface="Times New Roman"/>
              </a:rPr>
              <a:t>come when </a:t>
            </a:r>
            <a:r>
              <a:rPr dirty="0" sz="1450" spc="-5">
                <a:latin typeface="Times New Roman"/>
                <a:cs typeface="Times New Roman"/>
              </a:rPr>
              <a:t>you </a:t>
            </a:r>
            <a:r>
              <a:rPr dirty="0" sz="1450" spc="-10">
                <a:latin typeface="Times New Roman"/>
                <a:cs typeface="Times New Roman"/>
              </a:rPr>
              <a:t>And out!" </a:t>
            </a:r>
            <a:r>
              <a:rPr dirty="0" sz="1450" spc="-5">
                <a:latin typeface="Times New Roman"/>
                <a:cs typeface="Times New Roman"/>
              </a:rPr>
              <a:t>thought </a:t>
            </a:r>
            <a:r>
              <a:rPr dirty="0" sz="1450" spc="-10">
                <a:latin typeface="Times New Roman"/>
                <a:cs typeface="Times New Roman"/>
              </a:rPr>
              <a:t>Sophia</a:t>
            </a:r>
            <a:r>
              <a:rPr dirty="0" sz="1450" spc="45">
                <a:latin typeface="Times New Roman"/>
                <a:cs typeface="Times New Roman"/>
              </a:rPr>
              <a:t> </a:t>
            </a:r>
            <a:r>
              <a:rPr dirty="0" sz="1450" spc="-10">
                <a:latin typeface="Times New Roman"/>
                <a:cs typeface="Times New Roman"/>
              </a:rPr>
              <a:t>Pietrovna.</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Having decided to </a:t>
            </a:r>
            <a:r>
              <a:rPr dirty="0" sz="1450" spc="-5">
                <a:latin typeface="Times New Roman"/>
                <a:cs typeface="Times New Roman"/>
              </a:rPr>
              <a:t>go </a:t>
            </a:r>
            <a:r>
              <a:rPr dirty="0" sz="1450" spc="-10">
                <a:latin typeface="Times New Roman"/>
                <a:cs typeface="Times New Roman"/>
              </a:rPr>
              <a:t>away at all costs, she began to feel free from danger;  her</a:t>
            </a:r>
            <a:r>
              <a:rPr dirty="0" sz="1450" spc="130">
                <a:latin typeface="Times New Roman"/>
                <a:cs typeface="Times New Roman"/>
              </a:rPr>
              <a:t> </a:t>
            </a:r>
            <a:r>
              <a:rPr dirty="0" sz="1450" spc="-10">
                <a:latin typeface="Times New Roman"/>
                <a:cs typeface="Times New Roman"/>
              </a:rPr>
              <a:t>thoughts</a:t>
            </a:r>
            <a:r>
              <a:rPr dirty="0" sz="1450" spc="130">
                <a:latin typeface="Times New Roman"/>
                <a:cs typeface="Times New Roman"/>
              </a:rPr>
              <a:t> </a:t>
            </a:r>
            <a:r>
              <a:rPr dirty="0" sz="1450" spc="-10">
                <a:latin typeface="Times New Roman"/>
                <a:cs typeface="Times New Roman"/>
              </a:rPr>
              <a:t>fell</a:t>
            </a:r>
            <a:r>
              <a:rPr dirty="0" sz="1450" spc="130">
                <a:latin typeface="Times New Roman"/>
                <a:cs typeface="Times New Roman"/>
              </a:rPr>
              <a:t> </a:t>
            </a:r>
            <a:r>
              <a:rPr dirty="0" sz="1450" spc="-10">
                <a:latin typeface="Times New Roman"/>
                <a:cs typeface="Times New Roman"/>
              </a:rPr>
              <a:t>gradually</a:t>
            </a:r>
            <a:r>
              <a:rPr dirty="0" sz="1450" spc="130">
                <a:latin typeface="Times New Roman"/>
                <a:cs typeface="Times New Roman"/>
              </a:rPr>
              <a:t> </a:t>
            </a:r>
            <a:r>
              <a:rPr dirty="0" sz="1450" spc="-10">
                <a:latin typeface="Times New Roman"/>
                <a:cs typeface="Times New Roman"/>
              </a:rPr>
              <a:t>into</a:t>
            </a:r>
            <a:r>
              <a:rPr dirty="0" sz="1450" spc="135">
                <a:latin typeface="Times New Roman"/>
                <a:cs typeface="Times New Roman"/>
              </a:rPr>
              <a:t> </a:t>
            </a:r>
            <a:r>
              <a:rPr dirty="0" sz="1450" spc="-20">
                <a:latin typeface="Times New Roman"/>
                <a:cs typeface="Times New Roman"/>
              </a:rPr>
              <a:t>order,</a:t>
            </a:r>
            <a:r>
              <a:rPr dirty="0" sz="1450" spc="130">
                <a:latin typeface="Times New Roman"/>
                <a:cs typeface="Times New Roman"/>
              </a:rPr>
              <a:t> </a:t>
            </a:r>
            <a:r>
              <a:rPr dirty="0" sz="1450" spc="-10">
                <a:latin typeface="Times New Roman"/>
                <a:cs typeface="Times New Roman"/>
              </a:rPr>
              <a:t>she</a:t>
            </a:r>
            <a:r>
              <a:rPr dirty="0" sz="1450" spc="130">
                <a:latin typeface="Times New Roman"/>
                <a:cs typeface="Times New Roman"/>
              </a:rPr>
              <a:t> </a:t>
            </a:r>
            <a:r>
              <a:rPr dirty="0" sz="1450" spc="-10">
                <a:latin typeface="Times New Roman"/>
                <a:cs typeface="Times New Roman"/>
              </a:rPr>
              <a:t>became</a:t>
            </a:r>
            <a:r>
              <a:rPr dirty="0" sz="1450" spc="130">
                <a:latin typeface="Times New Roman"/>
                <a:cs typeface="Times New Roman"/>
              </a:rPr>
              <a:t> </a:t>
            </a:r>
            <a:r>
              <a:rPr dirty="0" sz="1450" spc="-10">
                <a:latin typeface="Times New Roman"/>
                <a:cs typeface="Times New Roman"/>
              </a:rPr>
              <a:t>cheerful</a:t>
            </a:r>
            <a:r>
              <a:rPr dirty="0" sz="1450" spc="130">
                <a:latin typeface="Times New Roman"/>
                <a:cs typeface="Times New Roman"/>
              </a:rPr>
              <a:t> </a:t>
            </a:r>
            <a:r>
              <a:rPr dirty="0" sz="1450" spc="-10">
                <a:latin typeface="Times New Roman"/>
                <a:cs typeface="Times New Roman"/>
              </a:rPr>
              <a:t>and</a:t>
            </a:r>
            <a:r>
              <a:rPr dirty="0" sz="1450" spc="135">
                <a:latin typeface="Times New Roman"/>
                <a:cs typeface="Times New Roman"/>
              </a:rPr>
              <a:t> </a:t>
            </a:r>
            <a:r>
              <a:rPr dirty="0" sz="1450" spc="-10">
                <a:latin typeface="Times New Roman"/>
                <a:cs typeface="Times New Roman"/>
              </a:rPr>
              <a:t>even</a:t>
            </a:r>
            <a:r>
              <a:rPr dirty="0" sz="1450" spc="130">
                <a:latin typeface="Times New Roman"/>
                <a:cs typeface="Times New Roman"/>
              </a:rPr>
              <a:t> </a:t>
            </a:r>
            <a:r>
              <a:rPr dirty="0" sz="1450" spc="-10">
                <a:latin typeface="Times New Roman"/>
                <a:cs typeface="Times New Roman"/>
              </a:rPr>
              <a:t>allowed</a:t>
            </a:r>
            <a:endParaRPr sz="1450">
              <a:latin typeface="Times New Roman"/>
              <a:cs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672"/>
            <a:ext cx="5807075" cy="9313545"/>
          </a:xfrm>
          <a:prstGeom prst="rect">
            <a:avLst/>
          </a:prstGeom>
        </p:spPr>
        <p:txBody>
          <a:bodyPr wrap="square" lIns="0" tIns="10160" rIns="0" bIns="0" rtlCol="0" vert="horz">
            <a:spAutoFit/>
          </a:bodyPr>
          <a:lstStyle/>
          <a:p>
            <a:pPr algn="just" marL="12700" marR="8255">
              <a:lnSpc>
                <a:spcPct val="100400"/>
              </a:lnSpc>
              <a:spcBef>
                <a:spcPts val="80"/>
              </a:spcBef>
            </a:pPr>
            <a:r>
              <a:rPr dirty="0" sz="1450" spc="-10">
                <a:latin typeface="Times New Roman"/>
                <a:cs typeface="Times New Roman"/>
              </a:rPr>
              <a:t>herself to think about everything. Whatever she may think </a:t>
            </a:r>
            <a:r>
              <a:rPr dirty="0" sz="1450" spc="-5">
                <a:latin typeface="Times New Roman"/>
                <a:cs typeface="Times New Roman"/>
              </a:rPr>
              <a:t>or </a:t>
            </a:r>
            <a:r>
              <a:rPr dirty="0" sz="1450" spc="-10">
                <a:latin typeface="Times New Roman"/>
                <a:cs typeface="Times New Roman"/>
              </a:rPr>
              <a:t>dream about, she  is going all the same. While her husband still slept, little </a:t>
            </a:r>
            <a:r>
              <a:rPr dirty="0" sz="1450" spc="-5">
                <a:latin typeface="Times New Roman"/>
                <a:cs typeface="Times New Roman"/>
              </a:rPr>
              <a:t>by </a:t>
            </a:r>
            <a:r>
              <a:rPr dirty="0" sz="1450" spc="-10">
                <a:latin typeface="Times New Roman"/>
                <a:cs typeface="Times New Roman"/>
              </a:rPr>
              <a:t>little, evening  came....</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She sat in the drawing-room playing the piano. Outside the window the  evening animation, the sound </a:t>
            </a:r>
            <a:r>
              <a:rPr dirty="0" sz="1450" spc="-5">
                <a:latin typeface="Times New Roman"/>
                <a:cs typeface="Times New Roman"/>
              </a:rPr>
              <a:t>of </a:t>
            </a:r>
            <a:r>
              <a:rPr dirty="0" sz="1450" spc="-10">
                <a:latin typeface="Times New Roman"/>
                <a:cs typeface="Times New Roman"/>
              </a:rPr>
              <a:t>music, </a:t>
            </a:r>
            <a:r>
              <a:rPr dirty="0" sz="1450" spc="-5">
                <a:latin typeface="Times New Roman"/>
                <a:cs typeface="Times New Roman"/>
              </a:rPr>
              <a:t>but </a:t>
            </a:r>
            <a:r>
              <a:rPr dirty="0" sz="1450" spc="-10">
                <a:latin typeface="Times New Roman"/>
                <a:cs typeface="Times New Roman"/>
              </a:rPr>
              <a:t>chiefly the </a:t>
            </a:r>
            <a:r>
              <a:rPr dirty="0" sz="1450" spc="-5">
                <a:latin typeface="Times New Roman"/>
                <a:cs typeface="Times New Roman"/>
              </a:rPr>
              <a:t>thought of </a:t>
            </a:r>
            <a:r>
              <a:rPr dirty="0" sz="1450" spc="-10">
                <a:latin typeface="Times New Roman"/>
                <a:cs typeface="Times New Roman"/>
              </a:rPr>
              <a:t>her own  cleverness in mastering her misery gave the final touch to her </a:t>
            </a:r>
            <a:r>
              <a:rPr dirty="0" sz="1450" spc="-30">
                <a:latin typeface="Times New Roman"/>
                <a:cs typeface="Times New Roman"/>
              </a:rPr>
              <a:t>joy. </a:t>
            </a:r>
            <a:r>
              <a:rPr dirty="0" sz="1450" spc="-10">
                <a:latin typeface="Times New Roman"/>
                <a:cs typeface="Times New Roman"/>
              </a:rPr>
              <a:t>Other  women, her easy conscience told </a:t>
            </a:r>
            <a:r>
              <a:rPr dirty="0" sz="1450" spc="-20">
                <a:latin typeface="Times New Roman"/>
                <a:cs typeface="Times New Roman"/>
              </a:rPr>
              <a:t>her,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position like her own would surely  </a:t>
            </a:r>
            <a:r>
              <a:rPr dirty="0" sz="1450" spc="-5">
                <a:latin typeface="Times New Roman"/>
                <a:cs typeface="Times New Roman"/>
              </a:rPr>
              <a:t>not </a:t>
            </a:r>
            <a:r>
              <a:rPr dirty="0" sz="1450" spc="-10">
                <a:latin typeface="Times New Roman"/>
                <a:cs typeface="Times New Roman"/>
              </a:rPr>
              <a:t>resist, they would spin round like </a:t>
            </a:r>
            <a:r>
              <a:rPr dirty="0" sz="1450" spc="-5">
                <a:latin typeface="Times New Roman"/>
                <a:cs typeface="Times New Roman"/>
              </a:rPr>
              <a:t>a </a:t>
            </a:r>
            <a:r>
              <a:rPr dirty="0" sz="1450" spc="-10">
                <a:latin typeface="Times New Roman"/>
                <a:cs typeface="Times New Roman"/>
              </a:rPr>
              <a:t>whirlwind; </a:t>
            </a:r>
            <a:r>
              <a:rPr dirty="0" sz="1450" spc="-5">
                <a:latin typeface="Times New Roman"/>
                <a:cs typeface="Times New Roman"/>
              </a:rPr>
              <a:t>but </a:t>
            </a:r>
            <a:r>
              <a:rPr dirty="0" sz="1450" spc="-10">
                <a:latin typeface="Times New Roman"/>
                <a:cs typeface="Times New Roman"/>
              </a:rPr>
              <a:t>she was nearly </a:t>
            </a:r>
            <a:r>
              <a:rPr dirty="0" sz="1450" spc="-5">
                <a:latin typeface="Times New Roman"/>
                <a:cs typeface="Times New Roman"/>
              </a:rPr>
              <a:t>burnt up  </a:t>
            </a:r>
            <a:r>
              <a:rPr dirty="0" sz="1450" spc="-10">
                <a:latin typeface="Times New Roman"/>
                <a:cs typeface="Times New Roman"/>
              </a:rPr>
              <a:t>with shame, she </a:t>
            </a:r>
            <a:r>
              <a:rPr dirty="0" sz="1450" spc="-15">
                <a:latin typeface="Times New Roman"/>
                <a:cs typeface="Times New Roman"/>
              </a:rPr>
              <a:t>suffered </a:t>
            </a:r>
            <a:r>
              <a:rPr dirty="0" sz="1450" spc="-10">
                <a:latin typeface="Times New Roman"/>
                <a:cs typeface="Times New Roman"/>
              </a:rPr>
              <a:t>and now she had escaped from </a:t>
            </a:r>
            <a:r>
              <a:rPr dirty="0" sz="1450" spc="-5">
                <a:latin typeface="Times New Roman"/>
                <a:cs typeface="Times New Roman"/>
              </a:rPr>
              <a:t>a </a:t>
            </a:r>
            <a:r>
              <a:rPr dirty="0" sz="1450" spc="-10">
                <a:latin typeface="Times New Roman"/>
                <a:cs typeface="Times New Roman"/>
              </a:rPr>
              <a:t>danger which  perhaps was nonexistent! Her virtue and resolution moved her so much that  she even glanced at herself in the glass three</a:t>
            </a:r>
            <a:r>
              <a:rPr dirty="0" sz="1450" spc="40">
                <a:latin typeface="Times New Roman"/>
                <a:cs typeface="Times New Roman"/>
              </a:rPr>
              <a:t> </a:t>
            </a:r>
            <a:r>
              <a:rPr dirty="0" sz="1450" spc="-10">
                <a:latin typeface="Times New Roman"/>
                <a:cs typeface="Times New Roman"/>
              </a:rPr>
              <a:t>times.</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When it was dark visitors came. The men sat down to cards in the dining-  room, the ladies were in the drawing room and </a:t>
            </a:r>
            <a:r>
              <a:rPr dirty="0" sz="1450" spc="-5">
                <a:latin typeface="Times New Roman"/>
                <a:cs typeface="Times New Roman"/>
              </a:rPr>
              <a:t>on </a:t>
            </a:r>
            <a:r>
              <a:rPr dirty="0" sz="1450" spc="-10">
                <a:latin typeface="Times New Roman"/>
                <a:cs typeface="Times New Roman"/>
              </a:rPr>
              <a:t>the terrace. Ilyin came last,  </a:t>
            </a:r>
            <a:r>
              <a:rPr dirty="0" sz="1450" spc="-5">
                <a:latin typeface="Times New Roman"/>
                <a:cs typeface="Times New Roman"/>
              </a:rPr>
              <a:t>he </a:t>
            </a:r>
            <a:r>
              <a:rPr dirty="0" sz="1450" spc="-10">
                <a:latin typeface="Times New Roman"/>
                <a:cs typeface="Times New Roman"/>
              </a:rPr>
              <a:t>was stem and gloomy and looked ill. He sat down </a:t>
            </a:r>
            <a:r>
              <a:rPr dirty="0" sz="1450" spc="-5">
                <a:latin typeface="Times New Roman"/>
                <a:cs typeface="Times New Roman"/>
              </a:rPr>
              <a:t>on a </a:t>
            </a:r>
            <a:r>
              <a:rPr dirty="0" sz="1450" spc="-10">
                <a:latin typeface="Times New Roman"/>
                <a:cs typeface="Times New Roman"/>
              </a:rPr>
              <a:t>corner </a:t>
            </a:r>
            <a:r>
              <a:rPr dirty="0" sz="1450" spc="-5">
                <a:latin typeface="Times New Roman"/>
                <a:cs typeface="Times New Roman"/>
              </a:rPr>
              <a:t>of </a:t>
            </a:r>
            <a:r>
              <a:rPr dirty="0" sz="1450" spc="-10">
                <a:latin typeface="Times New Roman"/>
                <a:cs typeface="Times New Roman"/>
              </a:rPr>
              <a:t>the sofa  and did </a:t>
            </a:r>
            <a:r>
              <a:rPr dirty="0" sz="1450" spc="-5">
                <a:latin typeface="Times New Roman"/>
                <a:cs typeface="Times New Roman"/>
              </a:rPr>
              <a:t>not </a:t>
            </a:r>
            <a:r>
              <a:rPr dirty="0" sz="1450" spc="-10">
                <a:latin typeface="Times New Roman"/>
                <a:cs typeface="Times New Roman"/>
              </a:rPr>
              <a:t>get </a:t>
            </a:r>
            <a:r>
              <a:rPr dirty="0" sz="1450" spc="-5">
                <a:latin typeface="Times New Roman"/>
                <a:cs typeface="Times New Roman"/>
              </a:rPr>
              <a:t>up </a:t>
            </a:r>
            <a:r>
              <a:rPr dirty="0" sz="1450" spc="-10">
                <a:latin typeface="Times New Roman"/>
                <a:cs typeface="Times New Roman"/>
              </a:rPr>
              <a:t>for the whole evening. Usually cheerful and full </a:t>
            </a:r>
            <a:r>
              <a:rPr dirty="0" sz="1450" spc="-5">
                <a:latin typeface="Times New Roman"/>
                <a:cs typeface="Times New Roman"/>
              </a:rPr>
              <a:t>of  </a:t>
            </a:r>
            <a:r>
              <a:rPr dirty="0" sz="1450" spc="-10">
                <a:latin typeface="Times New Roman"/>
                <a:cs typeface="Times New Roman"/>
              </a:rPr>
              <a:t>conversation, </a:t>
            </a:r>
            <a:r>
              <a:rPr dirty="0" sz="1450" spc="-5">
                <a:latin typeface="Times New Roman"/>
                <a:cs typeface="Times New Roman"/>
              </a:rPr>
              <a:t>he </a:t>
            </a:r>
            <a:r>
              <a:rPr dirty="0" sz="1450" spc="-10">
                <a:latin typeface="Times New Roman"/>
                <a:cs typeface="Times New Roman"/>
              </a:rPr>
              <a:t>was now silent, frowning, and rubbing his eyes. When </a:t>
            </a:r>
            <a:r>
              <a:rPr dirty="0" sz="1450" spc="-5">
                <a:latin typeface="Times New Roman"/>
                <a:cs typeface="Times New Roman"/>
              </a:rPr>
              <a:t>he </a:t>
            </a:r>
            <a:r>
              <a:rPr dirty="0" sz="1450" spc="-10">
                <a:latin typeface="Times New Roman"/>
                <a:cs typeface="Times New Roman"/>
              </a:rPr>
              <a:t>had  to answer </a:t>
            </a:r>
            <a:r>
              <a:rPr dirty="0" sz="1450" spc="-5">
                <a:latin typeface="Times New Roman"/>
                <a:cs typeface="Times New Roman"/>
              </a:rPr>
              <a:t>a </a:t>
            </a:r>
            <a:r>
              <a:rPr dirty="0" sz="1450" spc="-10">
                <a:latin typeface="Times New Roman"/>
                <a:cs typeface="Times New Roman"/>
              </a:rPr>
              <a:t>question </a:t>
            </a:r>
            <a:r>
              <a:rPr dirty="0" sz="1450" spc="-5">
                <a:latin typeface="Times New Roman"/>
                <a:cs typeface="Times New Roman"/>
              </a:rPr>
              <a:t>he </a:t>
            </a:r>
            <a:r>
              <a:rPr dirty="0" sz="1450" spc="-10">
                <a:latin typeface="Times New Roman"/>
                <a:cs typeface="Times New Roman"/>
              </a:rPr>
              <a:t>smiled with difficulty and only with his upper lip,  answering abruptly and </a:t>
            </a:r>
            <a:r>
              <a:rPr dirty="0" sz="1450" spc="-20">
                <a:latin typeface="Times New Roman"/>
                <a:cs typeface="Times New Roman"/>
              </a:rPr>
              <a:t>spitefully. </a:t>
            </a:r>
            <a:r>
              <a:rPr dirty="0" sz="1450" spc="-10">
                <a:latin typeface="Times New Roman"/>
                <a:cs typeface="Times New Roman"/>
              </a:rPr>
              <a:t>He made about five jokes in all, </a:t>
            </a:r>
            <a:r>
              <a:rPr dirty="0" sz="1450" spc="-5">
                <a:latin typeface="Times New Roman"/>
                <a:cs typeface="Times New Roman"/>
              </a:rPr>
              <a:t>but </a:t>
            </a:r>
            <a:r>
              <a:rPr dirty="0" sz="1450" spc="-10">
                <a:latin typeface="Times New Roman"/>
                <a:cs typeface="Times New Roman"/>
              </a:rPr>
              <a:t>his  jokes seemed crude and insolent. It seemed to Sophia Pietrovna that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on  </a:t>
            </a:r>
            <a:r>
              <a:rPr dirty="0" sz="1450" spc="-10">
                <a:latin typeface="Times New Roman"/>
                <a:cs typeface="Times New Roman"/>
              </a:rPr>
              <a:t>the brink </a:t>
            </a:r>
            <a:r>
              <a:rPr dirty="0" sz="1450" spc="-5">
                <a:latin typeface="Times New Roman"/>
                <a:cs typeface="Times New Roman"/>
              </a:rPr>
              <a:t>of </a:t>
            </a:r>
            <a:r>
              <a:rPr dirty="0" sz="1450" spc="-10">
                <a:latin typeface="Times New Roman"/>
                <a:cs typeface="Times New Roman"/>
              </a:rPr>
              <a:t>hysteria. But only now as she sat at the piano did she acknowledge  that the unhappy man was </a:t>
            </a:r>
            <a:r>
              <a:rPr dirty="0" sz="1450" spc="-5">
                <a:latin typeface="Times New Roman"/>
                <a:cs typeface="Times New Roman"/>
              </a:rPr>
              <a:t>not </a:t>
            </a:r>
            <a:r>
              <a:rPr dirty="0" sz="1450" spc="-10">
                <a:latin typeface="Times New Roman"/>
                <a:cs typeface="Times New Roman"/>
              </a:rPr>
              <a:t>in the mood to joke, that </a:t>
            </a:r>
            <a:r>
              <a:rPr dirty="0" sz="1450" spc="-5">
                <a:latin typeface="Times New Roman"/>
                <a:cs typeface="Times New Roman"/>
              </a:rPr>
              <a:t>he </a:t>
            </a:r>
            <a:r>
              <a:rPr dirty="0" sz="1450" spc="-10">
                <a:latin typeface="Times New Roman"/>
                <a:cs typeface="Times New Roman"/>
              </a:rPr>
              <a:t>was sick in his soul,  </a:t>
            </a:r>
            <a:r>
              <a:rPr dirty="0" sz="1450" spc="-5">
                <a:latin typeface="Times New Roman"/>
                <a:cs typeface="Times New Roman"/>
              </a:rPr>
              <a:t>he </a:t>
            </a:r>
            <a:r>
              <a:rPr dirty="0" sz="1450" spc="-10">
                <a:latin typeface="Times New Roman"/>
                <a:cs typeface="Times New Roman"/>
              </a:rPr>
              <a:t>could find </a:t>
            </a:r>
            <a:r>
              <a:rPr dirty="0" sz="1450" spc="-5">
                <a:latin typeface="Times New Roman"/>
                <a:cs typeface="Times New Roman"/>
              </a:rPr>
              <a:t>no </a:t>
            </a:r>
            <a:r>
              <a:rPr dirty="0" sz="1450" spc="-10">
                <a:latin typeface="Times New Roman"/>
                <a:cs typeface="Times New Roman"/>
              </a:rPr>
              <a:t>place for himself. It was for her sake </a:t>
            </a:r>
            <a:r>
              <a:rPr dirty="0" sz="1450" spc="-5">
                <a:latin typeface="Times New Roman"/>
                <a:cs typeface="Times New Roman"/>
              </a:rPr>
              <a:t>he </a:t>
            </a:r>
            <a:r>
              <a:rPr dirty="0" sz="1450" spc="-10">
                <a:latin typeface="Times New Roman"/>
                <a:cs typeface="Times New Roman"/>
              </a:rPr>
              <a:t>was ruining the best  days </a:t>
            </a:r>
            <a:r>
              <a:rPr dirty="0" sz="1450" spc="-5">
                <a:latin typeface="Times New Roman"/>
                <a:cs typeface="Times New Roman"/>
              </a:rPr>
              <a:t>of </a:t>
            </a:r>
            <a:r>
              <a:rPr dirty="0" sz="1450" spc="-10">
                <a:latin typeface="Times New Roman"/>
                <a:cs typeface="Times New Roman"/>
              </a:rPr>
              <a:t>his career and his </a:t>
            </a:r>
            <a:r>
              <a:rPr dirty="0" sz="1450" spc="-5">
                <a:latin typeface="Times New Roman"/>
                <a:cs typeface="Times New Roman"/>
              </a:rPr>
              <a:t>youth, </a:t>
            </a:r>
            <a:r>
              <a:rPr dirty="0" sz="1450" spc="-10">
                <a:latin typeface="Times New Roman"/>
                <a:cs typeface="Times New Roman"/>
              </a:rPr>
              <a:t>wasting his last farthing </a:t>
            </a:r>
            <a:r>
              <a:rPr dirty="0" sz="1450" spc="-5">
                <a:latin typeface="Times New Roman"/>
                <a:cs typeface="Times New Roman"/>
              </a:rPr>
              <a:t>on a </a:t>
            </a:r>
            <a:r>
              <a:rPr dirty="0" sz="1450" spc="-20">
                <a:latin typeface="Times New Roman"/>
                <a:cs typeface="Times New Roman"/>
              </a:rPr>
              <a:t>bungalow, </a:t>
            </a:r>
            <a:r>
              <a:rPr dirty="0" sz="1450" spc="-10">
                <a:latin typeface="Times New Roman"/>
                <a:cs typeface="Times New Roman"/>
              </a:rPr>
              <a:t>had  left his mother and sisters uncared </a:t>
            </a:r>
            <a:r>
              <a:rPr dirty="0" sz="1450" spc="-20">
                <a:latin typeface="Times New Roman"/>
                <a:cs typeface="Times New Roman"/>
              </a:rPr>
              <a:t>for, </a:t>
            </a:r>
            <a:r>
              <a:rPr dirty="0" sz="1450" spc="-10">
                <a:latin typeface="Times New Roman"/>
                <a:cs typeface="Times New Roman"/>
              </a:rPr>
              <a:t>and, above all, was breaking down  under the martyrdom </a:t>
            </a:r>
            <a:r>
              <a:rPr dirty="0" sz="1450" spc="-5">
                <a:latin typeface="Times New Roman"/>
                <a:cs typeface="Times New Roman"/>
              </a:rPr>
              <a:t>of </a:t>
            </a:r>
            <a:r>
              <a:rPr dirty="0" sz="1450" spc="-10">
                <a:latin typeface="Times New Roman"/>
                <a:cs typeface="Times New Roman"/>
              </a:rPr>
              <a:t>his struggle. From simple, common humanity she  </a:t>
            </a:r>
            <a:r>
              <a:rPr dirty="0" sz="1450" spc="-5">
                <a:latin typeface="Times New Roman"/>
                <a:cs typeface="Times New Roman"/>
              </a:rPr>
              <a:t>ought </a:t>
            </a:r>
            <a:r>
              <a:rPr dirty="0" sz="1450" spc="-10">
                <a:latin typeface="Times New Roman"/>
                <a:cs typeface="Times New Roman"/>
              </a:rPr>
              <a:t>to take him</a:t>
            </a:r>
            <a:r>
              <a:rPr dirty="0" sz="1450">
                <a:latin typeface="Times New Roman"/>
                <a:cs typeface="Times New Roman"/>
              </a:rPr>
              <a:t> </a:t>
            </a:r>
            <a:r>
              <a:rPr dirty="0" sz="1450" spc="-15">
                <a:latin typeface="Times New Roman"/>
                <a:cs typeface="Times New Roman"/>
              </a:rPr>
              <a:t>seriously....</a:t>
            </a:r>
            <a:endParaRPr sz="1450">
              <a:latin typeface="Times New Roman"/>
              <a:cs typeface="Times New Roman"/>
            </a:endParaRPr>
          </a:p>
          <a:p>
            <a:pPr algn="just" marL="12700" marR="5715" indent="255904">
              <a:lnSpc>
                <a:spcPts val="1730"/>
              </a:lnSpc>
              <a:spcBef>
                <a:spcPts val="770"/>
              </a:spcBef>
            </a:pPr>
            <a:r>
              <a:rPr dirty="0" sz="1450" spc="-10">
                <a:latin typeface="Times New Roman"/>
                <a:cs typeface="Times New Roman"/>
              </a:rPr>
              <a:t>All this was dear to </a:t>
            </a:r>
            <a:r>
              <a:rPr dirty="0" sz="1450" spc="-20">
                <a:latin typeface="Times New Roman"/>
                <a:cs typeface="Times New Roman"/>
              </a:rPr>
              <a:t>her, </a:t>
            </a:r>
            <a:r>
              <a:rPr dirty="0" sz="1450" spc="-10">
                <a:latin typeface="Times New Roman"/>
                <a:cs typeface="Times New Roman"/>
              </a:rPr>
              <a:t>even to paining </a:t>
            </a:r>
            <a:r>
              <a:rPr dirty="0" sz="1450" spc="-30">
                <a:latin typeface="Times New Roman"/>
                <a:cs typeface="Times New Roman"/>
              </a:rPr>
              <a:t>her. </a:t>
            </a:r>
            <a:r>
              <a:rPr dirty="0" sz="1450" spc="-10">
                <a:latin typeface="Times New Roman"/>
                <a:cs typeface="Times New Roman"/>
              </a:rPr>
              <a:t>If she were to </a:t>
            </a:r>
            <a:r>
              <a:rPr dirty="0" sz="1450" spc="-5">
                <a:latin typeface="Times New Roman"/>
                <a:cs typeface="Times New Roman"/>
              </a:rPr>
              <a:t>go up </a:t>
            </a:r>
            <a:r>
              <a:rPr dirty="0" sz="1450" spc="-10">
                <a:latin typeface="Times New Roman"/>
                <a:cs typeface="Times New Roman"/>
              </a:rPr>
              <a:t>to Ilyin  now and say to him "No," there would </a:t>
            </a:r>
            <a:r>
              <a:rPr dirty="0" sz="1450" spc="-5">
                <a:latin typeface="Times New Roman"/>
                <a:cs typeface="Times New Roman"/>
              </a:rPr>
              <a:t>be </a:t>
            </a:r>
            <a:r>
              <a:rPr dirty="0" sz="1450" spc="-10">
                <a:latin typeface="Times New Roman"/>
                <a:cs typeface="Times New Roman"/>
              </a:rPr>
              <a:t>such strength in her voice that it  would </a:t>
            </a:r>
            <a:r>
              <a:rPr dirty="0" sz="1450" spc="-5">
                <a:latin typeface="Times New Roman"/>
                <a:cs typeface="Times New Roman"/>
              </a:rPr>
              <a:t>be </a:t>
            </a:r>
            <a:r>
              <a:rPr dirty="0" sz="1450" spc="-10">
                <a:latin typeface="Times New Roman"/>
                <a:cs typeface="Times New Roman"/>
              </a:rPr>
              <a:t>hard to </a:t>
            </a:r>
            <a:r>
              <a:rPr dirty="0" sz="1450" spc="-20">
                <a:latin typeface="Times New Roman"/>
                <a:cs typeface="Times New Roman"/>
              </a:rPr>
              <a:t>disobey. </a:t>
            </a:r>
            <a:r>
              <a:rPr dirty="0" sz="1450" spc="-10">
                <a:latin typeface="Times New Roman"/>
                <a:cs typeface="Times New Roman"/>
              </a:rPr>
              <a:t>But she did </a:t>
            </a:r>
            <a:r>
              <a:rPr dirty="0" sz="1450" spc="-5">
                <a:latin typeface="Times New Roman"/>
                <a:cs typeface="Times New Roman"/>
              </a:rPr>
              <a:t>not go up </a:t>
            </a:r>
            <a:r>
              <a:rPr dirty="0" sz="1450" spc="-10">
                <a:latin typeface="Times New Roman"/>
                <a:cs typeface="Times New Roman"/>
              </a:rPr>
              <a:t>to him and she did </a:t>
            </a:r>
            <a:r>
              <a:rPr dirty="0" sz="1450" spc="-5">
                <a:latin typeface="Times New Roman"/>
                <a:cs typeface="Times New Roman"/>
              </a:rPr>
              <a:t>not </a:t>
            </a:r>
            <a:r>
              <a:rPr dirty="0" sz="1450" spc="-10">
                <a:latin typeface="Times New Roman"/>
                <a:cs typeface="Times New Roman"/>
              </a:rPr>
              <a:t>say it,  did </a:t>
            </a:r>
            <a:r>
              <a:rPr dirty="0" sz="1450" spc="-5">
                <a:latin typeface="Times New Roman"/>
                <a:cs typeface="Times New Roman"/>
              </a:rPr>
              <a:t>not </a:t>
            </a:r>
            <a:r>
              <a:rPr dirty="0" sz="1450" spc="-10">
                <a:latin typeface="Times New Roman"/>
                <a:cs typeface="Times New Roman"/>
              </a:rPr>
              <a:t>even think </a:t>
            </a:r>
            <a:r>
              <a:rPr dirty="0" sz="1450" spc="-5">
                <a:latin typeface="Times New Roman"/>
                <a:cs typeface="Times New Roman"/>
              </a:rPr>
              <a:t>it.... </a:t>
            </a:r>
            <a:r>
              <a:rPr dirty="0" sz="1450" spc="-10">
                <a:latin typeface="Times New Roman"/>
                <a:cs typeface="Times New Roman"/>
              </a:rPr>
              <a:t>The petty selfishness </a:t>
            </a:r>
            <a:r>
              <a:rPr dirty="0" sz="1450" spc="-5">
                <a:latin typeface="Times New Roman"/>
                <a:cs typeface="Times New Roman"/>
              </a:rPr>
              <a:t>of a young </a:t>
            </a:r>
            <a:r>
              <a:rPr dirty="0" sz="1450" spc="-10">
                <a:latin typeface="Times New Roman"/>
                <a:cs typeface="Times New Roman"/>
              </a:rPr>
              <a:t>nature seemed never  to have been revealed in her as strongly as that evening. She admitted that  Byin was unhappy and that </a:t>
            </a:r>
            <a:r>
              <a:rPr dirty="0" sz="1450" spc="-5">
                <a:latin typeface="Times New Roman"/>
                <a:cs typeface="Times New Roman"/>
              </a:rPr>
              <a:t>he </a:t>
            </a:r>
            <a:r>
              <a:rPr dirty="0" sz="1450" spc="-10">
                <a:latin typeface="Times New Roman"/>
                <a:cs typeface="Times New Roman"/>
              </a:rPr>
              <a:t>sat </a:t>
            </a:r>
            <a:r>
              <a:rPr dirty="0" sz="1450" spc="-5">
                <a:latin typeface="Times New Roman"/>
                <a:cs typeface="Times New Roman"/>
              </a:rPr>
              <a:t>on </a:t>
            </a:r>
            <a:r>
              <a:rPr dirty="0" sz="1450" spc="-10">
                <a:latin typeface="Times New Roman"/>
                <a:cs typeface="Times New Roman"/>
              </a:rPr>
              <a:t>the sofa as if </a:t>
            </a:r>
            <a:r>
              <a:rPr dirty="0" sz="1450" spc="-5">
                <a:latin typeface="Times New Roman"/>
                <a:cs typeface="Times New Roman"/>
              </a:rPr>
              <a:t>on hot </a:t>
            </a:r>
            <a:r>
              <a:rPr dirty="0" sz="1450" spc="-10">
                <a:latin typeface="Times New Roman"/>
                <a:cs typeface="Times New Roman"/>
              </a:rPr>
              <a:t>coals. She was sorry  for him, </a:t>
            </a:r>
            <a:r>
              <a:rPr dirty="0" sz="1450" spc="-5">
                <a:latin typeface="Times New Roman"/>
                <a:cs typeface="Times New Roman"/>
              </a:rPr>
              <a:t>but </a:t>
            </a:r>
            <a:r>
              <a:rPr dirty="0" sz="1450" spc="-10">
                <a:latin typeface="Times New Roman"/>
                <a:cs typeface="Times New Roman"/>
              </a:rPr>
              <a:t>at the same time the presence </a:t>
            </a:r>
            <a:r>
              <a:rPr dirty="0" sz="1450" spc="-5">
                <a:latin typeface="Times New Roman"/>
                <a:cs typeface="Times New Roman"/>
              </a:rPr>
              <a:t>of </a:t>
            </a:r>
            <a:r>
              <a:rPr dirty="0" sz="1450" spc="-10">
                <a:latin typeface="Times New Roman"/>
                <a:cs typeface="Times New Roman"/>
              </a:rPr>
              <a:t>the man who loved her so  desperately filled her with </a:t>
            </a:r>
            <a:r>
              <a:rPr dirty="0" sz="1450" spc="-5">
                <a:latin typeface="Times New Roman"/>
                <a:cs typeface="Times New Roman"/>
              </a:rPr>
              <a:t>a </a:t>
            </a:r>
            <a:r>
              <a:rPr dirty="0" sz="1450" spc="-10">
                <a:latin typeface="Times New Roman"/>
                <a:cs typeface="Times New Roman"/>
              </a:rPr>
              <a:t>triumphant sense </a:t>
            </a:r>
            <a:r>
              <a:rPr dirty="0" sz="1450" spc="-5">
                <a:latin typeface="Times New Roman"/>
                <a:cs typeface="Times New Roman"/>
              </a:rPr>
              <a:t>of </a:t>
            </a:r>
            <a:r>
              <a:rPr dirty="0" sz="1450" spc="-10">
                <a:latin typeface="Times New Roman"/>
                <a:cs typeface="Times New Roman"/>
              </a:rPr>
              <a:t>her own </a:t>
            </a:r>
            <a:r>
              <a:rPr dirty="0" sz="1450" spc="-25">
                <a:latin typeface="Times New Roman"/>
                <a:cs typeface="Times New Roman"/>
              </a:rPr>
              <a:t>power. </a:t>
            </a:r>
            <a:r>
              <a:rPr dirty="0" sz="1450" spc="-10">
                <a:latin typeface="Times New Roman"/>
                <a:cs typeface="Times New Roman"/>
              </a:rPr>
              <a:t>She felt her  </a:t>
            </a:r>
            <a:r>
              <a:rPr dirty="0" sz="1450" spc="-5">
                <a:latin typeface="Times New Roman"/>
                <a:cs typeface="Times New Roman"/>
              </a:rPr>
              <a:t>youth, </a:t>
            </a:r>
            <a:r>
              <a:rPr dirty="0" sz="1450" spc="-10">
                <a:latin typeface="Times New Roman"/>
                <a:cs typeface="Times New Roman"/>
              </a:rPr>
              <a:t>her </a:t>
            </a:r>
            <a:r>
              <a:rPr dirty="0" sz="1450" spc="-20">
                <a:latin typeface="Times New Roman"/>
                <a:cs typeface="Times New Roman"/>
              </a:rPr>
              <a:t>beauty,  </a:t>
            </a:r>
            <a:r>
              <a:rPr dirty="0" sz="1450" spc="-10">
                <a:latin typeface="Times New Roman"/>
                <a:cs typeface="Times New Roman"/>
              </a:rPr>
              <a:t>her </a:t>
            </a:r>
            <a:r>
              <a:rPr dirty="0" sz="1450" spc="-15">
                <a:latin typeface="Times New Roman"/>
                <a:cs typeface="Times New Roman"/>
              </a:rPr>
              <a:t>inaccessibility,  </a:t>
            </a:r>
            <a:r>
              <a:rPr dirty="0" sz="1450" spc="-10">
                <a:latin typeface="Times New Roman"/>
                <a:cs typeface="Times New Roman"/>
              </a:rPr>
              <a:t>and—since she had decided to </a:t>
            </a:r>
            <a:r>
              <a:rPr dirty="0" sz="1450" spc="-5">
                <a:latin typeface="Times New Roman"/>
                <a:cs typeface="Times New Roman"/>
              </a:rPr>
              <a:t>go </a:t>
            </a:r>
            <a:r>
              <a:rPr dirty="0" sz="1450" spc="60">
                <a:latin typeface="Times New Roman"/>
                <a:cs typeface="Times New Roman"/>
              </a:rPr>
              <a:t> </a:t>
            </a:r>
            <a:r>
              <a:rPr dirty="0" sz="1450" spc="-10">
                <a:latin typeface="Times New Roman"/>
                <a:cs typeface="Times New Roman"/>
              </a:rPr>
              <a:t>away</a:t>
            </a:r>
            <a:endParaRPr sz="1450">
              <a:latin typeface="Times New Roman"/>
              <a:cs typeface="Times New Roman"/>
            </a:endParaRPr>
          </a:p>
          <a:p>
            <a:pPr algn="just" marL="12700">
              <a:lnSpc>
                <a:spcPts val="1655"/>
              </a:lnSpc>
            </a:pPr>
            <a:r>
              <a:rPr dirty="0" sz="1450" spc="-10">
                <a:latin typeface="Times New Roman"/>
                <a:cs typeface="Times New Roman"/>
              </a:rPr>
              <a:t>—she</a:t>
            </a:r>
            <a:r>
              <a:rPr dirty="0" sz="1450" spc="125">
                <a:latin typeface="Times New Roman"/>
                <a:cs typeface="Times New Roman"/>
              </a:rPr>
              <a:t> </a:t>
            </a:r>
            <a:r>
              <a:rPr dirty="0" sz="1450" spc="-10">
                <a:latin typeface="Times New Roman"/>
                <a:cs typeface="Times New Roman"/>
              </a:rPr>
              <a:t>gave</a:t>
            </a:r>
            <a:r>
              <a:rPr dirty="0" sz="1450" spc="130">
                <a:latin typeface="Times New Roman"/>
                <a:cs typeface="Times New Roman"/>
              </a:rPr>
              <a:t> </a:t>
            </a:r>
            <a:r>
              <a:rPr dirty="0" sz="1450" spc="-10">
                <a:latin typeface="Times New Roman"/>
                <a:cs typeface="Times New Roman"/>
              </a:rPr>
              <a:t>herself</a:t>
            </a:r>
            <a:r>
              <a:rPr dirty="0" sz="1450" spc="130">
                <a:latin typeface="Times New Roman"/>
                <a:cs typeface="Times New Roman"/>
              </a:rPr>
              <a:t> </a:t>
            </a:r>
            <a:r>
              <a:rPr dirty="0" sz="1450" spc="-10">
                <a:latin typeface="Times New Roman"/>
                <a:cs typeface="Times New Roman"/>
              </a:rPr>
              <a:t>full</a:t>
            </a:r>
            <a:r>
              <a:rPr dirty="0" sz="1450" spc="130">
                <a:latin typeface="Times New Roman"/>
                <a:cs typeface="Times New Roman"/>
              </a:rPr>
              <a:t> </a:t>
            </a:r>
            <a:r>
              <a:rPr dirty="0" sz="1450" spc="-10">
                <a:latin typeface="Times New Roman"/>
                <a:cs typeface="Times New Roman"/>
              </a:rPr>
              <a:t>rein</a:t>
            </a:r>
            <a:r>
              <a:rPr dirty="0" sz="1450" spc="125">
                <a:latin typeface="Times New Roman"/>
                <a:cs typeface="Times New Roman"/>
              </a:rPr>
              <a:t> </a:t>
            </a:r>
            <a:r>
              <a:rPr dirty="0" sz="1450" spc="-10">
                <a:latin typeface="Times New Roman"/>
                <a:cs typeface="Times New Roman"/>
              </a:rPr>
              <a:t>this</a:t>
            </a:r>
            <a:r>
              <a:rPr dirty="0" sz="1450" spc="130">
                <a:latin typeface="Times New Roman"/>
                <a:cs typeface="Times New Roman"/>
              </a:rPr>
              <a:t> </a:t>
            </a:r>
            <a:r>
              <a:rPr dirty="0" sz="1450" spc="-10">
                <a:latin typeface="Times New Roman"/>
                <a:cs typeface="Times New Roman"/>
              </a:rPr>
              <a:t>evening.</a:t>
            </a:r>
            <a:r>
              <a:rPr dirty="0" sz="1450" spc="130">
                <a:latin typeface="Times New Roman"/>
                <a:cs typeface="Times New Roman"/>
              </a:rPr>
              <a:t> </a:t>
            </a:r>
            <a:r>
              <a:rPr dirty="0" sz="1450" spc="-10">
                <a:latin typeface="Times New Roman"/>
                <a:cs typeface="Times New Roman"/>
              </a:rPr>
              <a:t>She</a:t>
            </a:r>
            <a:r>
              <a:rPr dirty="0" sz="1450" spc="135">
                <a:latin typeface="Times New Roman"/>
                <a:cs typeface="Times New Roman"/>
              </a:rPr>
              <a:t> </a:t>
            </a:r>
            <a:r>
              <a:rPr dirty="0" sz="1450" spc="-10">
                <a:latin typeface="Times New Roman"/>
                <a:cs typeface="Times New Roman"/>
              </a:rPr>
              <a:t>coquetted,</a:t>
            </a:r>
            <a:r>
              <a:rPr dirty="0" sz="1450" spc="130">
                <a:latin typeface="Times New Roman"/>
                <a:cs typeface="Times New Roman"/>
              </a:rPr>
              <a:t> </a:t>
            </a:r>
            <a:r>
              <a:rPr dirty="0" sz="1450" spc="-10">
                <a:latin typeface="Times New Roman"/>
                <a:cs typeface="Times New Roman"/>
              </a:rPr>
              <a:t>laughed</a:t>
            </a:r>
            <a:r>
              <a:rPr dirty="0" sz="1450" spc="130">
                <a:latin typeface="Times New Roman"/>
                <a:cs typeface="Times New Roman"/>
              </a:rPr>
              <a:t> </a:t>
            </a:r>
            <a:r>
              <a:rPr dirty="0" sz="1450" spc="-15">
                <a:latin typeface="Times New Roman"/>
                <a:cs typeface="Times New Roman"/>
              </a:rPr>
              <a:t>continually,</a:t>
            </a:r>
            <a:endParaRPr sz="1450">
              <a:latin typeface="Times New Roman"/>
              <a:cs typeface="Times New Roman"/>
            </a:endParaRPr>
          </a:p>
          <a:p>
            <a:pPr algn="just" marL="12700" marR="5715">
              <a:lnSpc>
                <a:spcPts val="1730"/>
              </a:lnSpc>
              <a:spcBef>
                <a:spcPts val="60"/>
              </a:spcBef>
            </a:pPr>
            <a:r>
              <a:rPr dirty="0" sz="1450" spc="-10">
                <a:latin typeface="Times New Roman"/>
                <a:cs typeface="Times New Roman"/>
              </a:rPr>
              <a:t>she sang with singular emotion, and as </a:t>
            </a:r>
            <a:r>
              <a:rPr dirty="0" sz="1450" spc="-5">
                <a:latin typeface="Times New Roman"/>
                <a:cs typeface="Times New Roman"/>
              </a:rPr>
              <a:t>one </a:t>
            </a:r>
            <a:r>
              <a:rPr dirty="0" sz="1450" spc="-10">
                <a:latin typeface="Times New Roman"/>
                <a:cs typeface="Times New Roman"/>
              </a:rPr>
              <a:t>inspired. Everything made her gay  and everything seemed </a:t>
            </a:r>
            <a:r>
              <a:rPr dirty="0" sz="1450" spc="-25">
                <a:latin typeface="Times New Roman"/>
                <a:cs typeface="Times New Roman"/>
              </a:rPr>
              <a:t>funny. </a:t>
            </a:r>
            <a:r>
              <a:rPr dirty="0" sz="1450" spc="-10">
                <a:latin typeface="Times New Roman"/>
                <a:cs typeface="Times New Roman"/>
              </a:rPr>
              <a:t>It amused her to recall the incident </a:t>
            </a:r>
            <a:r>
              <a:rPr dirty="0" sz="1450" spc="-5">
                <a:latin typeface="Times New Roman"/>
                <a:cs typeface="Times New Roman"/>
              </a:rPr>
              <a:t>of </a:t>
            </a:r>
            <a:r>
              <a:rPr dirty="0" sz="1450" spc="-10">
                <a:latin typeface="Times New Roman"/>
                <a:cs typeface="Times New Roman"/>
              </a:rPr>
              <a:t>the bench,  the sentry looking </a:t>
            </a:r>
            <a:r>
              <a:rPr dirty="0" sz="1450" spc="-5">
                <a:latin typeface="Times New Roman"/>
                <a:cs typeface="Times New Roman"/>
              </a:rPr>
              <a:t>on. </a:t>
            </a:r>
            <a:r>
              <a:rPr dirty="0" sz="1450" spc="-10">
                <a:latin typeface="Times New Roman"/>
                <a:cs typeface="Times New Roman"/>
              </a:rPr>
              <a:t>The visitors seemed funny to </a:t>
            </a:r>
            <a:r>
              <a:rPr dirty="0" sz="1450" spc="-20">
                <a:latin typeface="Times New Roman"/>
                <a:cs typeface="Times New Roman"/>
              </a:rPr>
              <a:t>her, </a:t>
            </a:r>
            <a:r>
              <a:rPr dirty="0" sz="1450" spc="-10">
                <a:latin typeface="Times New Roman"/>
                <a:cs typeface="Times New Roman"/>
              </a:rPr>
              <a:t>Ilyin's insolent jokes,  his tie pin which she had never seen before. The pin was </a:t>
            </a:r>
            <a:r>
              <a:rPr dirty="0" sz="1450" spc="-5">
                <a:latin typeface="Times New Roman"/>
                <a:cs typeface="Times New Roman"/>
              </a:rPr>
              <a:t>a </a:t>
            </a:r>
            <a:r>
              <a:rPr dirty="0" sz="1450" spc="-10">
                <a:latin typeface="Times New Roman"/>
                <a:cs typeface="Times New Roman"/>
              </a:rPr>
              <a:t>little red snake with  tiny</a:t>
            </a:r>
            <a:r>
              <a:rPr dirty="0" sz="1450" spc="85">
                <a:latin typeface="Times New Roman"/>
                <a:cs typeface="Times New Roman"/>
              </a:rPr>
              <a:t> </a:t>
            </a:r>
            <a:r>
              <a:rPr dirty="0" sz="1450" spc="-10">
                <a:latin typeface="Times New Roman"/>
                <a:cs typeface="Times New Roman"/>
              </a:rPr>
              <a:t>diamond</a:t>
            </a:r>
            <a:r>
              <a:rPr dirty="0" sz="1450" spc="95">
                <a:latin typeface="Times New Roman"/>
                <a:cs typeface="Times New Roman"/>
              </a:rPr>
              <a:t> </a:t>
            </a:r>
            <a:r>
              <a:rPr dirty="0" sz="1450" spc="-10">
                <a:latin typeface="Times New Roman"/>
                <a:cs typeface="Times New Roman"/>
              </a:rPr>
              <a:t>eyes;</a:t>
            </a:r>
            <a:r>
              <a:rPr dirty="0" sz="1450" spc="85">
                <a:latin typeface="Times New Roman"/>
                <a:cs typeface="Times New Roman"/>
              </a:rPr>
              <a:t>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snake</a:t>
            </a:r>
            <a:r>
              <a:rPr dirty="0" sz="1450" spc="90">
                <a:latin typeface="Times New Roman"/>
                <a:cs typeface="Times New Roman"/>
              </a:rPr>
              <a:t> </a:t>
            </a:r>
            <a:r>
              <a:rPr dirty="0" sz="1450" spc="-10">
                <a:latin typeface="Times New Roman"/>
                <a:cs typeface="Times New Roman"/>
              </a:rPr>
              <a:t>seemed</a:t>
            </a:r>
            <a:r>
              <a:rPr dirty="0" sz="1450" spc="95">
                <a:latin typeface="Times New Roman"/>
                <a:cs typeface="Times New Roman"/>
              </a:rPr>
              <a:t> </a:t>
            </a:r>
            <a:r>
              <a:rPr dirty="0" sz="1450" spc="-10">
                <a:latin typeface="Times New Roman"/>
                <a:cs typeface="Times New Roman"/>
              </a:rPr>
              <a:t>so</a:t>
            </a:r>
            <a:r>
              <a:rPr dirty="0" sz="1450" spc="90">
                <a:latin typeface="Times New Roman"/>
                <a:cs typeface="Times New Roman"/>
              </a:rPr>
              <a:t> </a:t>
            </a:r>
            <a:r>
              <a:rPr dirty="0" sz="1450" spc="-10">
                <a:latin typeface="Times New Roman"/>
                <a:cs typeface="Times New Roman"/>
              </a:rPr>
              <a:t>funny</a:t>
            </a:r>
            <a:r>
              <a:rPr dirty="0" sz="1450" spc="90">
                <a:latin typeface="Times New Roman"/>
                <a:cs typeface="Times New Roman"/>
              </a:rPr>
              <a:t> </a:t>
            </a:r>
            <a:r>
              <a:rPr dirty="0" sz="1450" spc="-10">
                <a:latin typeface="Times New Roman"/>
                <a:cs typeface="Times New Roman"/>
              </a:rPr>
              <a:t>that</a:t>
            </a:r>
            <a:r>
              <a:rPr dirty="0" sz="1450" spc="85">
                <a:latin typeface="Times New Roman"/>
                <a:cs typeface="Times New Roman"/>
              </a:rPr>
              <a:t> </a:t>
            </a:r>
            <a:r>
              <a:rPr dirty="0" sz="1450" spc="-10">
                <a:latin typeface="Times New Roman"/>
                <a:cs typeface="Times New Roman"/>
              </a:rPr>
              <a:t>she</a:t>
            </a:r>
            <a:r>
              <a:rPr dirty="0" sz="1450" spc="95">
                <a:latin typeface="Times New Roman"/>
                <a:cs typeface="Times New Roman"/>
              </a:rPr>
              <a:t> </a:t>
            </a:r>
            <a:r>
              <a:rPr dirty="0" sz="1450" spc="-10">
                <a:latin typeface="Times New Roman"/>
                <a:cs typeface="Times New Roman"/>
              </a:rPr>
              <a:t>was</a:t>
            </a:r>
            <a:r>
              <a:rPr dirty="0" sz="1450" spc="85">
                <a:latin typeface="Times New Roman"/>
                <a:cs typeface="Times New Roman"/>
              </a:rPr>
              <a:t> </a:t>
            </a:r>
            <a:r>
              <a:rPr dirty="0" sz="1450" spc="-10">
                <a:latin typeface="Times New Roman"/>
                <a:cs typeface="Times New Roman"/>
              </a:rPr>
              <a:t>ready</a:t>
            </a:r>
            <a:r>
              <a:rPr dirty="0" sz="1450" spc="95">
                <a:latin typeface="Times New Roman"/>
                <a:cs typeface="Times New Roman"/>
              </a:rPr>
              <a:t> </a:t>
            </a:r>
            <a:r>
              <a:rPr dirty="0" sz="1450" spc="-10">
                <a:latin typeface="Times New Roman"/>
                <a:cs typeface="Times New Roman"/>
              </a:rPr>
              <a:t>to</a:t>
            </a:r>
            <a:r>
              <a:rPr dirty="0" sz="1450" spc="95">
                <a:latin typeface="Times New Roman"/>
                <a:cs typeface="Times New Roman"/>
              </a:rPr>
              <a:t> </a:t>
            </a:r>
            <a:r>
              <a:rPr dirty="0" sz="1450" spc="-10">
                <a:latin typeface="Times New Roman"/>
                <a:cs typeface="Times New Roman"/>
              </a:rPr>
              <a:t>kiss</a:t>
            </a:r>
            <a:r>
              <a:rPr dirty="0" sz="1450" spc="9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0062"/>
            <a:ext cx="5807075" cy="9418320"/>
          </a:xfrm>
          <a:prstGeom prst="rect">
            <a:avLst/>
          </a:prstGeom>
        </p:spPr>
        <p:txBody>
          <a:bodyPr wrap="square" lIns="0" tIns="111760" rIns="0" bIns="0" rtlCol="0" vert="horz">
            <a:spAutoFit/>
          </a:bodyPr>
          <a:lstStyle/>
          <a:p>
            <a:pPr algn="just" marL="12700">
              <a:lnSpc>
                <a:spcPct val="100000"/>
              </a:lnSpc>
              <a:spcBef>
                <a:spcPts val="880"/>
              </a:spcBef>
            </a:pPr>
            <a:r>
              <a:rPr dirty="0" sz="1450" spc="-10">
                <a:latin typeface="Times New Roman"/>
                <a:cs typeface="Times New Roman"/>
              </a:rPr>
              <a:t>kiss it.</a:t>
            </a:r>
            <a:endParaRPr sz="1450">
              <a:latin typeface="Times New Roman"/>
              <a:cs typeface="Times New Roman"/>
            </a:endParaRPr>
          </a:p>
          <a:p>
            <a:pPr algn="just" marL="12700" marR="5715" indent="255904">
              <a:lnSpc>
                <a:spcPts val="1730"/>
              </a:lnSpc>
              <a:spcBef>
                <a:spcPts val="845"/>
              </a:spcBef>
            </a:pPr>
            <a:r>
              <a:rPr dirty="0" sz="1450" spc="-10">
                <a:latin typeface="Times New Roman"/>
                <a:cs typeface="Times New Roman"/>
              </a:rPr>
              <a:t>Sophia Pietrovna, nervously sang romantic songs, with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half-  intoxication, and as if jeering at another's sorrow she chose sad, melancholy  songs that spoke </a:t>
            </a:r>
            <a:r>
              <a:rPr dirty="0" sz="1450" spc="-5">
                <a:latin typeface="Times New Roman"/>
                <a:cs typeface="Times New Roman"/>
              </a:rPr>
              <a:t>of </a:t>
            </a:r>
            <a:r>
              <a:rPr dirty="0" sz="1450" spc="-10">
                <a:latin typeface="Times New Roman"/>
                <a:cs typeface="Times New Roman"/>
              </a:rPr>
              <a:t>lost hopes, </a:t>
            </a:r>
            <a:r>
              <a:rPr dirty="0" sz="1450" spc="-5">
                <a:latin typeface="Times New Roman"/>
                <a:cs typeface="Times New Roman"/>
              </a:rPr>
              <a:t>of </a:t>
            </a:r>
            <a:r>
              <a:rPr dirty="0" sz="1450" spc="-10">
                <a:latin typeface="Times New Roman"/>
                <a:cs typeface="Times New Roman"/>
              </a:rPr>
              <a:t>the past, </a:t>
            </a:r>
            <a:r>
              <a:rPr dirty="0" sz="1450" spc="-5">
                <a:latin typeface="Times New Roman"/>
                <a:cs typeface="Times New Roman"/>
              </a:rPr>
              <a:t>of </a:t>
            </a:r>
            <a:r>
              <a:rPr dirty="0" sz="1450" spc="-10">
                <a:latin typeface="Times New Roman"/>
                <a:cs typeface="Times New Roman"/>
              </a:rPr>
              <a:t>old </a:t>
            </a:r>
            <a:r>
              <a:rPr dirty="0" sz="1450" spc="-5">
                <a:latin typeface="Times New Roman"/>
                <a:cs typeface="Times New Roman"/>
              </a:rPr>
              <a:t>age.... </a:t>
            </a:r>
            <a:r>
              <a:rPr dirty="0" sz="1450" spc="-10">
                <a:latin typeface="Times New Roman"/>
                <a:cs typeface="Times New Roman"/>
              </a:rPr>
              <a:t>"And old age is  approaching nearer and </a:t>
            </a:r>
            <a:r>
              <a:rPr dirty="0" sz="1450" spc="-15">
                <a:latin typeface="Times New Roman"/>
                <a:cs typeface="Times New Roman"/>
              </a:rPr>
              <a:t>nearer," </a:t>
            </a:r>
            <a:r>
              <a:rPr dirty="0" sz="1450" spc="-10">
                <a:latin typeface="Times New Roman"/>
                <a:cs typeface="Times New Roman"/>
              </a:rPr>
              <a:t>she sang. What had she to </a:t>
            </a:r>
            <a:r>
              <a:rPr dirty="0" sz="1450" spc="-5">
                <a:latin typeface="Times New Roman"/>
                <a:cs typeface="Times New Roman"/>
              </a:rPr>
              <a:t>do </a:t>
            </a:r>
            <a:r>
              <a:rPr dirty="0" sz="1450" spc="-10">
                <a:latin typeface="Times New Roman"/>
                <a:cs typeface="Times New Roman"/>
              </a:rPr>
              <a:t>with old</a:t>
            </a:r>
            <a:r>
              <a:rPr dirty="0" sz="1450" spc="114">
                <a:latin typeface="Times New Roman"/>
                <a:cs typeface="Times New Roman"/>
              </a:rPr>
              <a:t> </a:t>
            </a:r>
            <a:r>
              <a:rPr dirty="0" sz="1450" spc="-10">
                <a:latin typeface="Times New Roman"/>
                <a:cs typeface="Times New Roman"/>
              </a:rPr>
              <a:t>age?</a:t>
            </a:r>
            <a:endParaRPr sz="1450">
              <a:latin typeface="Times New Roman"/>
              <a:cs typeface="Times New Roman"/>
            </a:endParaRPr>
          </a:p>
          <a:p>
            <a:pPr algn="just" marL="12700" marR="6985" indent="255904">
              <a:lnSpc>
                <a:spcPts val="1730"/>
              </a:lnSpc>
              <a:spcBef>
                <a:spcPts val="710"/>
              </a:spcBef>
            </a:pPr>
            <a:r>
              <a:rPr dirty="0" sz="1450" spc="-10">
                <a:latin typeface="Times New Roman"/>
                <a:cs typeface="Times New Roman"/>
              </a:rPr>
              <a:t>"There's something wrong going </a:t>
            </a:r>
            <a:r>
              <a:rPr dirty="0" sz="1450" spc="-5">
                <a:latin typeface="Times New Roman"/>
                <a:cs typeface="Times New Roman"/>
              </a:rPr>
              <a:t>on </a:t>
            </a:r>
            <a:r>
              <a:rPr dirty="0" sz="1450" spc="-10">
                <a:latin typeface="Times New Roman"/>
                <a:cs typeface="Times New Roman"/>
              </a:rPr>
              <a:t>in me," she </a:t>
            </a:r>
            <a:r>
              <a:rPr dirty="0" sz="1450" spc="-5">
                <a:latin typeface="Times New Roman"/>
                <a:cs typeface="Times New Roman"/>
              </a:rPr>
              <a:t>thought </a:t>
            </a:r>
            <a:r>
              <a:rPr dirty="0" sz="1450" spc="-10">
                <a:latin typeface="Times New Roman"/>
                <a:cs typeface="Times New Roman"/>
              </a:rPr>
              <a:t>now and then  through laughter and</a:t>
            </a:r>
            <a:r>
              <a:rPr dirty="0" sz="1450" spc="5">
                <a:latin typeface="Times New Roman"/>
                <a:cs typeface="Times New Roman"/>
              </a:rPr>
              <a:t> </a:t>
            </a:r>
            <a:r>
              <a:rPr dirty="0" sz="1450" spc="-10">
                <a:latin typeface="Times New Roman"/>
                <a:cs typeface="Times New Roman"/>
              </a:rPr>
              <a:t>singing.</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At twelve o'clock the visitors departed. Ilyin was the last to </a:t>
            </a:r>
            <a:r>
              <a:rPr dirty="0" sz="1450" spc="-5">
                <a:latin typeface="Times New Roman"/>
                <a:cs typeface="Times New Roman"/>
              </a:rPr>
              <a:t>go. </a:t>
            </a:r>
            <a:r>
              <a:rPr dirty="0" sz="1450" spc="-10">
                <a:latin typeface="Times New Roman"/>
                <a:cs typeface="Times New Roman"/>
              </a:rPr>
              <a:t>She still  felt warm enough about him to </a:t>
            </a:r>
            <a:r>
              <a:rPr dirty="0" sz="1450" spc="-5">
                <a:latin typeface="Times New Roman"/>
                <a:cs typeface="Times New Roman"/>
              </a:rPr>
              <a:t>go </a:t>
            </a:r>
            <a:r>
              <a:rPr dirty="0" sz="1450" spc="-10">
                <a:latin typeface="Times New Roman"/>
                <a:cs typeface="Times New Roman"/>
              </a:rPr>
              <a:t>with him to the lower step </a:t>
            </a:r>
            <a:r>
              <a:rPr dirty="0" sz="1450" spc="-5">
                <a:latin typeface="Times New Roman"/>
                <a:cs typeface="Times New Roman"/>
              </a:rPr>
              <a:t>of </a:t>
            </a:r>
            <a:r>
              <a:rPr dirty="0" sz="1450" spc="-10">
                <a:latin typeface="Times New Roman"/>
                <a:cs typeface="Times New Roman"/>
              </a:rPr>
              <a:t>the terrace.  She had the idea </a:t>
            </a:r>
            <a:r>
              <a:rPr dirty="0" sz="1450" spc="-5">
                <a:latin typeface="Times New Roman"/>
                <a:cs typeface="Times New Roman"/>
              </a:rPr>
              <a:t>of </a:t>
            </a:r>
            <a:r>
              <a:rPr dirty="0" sz="1450" spc="-10">
                <a:latin typeface="Times New Roman"/>
                <a:cs typeface="Times New Roman"/>
              </a:rPr>
              <a:t>telling him that she was going away with her husband, just  to see what </a:t>
            </a:r>
            <a:r>
              <a:rPr dirty="0" sz="1450" spc="-15">
                <a:latin typeface="Times New Roman"/>
                <a:cs typeface="Times New Roman"/>
              </a:rPr>
              <a:t>effect </a:t>
            </a:r>
            <a:r>
              <a:rPr dirty="0" sz="1450" spc="-10">
                <a:latin typeface="Times New Roman"/>
                <a:cs typeface="Times New Roman"/>
              </a:rPr>
              <a:t>this news would have </a:t>
            </a:r>
            <a:r>
              <a:rPr dirty="0" sz="1450" spc="-5">
                <a:latin typeface="Times New Roman"/>
                <a:cs typeface="Times New Roman"/>
              </a:rPr>
              <a:t>upon</a:t>
            </a:r>
            <a:r>
              <a:rPr dirty="0" sz="1450" spc="4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The moon was hiding behind the clouds, </a:t>
            </a:r>
            <a:r>
              <a:rPr dirty="0" sz="1450" spc="-5">
                <a:latin typeface="Times New Roman"/>
                <a:cs typeface="Times New Roman"/>
              </a:rPr>
              <a:t>but </a:t>
            </a:r>
            <a:r>
              <a:rPr dirty="0" sz="1450" spc="-10">
                <a:latin typeface="Times New Roman"/>
                <a:cs typeface="Times New Roman"/>
              </a:rPr>
              <a:t>it was so bright that Sophia  Pietrovna could see the wind playing with the tails </a:t>
            </a:r>
            <a:r>
              <a:rPr dirty="0" sz="1450" spc="-5">
                <a:latin typeface="Times New Roman"/>
                <a:cs typeface="Times New Roman"/>
              </a:rPr>
              <a:t>of </a:t>
            </a:r>
            <a:r>
              <a:rPr dirty="0" sz="1450" spc="-10">
                <a:latin typeface="Times New Roman"/>
                <a:cs typeface="Times New Roman"/>
              </a:rPr>
              <a:t>his overcoat and with the  creepers </a:t>
            </a:r>
            <a:r>
              <a:rPr dirty="0" sz="1450" spc="-5">
                <a:latin typeface="Times New Roman"/>
                <a:cs typeface="Times New Roman"/>
              </a:rPr>
              <a:t>on </a:t>
            </a:r>
            <a:r>
              <a:rPr dirty="0" sz="1450" spc="-10">
                <a:latin typeface="Times New Roman"/>
                <a:cs typeface="Times New Roman"/>
              </a:rPr>
              <a:t>the terrace. It was also plain how pale Ilyin was, and how </a:t>
            </a:r>
            <a:r>
              <a:rPr dirty="0" sz="1450" spc="-5">
                <a:latin typeface="Times New Roman"/>
                <a:cs typeface="Times New Roman"/>
              </a:rPr>
              <a:t>he  </a:t>
            </a:r>
            <a:r>
              <a:rPr dirty="0" sz="1450" spc="-10">
                <a:latin typeface="Times New Roman"/>
                <a:cs typeface="Times New Roman"/>
              </a:rPr>
              <a:t>twisted his upper-lip, trying to smile. "Sonia, Sonichka, my dear little  woman," </a:t>
            </a:r>
            <a:r>
              <a:rPr dirty="0" sz="1450" spc="-5">
                <a:latin typeface="Times New Roman"/>
                <a:cs typeface="Times New Roman"/>
              </a:rPr>
              <a:t>he </a:t>
            </a:r>
            <a:r>
              <a:rPr dirty="0" sz="1450" spc="-10">
                <a:latin typeface="Times New Roman"/>
                <a:cs typeface="Times New Roman"/>
              </a:rPr>
              <a:t>murmured, </a:t>
            </a:r>
            <a:r>
              <a:rPr dirty="0" sz="1450" spc="-5">
                <a:latin typeface="Times New Roman"/>
                <a:cs typeface="Times New Roman"/>
              </a:rPr>
              <a:t>not </a:t>
            </a:r>
            <a:r>
              <a:rPr dirty="0" sz="1450" spc="-10">
                <a:latin typeface="Times New Roman"/>
                <a:cs typeface="Times New Roman"/>
              </a:rPr>
              <a:t>letting her speak. "My darling, my pretty</a:t>
            </a:r>
            <a:r>
              <a:rPr dirty="0" sz="1450" spc="70">
                <a:latin typeface="Times New Roman"/>
                <a:cs typeface="Times New Roman"/>
              </a:rPr>
              <a:t> </a:t>
            </a:r>
            <a:r>
              <a:rPr dirty="0" sz="1450" spc="-5">
                <a:latin typeface="Times New Roman"/>
                <a:cs typeface="Times New Roman"/>
              </a:rPr>
              <a:t>one."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paroxysm </a:t>
            </a:r>
            <a:r>
              <a:rPr dirty="0" sz="1450" spc="-5">
                <a:latin typeface="Times New Roman"/>
                <a:cs typeface="Times New Roman"/>
              </a:rPr>
              <a:t>of </a:t>
            </a:r>
            <a:r>
              <a:rPr dirty="0" sz="1450" spc="-10">
                <a:latin typeface="Times New Roman"/>
                <a:cs typeface="Times New Roman"/>
              </a:rPr>
              <a:t>tenderness with tears in his voice, </a:t>
            </a:r>
            <a:r>
              <a:rPr dirty="0" sz="1450" spc="-5">
                <a:latin typeface="Times New Roman"/>
                <a:cs typeface="Times New Roman"/>
              </a:rPr>
              <a:t>he </a:t>
            </a:r>
            <a:r>
              <a:rPr dirty="0" sz="1450" spc="-10">
                <a:latin typeface="Times New Roman"/>
                <a:cs typeface="Times New Roman"/>
              </a:rPr>
              <a:t>showered her with  endearing words each tenderer than the </a:t>
            </a:r>
            <a:r>
              <a:rPr dirty="0" sz="1450" spc="-20">
                <a:latin typeface="Times New Roman"/>
                <a:cs typeface="Times New Roman"/>
              </a:rPr>
              <a:t>other, </a:t>
            </a:r>
            <a:r>
              <a:rPr dirty="0" sz="1450" spc="-10">
                <a:latin typeface="Times New Roman"/>
                <a:cs typeface="Times New Roman"/>
              </a:rPr>
              <a:t>and was already speaking to her  as if she were his wife </a:t>
            </a:r>
            <a:r>
              <a:rPr dirty="0" sz="1450" spc="-5">
                <a:latin typeface="Times New Roman"/>
                <a:cs typeface="Times New Roman"/>
              </a:rPr>
              <a:t>or </a:t>
            </a:r>
            <a:r>
              <a:rPr dirty="0" sz="1450" spc="-10">
                <a:latin typeface="Times New Roman"/>
                <a:cs typeface="Times New Roman"/>
              </a:rPr>
              <a:t>his mistress. Suddenly and unexpectedly to </a:t>
            </a:r>
            <a:r>
              <a:rPr dirty="0" sz="1450" spc="-20">
                <a:latin typeface="Times New Roman"/>
                <a:cs typeface="Times New Roman"/>
              </a:rPr>
              <a:t>her, </a:t>
            </a:r>
            <a:r>
              <a:rPr dirty="0" sz="1450" spc="-5">
                <a:latin typeface="Times New Roman"/>
                <a:cs typeface="Times New Roman"/>
              </a:rPr>
              <a:t>he  put one </a:t>
            </a:r>
            <a:r>
              <a:rPr dirty="0" sz="1450" spc="-10">
                <a:latin typeface="Times New Roman"/>
                <a:cs typeface="Times New Roman"/>
              </a:rPr>
              <a:t>arm round her and with the other hand </a:t>
            </a:r>
            <a:r>
              <a:rPr dirty="0" sz="1450" spc="-5">
                <a:latin typeface="Times New Roman"/>
                <a:cs typeface="Times New Roman"/>
              </a:rPr>
              <a:t>he </a:t>
            </a:r>
            <a:r>
              <a:rPr dirty="0" sz="1450" spc="-10">
                <a:latin typeface="Times New Roman"/>
                <a:cs typeface="Times New Roman"/>
              </a:rPr>
              <a:t>seized her</a:t>
            </a:r>
            <a:r>
              <a:rPr dirty="0" sz="1450" spc="65">
                <a:latin typeface="Times New Roman"/>
                <a:cs typeface="Times New Roman"/>
              </a:rPr>
              <a:t> </a:t>
            </a:r>
            <a:r>
              <a:rPr dirty="0" sz="1450" spc="-25">
                <a:latin typeface="Times New Roman"/>
                <a:cs typeface="Times New Roman"/>
              </a:rPr>
              <a:t>elbow.</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"My dear one, my </a:t>
            </a:r>
            <a:r>
              <a:rPr dirty="0" sz="1450" spc="-20">
                <a:latin typeface="Times New Roman"/>
                <a:cs typeface="Times New Roman"/>
              </a:rPr>
              <a:t>beauty," </a:t>
            </a:r>
            <a:r>
              <a:rPr dirty="0" sz="1450" spc="-5">
                <a:latin typeface="Times New Roman"/>
                <a:cs typeface="Times New Roman"/>
              </a:rPr>
              <a:t>he </a:t>
            </a:r>
            <a:r>
              <a:rPr dirty="0" sz="1450" spc="-10">
                <a:latin typeface="Times New Roman"/>
                <a:cs typeface="Times New Roman"/>
              </a:rPr>
              <a:t>began to </a:t>
            </a:r>
            <a:r>
              <a:rPr dirty="0" sz="1450" spc="-15">
                <a:latin typeface="Times New Roman"/>
                <a:cs typeface="Times New Roman"/>
              </a:rPr>
              <a:t>whisper, </a:t>
            </a:r>
            <a:r>
              <a:rPr dirty="0" sz="1450" spc="-10">
                <a:latin typeface="Times New Roman"/>
                <a:cs typeface="Times New Roman"/>
              </a:rPr>
              <a:t>kissing the nape </a:t>
            </a:r>
            <a:r>
              <a:rPr dirty="0" sz="1450" spc="-5">
                <a:latin typeface="Times New Roman"/>
                <a:cs typeface="Times New Roman"/>
              </a:rPr>
              <a:t>of </a:t>
            </a:r>
            <a:r>
              <a:rPr dirty="0" sz="1450" spc="-10">
                <a:latin typeface="Times New Roman"/>
                <a:cs typeface="Times New Roman"/>
              </a:rPr>
              <a:t>her  neck; "be sincere, come to me</a:t>
            </a:r>
            <a:r>
              <a:rPr dirty="0" sz="1450" spc="15">
                <a:latin typeface="Times New Roman"/>
                <a:cs typeface="Times New Roman"/>
              </a:rPr>
              <a:t> </a:t>
            </a:r>
            <a:r>
              <a:rPr dirty="0" sz="1450" spc="-25">
                <a:latin typeface="Times New Roman"/>
                <a:cs typeface="Times New Roman"/>
              </a:rPr>
              <a:t>now."</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She slipped </a:t>
            </a:r>
            <a:r>
              <a:rPr dirty="0" sz="1450" spc="-5">
                <a:latin typeface="Times New Roman"/>
                <a:cs typeface="Times New Roman"/>
              </a:rPr>
              <a:t>out of </a:t>
            </a:r>
            <a:r>
              <a:rPr dirty="0" sz="1450" spc="-10">
                <a:latin typeface="Times New Roman"/>
                <a:cs typeface="Times New Roman"/>
              </a:rPr>
              <a:t>his embrace and lifted her head to break </a:t>
            </a:r>
            <a:r>
              <a:rPr dirty="0" sz="1450" spc="-5">
                <a:latin typeface="Times New Roman"/>
                <a:cs typeface="Times New Roman"/>
              </a:rPr>
              <a:t>out </a:t>
            </a:r>
            <a:r>
              <a:rPr dirty="0" sz="1450" spc="-10">
                <a:latin typeface="Times New Roman"/>
                <a:cs typeface="Times New Roman"/>
              </a:rPr>
              <a:t>in  indignation and revolt. But indignation did </a:t>
            </a:r>
            <a:r>
              <a:rPr dirty="0" sz="1450" spc="-5">
                <a:latin typeface="Times New Roman"/>
                <a:cs typeface="Times New Roman"/>
              </a:rPr>
              <a:t>not </a:t>
            </a:r>
            <a:r>
              <a:rPr dirty="0" sz="1450" spc="-10">
                <a:latin typeface="Times New Roman"/>
                <a:cs typeface="Times New Roman"/>
              </a:rPr>
              <a:t>come, and </a:t>
            </a:r>
            <a:r>
              <a:rPr dirty="0" sz="1450" spc="-5">
                <a:latin typeface="Times New Roman"/>
                <a:cs typeface="Times New Roman"/>
              </a:rPr>
              <a:t>of </a:t>
            </a:r>
            <a:r>
              <a:rPr dirty="0" sz="1450" spc="-10">
                <a:latin typeface="Times New Roman"/>
                <a:cs typeface="Times New Roman"/>
              </a:rPr>
              <a:t>all her  praiseworthy virtue and </a:t>
            </a:r>
            <a:r>
              <a:rPr dirty="0" sz="1450" spc="-20">
                <a:latin typeface="Times New Roman"/>
                <a:cs typeface="Times New Roman"/>
              </a:rPr>
              <a:t>purity, </a:t>
            </a:r>
            <a:r>
              <a:rPr dirty="0" sz="1450" spc="-10">
                <a:latin typeface="Times New Roman"/>
                <a:cs typeface="Times New Roman"/>
              </a:rPr>
              <a:t>there was left only enough for her to say that  which all average women say in similar</a:t>
            </a:r>
            <a:r>
              <a:rPr dirty="0" sz="1450" spc="25">
                <a:latin typeface="Times New Roman"/>
                <a:cs typeface="Times New Roman"/>
              </a:rPr>
              <a:t> </a:t>
            </a:r>
            <a:r>
              <a:rPr dirty="0" sz="1450" spc="-10">
                <a:latin typeface="Times New Roman"/>
                <a:cs typeface="Times New Roman"/>
              </a:rPr>
              <a:t>circumstances:</a:t>
            </a:r>
            <a:endParaRPr sz="1450">
              <a:latin typeface="Times New Roman"/>
              <a:cs typeface="Times New Roman"/>
            </a:endParaRPr>
          </a:p>
          <a:p>
            <a:pPr algn="just" marL="268605">
              <a:lnSpc>
                <a:spcPct val="100000"/>
              </a:lnSpc>
              <a:spcBef>
                <a:spcPts val="645"/>
              </a:spcBef>
            </a:pPr>
            <a:r>
              <a:rPr dirty="0" sz="1450" spc="-45">
                <a:latin typeface="Times New Roman"/>
                <a:cs typeface="Times New Roman"/>
              </a:rPr>
              <a:t>"You </a:t>
            </a:r>
            <a:r>
              <a:rPr dirty="0" sz="1450" spc="-10">
                <a:latin typeface="Times New Roman"/>
                <a:cs typeface="Times New Roman"/>
              </a:rPr>
              <a:t>must </a:t>
            </a:r>
            <a:r>
              <a:rPr dirty="0" sz="1450" spc="-5">
                <a:latin typeface="Times New Roman"/>
                <a:cs typeface="Times New Roman"/>
              </a:rPr>
              <a:t>be</a:t>
            </a:r>
            <a:r>
              <a:rPr dirty="0" sz="1450" spc="35">
                <a:latin typeface="Times New Roman"/>
                <a:cs typeface="Times New Roman"/>
              </a:rPr>
              <a:t> </a:t>
            </a:r>
            <a:r>
              <a:rPr dirty="0" sz="1450" spc="-10">
                <a:latin typeface="Times New Roman"/>
                <a:cs typeface="Times New Roman"/>
              </a:rPr>
              <a:t>mad."</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"But really let </a:t>
            </a:r>
            <a:r>
              <a:rPr dirty="0" sz="1450" spc="-5">
                <a:latin typeface="Times New Roman"/>
                <a:cs typeface="Times New Roman"/>
              </a:rPr>
              <a:t>us go," </a:t>
            </a:r>
            <a:r>
              <a:rPr dirty="0" sz="1450" spc="-10">
                <a:latin typeface="Times New Roman"/>
                <a:cs typeface="Times New Roman"/>
              </a:rPr>
              <a:t>continued Ilyin. "Just now and over there </a:t>
            </a:r>
            <a:r>
              <a:rPr dirty="0" sz="1450" spc="-5">
                <a:latin typeface="Times New Roman"/>
                <a:cs typeface="Times New Roman"/>
              </a:rPr>
              <a:t>by </a:t>
            </a:r>
            <a:r>
              <a:rPr dirty="0" sz="1450" spc="-10">
                <a:latin typeface="Times New Roman"/>
                <a:cs typeface="Times New Roman"/>
              </a:rPr>
              <a:t>the  bench </a:t>
            </a:r>
            <a:r>
              <a:rPr dirty="0" sz="1450" spc="-5">
                <a:latin typeface="Times New Roman"/>
                <a:cs typeface="Times New Roman"/>
              </a:rPr>
              <a:t>I </a:t>
            </a:r>
            <a:r>
              <a:rPr dirty="0" sz="1450" spc="-10">
                <a:latin typeface="Times New Roman"/>
                <a:cs typeface="Times New Roman"/>
              </a:rPr>
              <a:t>felt convinced that </a:t>
            </a:r>
            <a:r>
              <a:rPr dirty="0" sz="1450" spc="-5">
                <a:latin typeface="Times New Roman"/>
                <a:cs typeface="Times New Roman"/>
              </a:rPr>
              <a:t>you, </a:t>
            </a:r>
            <a:r>
              <a:rPr dirty="0" sz="1450" spc="-10">
                <a:latin typeface="Times New Roman"/>
                <a:cs typeface="Times New Roman"/>
              </a:rPr>
              <a:t>Sonia, were as helpless as myself. </a:t>
            </a:r>
            <a:r>
              <a:rPr dirty="0" sz="1450" spc="-60">
                <a:latin typeface="Times New Roman"/>
                <a:cs typeface="Times New Roman"/>
              </a:rPr>
              <a:t>You </a:t>
            </a:r>
            <a:r>
              <a:rPr dirty="0" sz="1450" spc="-10">
                <a:latin typeface="Times New Roman"/>
                <a:cs typeface="Times New Roman"/>
              </a:rPr>
              <a:t>too  will </a:t>
            </a:r>
            <a:r>
              <a:rPr dirty="0" sz="1450" spc="-5">
                <a:latin typeface="Times New Roman"/>
                <a:cs typeface="Times New Roman"/>
              </a:rPr>
              <a:t>be </a:t>
            </a:r>
            <a:r>
              <a:rPr dirty="0" sz="1450" spc="-10">
                <a:latin typeface="Times New Roman"/>
                <a:cs typeface="Times New Roman"/>
              </a:rPr>
              <a:t>all the worse for it. </a:t>
            </a:r>
            <a:r>
              <a:rPr dirty="0" sz="1450" spc="-60">
                <a:latin typeface="Times New Roman"/>
                <a:cs typeface="Times New Roman"/>
              </a:rPr>
              <a:t>You </a:t>
            </a:r>
            <a:r>
              <a:rPr dirty="0" sz="1450" spc="-10">
                <a:latin typeface="Times New Roman"/>
                <a:cs typeface="Times New Roman"/>
              </a:rPr>
              <a:t>love me, and </a:t>
            </a:r>
            <a:r>
              <a:rPr dirty="0" sz="1450" spc="-5">
                <a:latin typeface="Times New Roman"/>
                <a:cs typeface="Times New Roman"/>
              </a:rPr>
              <a:t>you </a:t>
            </a:r>
            <a:r>
              <a:rPr dirty="0" sz="1450" spc="-10">
                <a:latin typeface="Times New Roman"/>
                <a:cs typeface="Times New Roman"/>
              </a:rPr>
              <a:t>are making </a:t>
            </a:r>
            <a:r>
              <a:rPr dirty="0" sz="1450" spc="-5">
                <a:latin typeface="Times New Roman"/>
                <a:cs typeface="Times New Roman"/>
              </a:rPr>
              <a:t>a </a:t>
            </a:r>
            <a:r>
              <a:rPr dirty="0" sz="1450" spc="-10">
                <a:latin typeface="Times New Roman"/>
                <a:cs typeface="Times New Roman"/>
              </a:rPr>
              <a:t>useless </a:t>
            </a:r>
            <a:r>
              <a:rPr dirty="0" sz="1450" spc="-15">
                <a:latin typeface="Times New Roman"/>
                <a:cs typeface="Times New Roman"/>
              </a:rPr>
              <a:t>bargain  </a:t>
            </a:r>
            <a:r>
              <a:rPr dirty="0" sz="1450" spc="-10">
                <a:latin typeface="Times New Roman"/>
                <a:cs typeface="Times New Roman"/>
              </a:rPr>
              <a:t>with </a:t>
            </a:r>
            <a:r>
              <a:rPr dirty="0" sz="1450" spc="-5">
                <a:latin typeface="Times New Roman"/>
                <a:cs typeface="Times New Roman"/>
              </a:rPr>
              <a:t>your </a:t>
            </a:r>
            <a:r>
              <a:rPr dirty="0" sz="1450" spc="-10">
                <a:latin typeface="Times New Roman"/>
                <a:cs typeface="Times New Roman"/>
              </a:rPr>
              <a:t>conscience."</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Seeing that she was leaving him </a:t>
            </a:r>
            <a:r>
              <a:rPr dirty="0" sz="1450" spc="-5">
                <a:latin typeface="Times New Roman"/>
                <a:cs typeface="Times New Roman"/>
              </a:rPr>
              <a:t>he </a:t>
            </a:r>
            <a:r>
              <a:rPr dirty="0" sz="1450" spc="-10">
                <a:latin typeface="Times New Roman"/>
                <a:cs typeface="Times New Roman"/>
              </a:rPr>
              <a:t>seized her </a:t>
            </a:r>
            <a:r>
              <a:rPr dirty="0" sz="1450" spc="-5">
                <a:latin typeface="Times New Roman"/>
                <a:cs typeface="Times New Roman"/>
              </a:rPr>
              <a:t>by </a:t>
            </a:r>
            <a:r>
              <a:rPr dirty="0" sz="1450" spc="-10">
                <a:latin typeface="Times New Roman"/>
                <a:cs typeface="Times New Roman"/>
              </a:rPr>
              <a:t>her lace sleeve and ended  quickly:</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"If </a:t>
            </a:r>
            <a:r>
              <a:rPr dirty="0" sz="1450" spc="-5">
                <a:latin typeface="Times New Roman"/>
                <a:cs typeface="Times New Roman"/>
              </a:rPr>
              <a:t>not </a:t>
            </a:r>
            <a:r>
              <a:rPr dirty="0" sz="1450" spc="-20">
                <a:latin typeface="Times New Roman"/>
                <a:cs typeface="Times New Roman"/>
              </a:rPr>
              <a:t>to-day, </a:t>
            </a:r>
            <a:r>
              <a:rPr dirty="0" sz="1450" spc="-10">
                <a:latin typeface="Times New Roman"/>
                <a:cs typeface="Times New Roman"/>
              </a:rPr>
              <a:t>then to-morrow; </a:t>
            </a:r>
            <a:r>
              <a:rPr dirty="0" sz="1450" spc="-5">
                <a:latin typeface="Times New Roman"/>
                <a:cs typeface="Times New Roman"/>
              </a:rPr>
              <a:t>but you </a:t>
            </a:r>
            <a:r>
              <a:rPr dirty="0" sz="1450" spc="-10">
                <a:latin typeface="Times New Roman"/>
                <a:cs typeface="Times New Roman"/>
              </a:rPr>
              <a:t>will have to give </a:t>
            </a:r>
            <a:r>
              <a:rPr dirty="0" sz="1450" spc="-5">
                <a:latin typeface="Times New Roman"/>
                <a:cs typeface="Times New Roman"/>
              </a:rPr>
              <a:t>in. </a:t>
            </a:r>
            <a:r>
              <a:rPr dirty="0" sz="1450" spc="-10">
                <a:latin typeface="Times New Roman"/>
                <a:cs typeface="Times New Roman"/>
              </a:rPr>
              <a:t>What's the  </a:t>
            </a:r>
            <a:r>
              <a:rPr dirty="0" sz="1450" spc="-5">
                <a:latin typeface="Times New Roman"/>
                <a:cs typeface="Times New Roman"/>
              </a:rPr>
              <a:t>good of </a:t>
            </a:r>
            <a:r>
              <a:rPr dirty="0" sz="1450" spc="-10">
                <a:latin typeface="Times New Roman"/>
                <a:cs typeface="Times New Roman"/>
              </a:rPr>
              <a:t>putting if </a:t>
            </a:r>
            <a:r>
              <a:rPr dirty="0" sz="1450" spc="-15">
                <a:latin typeface="Times New Roman"/>
                <a:cs typeface="Times New Roman"/>
              </a:rPr>
              <a:t>off? </a:t>
            </a:r>
            <a:r>
              <a:rPr dirty="0" sz="1450" spc="-10">
                <a:latin typeface="Times New Roman"/>
                <a:cs typeface="Times New Roman"/>
              </a:rPr>
              <a:t>My </a:t>
            </a:r>
            <a:r>
              <a:rPr dirty="0" sz="1450" spc="-20">
                <a:latin typeface="Times New Roman"/>
                <a:cs typeface="Times New Roman"/>
              </a:rPr>
              <a:t>dear, </a:t>
            </a:r>
            <a:r>
              <a:rPr dirty="0" sz="1450" spc="-10">
                <a:latin typeface="Times New Roman"/>
                <a:cs typeface="Times New Roman"/>
              </a:rPr>
              <a:t>my darling Sonia, the verdict has been  pronounced. Why postpone the execution? Why deceive</a:t>
            </a:r>
            <a:r>
              <a:rPr dirty="0" sz="1450" spc="50">
                <a:latin typeface="Times New Roman"/>
                <a:cs typeface="Times New Roman"/>
              </a:rPr>
              <a:t> </a:t>
            </a:r>
            <a:r>
              <a:rPr dirty="0" sz="1450" spc="-10">
                <a:latin typeface="Times New Roman"/>
                <a:cs typeface="Times New Roman"/>
              </a:rPr>
              <a:t>yourself?"</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Sophia</a:t>
            </a:r>
            <a:r>
              <a:rPr dirty="0" sz="1450" spc="195">
                <a:latin typeface="Times New Roman"/>
                <a:cs typeface="Times New Roman"/>
              </a:rPr>
              <a:t> </a:t>
            </a:r>
            <a:r>
              <a:rPr dirty="0" sz="1450" spc="-10">
                <a:latin typeface="Times New Roman"/>
                <a:cs typeface="Times New Roman"/>
              </a:rPr>
              <a:t>Pietrovna</a:t>
            </a:r>
            <a:r>
              <a:rPr dirty="0" sz="1450" spc="200">
                <a:latin typeface="Times New Roman"/>
                <a:cs typeface="Times New Roman"/>
              </a:rPr>
              <a:t> </a:t>
            </a:r>
            <a:r>
              <a:rPr dirty="0" sz="1450" spc="-10">
                <a:latin typeface="Times New Roman"/>
                <a:cs typeface="Times New Roman"/>
              </a:rPr>
              <a:t>broke</a:t>
            </a:r>
            <a:r>
              <a:rPr dirty="0" sz="1450" spc="195">
                <a:latin typeface="Times New Roman"/>
                <a:cs typeface="Times New Roman"/>
              </a:rPr>
              <a:t> </a:t>
            </a:r>
            <a:r>
              <a:rPr dirty="0" sz="1450" spc="-10">
                <a:latin typeface="Times New Roman"/>
                <a:cs typeface="Times New Roman"/>
              </a:rPr>
              <a:t>away</a:t>
            </a:r>
            <a:r>
              <a:rPr dirty="0" sz="1450" spc="200">
                <a:latin typeface="Times New Roman"/>
                <a:cs typeface="Times New Roman"/>
              </a:rPr>
              <a:t> </a:t>
            </a:r>
            <a:r>
              <a:rPr dirty="0" sz="1450" spc="-10">
                <a:latin typeface="Times New Roman"/>
                <a:cs typeface="Times New Roman"/>
              </a:rPr>
              <a:t>from</a:t>
            </a:r>
            <a:r>
              <a:rPr dirty="0" sz="1450" spc="200">
                <a:latin typeface="Times New Roman"/>
                <a:cs typeface="Times New Roman"/>
              </a:rPr>
              <a:t> </a:t>
            </a:r>
            <a:r>
              <a:rPr dirty="0" sz="1450" spc="-10">
                <a:latin typeface="Times New Roman"/>
                <a:cs typeface="Times New Roman"/>
              </a:rPr>
              <a:t>him</a:t>
            </a:r>
            <a:r>
              <a:rPr dirty="0" sz="1450" spc="195">
                <a:latin typeface="Times New Roman"/>
                <a:cs typeface="Times New Roman"/>
              </a:rPr>
              <a:t> </a:t>
            </a:r>
            <a:r>
              <a:rPr dirty="0" sz="1450" spc="-10">
                <a:latin typeface="Times New Roman"/>
                <a:cs typeface="Times New Roman"/>
              </a:rPr>
              <a:t>and</a:t>
            </a:r>
            <a:r>
              <a:rPr dirty="0" sz="1450" spc="200">
                <a:latin typeface="Times New Roman"/>
                <a:cs typeface="Times New Roman"/>
              </a:rPr>
              <a:t> </a:t>
            </a:r>
            <a:r>
              <a:rPr dirty="0" sz="1450" spc="-10">
                <a:latin typeface="Times New Roman"/>
                <a:cs typeface="Times New Roman"/>
              </a:rPr>
              <a:t>suddenly</a:t>
            </a:r>
            <a:r>
              <a:rPr dirty="0" sz="1450" spc="200">
                <a:latin typeface="Times New Roman"/>
                <a:cs typeface="Times New Roman"/>
              </a:rPr>
              <a:t> </a:t>
            </a:r>
            <a:r>
              <a:rPr dirty="0" sz="1450" spc="-10">
                <a:latin typeface="Times New Roman"/>
                <a:cs typeface="Times New Roman"/>
              </a:rPr>
              <a:t>disappeared</a:t>
            </a:r>
            <a:r>
              <a:rPr dirty="0" sz="1450" spc="195">
                <a:latin typeface="Times New Roman"/>
                <a:cs typeface="Times New Roman"/>
              </a:rPr>
              <a:t> </a:t>
            </a:r>
            <a:r>
              <a:rPr dirty="0" sz="1450" spc="-10">
                <a:latin typeface="Times New Roman"/>
                <a:cs typeface="Times New Roman"/>
              </a:rPr>
              <a:t>inside</a:t>
            </a:r>
            <a:endParaRPr sz="145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075" cy="9363075"/>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the </a:t>
            </a:r>
            <a:r>
              <a:rPr dirty="0" sz="1450" spc="-25">
                <a:latin typeface="Times New Roman"/>
                <a:cs typeface="Times New Roman"/>
              </a:rPr>
              <a:t>door. </a:t>
            </a:r>
            <a:r>
              <a:rPr dirty="0" sz="1450" spc="-10">
                <a:latin typeface="Times New Roman"/>
                <a:cs typeface="Times New Roman"/>
              </a:rPr>
              <a:t>She returned to the drawing-room, shut the piano </a:t>
            </a:r>
            <a:r>
              <a:rPr dirty="0" sz="1450" spc="-15">
                <a:latin typeface="Times New Roman"/>
                <a:cs typeface="Times New Roman"/>
              </a:rPr>
              <a:t>mechanically,  </a:t>
            </a:r>
            <a:r>
              <a:rPr dirty="0" sz="1450" spc="-10">
                <a:latin typeface="Times New Roman"/>
                <a:cs typeface="Times New Roman"/>
              </a:rPr>
              <a:t>stared for </a:t>
            </a:r>
            <a:r>
              <a:rPr dirty="0" sz="1450" spc="-5">
                <a:latin typeface="Times New Roman"/>
                <a:cs typeface="Times New Roman"/>
              </a:rPr>
              <a:t>a </a:t>
            </a:r>
            <a:r>
              <a:rPr dirty="0" sz="1450" spc="-10">
                <a:latin typeface="Times New Roman"/>
                <a:cs typeface="Times New Roman"/>
              </a:rPr>
              <a:t>long time at the cover </a:t>
            </a:r>
            <a:r>
              <a:rPr dirty="0" sz="1450" spc="-5">
                <a:latin typeface="Times New Roman"/>
                <a:cs typeface="Times New Roman"/>
              </a:rPr>
              <a:t>of a </a:t>
            </a:r>
            <a:r>
              <a:rPr dirty="0" sz="1450" spc="-10">
                <a:latin typeface="Times New Roman"/>
                <a:cs typeface="Times New Roman"/>
              </a:rPr>
              <a:t>music </a:t>
            </a:r>
            <a:r>
              <a:rPr dirty="0" sz="1450" spc="-5">
                <a:latin typeface="Times New Roman"/>
                <a:cs typeface="Times New Roman"/>
              </a:rPr>
              <a:t>book, </a:t>
            </a:r>
            <a:r>
              <a:rPr dirty="0" sz="1450" spc="-10">
                <a:latin typeface="Times New Roman"/>
                <a:cs typeface="Times New Roman"/>
              </a:rPr>
              <a:t>and sat down. She could  neither stand </a:t>
            </a:r>
            <a:r>
              <a:rPr dirty="0" sz="1450" spc="-5">
                <a:latin typeface="Times New Roman"/>
                <a:cs typeface="Times New Roman"/>
              </a:rPr>
              <a:t>nor think.... </a:t>
            </a:r>
            <a:r>
              <a:rPr dirty="0" sz="1450" spc="-10">
                <a:latin typeface="Times New Roman"/>
                <a:cs typeface="Times New Roman"/>
              </a:rPr>
              <a:t>From her agitation and passion remained only an  awful weakness mingled with laziness and tiredness. Her conscience  whispered to her that she had behaved wickedly and foolishly to-night, like </a:t>
            </a:r>
            <a:r>
              <a:rPr dirty="0" sz="1450" spc="-5">
                <a:latin typeface="Times New Roman"/>
                <a:cs typeface="Times New Roman"/>
              </a:rPr>
              <a:t>a  </a:t>
            </a:r>
            <a:r>
              <a:rPr dirty="0" sz="1450" spc="-10">
                <a:latin typeface="Times New Roman"/>
                <a:cs typeface="Times New Roman"/>
              </a:rPr>
              <a:t>madwoman; that just now she had been kissed </a:t>
            </a:r>
            <a:r>
              <a:rPr dirty="0" sz="1450" spc="-5">
                <a:latin typeface="Times New Roman"/>
                <a:cs typeface="Times New Roman"/>
              </a:rPr>
              <a:t>on </a:t>
            </a:r>
            <a:r>
              <a:rPr dirty="0" sz="1450" spc="-10">
                <a:latin typeface="Times New Roman"/>
                <a:cs typeface="Times New Roman"/>
              </a:rPr>
              <a:t>the terrace, and even now  she had some strange sensation in her waist and in her </a:t>
            </a:r>
            <a:r>
              <a:rPr dirty="0" sz="1450" spc="-25">
                <a:latin typeface="Times New Roman"/>
                <a:cs typeface="Times New Roman"/>
              </a:rPr>
              <a:t>elbow. </a:t>
            </a:r>
            <a:r>
              <a:rPr dirty="0" sz="1450" spc="-10">
                <a:latin typeface="Times New Roman"/>
                <a:cs typeface="Times New Roman"/>
              </a:rPr>
              <a:t>Not </a:t>
            </a:r>
            <a:r>
              <a:rPr dirty="0" sz="1450" spc="-5">
                <a:latin typeface="Times New Roman"/>
                <a:cs typeface="Times New Roman"/>
              </a:rPr>
              <a:t>a </a:t>
            </a:r>
            <a:r>
              <a:rPr dirty="0" sz="1450" spc="-10">
                <a:latin typeface="Times New Roman"/>
                <a:cs typeface="Times New Roman"/>
              </a:rPr>
              <a:t>soul was  in the drawing-room. Only </a:t>
            </a:r>
            <a:r>
              <a:rPr dirty="0" sz="1450" spc="-5">
                <a:latin typeface="Times New Roman"/>
                <a:cs typeface="Times New Roman"/>
              </a:rPr>
              <a:t>a </a:t>
            </a:r>
            <a:r>
              <a:rPr dirty="0" sz="1450" spc="-10">
                <a:latin typeface="Times New Roman"/>
                <a:cs typeface="Times New Roman"/>
              </a:rPr>
              <a:t>single candle was burning. Madame Loubianzev  sat </a:t>
            </a:r>
            <a:r>
              <a:rPr dirty="0" sz="1450" spc="-5">
                <a:latin typeface="Times New Roman"/>
                <a:cs typeface="Times New Roman"/>
              </a:rPr>
              <a:t>on a </a:t>
            </a:r>
            <a:r>
              <a:rPr dirty="0" sz="1450" spc="-10">
                <a:latin typeface="Times New Roman"/>
                <a:cs typeface="Times New Roman"/>
              </a:rPr>
              <a:t>little round stool before the piano without stirring as if waiting for  something, and as if taking advantage </a:t>
            </a:r>
            <a:r>
              <a:rPr dirty="0" sz="1450" spc="-5">
                <a:latin typeface="Times New Roman"/>
                <a:cs typeface="Times New Roman"/>
              </a:rPr>
              <a:t>of </a:t>
            </a:r>
            <a:r>
              <a:rPr dirty="0" sz="1450" spc="-10">
                <a:latin typeface="Times New Roman"/>
                <a:cs typeface="Times New Roman"/>
              </a:rPr>
              <a:t>her extreme exhaustion and the dark  </a:t>
            </a:r>
            <a:r>
              <a:rPr dirty="0" sz="1450" spc="-5">
                <a:latin typeface="Times New Roman"/>
                <a:cs typeface="Times New Roman"/>
              </a:rPr>
              <a:t>a </a:t>
            </a:r>
            <a:r>
              <a:rPr dirty="0" sz="1450" spc="-10">
                <a:latin typeface="Times New Roman"/>
                <a:cs typeface="Times New Roman"/>
              </a:rPr>
              <a:t>heavy unconquerable desire began to possess </a:t>
            </a:r>
            <a:r>
              <a:rPr dirty="0" sz="1450" spc="-30">
                <a:latin typeface="Times New Roman"/>
                <a:cs typeface="Times New Roman"/>
              </a:rPr>
              <a:t>her. </a:t>
            </a:r>
            <a:r>
              <a:rPr dirty="0" sz="1450" spc="-10">
                <a:latin typeface="Times New Roman"/>
                <a:cs typeface="Times New Roman"/>
              </a:rPr>
              <a:t>Like </a:t>
            </a:r>
            <a:r>
              <a:rPr dirty="0" sz="1450" spc="-5">
                <a:latin typeface="Times New Roman"/>
                <a:cs typeface="Times New Roman"/>
              </a:rPr>
              <a:t>a </a:t>
            </a:r>
            <a:r>
              <a:rPr dirty="0" sz="1450" spc="-15">
                <a:latin typeface="Times New Roman"/>
                <a:cs typeface="Times New Roman"/>
              </a:rPr>
              <a:t>boa-constrictor, </a:t>
            </a:r>
            <a:r>
              <a:rPr dirty="0" sz="1450" spc="-10">
                <a:latin typeface="Times New Roman"/>
                <a:cs typeface="Times New Roman"/>
              </a:rPr>
              <a:t>it  enchained her limbs and soul. It grew every second and was </a:t>
            </a:r>
            <a:r>
              <a:rPr dirty="0" sz="1450" spc="-5">
                <a:latin typeface="Times New Roman"/>
                <a:cs typeface="Times New Roman"/>
              </a:rPr>
              <a:t>no </a:t>
            </a:r>
            <a:r>
              <a:rPr dirty="0" sz="1450" spc="-10">
                <a:latin typeface="Times New Roman"/>
                <a:cs typeface="Times New Roman"/>
              </a:rPr>
              <a:t>longer  threatening, </a:t>
            </a:r>
            <a:r>
              <a:rPr dirty="0" sz="1450" spc="-5">
                <a:latin typeface="Times New Roman"/>
                <a:cs typeface="Times New Roman"/>
              </a:rPr>
              <a:t>but </a:t>
            </a:r>
            <a:r>
              <a:rPr dirty="0" sz="1450" spc="-10">
                <a:latin typeface="Times New Roman"/>
                <a:cs typeface="Times New Roman"/>
              </a:rPr>
              <a:t>stood clear before her in all its</a:t>
            </a:r>
            <a:r>
              <a:rPr dirty="0" sz="1450" spc="45">
                <a:latin typeface="Times New Roman"/>
                <a:cs typeface="Times New Roman"/>
              </a:rPr>
              <a:t> </a:t>
            </a:r>
            <a:r>
              <a:rPr dirty="0" sz="1450" spc="-10">
                <a:latin typeface="Times New Roman"/>
                <a:cs typeface="Times New Roman"/>
              </a:rPr>
              <a:t>nakedness.</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She sat thus for half an </a:t>
            </a:r>
            <a:r>
              <a:rPr dirty="0" sz="1450" spc="-20">
                <a:latin typeface="Times New Roman"/>
                <a:cs typeface="Times New Roman"/>
              </a:rPr>
              <a:t>hour, </a:t>
            </a:r>
            <a:r>
              <a:rPr dirty="0" sz="1450" spc="-5">
                <a:latin typeface="Times New Roman"/>
                <a:cs typeface="Times New Roman"/>
              </a:rPr>
              <a:t>not </a:t>
            </a:r>
            <a:r>
              <a:rPr dirty="0" sz="1450" spc="-10">
                <a:latin typeface="Times New Roman"/>
                <a:cs typeface="Times New Roman"/>
              </a:rPr>
              <a:t>moving, and </a:t>
            </a:r>
            <a:r>
              <a:rPr dirty="0" sz="1450" spc="-5">
                <a:latin typeface="Times New Roman"/>
                <a:cs typeface="Times New Roman"/>
              </a:rPr>
              <a:t>not </a:t>
            </a:r>
            <a:r>
              <a:rPr dirty="0" sz="1450" spc="-10">
                <a:latin typeface="Times New Roman"/>
                <a:cs typeface="Times New Roman"/>
              </a:rPr>
              <a:t>stopping herself from  thinking </a:t>
            </a:r>
            <a:r>
              <a:rPr dirty="0" sz="1450" spc="-5">
                <a:latin typeface="Times New Roman"/>
                <a:cs typeface="Times New Roman"/>
              </a:rPr>
              <a:t>of </a:t>
            </a:r>
            <a:r>
              <a:rPr dirty="0" sz="1450" spc="-10">
                <a:latin typeface="Times New Roman"/>
                <a:cs typeface="Times New Roman"/>
              </a:rPr>
              <a:t>Ilyin. Then she </a:t>
            </a:r>
            <a:r>
              <a:rPr dirty="0" sz="1450" spc="-5">
                <a:latin typeface="Times New Roman"/>
                <a:cs typeface="Times New Roman"/>
              </a:rPr>
              <a:t>got up </a:t>
            </a:r>
            <a:r>
              <a:rPr dirty="0" sz="1450" spc="-10">
                <a:latin typeface="Times New Roman"/>
                <a:cs typeface="Times New Roman"/>
              </a:rPr>
              <a:t>lazily and went slowly into the bed-room.  Andrey Ilyitch was in bed </a:t>
            </a:r>
            <a:r>
              <a:rPr dirty="0" sz="1450" spc="-20">
                <a:latin typeface="Times New Roman"/>
                <a:cs typeface="Times New Roman"/>
              </a:rPr>
              <a:t>already. </a:t>
            </a:r>
            <a:r>
              <a:rPr dirty="0" sz="1450" spc="-10">
                <a:latin typeface="Times New Roman"/>
                <a:cs typeface="Times New Roman"/>
              </a:rPr>
              <a:t>She sat </a:t>
            </a:r>
            <a:r>
              <a:rPr dirty="0" sz="1450" spc="-5">
                <a:latin typeface="Times New Roman"/>
                <a:cs typeface="Times New Roman"/>
              </a:rPr>
              <a:t>by </a:t>
            </a:r>
            <a:r>
              <a:rPr dirty="0" sz="1450" spc="-10">
                <a:latin typeface="Times New Roman"/>
                <a:cs typeface="Times New Roman"/>
              </a:rPr>
              <a:t>the window and gave herself to  her desire. She felt </a:t>
            </a:r>
            <a:r>
              <a:rPr dirty="0" sz="1450" spc="-5">
                <a:latin typeface="Times New Roman"/>
                <a:cs typeface="Times New Roman"/>
              </a:rPr>
              <a:t>no </a:t>
            </a:r>
            <a:r>
              <a:rPr dirty="0" sz="1450" spc="-10">
                <a:latin typeface="Times New Roman"/>
                <a:cs typeface="Times New Roman"/>
              </a:rPr>
              <a:t>more "confusion." All her feelings and thoughts pressed  lovingly round some clear purpose. She still had </a:t>
            </a:r>
            <a:r>
              <a:rPr dirty="0" sz="1450" spc="-5">
                <a:latin typeface="Times New Roman"/>
                <a:cs typeface="Times New Roman"/>
              </a:rPr>
              <a:t>a </a:t>
            </a:r>
            <a:r>
              <a:rPr dirty="0" sz="1450" spc="-10">
                <a:latin typeface="Times New Roman"/>
                <a:cs typeface="Times New Roman"/>
              </a:rPr>
              <a:t>mind to struggle, </a:t>
            </a:r>
            <a:r>
              <a:rPr dirty="0" sz="1450" spc="-5">
                <a:latin typeface="Times New Roman"/>
                <a:cs typeface="Times New Roman"/>
              </a:rPr>
              <a:t>but  </a:t>
            </a:r>
            <a:r>
              <a:rPr dirty="0" sz="1450" spc="-10">
                <a:latin typeface="Times New Roman"/>
                <a:cs typeface="Times New Roman"/>
              </a:rPr>
              <a:t>instantly she waved her hand </a:t>
            </a:r>
            <a:r>
              <a:rPr dirty="0" sz="1450" spc="-20">
                <a:latin typeface="Times New Roman"/>
                <a:cs typeface="Times New Roman"/>
              </a:rPr>
              <a:t>impotently,</a:t>
            </a:r>
            <a:r>
              <a:rPr dirty="0" sz="1450" spc="320">
                <a:latin typeface="Times New Roman"/>
                <a:cs typeface="Times New Roman"/>
              </a:rPr>
              <a:t> </a:t>
            </a:r>
            <a:r>
              <a:rPr dirty="0" sz="1450" spc="-10">
                <a:latin typeface="Times New Roman"/>
                <a:cs typeface="Times New Roman"/>
              </a:rPr>
              <a:t>realising the strength and the  determination </a:t>
            </a:r>
            <a:r>
              <a:rPr dirty="0" sz="1450" spc="-5">
                <a:latin typeface="Times New Roman"/>
                <a:cs typeface="Times New Roman"/>
              </a:rPr>
              <a:t>of </a:t>
            </a:r>
            <a:r>
              <a:rPr dirty="0" sz="1450" spc="-10">
                <a:latin typeface="Times New Roman"/>
                <a:cs typeface="Times New Roman"/>
              </a:rPr>
              <a:t>the foe. </a:t>
            </a:r>
            <a:r>
              <a:rPr dirty="0" sz="1450" spc="-60">
                <a:latin typeface="Times New Roman"/>
                <a:cs typeface="Times New Roman"/>
              </a:rPr>
              <a:t>To </a:t>
            </a:r>
            <a:r>
              <a:rPr dirty="0" sz="1450" spc="-10">
                <a:latin typeface="Times New Roman"/>
                <a:cs typeface="Times New Roman"/>
              </a:rPr>
              <a:t>fight him power and strength were </a:t>
            </a:r>
            <a:r>
              <a:rPr dirty="0" sz="1450" spc="-20">
                <a:latin typeface="Times New Roman"/>
                <a:cs typeface="Times New Roman"/>
              </a:rPr>
              <a:t>necessary, </a:t>
            </a:r>
            <a:r>
              <a:rPr dirty="0" sz="1450" spc="-5">
                <a:latin typeface="Times New Roman"/>
                <a:cs typeface="Times New Roman"/>
              </a:rPr>
              <a:t>but  </a:t>
            </a:r>
            <a:r>
              <a:rPr dirty="0" sz="1450" spc="-10">
                <a:latin typeface="Times New Roman"/>
                <a:cs typeface="Times New Roman"/>
              </a:rPr>
              <a:t>her birth, up-bringing and life had given her nothing </a:t>
            </a:r>
            <a:r>
              <a:rPr dirty="0" sz="1450" spc="-5">
                <a:latin typeface="Times New Roman"/>
                <a:cs typeface="Times New Roman"/>
              </a:rPr>
              <a:t>on </a:t>
            </a:r>
            <a:r>
              <a:rPr dirty="0" sz="1450" spc="-10">
                <a:latin typeface="Times New Roman"/>
                <a:cs typeface="Times New Roman"/>
              </a:rPr>
              <a:t>which to</a:t>
            </a:r>
            <a:r>
              <a:rPr dirty="0" sz="1450" spc="100">
                <a:latin typeface="Times New Roman"/>
                <a:cs typeface="Times New Roman"/>
              </a:rPr>
              <a:t> </a:t>
            </a:r>
            <a:r>
              <a:rPr dirty="0" sz="1450" spc="-10">
                <a:latin typeface="Times New Roman"/>
                <a:cs typeface="Times New Roman"/>
              </a:rPr>
              <a:t>lean.</a:t>
            </a:r>
            <a:endParaRPr sz="1450">
              <a:latin typeface="Times New Roman"/>
              <a:cs typeface="Times New Roman"/>
            </a:endParaRPr>
          </a:p>
          <a:p>
            <a:pPr algn="just" marL="12700" marR="8255" indent="255904">
              <a:lnSpc>
                <a:spcPts val="1730"/>
              </a:lnSpc>
              <a:spcBef>
                <a:spcPts val="705"/>
              </a:spcBef>
            </a:pPr>
            <a:r>
              <a:rPr dirty="0" sz="1450" spc="-30">
                <a:latin typeface="Times New Roman"/>
                <a:cs typeface="Times New Roman"/>
              </a:rPr>
              <a:t>"You're </a:t>
            </a:r>
            <a:r>
              <a:rPr dirty="0" sz="1450" spc="-10">
                <a:latin typeface="Times New Roman"/>
                <a:cs typeface="Times New Roman"/>
              </a:rPr>
              <a:t>immoral, you're horrible," she tormented herself for her weakness.  </a:t>
            </a:r>
            <a:r>
              <a:rPr dirty="0" sz="1450" spc="-30">
                <a:latin typeface="Times New Roman"/>
                <a:cs typeface="Times New Roman"/>
              </a:rPr>
              <a:t>"You're </a:t>
            </a:r>
            <a:r>
              <a:rPr dirty="0" sz="1450" spc="-5">
                <a:latin typeface="Times New Roman"/>
                <a:cs typeface="Times New Roman"/>
              </a:rPr>
              <a:t>a </a:t>
            </a:r>
            <a:r>
              <a:rPr dirty="0" sz="1450" spc="-10">
                <a:latin typeface="Times New Roman"/>
                <a:cs typeface="Times New Roman"/>
              </a:rPr>
              <a:t>nice sort, </a:t>
            </a:r>
            <a:r>
              <a:rPr dirty="0" sz="1450" spc="-5">
                <a:latin typeface="Times New Roman"/>
                <a:cs typeface="Times New Roman"/>
              </a:rPr>
              <a:t>you</a:t>
            </a:r>
            <a:r>
              <a:rPr dirty="0" sz="1450" spc="25">
                <a:latin typeface="Times New Roman"/>
                <a:cs typeface="Times New Roman"/>
              </a:rPr>
              <a:t> </a:t>
            </a:r>
            <a:r>
              <a:rPr dirty="0" sz="1450" spc="-10">
                <a:latin typeface="Times New Roman"/>
                <a:cs typeface="Times New Roman"/>
              </a:rPr>
              <a:t>are!"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So indignant was her insulted modesty at this weakness that she called  herself all the bad names that she knew and she related to herself many  insulting, degrading truths. Thus she told herself that she never was moral, and  she had </a:t>
            </a:r>
            <a:r>
              <a:rPr dirty="0" sz="1450" spc="-5">
                <a:latin typeface="Times New Roman"/>
                <a:cs typeface="Times New Roman"/>
              </a:rPr>
              <a:t>not </a:t>
            </a:r>
            <a:r>
              <a:rPr dirty="0" sz="1450" spc="-10">
                <a:latin typeface="Times New Roman"/>
                <a:cs typeface="Times New Roman"/>
              </a:rPr>
              <a:t>fallen before only because there was </a:t>
            </a:r>
            <a:r>
              <a:rPr dirty="0" sz="1450" spc="-5">
                <a:latin typeface="Times New Roman"/>
                <a:cs typeface="Times New Roman"/>
              </a:rPr>
              <a:t>no </a:t>
            </a:r>
            <a:r>
              <a:rPr dirty="0" sz="1450" spc="-10">
                <a:latin typeface="Times New Roman"/>
                <a:cs typeface="Times New Roman"/>
              </a:rPr>
              <a:t>pretext, that her day-long  struggle had been nothing </a:t>
            </a:r>
            <a:r>
              <a:rPr dirty="0" sz="1450" spc="-5">
                <a:latin typeface="Times New Roman"/>
                <a:cs typeface="Times New Roman"/>
              </a:rPr>
              <a:t>but a </a:t>
            </a:r>
            <a:r>
              <a:rPr dirty="0" sz="1450" spc="-10">
                <a:latin typeface="Times New Roman"/>
                <a:cs typeface="Times New Roman"/>
              </a:rPr>
              <a:t>game and </a:t>
            </a:r>
            <a:r>
              <a:rPr dirty="0" sz="1450" spc="-5">
                <a:latin typeface="Times New Roman"/>
                <a:cs typeface="Times New Roman"/>
              </a:rPr>
              <a:t>a</a:t>
            </a:r>
            <a:r>
              <a:rPr dirty="0" sz="1450" spc="25">
                <a:latin typeface="Times New Roman"/>
                <a:cs typeface="Times New Roman"/>
              </a:rPr>
              <a:t> </a:t>
            </a:r>
            <a:r>
              <a:rPr dirty="0" sz="1450" spc="-15">
                <a:latin typeface="Times New Roman"/>
                <a:cs typeface="Times New Roman"/>
              </a:rPr>
              <a:t>comedy....</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admit that </a:t>
            </a:r>
            <a:r>
              <a:rPr dirty="0" sz="1450" spc="-5">
                <a:latin typeface="Times New Roman"/>
                <a:cs typeface="Times New Roman"/>
              </a:rPr>
              <a:t>I </a:t>
            </a:r>
            <a:r>
              <a:rPr dirty="0" sz="1450" spc="-10">
                <a:latin typeface="Times New Roman"/>
                <a:cs typeface="Times New Roman"/>
              </a:rPr>
              <a:t>struggled," she thought, "but what kind </a:t>
            </a:r>
            <a:r>
              <a:rPr dirty="0" sz="1450" spc="-5">
                <a:latin typeface="Times New Roman"/>
                <a:cs typeface="Times New Roman"/>
              </a:rPr>
              <a:t>of a </a:t>
            </a:r>
            <a:r>
              <a:rPr dirty="0" sz="1450" spc="-10">
                <a:latin typeface="Times New Roman"/>
                <a:cs typeface="Times New Roman"/>
              </a:rPr>
              <a:t>fight was  it? Even prostitutes struggle before they sell themselves, and still they </a:t>
            </a:r>
            <a:r>
              <a:rPr dirty="0" sz="1450" spc="-5">
                <a:latin typeface="Times New Roman"/>
                <a:cs typeface="Times New Roman"/>
              </a:rPr>
              <a:t>do </a:t>
            </a:r>
            <a:r>
              <a:rPr dirty="0" sz="1450" spc="-10">
                <a:latin typeface="Times New Roman"/>
                <a:cs typeface="Times New Roman"/>
              </a:rPr>
              <a:t>sell  themselves. It's </a:t>
            </a:r>
            <a:r>
              <a:rPr dirty="0" sz="1450" spc="-5">
                <a:latin typeface="Times New Roman"/>
                <a:cs typeface="Times New Roman"/>
              </a:rPr>
              <a:t>a </a:t>
            </a:r>
            <a:r>
              <a:rPr dirty="0" sz="1450" spc="-10">
                <a:latin typeface="Times New Roman"/>
                <a:cs typeface="Times New Roman"/>
              </a:rPr>
              <a:t>pretty sort </a:t>
            </a:r>
            <a:r>
              <a:rPr dirty="0" sz="1450" spc="-5">
                <a:latin typeface="Times New Roman"/>
                <a:cs typeface="Times New Roman"/>
              </a:rPr>
              <a:t>of </a:t>
            </a:r>
            <a:r>
              <a:rPr dirty="0" sz="1450" spc="-10">
                <a:latin typeface="Times New Roman"/>
                <a:cs typeface="Times New Roman"/>
              </a:rPr>
              <a:t>fight. Like milk, turns in </a:t>
            </a:r>
            <a:r>
              <a:rPr dirty="0" sz="1450" spc="-5">
                <a:latin typeface="Times New Roman"/>
                <a:cs typeface="Times New Roman"/>
              </a:rPr>
              <a:t>a </a:t>
            </a:r>
            <a:r>
              <a:rPr dirty="0" sz="1450" spc="-25">
                <a:latin typeface="Times New Roman"/>
                <a:cs typeface="Times New Roman"/>
              </a:rPr>
              <a:t>day." </a:t>
            </a:r>
            <a:r>
              <a:rPr dirty="0" sz="1450" spc="-10">
                <a:latin typeface="Times New Roman"/>
                <a:cs typeface="Times New Roman"/>
              </a:rPr>
              <a:t>She realised  that it was </a:t>
            </a:r>
            <a:r>
              <a:rPr dirty="0" sz="1450" spc="-5">
                <a:latin typeface="Times New Roman"/>
                <a:cs typeface="Times New Roman"/>
              </a:rPr>
              <a:t>not </a:t>
            </a:r>
            <a:r>
              <a:rPr dirty="0" sz="1450" spc="-10">
                <a:latin typeface="Times New Roman"/>
                <a:cs typeface="Times New Roman"/>
              </a:rPr>
              <a:t>love that drew her from her home </a:t>
            </a:r>
            <a:r>
              <a:rPr dirty="0" sz="1450" spc="-5">
                <a:latin typeface="Times New Roman"/>
                <a:cs typeface="Times New Roman"/>
              </a:rPr>
              <a:t>nor </a:t>
            </a:r>
            <a:r>
              <a:rPr dirty="0" sz="1450" spc="-10">
                <a:latin typeface="Times New Roman"/>
                <a:cs typeface="Times New Roman"/>
              </a:rPr>
              <a:t>Ilyin's </a:t>
            </a:r>
            <a:r>
              <a:rPr dirty="0" sz="1450" spc="-15">
                <a:latin typeface="Times New Roman"/>
                <a:cs typeface="Times New Roman"/>
              </a:rPr>
              <a:t>personality, </a:t>
            </a:r>
            <a:r>
              <a:rPr dirty="0" sz="1450" spc="-5">
                <a:latin typeface="Times New Roman"/>
                <a:cs typeface="Times New Roman"/>
              </a:rPr>
              <a:t>but </a:t>
            </a:r>
            <a:r>
              <a:rPr dirty="0" sz="1450" spc="-10">
                <a:latin typeface="Times New Roman"/>
                <a:cs typeface="Times New Roman"/>
              </a:rPr>
              <a:t>the  sensations which await </a:t>
            </a:r>
            <a:r>
              <a:rPr dirty="0" sz="1450" spc="-20">
                <a:latin typeface="Times New Roman"/>
                <a:cs typeface="Times New Roman"/>
              </a:rPr>
              <a:t>her.... </a:t>
            </a:r>
            <a:r>
              <a:rPr dirty="0" sz="1450" spc="-10">
                <a:latin typeface="Times New Roman"/>
                <a:cs typeface="Times New Roman"/>
              </a:rPr>
              <a:t>A little week-end type like the rest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"When the </a:t>
            </a:r>
            <a:r>
              <a:rPr dirty="0" sz="1450" spc="-5">
                <a:latin typeface="Times New Roman"/>
                <a:cs typeface="Times New Roman"/>
              </a:rPr>
              <a:t>young </a:t>
            </a:r>
            <a:r>
              <a:rPr dirty="0" sz="1450" spc="-10">
                <a:latin typeface="Times New Roman"/>
                <a:cs typeface="Times New Roman"/>
              </a:rPr>
              <a:t>bird's mother was killed," </a:t>
            </a:r>
            <a:r>
              <a:rPr dirty="0" sz="1450" spc="-5">
                <a:latin typeface="Times New Roman"/>
                <a:cs typeface="Times New Roman"/>
              </a:rPr>
              <a:t>a </a:t>
            </a:r>
            <a:r>
              <a:rPr dirty="0" sz="1450" spc="-10">
                <a:latin typeface="Times New Roman"/>
                <a:cs typeface="Times New Roman"/>
              </a:rPr>
              <a:t>hoarse tenor finished  singing.</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going, </a:t>
            </a:r>
            <a:r>
              <a:rPr dirty="0" sz="1450" spc="-10">
                <a:latin typeface="Times New Roman"/>
                <a:cs typeface="Times New Roman"/>
              </a:rPr>
              <a:t>it's time, </a:t>
            </a:r>
            <a:r>
              <a:rPr dirty="0" sz="1450" spc="-5">
                <a:latin typeface="Times New Roman"/>
                <a:cs typeface="Times New Roman"/>
              </a:rPr>
              <a:t>thought </a:t>
            </a:r>
            <a:r>
              <a:rPr dirty="0" sz="1450" spc="-10">
                <a:latin typeface="Times New Roman"/>
                <a:cs typeface="Times New Roman"/>
              </a:rPr>
              <a:t>Sophia Pietrovna. Her heart began to beat  with </a:t>
            </a:r>
            <a:r>
              <a:rPr dirty="0" sz="1450" spc="-5">
                <a:latin typeface="Times New Roman"/>
                <a:cs typeface="Times New Roman"/>
              </a:rPr>
              <a:t>a </a:t>
            </a:r>
            <a:r>
              <a:rPr dirty="0" sz="1450" spc="-10">
                <a:latin typeface="Times New Roman"/>
                <a:cs typeface="Times New Roman"/>
              </a:rPr>
              <a:t>frightful</a:t>
            </a:r>
            <a:r>
              <a:rPr dirty="0" sz="1450" spc="-5">
                <a:latin typeface="Times New Roman"/>
                <a:cs typeface="Times New Roman"/>
              </a:rPr>
              <a:t> </a:t>
            </a:r>
            <a:r>
              <a:rPr dirty="0" sz="1450" spc="-10">
                <a:latin typeface="Times New Roman"/>
                <a:cs typeface="Times New Roman"/>
              </a:rPr>
              <a:t>force.</a:t>
            </a:r>
            <a:endParaRPr sz="1450">
              <a:latin typeface="Times New Roman"/>
              <a:cs typeface="Times New Roman"/>
            </a:endParaRPr>
          </a:p>
          <a:p>
            <a:pPr algn="just" marL="268605" marR="243840">
              <a:lnSpc>
                <a:spcPct val="140700"/>
              </a:lnSpc>
              <a:spcBef>
                <a:spcPts val="15"/>
              </a:spcBef>
            </a:pPr>
            <a:r>
              <a:rPr dirty="0" sz="1450" spc="-20">
                <a:latin typeface="Times New Roman"/>
                <a:cs typeface="Times New Roman"/>
              </a:rPr>
              <a:t>"Andrey," </a:t>
            </a:r>
            <a:r>
              <a:rPr dirty="0" sz="1450" spc="-10">
                <a:latin typeface="Times New Roman"/>
                <a:cs typeface="Times New Roman"/>
              </a:rPr>
              <a:t>she almost cried. "Listen. Shall we </a:t>
            </a:r>
            <a:r>
              <a:rPr dirty="0" sz="1450" spc="-5">
                <a:latin typeface="Times New Roman"/>
                <a:cs typeface="Times New Roman"/>
              </a:rPr>
              <a:t>go </a:t>
            </a:r>
            <a:r>
              <a:rPr dirty="0" sz="1450" spc="-10">
                <a:latin typeface="Times New Roman"/>
                <a:cs typeface="Times New Roman"/>
              </a:rPr>
              <a:t>away? Shall we? </a:t>
            </a:r>
            <a:r>
              <a:rPr dirty="0" sz="1450" spc="-40">
                <a:latin typeface="Times New Roman"/>
                <a:cs typeface="Times New Roman"/>
              </a:rPr>
              <a:t>Yes?"  </a:t>
            </a:r>
            <a:r>
              <a:rPr dirty="0" sz="1450" spc="-25">
                <a:latin typeface="Times New Roman"/>
                <a:cs typeface="Times New Roman"/>
              </a:rPr>
              <a:t>"Yes.... </a:t>
            </a:r>
            <a:r>
              <a:rPr dirty="0" sz="1450" spc="-10">
                <a:latin typeface="Times New Roman"/>
                <a:cs typeface="Times New Roman"/>
              </a:rPr>
              <a:t>I've told </a:t>
            </a:r>
            <a:r>
              <a:rPr dirty="0" sz="1450" spc="-5">
                <a:latin typeface="Times New Roman"/>
                <a:cs typeface="Times New Roman"/>
              </a:rPr>
              <a:t>you </a:t>
            </a:r>
            <a:r>
              <a:rPr dirty="0" sz="1450" spc="-20">
                <a:latin typeface="Times New Roman"/>
                <a:cs typeface="Times New Roman"/>
              </a:rPr>
              <a:t>already. </a:t>
            </a:r>
            <a:r>
              <a:rPr dirty="0" sz="1450" spc="-60">
                <a:latin typeface="Times New Roman"/>
                <a:cs typeface="Times New Roman"/>
              </a:rPr>
              <a:t>You </a:t>
            </a:r>
            <a:r>
              <a:rPr dirty="0" sz="1450" spc="-5">
                <a:latin typeface="Times New Roman"/>
                <a:cs typeface="Times New Roman"/>
              </a:rPr>
              <a:t>go</a:t>
            </a:r>
            <a:r>
              <a:rPr dirty="0" sz="1450" spc="90">
                <a:latin typeface="Times New Roman"/>
                <a:cs typeface="Times New Roman"/>
              </a:rPr>
              <a:t> </a:t>
            </a:r>
            <a:r>
              <a:rPr dirty="0" sz="1450" spc="-10">
                <a:latin typeface="Times New Roman"/>
                <a:cs typeface="Times New Roman"/>
              </a:rPr>
              <a:t>alone."</a:t>
            </a:r>
            <a:endParaRPr sz="1450">
              <a:latin typeface="Times New Roman"/>
              <a:cs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6610984"/>
          </a:xfrm>
          <a:prstGeom prst="rect">
            <a:avLst/>
          </a:prstGeom>
        </p:spPr>
        <p:txBody>
          <a:bodyPr wrap="square" lIns="0" tIns="19685" rIns="0" bIns="0" rtlCol="0" vert="horz">
            <a:spAutoFit/>
          </a:bodyPr>
          <a:lstStyle/>
          <a:p>
            <a:pPr algn="just" marL="12700" marR="13335" indent="255904">
              <a:lnSpc>
                <a:spcPts val="1730"/>
              </a:lnSpc>
              <a:spcBef>
                <a:spcPts val="155"/>
              </a:spcBef>
            </a:pPr>
            <a:r>
              <a:rPr dirty="0" sz="1450" spc="-10">
                <a:latin typeface="Times New Roman"/>
                <a:cs typeface="Times New Roman"/>
              </a:rPr>
              <a:t>"But listen," she said, "if </a:t>
            </a:r>
            <a:r>
              <a:rPr dirty="0" sz="1450" spc="-5">
                <a:latin typeface="Times New Roman"/>
                <a:cs typeface="Times New Roman"/>
              </a:rPr>
              <a:t>you don't </a:t>
            </a:r>
            <a:r>
              <a:rPr dirty="0" sz="1450" spc="-10">
                <a:latin typeface="Times New Roman"/>
                <a:cs typeface="Times New Roman"/>
              </a:rPr>
              <a:t>come </a:t>
            </a:r>
            <a:r>
              <a:rPr dirty="0" sz="1450" spc="-5">
                <a:latin typeface="Times New Roman"/>
                <a:cs typeface="Times New Roman"/>
              </a:rPr>
              <a:t>too, you </a:t>
            </a:r>
            <a:r>
              <a:rPr dirty="0" sz="1450" spc="-10">
                <a:latin typeface="Times New Roman"/>
                <a:cs typeface="Times New Roman"/>
              </a:rPr>
              <a:t>may lose me. </a:t>
            </a:r>
            <a:r>
              <a:rPr dirty="0" sz="1450" spc="-5">
                <a:latin typeface="Times New Roman"/>
                <a:cs typeface="Times New Roman"/>
              </a:rPr>
              <a:t>I </a:t>
            </a:r>
            <a:r>
              <a:rPr dirty="0" sz="1450" spc="-10">
                <a:latin typeface="Times New Roman"/>
                <a:cs typeface="Times New Roman"/>
              </a:rPr>
              <a:t>seem to  </a:t>
            </a:r>
            <a:r>
              <a:rPr dirty="0" sz="1450" spc="-5">
                <a:latin typeface="Times New Roman"/>
                <a:cs typeface="Times New Roman"/>
              </a:rPr>
              <a:t>be </a:t>
            </a:r>
            <a:r>
              <a:rPr dirty="0" sz="1450" spc="-10">
                <a:latin typeface="Times New Roman"/>
                <a:cs typeface="Times New Roman"/>
              </a:rPr>
              <a:t>in love</a:t>
            </a:r>
            <a:r>
              <a:rPr dirty="0" sz="1450" spc="-5">
                <a:latin typeface="Times New Roman"/>
                <a:cs typeface="Times New Roman"/>
              </a:rPr>
              <a:t> </a:t>
            </a:r>
            <a:r>
              <a:rPr dirty="0" sz="1450" spc="-20">
                <a:latin typeface="Times New Roman"/>
                <a:cs typeface="Times New Roman"/>
              </a:rPr>
              <a:t>already."</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"Who with?" Andrey Ilyitch</a:t>
            </a:r>
            <a:r>
              <a:rPr dirty="0" sz="1450" spc="5">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268605">
              <a:lnSpc>
                <a:spcPct val="100000"/>
              </a:lnSpc>
              <a:spcBef>
                <a:spcPts val="705"/>
              </a:spcBef>
            </a:pPr>
            <a:r>
              <a:rPr dirty="0" sz="1450" spc="-10">
                <a:latin typeface="Times New Roman"/>
                <a:cs typeface="Times New Roman"/>
              </a:rPr>
              <a:t>"It must </a:t>
            </a:r>
            <a:r>
              <a:rPr dirty="0" sz="1450" spc="-5">
                <a:latin typeface="Times New Roman"/>
                <a:cs typeface="Times New Roman"/>
              </a:rPr>
              <a:t>be </a:t>
            </a:r>
            <a:r>
              <a:rPr dirty="0" sz="1450" spc="-10">
                <a:latin typeface="Times New Roman"/>
                <a:cs typeface="Times New Roman"/>
              </a:rPr>
              <a:t>all the same for </a:t>
            </a:r>
            <a:r>
              <a:rPr dirty="0" sz="1450" spc="-5">
                <a:latin typeface="Times New Roman"/>
                <a:cs typeface="Times New Roman"/>
              </a:rPr>
              <a:t>you, </a:t>
            </a:r>
            <a:r>
              <a:rPr dirty="0" sz="1450" spc="-10">
                <a:latin typeface="Times New Roman"/>
                <a:cs typeface="Times New Roman"/>
              </a:rPr>
              <a:t>who with," Sophia Pietrovna cried</a:t>
            </a:r>
            <a:r>
              <a:rPr dirty="0" sz="1450" spc="90">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10160" indent="255904">
              <a:lnSpc>
                <a:spcPts val="1730"/>
              </a:lnSpc>
              <a:spcBef>
                <a:spcPts val="850"/>
              </a:spcBef>
            </a:pPr>
            <a:r>
              <a:rPr dirty="0" sz="1450" spc="-10">
                <a:latin typeface="Times New Roman"/>
                <a:cs typeface="Times New Roman"/>
              </a:rPr>
              <a:t>Andrey Ilyitch </a:t>
            </a:r>
            <a:r>
              <a:rPr dirty="0" sz="1450" spc="-5">
                <a:latin typeface="Times New Roman"/>
                <a:cs typeface="Times New Roman"/>
              </a:rPr>
              <a:t>got up, </a:t>
            </a:r>
            <a:r>
              <a:rPr dirty="0" sz="1450" spc="-10">
                <a:latin typeface="Times New Roman"/>
                <a:cs typeface="Times New Roman"/>
              </a:rPr>
              <a:t>dangled his feet over the side </a:t>
            </a:r>
            <a:r>
              <a:rPr dirty="0" sz="1450" spc="-5">
                <a:latin typeface="Times New Roman"/>
                <a:cs typeface="Times New Roman"/>
              </a:rPr>
              <a:t>of </a:t>
            </a:r>
            <a:r>
              <a:rPr dirty="0" sz="1450" spc="-10">
                <a:latin typeface="Times New Roman"/>
                <a:cs typeface="Times New Roman"/>
              </a:rPr>
              <a:t>the bed, with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surprise at the dark form </a:t>
            </a:r>
            <a:r>
              <a:rPr dirty="0" sz="1450" spc="-5">
                <a:latin typeface="Times New Roman"/>
                <a:cs typeface="Times New Roman"/>
              </a:rPr>
              <a:t>of </a:t>
            </a:r>
            <a:r>
              <a:rPr dirty="0" sz="1450" spc="-10">
                <a:latin typeface="Times New Roman"/>
                <a:cs typeface="Times New Roman"/>
              </a:rPr>
              <a:t>his</a:t>
            </a:r>
            <a:r>
              <a:rPr dirty="0" sz="1450" spc="20">
                <a:latin typeface="Times New Roman"/>
                <a:cs typeface="Times New Roman"/>
              </a:rPr>
              <a:t> </a:t>
            </a:r>
            <a:r>
              <a:rPr dirty="0" sz="1450" spc="-10">
                <a:latin typeface="Times New Roman"/>
                <a:cs typeface="Times New Roman"/>
              </a:rPr>
              <a:t>wife.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"Imagination," </a:t>
            </a:r>
            <a:r>
              <a:rPr dirty="0" sz="1450" spc="-5">
                <a:latin typeface="Times New Roman"/>
                <a:cs typeface="Times New Roman"/>
              </a:rPr>
              <a:t>he </a:t>
            </a:r>
            <a:r>
              <a:rPr dirty="0" sz="1450" spc="-10">
                <a:latin typeface="Times New Roman"/>
                <a:cs typeface="Times New Roman"/>
              </a:rPr>
              <a:t>yawned.</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He could </a:t>
            </a:r>
            <a:r>
              <a:rPr dirty="0" sz="1450" spc="-5">
                <a:latin typeface="Times New Roman"/>
                <a:cs typeface="Times New Roman"/>
              </a:rPr>
              <a:t>not </a:t>
            </a:r>
            <a:r>
              <a:rPr dirty="0" sz="1450" spc="-10">
                <a:latin typeface="Times New Roman"/>
                <a:cs typeface="Times New Roman"/>
              </a:rPr>
              <a:t>believe </a:t>
            </a:r>
            <a:r>
              <a:rPr dirty="0" sz="1450" spc="-20">
                <a:latin typeface="Times New Roman"/>
                <a:cs typeface="Times New Roman"/>
              </a:rPr>
              <a:t>her, </a:t>
            </a:r>
            <a:r>
              <a:rPr dirty="0" sz="1450" spc="-5">
                <a:latin typeface="Times New Roman"/>
                <a:cs typeface="Times New Roman"/>
              </a:rPr>
              <a:t>but </a:t>
            </a:r>
            <a:r>
              <a:rPr dirty="0" sz="1450" spc="-10">
                <a:latin typeface="Times New Roman"/>
                <a:cs typeface="Times New Roman"/>
              </a:rPr>
              <a:t>all the same </a:t>
            </a:r>
            <a:r>
              <a:rPr dirty="0" sz="1450" spc="-5">
                <a:latin typeface="Times New Roman"/>
                <a:cs typeface="Times New Roman"/>
              </a:rPr>
              <a:t>he </a:t>
            </a:r>
            <a:r>
              <a:rPr dirty="0" sz="1450" spc="-10">
                <a:latin typeface="Times New Roman"/>
                <a:cs typeface="Times New Roman"/>
              </a:rPr>
              <a:t>was frightened. After having  </a:t>
            </a:r>
            <a:r>
              <a:rPr dirty="0" sz="1450" spc="-5">
                <a:latin typeface="Times New Roman"/>
                <a:cs typeface="Times New Roman"/>
              </a:rPr>
              <a:t>thought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while, and asked his wife some unimportant questions, </a:t>
            </a:r>
            <a:r>
              <a:rPr dirty="0" sz="1450" spc="-5">
                <a:latin typeface="Times New Roman"/>
                <a:cs typeface="Times New Roman"/>
              </a:rPr>
              <a:t>he </a:t>
            </a:r>
            <a:r>
              <a:rPr dirty="0" sz="1450" spc="-10">
                <a:latin typeface="Times New Roman"/>
                <a:cs typeface="Times New Roman"/>
              </a:rPr>
              <a:t>gave  his views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family, </a:t>
            </a:r>
            <a:r>
              <a:rPr dirty="0" sz="1450" spc="-5">
                <a:latin typeface="Times New Roman"/>
                <a:cs typeface="Times New Roman"/>
              </a:rPr>
              <a:t>of </a:t>
            </a:r>
            <a:r>
              <a:rPr dirty="0" sz="1450" spc="-15">
                <a:latin typeface="Times New Roman"/>
                <a:cs typeface="Times New Roman"/>
              </a:rPr>
              <a:t>infidelity.... </a:t>
            </a:r>
            <a:r>
              <a:rPr dirty="0" sz="1450" spc="-10">
                <a:latin typeface="Times New Roman"/>
                <a:cs typeface="Times New Roman"/>
              </a:rPr>
              <a:t>He spoke sleepily for about ten minutes  and then lay down again. His remarks had </a:t>
            </a:r>
            <a:r>
              <a:rPr dirty="0" sz="1450" spc="-5">
                <a:latin typeface="Times New Roman"/>
                <a:cs typeface="Times New Roman"/>
              </a:rPr>
              <a:t>no </a:t>
            </a:r>
            <a:r>
              <a:rPr dirty="0" sz="1450" spc="-10">
                <a:latin typeface="Times New Roman"/>
                <a:cs typeface="Times New Roman"/>
              </a:rPr>
              <a:t>success. There are </a:t>
            </a:r>
            <a:r>
              <a:rPr dirty="0" sz="1450" spc="-5">
                <a:latin typeface="Times New Roman"/>
                <a:cs typeface="Times New Roman"/>
              </a:rPr>
              <a:t>a </a:t>
            </a:r>
            <a:r>
              <a:rPr dirty="0" sz="1450" spc="-10">
                <a:latin typeface="Times New Roman"/>
                <a:cs typeface="Times New Roman"/>
              </a:rPr>
              <a:t>great many  opinions in this world, and more than half </a:t>
            </a:r>
            <a:r>
              <a:rPr dirty="0" sz="1450" spc="-5">
                <a:latin typeface="Times New Roman"/>
                <a:cs typeface="Times New Roman"/>
              </a:rPr>
              <a:t>of </a:t>
            </a:r>
            <a:r>
              <a:rPr dirty="0" sz="1450" spc="-10">
                <a:latin typeface="Times New Roman"/>
                <a:cs typeface="Times New Roman"/>
              </a:rPr>
              <a:t>them belong to people who have  never known</a:t>
            </a:r>
            <a:r>
              <a:rPr dirty="0" sz="1450" spc="-5">
                <a:latin typeface="Times New Roman"/>
                <a:cs typeface="Times New Roman"/>
              </a:rPr>
              <a:t> </a:t>
            </a:r>
            <a:r>
              <a:rPr dirty="0" sz="1450" spc="-25">
                <a:latin typeface="Times New Roman"/>
                <a:cs typeface="Times New Roman"/>
              </a:rPr>
              <a:t>misery.</a:t>
            </a:r>
            <a:endParaRPr sz="1450">
              <a:latin typeface="Times New Roman"/>
              <a:cs typeface="Times New Roman"/>
            </a:endParaRPr>
          </a:p>
          <a:p>
            <a:pPr algn="just" marL="12700" marR="12700" indent="255904">
              <a:lnSpc>
                <a:spcPts val="1730"/>
              </a:lnSpc>
              <a:spcBef>
                <a:spcPts val="785"/>
              </a:spcBef>
            </a:pPr>
            <a:r>
              <a:rPr dirty="0" sz="1450" spc="-10">
                <a:latin typeface="Times New Roman"/>
                <a:cs typeface="Times New Roman"/>
              </a:rPr>
              <a:t>In spite </a:t>
            </a:r>
            <a:r>
              <a:rPr dirty="0" sz="1450" spc="-5">
                <a:latin typeface="Times New Roman"/>
                <a:cs typeface="Times New Roman"/>
              </a:rPr>
              <a:t>of </a:t>
            </a:r>
            <a:r>
              <a:rPr dirty="0" sz="1450" spc="-10">
                <a:latin typeface="Times New Roman"/>
                <a:cs typeface="Times New Roman"/>
              </a:rPr>
              <a:t>the late </a:t>
            </a:r>
            <a:r>
              <a:rPr dirty="0" sz="1450" spc="-20">
                <a:latin typeface="Times New Roman"/>
                <a:cs typeface="Times New Roman"/>
              </a:rPr>
              <a:t>hour, </a:t>
            </a:r>
            <a:r>
              <a:rPr dirty="0" sz="1450" spc="-10">
                <a:latin typeface="Times New Roman"/>
                <a:cs typeface="Times New Roman"/>
              </a:rPr>
              <a:t>the bungalow people were still moving behind  their windows. Sophia Pietrovna </a:t>
            </a:r>
            <a:r>
              <a:rPr dirty="0" sz="1450" spc="-5">
                <a:latin typeface="Times New Roman"/>
                <a:cs typeface="Times New Roman"/>
              </a:rPr>
              <a:t>put on a </a:t>
            </a:r>
            <a:r>
              <a:rPr dirty="0" sz="1450" spc="-10">
                <a:latin typeface="Times New Roman"/>
                <a:cs typeface="Times New Roman"/>
              </a:rPr>
              <a:t>long coat and stood for </a:t>
            </a:r>
            <a:r>
              <a:rPr dirty="0" sz="1450" spc="-5">
                <a:latin typeface="Times New Roman"/>
                <a:cs typeface="Times New Roman"/>
              </a:rPr>
              <a:t>a </a:t>
            </a:r>
            <a:r>
              <a:rPr dirty="0" sz="1450" spc="-10">
                <a:latin typeface="Times New Roman"/>
                <a:cs typeface="Times New Roman"/>
              </a:rPr>
              <a:t>while,  thinking. She still had force </a:t>
            </a:r>
            <a:r>
              <a:rPr dirty="0" sz="1450" spc="-5">
                <a:latin typeface="Times New Roman"/>
                <a:cs typeface="Times New Roman"/>
              </a:rPr>
              <a:t>of </a:t>
            </a:r>
            <a:r>
              <a:rPr dirty="0" sz="1450" spc="-10">
                <a:latin typeface="Times New Roman"/>
                <a:cs typeface="Times New Roman"/>
              </a:rPr>
              <a:t>mind to say to her sleepy</a:t>
            </a:r>
            <a:r>
              <a:rPr dirty="0" sz="1450" spc="80">
                <a:latin typeface="Times New Roman"/>
                <a:cs typeface="Times New Roman"/>
              </a:rPr>
              <a:t> </a:t>
            </a:r>
            <a:r>
              <a:rPr dirty="0" sz="1450" spc="-10">
                <a:latin typeface="Times New Roman"/>
                <a:cs typeface="Times New Roman"/>
              </a:rPr>
              <a:t>husband:</a:t>
            </a:r>
            <a:endParaRPr sz="1450">
              <a:latin typeface="Times New Roman"/>
              <a:cs typeface="Times New Roman"/>
            </a:endParaRPr>
          </a:p>
          <a:p>
            <a:pPr algn="just" marL="12700" marR="12065" indent="255904">
              <a:lnSpc>
                <a:spcPts val="1730"/>
              </a:lnSpc>
              <a:spcBef>
                <a:spcPts val="785"/>
              </a:spcBef>
            </a:pPr>
            <a:r>
              <a:rPr dirty="0" sz="1450" spc="-10">
                <a:latin typeface="Times New Roman"/>
                <a:cs typeface="Times New Roman"/>
              </a:rPr>
              <a:t>"Are </a:t>
            </a:r>
            <a:r>
              <a:rPr dirty="0" sz="1450" spc="-5">
                <a:latin typeface="Times New Roman"/>
                <a:cs typeface="Times New Roman"/>
              </a:rPr>
              <a:t>you </a:t>
            </a:r>
            <a:r>
              <a:rPr dirty="0" sz="1450" spc="-10">
                <a:latin typeface="Times New Roman"/>
                <a:cs typeface="Times New Roman"/>
              </a:rPr>
              <a:t>asleep? I'm going for </a:t>
            </a:r>
            <a:r>
              <a:rPr dirty="0" sz="1450" spc="-5">
                <a:latin typeface="Times New Roman"/>
                <a:cs typeface="Times New Roman"/>
              </a:rPr>
              <a:t>a </a:t>
            </a:r>
            <a:r>
              <a:rPr dirty="0" sz="1450" spc="-10">
                <a:latin typeface="Times New Roman"/>
                <a:cs typeface="Times New Roman"/>
              </a:rPr>
              <a:t>little walk. </a:t>
            </a:r>
            <a:r>
              <a:rPr dirty="0" sz="1450" spc="-30">
                <a:latin typeface="Times New Roman"/>
                <a:cs typeface="Times New Roman"/>
              </a:rPr>
              <a:t>Would </a:t>
            </a:r>
            <a:r>
              <a:rPr dirty="0" sz="1450" spc="-5">
                <a:latin typeface="Times New Roman"/>
                <a:cs typeface="Times New Roman"/>
              </a:rPr>
              <a:t>you </a:t>
            </a:r>
            <a:r>
              <a:rPr dirty="0" sz="1450" spc="-10">
                <a:latin typeface="Times New Roman"/>
                <a:cs typeface="Times New Roman"/>
              </a:rPr>
              <a:t>like to come with  me?"</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That was her last hope. Receiving </a:t>
            </a:r>
            <a:r>
              <a:rPr dirty="0" sz="1450" spc="-5">
                <a:latin typeface="Times New Roman"/>
                <a:cs typeface="Times New Roman"/>
              </a:rPr>
              <a:t>no </a:t>
            </a:r>
            <a:r>
              <a:rPr dirty="0" sz="1450" spc="-20">
                <a:latin typeface="Times New Roman"/>
                <a:cs typeface="Times New Roman"/>
              </a:rPr>
              <a:t>answer, </a:t>
            </a:r>
            <a:r>
              <a:rPr dirty="0" sz="1450" spc="-10">
                <a:latin typeface="Times New Roman"/>
                <a:cs typeface="Times New Roman"/>
              </a:rPr>
              <a:t>she walked </a:t>
            </a:r>
            <a:r>
              <a:rPr dirty="0" sz="1450" spc="-5">
                <a:latin typeface="Times New Roman"/>
                <a:cs typeface="Times New Roman"/>
              </a:rPr>
              <a:t>out. </a:t>
            </a:r>
            <a:r>
              <a:rPr dirty="0" sz="1450" spc="-10">
                <a:latin typeface="Times New Roman"/>
                <a:cs typeface="Times New Roman"/>
              </a:rPr>
              <a:t>It was breezy  and cool. She did </a:t>
            </a:r>
            <a:r>
              <a:rPr dirty="0" sz="1450" spc="-5">
                <a:latin typeface="Times New Roman"/>
                <a:cs typeface="Times New Roman"/>
              </a:rPr>
              <a:t>not </a:t>
            </a:r>
            <a:r>
              <a:rPr dirty="0" sz="1450" spc="-10">
                <a:latin typeface="Times New Roman"/>
                <a:cs typeface="Times New Roman"/>
              </a:rPr>
              <a:t>feel the breeze </a:t>
            </a:r>
            <a:r>
              <a:rPr dirty="0" sz="1450" spc="-5">
                <a:latin typeface="Times New Roman"/>
                <a:cs typeface="Times New Roman"/>
              </a:rPr>
              <a:t>or </a:t>
            </a:r>
            <a:r>
              <a:rPr dirty="0" sz="1450" spc="-10">
                <a:latin typeface="Times New Roman"/>
                <a:cs typeface="Times New Roman"/>
              </a:rPr>
              <a:t>the darkness </a:t>
            </a:r>
            <a:r>
              <a:rPr dirty="0" sz="1450" spc="-5">
                <a:latin typeface="Times New Roman"/>
                <a:cs typeface="Times New Roman"/>
              </a:rPr>
              <a:t>but </a:t>
            </a:r>
            <a:r>
              <a:rPr dirty="0" sz="1450" spc="-10">
                <a:latin typeface="Times New Roman"/>
                <a:cs typeface="Times New Roman"/>
              </a:rPr>
              <a:t>walked </a:t>
            </a:r>
            <a:r>
              <a:rPr dirty="0" sz="1450" spc="-5">
                <a:latin typeface="Times New Roman"/>
                <a:cs typeface="Times New Roman"/>
              </a:rPr>
              <a:t>on </a:t>
            </a:r>
            <a:r>
              <a:rPr dirty="0" sz="1450" spc="-10">
                <a:latin typeface="Times New Roman"/>
                <a:cs typeface="Times New Roman"/>
              </a:rPr>
              <a:t>and </a:t>
            </a:r>
            <a:r>
              <a:rPr dirty="0" sz="1450" spc="-5">
                <a:latin typeface="Times New Roman"/>
                <a:cs typeface="Times New Roman"/>
              </a:rPr>
              <a:t>on....  </a:t>
            </a:r>
            <a:r>
              <a:rPr dirty="0" sz="1450" spc="-10">
                <a:latin typeface="Times New Roman"/>
                <a:cs typeface="Times New Roman"/>
              </a:rPr>
              <a:t>An irresistible power drove </a:t>
            </a:r>
            <a:r>
              <a:rPr dirty="0" sz="1450" spc="-20">
                <a:latin typeface="Times New Roman"/>
                <a:cs typeface="Times New Roman"/>
              </a:rPr>
              <a:t>her, </a:t>
            </a:r>
            <a:r>
              <a:rPr dirty="0" sz="1450" spc="-10">
                <a:latin typeface="Times New Roman"/>
                <a:cs typeface="Times New Roman"/>
              </a:rPr>
              <a:t>and it seemed to her that if she stopped that  power would push her in the back. </a:t>
            </a:r>
            <a:r>
              <a:rPr dirty="0" sz="1450" spc="-30">
                <a:latin typeface="Times New Roman"/>
                <a:cs typeface="Times New Roman"/>
              </a:rPr>
              <a:t>"You're </a:t>
            </a:r>
            <a:r>
              <a:rPr dirty="0" sz="1450" spc="-10">
                <a:latin typeface="Times New Roman"/>
                <a:cs typeface="Times New Roman"/>
              </a:rPr>
              <a:t>an immoral woman," she  murmured </a:t>
            </a:r>
            <a:r>
              <a:rPr dirty="0" sz="1450" spc="-15">
                <a:latin typeface="Times New Roman"/>
                <a:cs typeface="Times New Roman"/>
              </a:rPr>
              <a:t>mechanically. </a:t>
            </a:r>
            <a:r>
              <a:rPr dirty="0" sz="1450" spc="-30">
                <a:latin typeface="Times New Roman"/>
                <a:cs typeface="Times New Roman"/>
              </a:rPr>
              <a:t>"You're</a:t>
            </a:r>
            <a:r>
              <a:rPr dirty="0" sz="1450" spc="5">
                <a:latin typeface="Times New Roman"/>
                <a:cs typeface="Times New Roman"/>
              </a:rPr>
              <a:t> </a:t>
            </a:r>
            <a:r>
              <a:rPr dirty="0" sz="1450" spc="-10">
                <a:latin typeface="Times New Roman"/>
                <a:cs typeface="Times New Roman"/>
              </a:rPr>
              <a:t>horrible."</a:t>
            </a:r>
            <a:endParaRPr sz="1450">
              <a:latin typeface="Times New Roman"/>
              <a:cs typeface="Times New Roman"/>
            </a:endParaRPr>
          </a:p>
          <a:p>
            <a:pPr algn="just" marL="12700" marR="12065" indent="255904">
              <a:lnSpc>
                <a:spcPts val="1730"/>
              </a:lnSpc>
              <a:spcBef>
                <a:spcPts val="780"/>
              </a:spcBef>
            </a:pPr>
            <a:r>
              <a:rPr dirty="0" sz="1450" spc="-10">
                <a:latin typeface="Times New Roman"/>
                <a:cs typeface="Times New Roman"/>
              </a:rPr>
              <a:t>She was choking for breath, burning with shame, did </a:t>
            </a:r>
            <a:r>
              <a:rPr dirty="0" sz="1450" spc="-5">
                <a:latin typeface="Times New Roman"/>
                <a:cs typeface="Times New Roman"/>
              </a:rPr>
              <a:t>not </a:t>
            </a:r>
            <a:r>
              <a:rPr dirty="0" sz="1450" spc="-10">
                <a:latin typeface="Times New Roman"/>
                <a:cs typeface="Times New Roman"/>
              </a:rPr>
              <a:t>feel her feet  under </a:t>
            </a:r>
            <a:r>
              <a:rPr dirty="0" sz="1450" spc="-20">
                <a:latin typeface="Times New Roman"/>
                <a:cs typeface="Times New Roman"/>
              </a:rPr>
              <a:t>her, </a:t>
            </a:r>
            <a:r>
              <a:rPr dirty="0" sz="1450" spc="-10">
                <a:latin typeface="Times New Roman"/>
                <a:cs typeface="Times New Roman"/>
              </a:rPr>
              <a:t>for that which drove her along was stronger than her shame, her  reason, her</a:t>
            </a:r>
            <a:r>
              <a:rPr dirty="0" sz="1450" spc="-5">
                <a:latin typeface="Times New Roman"/>
                <a:cs typeface="Times New Roman"/>
              </a:rPr>
              <a:t> </a:t>
            </a:r>
            <a:r>
              <a:rPr dirty="0" sz="1450" spc="-20">
                <a:latin typeface="Times New Roman"/>
                <a:cs typeface="Times New Roman"/>
              </a:rPr>
              <a:t>fear....</a:t>
            </a:r>
            <a:endParaRPr sz="1450">
              <a:latin typeface="Times New Roman"/>
              <a:cs typeface="Times New Roman"/>
            </a:endParaRPr>
          </a:p>
        </p:txBody>
      </p:sp>
      <p:sp>
        <p:nvSpPr>
          <p:cNvPr id="3" name="object 3"/>
          <p:cNvSpPr txBox="1"/>
          <p:nvPr/>
        </p:nvSpPr>
        <p:spPr>
          <a:xfrm>
            <a:off x="876300" y="7770778"/>
            <a:ext cx="5807075" cy="210185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AFTER </a:t>
            </a:r>
            <a:r>
              <a:rPr dirty="0" sz="1450" spc="-10" b="1">
                <a:latin typeface="Times New Roman"/>
                <a:cs typeface="Times New Roman"/>
              </a:rPr>
              <a:t>THE</a:t>
            </a:r>
            <a:r>
              <a:rPr dirty="0" sz="1450" b="1">
                <a:latin typeface="Times New Roman"/>
                <a:cs typeface="Times New Roman"/>
              </a:rPr>
              <a:t> </a:t>
            </a:r>
            <a:r>
              <a:rPr dirty="0" sz="1450" spc="-30" b="1">
                <a:latin typeface="Times New Roman"/>
                <a:cs typeface="Times New Roman"/>
              </a:rPr>
              <a:t>THEATRE</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Nadya Zelenina had just returned with her mother from the theatre, where  they had been to see </a:t>
            </a:r>
            <a:r>
              <a:rPr dirty="0" sz="1450" spc="-5">
                <a:latin typeface="Times New Roman"/>
                <a:cs typeface="Times New Roman"/>
              </a:rPr>
              <a:t>a </a:t>
            </a:r>
            <a:r>
              <a:rPr dirty="0" sz="1450" spc="-10">
                <a:latin typeface="Times New Roman"/>
                <a:cs typeface="Times New Roman"/>
              </a:rPr>
              <a:t>performance </a:t>
            </a:r>
            <a:r>
              <a:rPr dirty="0" sz="1450" spc="-5">
                <a:latin typeface="Times New Roman"/>
                <a:cs typeface="Times New Roman"/>
              </a:rPr>
              <a:t>of </a:t>
            </a:r>
            <a:r>
              <a:rPr dirty="0" sz="1450" spc="-10">
                <a:latin typeface="Times New Roman"/>
                <a:cs typeface="Times New Roman"/>
              </a:rPr>
              <a:t>"Eugene Oniegin." Entering her room,  she quickly threw </a:t>
            </a:r>
            <a:r>
              <a:rPr dirty="0" sz="1450" spc="-15">
                <a:latin typeface="Times New Roman"/>
                <a:cs typeface="Times New Roman"/>
              </a:rPr>
              <a:t>off </a:t>
            </a:r>
            <a:r>
              <a:rPr dirty="0" sz="1450" spc="-10">
                <a:latin typeface="Times New Roman"/>
                <a:cs typeface="Times New Roman"/>
              </a:rPr>
              <a:t>her dress, loosened her </a:t>
            </a:r>
            <a:r>
              <a:rPr dirty="0" sz="1450" spc="-20">
                <a:latin typeface="Times New Roman"/>
                <a:cs typeface="Times New Roman"/>
              </a:rPr>
              <a:t>hair, </a:t>
            </a:r>
            <a:r>
              <a:rPr dirty="0" sz="1450" spc="-10">
                <a:latin typeface="Times New Roman"/>
                <a:cs typeface="Times New Roman"/>
              </a:rPr>
              <a:t>and sat down hurriedly in  her petticoat and </a:t>
            </a:r>
            <a:r>
              <a:rPr dirty="0" sz="1450" spc="-5">
                <a:latin typeface="Times New Roman"/>
                <a:cs typeface="Times New Roman"/>
              </a:rPr>
              <a:t>a </a:t>
            </a:r>
            <a:r>
              <a:rPr dirty="0" sz="1450" spc="-10">
                <a:latin typeface="Times New Roman"/>
                <a:cs typeface="Times New Roman"/>
              </a:rPr>
              <a:t>white blouse to write </a:t>
            </a:r>
            <a:r>
              <a:rPr dirty="0" sz="1450" spc="-5">
                <a:latin typeface="Times New Roman"/>
                <a:cs typeface="Times New Roman"/>
              </a:rPr>
              <a:t>a </a:t>
            </a:r>
            <a:r>
              <a:rPr dirty="0" sz="1450" spc="-10">
                <a:latin typeface="Times New Roman"/>
                <a:cs typeface="Times New Roman"/>
              </a:rPr>
              <a:t>letter in the style </a:t>
            </a:r>
            <a:r>
              <a:rPr dirty="0" sz="1450" spc="-5">
                <a:latin typeface="Times New Roman"/>
                <a:cs typeface="Times New Roman"/>
              </a:rPr>
              <a:t>of</a:t>
            </a:r>
            <a:r>
              <a:rPr dirty="0" sz="1450" spc="85">
                <a:latin typeface="Times New Roman"/>
                <a:cs typeface="Times New Roman"/>
              </a:rPr>
              <a:t> </a:t>
            </a:r>
            <a:r>
              <a:rPr dirty="0" sz="1450" spc="-20">
                <a:latin typeface="Times New Roman"/>
                <a:cs typeface="Times New Roman"/>
              </a:rPr>
              <a:t>Tatiana.</a:t>
            </a:r>
            <a:endParaRPr sz="1450">
              <a:latin typeface="Times New Roman"/>
              <a:cs typeface="Times New Roman"/>
            </a:endParaRPr>
          </a:p>
          <a:p>
            <a:pPr algn="just" marL="268605" marR="674370">
              <a:lnSpc>
                <a:spcPts val="2520"/>
              </a:lnSpc>
              <a:spcBef>
                <a:spcPts val="155"/>
              </a:spcBef>
            </a:pPr>
            <a:r>
              <a:rPr dirty="0" sz="1450" spc="-10">
                <a:latin typeface="Times New Roman"/>
                <a:cs typeface="Times New Roman"/>
              </a:rPr>
              <a:t>"I love you,"—she wrote—"but </a:t>
            </a:r>
            <a:r>
              <a:rPr dirty="0" sz="1450" spc="-5">
                <a:latin typeface="Times New Roman"/>
                <a:cs typeface="Times New Roman"/>
              </a:rPr>
              <a:t>you don't </a:t>
            </a:r>
            <a:r>
              <a:rPr dirty="0" sz="1450" spc="-10">
                <a:latin typeface="Times New Roman"/>
                <a:cs typeface="Times New Roman"/>
              </a:rPr>
              <a:t>love me; </a:t>
            </a:r>
            <a:r>
              <a:rPr dirty="0" sz="1450" spc="-5">
                <a:latin typeface="Times New Roman"/>
                <a:cs typeface="Times New Roman"/>
              </a:rPr>
              <a:t>no, you </a:t>
            </a:r>
            <a:r>
              <a:rPr dirty="0" sz="1450" spc="-10">
                <a:latin typeface="Times New Roman"/>
                <a:cs typeface="Times New Roman"/>
              </a:rPr>
              <a:t>don't!"  The moment she had written this, she</a:t>
            </a:r>
            <a:r>
              <a:rPr dirty="0" sz="1450" spc="25">
                <a:latin typeface="Times New Roman"/>
                <a:cs typeface="Times New Roman"/>
              </a:rPr>
              <a:t> </a:t>
            </a:r>
            <a:r>
              <a:rPr dirty="0" sz="1450" spc="-10">
                <a:latin typeface="Times New Roman"/>
                <a:cs typeface="Times New Roman"/>
              </a:rPr>
              <a:t>smiled.</a:t>
            </a:r>
            <a:endParaRPr sz="1450">
              <a:latin typeface="Times New Roman"/>
              <a:cs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72905"/>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10">
                <a:latin typeface="Times New Roman"/>
                <a:cs typeface="Times New Roman"/>
              </a:rPr>
              <a:t>She was only sixteen years </a:t>
            </a:r>
            <a:r>
              <a:rPr dirty="0" sz="1450" spc="-5">
                <a:latin typeface="Times New Roman"/>
                <a:cs typeface="Times New Roman"/>
              </a:rPr>
              <a:t>old, </a:t>
            </a:r>
            <a:r>
              <a:rPr dirty="0" sz="1450" spc="-10">
                <a:latin typeface="Times New Roman"/>
                <a:cs typeface="Times New Roman"/>
              </a:rPr>
              <a:t>and so far she had </a:t>
            </a:r>
            <a:r>
              <a:rPr dirty="0" sz="1450" spc="-5">
                <a:latin typeface="Times New Roman"/>
                <a:cs typeface="Times New Roman"/>
              </a:rPr>
              <a:t>not </a:t>
            </a:r>
            <a:r>
              <a:rPr dirty="0" sz="1450" spc="-10">
                <a:latin typeface="Times New Roman"/>
                <a:cs typeface="Times New Roman"/>
              </a:rPr>
              <a:t>been in love. She  knew that </a:t>
            </a:r>
            <a:r>
              <a:rPr dirty="0" sz="1450" spc="-25">
                <a:latin typeface="Times New Roman"/>
                <a:cs typeface="Times New Roman"/>
              </a:rPr>
              <a:t>Gorny, </a:t>
            </a:r>
            <a:r>
              <a:rPr dirty="0" sz="1450" spc="-10">
                <a:latin typeface="Times New Roman"/>
                <a:cs typeface="Times New Roman"/>
              </a:rPr>
              <a:t>the </a:t>
            </a:r>
            <a:r>
              <a:rPr dirty="0" sz="1450" spc="-20">
                <a:latin typeface="Times New Roman"/>
                <a:cs typeface="Times New Roman"/>
              </a:rPr>
              <a:t>officer, </a:t>
            </a:r>
            <a:r>
              <a:rPr dirty="0" sz="1450" spc="-10">
                <a:latin typeface="Times New Roman"/>
                <a:cs typeface="Times New Roman"/>
              </a:rPr>
              <a:t>and </a:t>
            </a:r>
            <a:r>
              <a:rPr dirty="0" sz="1450" spc="-20">
                <a:latin typeface="Times New Roman"/>
                <a:cs typeface="Times New Roman"/>
              </a:rPr>
              <a:t>Gronsdiev, </a:t>
            </a:r>
            <a:r>
              <a:rPr dirty="0" sz="1450" spc="-10">
                <a:latin typeface="Times New Roman"/>
                <a:cs typeface="Times New Roman"/>
              </a:rPr>
              <a:t>the student, loved her; </a:t>
            </a:r>
            <a:r>
              <a:rPr dirty="0" sz="1450" spc="-5">
                <a:latin typeface="Times New Roman"/>
                <a:cs typeface="Times New Roman"/>
              </a:rPr>
              <a:t>but </a:t>
            </a:r>
            <a:r>
              <a:rPr dirty="0" sz="1450" spc="-30">
                <a:latin typeface="Times New Roman"/>
                <a:cs typeface="Times New Roman"/>
              </a:rPr>
              <a:t>now,  </a:t>
            </a:r>
            <a:r>
              <a:rPr dirty="0" sz="1450" spc="-10">
                <a:latin typeface="Times New Roman"/>
                <a:cs typeface="Times New Roman"/>
              </a:rPr>
              <a:t>after the theatre, she wanted to </a:t>
            </a:r>
            <a:r>
              <a:rPr dirty="0" sz="1450" spc="-5">
                <a:latin typeface="Times New Roman"/>
                <a:cs typeface="Times New Roman"/>
              </a:rPr>
              <a:t>doubt </a:t>
            </a:r>
            <a:r>
              <a:rPr dirty="0" sz="1450" spc="-10">
                <a:latin typeface="Times New Roman"/>
                <a:cs typeface="Times New Roman"/>
              </a:rPr>
              <a:t>their love.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unloved and unhappy—  how interesting. There is something beautiful, affecting, romantic in the fact  that </a:t>
            </a:r>
            <a:r>
              <a:rPr dirty="0" sz="1450" spc="-5">
                <a:latin typeface="Times New Roman"/>
                <a:cs typeface="Times New Roman"/>
              </a:rPr>
              <a:t>one </a:t>
            </a:r>
            <a:r>
              <a:rPr dirty="0" sz="1450" spc="-10">
                <a:latin typeface="Times New Roman"/>
                <a:cs typeface="Times New Roman"/>
              </a:rPr>
              <a:t>loves deeply while the other is indifferent. Oniegin is interesting  because </a:t>
            </a:r>
            <a:r>
              <a:rPr dirty="0" sz="1450" spc="-5">
                <a:latin typeface="Times New Roman"/>
                <a:cs typeface="Times New Roman"/>
              </a:rPr>
              <a:t>he </a:t>
            </a:r>
            <a:r>
              <a:rPr dirty="0" sz="1450" spc="-10">
                <a:latin typeface="Times New Roman"/>
                <a:cs typeface="Times New Roman"/>
              </a:rPr>
              <a:t>does </a:t>
            </a:r>
            <a:r>
              <a:rPr dirty="0" sz="1450" spc="-5">
                <a:latin typeface="Times New Roman"/>
                <a:cs typeface="Times New Roman"/>
              </a:rPr>
              <a:t>not </a:t>
            </a:r>
            <a:r>
              <a:rPr dirty="0" sz="1450" spc="-10">
                <a:latin typeface="Times New Roman"/>
                <a:cs typeface="Times New Roman"/>
              </a:rPr>
              <a:t>love at all, and </a:t>
            </a:r>
            <a:r>
              <a:rPr dirty="0" sz="1450" spc="-25">
                <a:latin typeface="Times New Roman"/>
                <a:cs typeface="Times New Roman"/>
              </a:rPr>
              <a:t>Tatiana </a:t>
            </a:r>
            <a:r>
              <a:rPr dirty="0" sz="1450" spc="-10">
                <a:latin typeface="Times New Roman"/>
                <a:cs typeface="Times New Roman"/>
              </a:rPr>
              <a:t>is delightful because she is very  much in love; </a:t>
            </a:r>
            <a:r>
              <a:rPr dirty="0" sz="1450" spc="-5">
                <a:latin typeface="Times New Roman"/>
                <a:cs typeface="Times New Roman"/>
              </a:rPr>
              <a:t>but </a:t>
            </a:r>
            <a:r>
              <a:rPr dirty="0" sz="1450" spc="-10">
                <a:latin typeface="Times New Roman"/>
                <a:cs typeface="Times New Roman"/>
              </a:rPr>
              <a:t>if they loved each other equally and were </a:t>
            </a:r>
            <a:r>
              <a:rPr dirty="0" sz="1450" spc="-25">
                <a:latin typeface="Times New Roman"/>
                <a:cs typeface="Times New Roman"/>
              </a:rPr>
              <a:t>happy, </a:t>
            </a:r>
            <a:r>
              <a:rPr dirty="0" sz="1450" spc="-10">
                <a:latin typeface="Times New Roman"/>
                <a:cs typeface="Times New Roman"/>
              </a:rPr>
              <a:t>they would  seem boring,</a:t>
            </a:r>
            <a:r>
              <a:rPr dirty="0" sz="1450" spc="-5">
                <a:latin typeface="Times New Roman"/>
                <a:cs typeface="Times New Roman"/>
              </a:rPr>
              <a:t> </a:t>
            </a:r>
            <a:r>
              <a:rPr dirty="0" sz="1450" spc="-10">
                <a:latin typeface="Times New Roman"/>
                <a:cs typeface="Times New Roman"/>
              </a:rPr>
              <a:t>instead.</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"Don't </a:t>
            </a:r>
            <a:r>
              <a:rPr dirty="0" sz="1450" spc="-5">
                <a:latin typeface="Times New Roman"/>
                <a:cs typeface="Times New Roman"/>
              </a:rPr>
              <a:t>go on </a:t>
            </a:r>
            <a:r>
              <a:rPr dirty="0" sz="1450" spc="-10">
                <a:latin typeface="Times New Roman"/>
                <a:cs typeface="Times New Roman"/>
              </a:rPr>
              <a:t>protesting that </a:t>
            </a:r>
            <a:r>
              <a:rPr dirty="0" sz="1450" spc="-5">
                <a:latin typeface="Times New Roman"/>
                <a:cs typeface="Times New Roman"/>
              </a:rPr>
              <a:t>you </a:t>
            </a:r>
            <a:r>
              <a:rPr dirty="0" sz="1450" spc="-10">
                <a:latin typeface="Times New Roman"/>
                <a:cs typeface="Times New Roman"/>
              </a:rPr>
              <a:t>love me," Nadya wrote </a:t>
            </a:r>
            <a:r>
              <a:rPr dirty="0" sz="1450" spc="-5">
                <a:latin typeface="Times New Roman"/>
                <a:cs typeface="Times New Roman"/>
              </a:rPr>
              <a:t>on, </a:t>
            </a:r>
            <a:r>
              <a:rPr dirty="0" sz="1450" spc="-10">
                <a:latin typeface="Times New Roman"/>
                <a:cs typeface="Times New Roman"/>
              </a:rPr>
              <a:t>thinking </a:t>
            </a:r>
            <a:r>
              <a:rPr dirty="0" sz="1450" spc="-5">
                <a:latin typeface="Times New Roman"/>
                <a:cs typeface="Times New Roman"/>
              </a:rPr>
              <a:t>of  </a:t>
            </a:r>
            <a:r>
              <a:rPr dirty="0" sz="1450" spc="-25">
                <a:latin typeface="Times New Roman"/>
                <a:cs typeface="Times New Roman"/>
              </a:rPr>
              <a:t>Gorny, </a:t>
            </a:r>
            <a:r>
              <a:rPr dirty="0" sz="1450" spc="-10">
                <a:latin typeface="Times New Roman"/>
                <a:cs typeface="Times New Roman"/>
              </a:rPr>
              <a:t>the </a:t>
            </a:r>
            <a:r>
              <a:rPr dirty="0" sz="1450" spc="-20">
                <a:latin typeface="Times New Roman"/>
                <a:cs typeface="Times New Roman"/>
              </a:rPr>
              <a:t>officer, </a:t>
            </a:r>
            <a:r>
              <a:rPr dirty="0" sz="1450" spc="-10">
                <a:latin typeface="Times New Roman"/>
                <a:cs typeface="Times New Roman"/>
              </a:rPr>
              <a:t>"I can't believe </a:t>
            </a:r>
            <a:r>
              <a:rPr dirty="0" sz="1450" spc="-5">
                <a:latin typeface="Times New Roman"/>
                <a:cs typeface="Times New Roman"/>
              </a:rPr>
              <a:t>you. </a:t>
            </a:r>
            <a:r>
              <a:rPr dirty="0" sz="1450" spc="-35">
                <a:latin typeface="Times New Roman"/>
                <a:cs typeface="Times New Roman"/>
              </a:rPr>
              <a:t>You're </a:t>
            </a:r>
            <a:r>
              <a:rPr dirty="0" sz="1450" spc="-10">
                <a:latin typeface="Times New Roman"/>
                <a:cs typeface="Times New Roman"/>
              </a:rPr>
              <a:t>very </a:t>
            </a:r>
            <a:r>
              <a:rPr dirty="0" sz="1450" spc="-15">
                <a:latin typeface="Times New Roman"/>
                <a:cs typeface="Times New Roman"/>
              </a:rPr>
              <a:t>clever, </a:t>
            </a:r>
            <a:r>
              <a:rPr dirty="0" sz="1450" spc="-10">
                <a:latin typeface="Times New Roman"/>
                <a:cs typeface="Times New Roman"/>
              </a:rPr>
              <a:t>educated, serious;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great talent, and perhaps, </a:t>
            </a:r>
            <a:r>
              <a:rPr dirty="0" sz="1450" spc="-5">
                <a:latin typeface="Times New Roman"/>
                <a:cs typeface="Times New Roman"/>
              </a:rPr>
              <a:t>a </a:t>
            </a:r>
            <a:r>
              <a:rPr dirty="0" sz="1450" spc="-10">
                <a:latin typeface="Times New Roman"/>
                <a:cs typeface="Times New Roman"/>
              </a:rPr>
              <a:t>splendid future waiting, </a:t>
            </a:r>
            <a:r>
              <a:rPr dirty="0" sz="1450" spc="-5">
                <a:latin typeface="Times New Roman"/>
                <a:cs typeface="Times New Roman"/>
              </a:rPr>
              <a:t>but I </a:t>
            </a:r>
            <a:r>
              <a:rPr dirty="0" sz="1450" spc="-10">
                <a:latin typeface="Times New Roman"/>
                <a:cs typeface="Times New Roman"/>
              </a:rPr>
              <a:t>am an  uninteresting poor-spirited girl, and </a:t>
            </a:r>
            <a:r>
              <a:rPr dirty="0" sz="1450" spc="-5">
                <a:latin typeface="Times New Roman"/>
                <a:cs typeface="Times New Roman"/>
              </a:rPr>
              <a:t>you </a:t>
            </a:r>
            <a:r>
              <a:rPr dirty="0" sz="1450" spc="-10">
                <a:latin typeface="Times New Roman"/>
                <a:cs typeface="Times New Roman"/>
              </a:rPr>
              <a:t>yourself know quite well that </a:t>
            </a:r>
            <a:r>
              <a:rPr dirty="0" sz="1450" spc="-5">
                <a:latin typeface="Times New Roman"/>
                <a:cs typeface="Times New Roman"/>
              </a:rPr>
              <a:t>I </a:t>
            </a:r>
            <a:r>
              <a:rPr dirty="0" sz="1450" spc="-10">
                <a:latin typeface="Times New Roman"/>
                <a:cs typeface="Times New Roman"/>
              </a:rPr>
              <a:t>shall  only </a:t>
            </a:r>
            <a:r>
              <a:rPr dirty="0" sz="1450" spc="-5">
                <a:latin typeface="Times New Roman"/>
                <a:cs typeface="Times New Roman"/>
              </a:rPr>
              <a:t>be a </a:t>
            </a:r>
            <a:r>
              <a:rPr dirty="0" sz="1450" spc="-10">
                <a:latin typeface="Times New Roman"/>
                <a:cs typeface="Times New Roman"/>
              </a:rPr>
              <a:t>drag </a:t>
            </a:r>
            <a:r>
              <a:rPr dirty="0" sz="1450" spc="-5">
                <a:latin typeface="Times New Roman"/>
                <a:cs typeface="Times New Roman"/>
              </a:rPr>
              <a:t>upon your </a:t>
            </a:r>
            <a:r>
              <a:rPr dirty="0" sz="1450" spc="-10">
                <a:latin typeface="Times New Roman"/>
                <a:cs typeface="Times New Roman"/>
              </a:rPr>
              <a:t>life. It's true </a:t>
            </a:r>
            <a:r>
              <a:rPr dirty="0" sz="1450" spc="-5">
                <a:latin typeface="Times New Roman"/>
                <a:cs typeface="Times New Roman"/>
              </a:rPr>
              <a:t>I </a:t>
            </a:r>
            <a:r>
              <a:rPr dirty="0" sz="1450" spc="-10">
                <a:latin typeface="Times New Roman"/>
                <a:cs typeface="Times New Roman"/>
              </a:rPr>
              <a:t>carried </a:t>
            </a:r>
            <a:r>
              <a:rPr dirty="0" sz="1450" spc="-5">
                <a:latin typeface="Times New Roman"/>
                <a:cs typeface="Times New Roman"/>
              </a:rPr>
              <a:t>you </a:t>
            </a:r>
            <a:r>
              <a:rPr dirty="0" sz="1450" spc="-15">
                <a:latin typeface="Times New Roman"/>
                <a:cs typeface="Times New Roman"/>
              </a:rPr>
              <a:t>off </a:t>
            </a:r>
            <a:r>
              <a:rPr dirty="0" sz="1450" spc="-5">
                <a:latin typeface="Times New Roman"/>
                <a:cs typeface="Times New Roman"/>
              </a:rPr>
              <a:t>your </a:t>
            </a:r>
            <a:r>
              <a:rPr dirty="0" sz="1450" spc="-10">
                <a:latin typeface="Times New Roman"/>
                <a:cs typeface="Times New Roman"/>
              </a:rPr>
              <a:t>feet, and </a:t>
            </a:r>
            <a:r>
              <a:rPr dirty="0" sz="1450" spc="-5">
                <a:latin typeface="Times New Roman"/>
                <a:cs typeface="Times New Roman"/>
              </a:rPr>
              <a:t>you  thought you </a:t>
            </a:r>
            <a:r>
              <a:rPr dirty="0" sz="1450" spc="-10">
                <a:latin typeface="Times New Roman"/>
                <a:cs typeface="Times New Roman"/>
              </a:rPr>
              <a:t>had met </a:t>
            </a:r>
            <a:r>
              <a:rPr dirty="0" sz="1450" spc="-5">
                <a:latin typeface="Times New Roman"/>
                <a:cs typeface="Times New Roman"/>
              </a:rPr>
              <a:t>your </a:t>
            </a:r>
            <a:r>
              <a:rPr dirty="0" sz="1450" spc="-10">
                <a:latin typeface="Times New Roman"/>
                <a:cs typeface="Times New Roman"/>
              </a:rPr>
              <a:t>ideal in me, </a:t>
            </a:r>
            <a:r>
              <a:rPr dirty="0" sz="1450" spc="-5">
                <a:latin typeface="Times New Roman"/>
                <a:cs typeface="Times New Roman"/>
              </a:rPr>
              <a:t>but </a:t>
            </a:r>
            <a:r>
              <a:rPr dirty="0" sz="1450" spc="-10">
                <a:latin typeface="Times New Roman"/>
                <a:cs typeface="Times New Roman"/>
              </a:rPr>
              <a:t>that was </a:t>
            </a:r>
            <a:r>
              <a:rPr dirty="0" sz="1450" spc="-5">
                <a:latin typeface="Times New Roman"/>
                <a:cs typeface="Times New Roman"/>
              </a:rPr>
              <a:t>a </a:t>
            </a:r>
            <a:r>
              <a:rPr dirty="0" sz="1450" spc="-10">
                <a:latin typeface="Times New Roman"/>
                <a:cs typeface="Times New Roman"/>
              </a:rPr>
              <a:t>mistake. Already </a:t>
            </a:r>
            <a:r>
              <a:rPr dirty="0" sz="1450" spc="-5">
                <a:latin typeface="Times New Roman"/>
                <a:cs typeface="Times New Roman"/>
              </a:rPr>
              <a:t>you </a:t>
            </a:r>
            <a:r>
              <a:rPr dirty="0" sz="1450" spc="-10">
                <a:latin typeface="Times New Roman"/>
                <a:cs typeface="Times New Roman"/>
              </a:rPr>
              <a:t>are  asking yourself in </a:t>
            </a:r>
            <a:r>
              <a:rPr dirty="0" sz="1450" spc="-15">
                <a:latin typeface="Times New Roman"/>
                <a:cs typeface="Times New Roman"/>
              </a:rPr>
              <a:t>despair, </a:t>
            </a:r>
            <a:r>
              <a:rPr dirty="0" sz="1450" spc="-10">
                <a:latin typeface="Times New Roman"/>
                <a:cs typeface="Times New Roman"/>
              </a:rPr>
              <a:t>'Why did </a:t>
            </a:r>
            <a:r>
              <a:rPr dirty="0" sz="1450" spc="-5">
                <a:latin typeface="Times New Roman"/>
                <a:cs typeface="Times New Roman"/>
              </a:rPr>
              <a:t>I </a:t>
            </a:r>
            <a:r>
              <a:rPr dirty="0" sz="1450" spc="-10">
                <a:latin typeface="Times New Roman"/>
                <a:cs typeface="Times New Roman"/>
              </a:rPr>
              <a:t>meet this girl?' Only </a:t>
            </a:r>
            <a:r>
              <a:rPr dirty="0" sz="1450" spc="-5">
                <a:latin typeface="Times New Roman"/>
                <a:cs typeface="Times New Roman"/>
              </a:rPr>
              <a:t>your </a:t>
            </a:r>
            <a:r>
              <a:rPr dirty="0" sz="1450" spc="-10">
                <a:latin typeface="Times New Roman"/>
                <a:cs typeface="Times New Roman"/>
              </a:rPr>
              <a:t>kindness  prevents </a:t>
            </a:r>
            <a:r>
              <a:rPr dirty="0" sz="1450" spc="-5">
                <a:latin typeface="Times New Roman"/>
                <a:cs typeface="Times New Roman"/>
              </a:rPr>
              <a:t>you </a:t>
            </a:r>
            <a:r>
              <a:rPr dirty="0" sz="1450" spc="-10">
                <a:latin typeface="Times New Roman"/>
                <a:cs typeface="Times New Roman"/>
              </a:rPr>
              <a:t>from confessing</a:t>
            </a:r>
            <a:r>
              <a:rPr dirty="0" sz="145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640"/>
              </a:spcBef>
            </a:pPr>
            <a:r>
              <a:rPr dirty="0" sz="1450" spc="-10">
                <a:latin typeface="Times New Roman"/>
                <a:cs typeface="Times New Roman"/>
              </a:rPr>
              <a:t>Nadya pitied herself. She wept and went</a:t>
            </a:r>
            <a:r>
              <a:rPr dirty="0" sz="1450" spc="25">
                <a:latin typeface="Times New Roman"/>
                <a:cs typeface="Times New Roman"/>
              </a:rPr>
              <a:t> </a:t>
            </a:r>
            <a:r>
              <a:rPr dirty="0" sz="1450" spc="-5">
                <a:latin typeface="Times New Roman"/>
                <a:cs typeface="Times New Roman"/>
              </a:rPr>
              <a:t>on.</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"If it were </a:t>
            </a:r>
            <a:r>
              <a:rPr dirty="0" sz="1450" spc="-5">
                <a:latin typeface="Times New Roman"/>
                <a:cs typeface="Times New Roman"/>
              </a:rPr>
              <a:t>not </a:t>
            </a:r>
            <a:r>
              <a:rPr dirty="0" sz="1450" spc="-10">
                <a:latin typeface="Times New Roman"/>
                <a:cs typeface="Times New Roman"/>
              </a:rPr>
              <a:t>so difficult for me to leave mother and brother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put  on a nun's </a:t>
            </a:r>
            <a:r>
              <a:rPr dirty="0" sz="1450" spc="-10">
                <a:latin typeface="Times New Roman"/>
                <a:cs typeface="Times New Roman"/>
              </a:rPr>
              <a:t>gown and </a:t>
            </a:r>
            <a:r>
              <a:rPr dirty="0" sz="1450" spc="-5">
                <a:latin typeface="Times New Roman"/>
                <a:cs typeface="Times New Roman"/>
              </a:rPr>
              <a:t>go </a:t>
            </a:r>
            <a:r>
              <a:rPr dirty="0" sz="1450" spc="-10">
                <a:latin typeface="Times New Roman"/>
                <a:cs typeface="Times New Roman"/>
              </a:rPr>
              <a:t>where my eyes direct me. </a:t>
            </a:r>
            <a:r>
              <a:rPr dirty="0" sz="1450" spc="-60">
                <a:latin typeface="Times New Roman"/>
                <a:cs typeface="Times New Roman"/>
              </a:rPr>
              <a:t>You </a:t>
            </a:r>
            <a:r>
              <a:rPr dirty="0" sz="1450" spc="-10">
                <a:latin typeface="Times New Roman"/>
                <a:cs typeface="Times New Roman"/>
              </a:rPr>
              <a:t>would then </a:t>
            </a:r>
            <a:r>
              <a:rPr dirty="0" sz="1450" spc="-5">
                <a:latin typeface="Times New Roman"/>
                <a:cs typeface="Times New Roman"/>
              </a:rPr>
              <a:t>be </a:t>
            </a:r>
            <a:r>
              <a:rPr dirty="0" sz="1450" spc="-10">
                <a:latin typeface="Times New Roman"/>
                <a:cs typeface="Times New Roman"/>
              </a:rPr>
              <a:t>free to  love </a:t>
            </a:r>
            <a:r>
              <a:rPr dirty="0" sz="1450" spc="-20">
                <a:latin typeface="Times New Roman"/>
                <a:cs typeface="Times New Roman"/>
              </a:rPr>
              <a:t>another.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were to</a:t>
            </a:r>
            <a:r>
              <a:rPr dirty="0" sz="1450" spc="20">
                <a:latin typeface="Times New Roman"/>
                <a:cs typeface="Times New Roman"/>
              </a:rPr>
              <a:t> </a:t>
            </a:r>
            <a:r>
              <a:rPr dirty="0" sz="1450" spc="-10">
                <a:latin typeface="Times New Roman"/>
                <a:cs typeface="Times New Roman"/>
              </a:rPr>
              <a:t>die!"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Through her tears she could </a:t>
            </a:r>
            <a:r>
              <a:rPr dirty="0" sz="1450" spc="-5">
                <a:latin typeface="Times New Roman"/>
                <a:cs typeface="Times New Roman"/>
              </a:rPr>
              <a:t>not </a:t>
            </a:r>
            <a:r>
              <a:rPr dirty="0" sz="1450" spc="-10">
                <a:latin typeface="Times New Roman"/>
                <a:cs typeface="Times New Roman"/>
              </a:rPr>
              <a:t>make </a:t>
            </a:r>
            <a:r>
              <a:rPr dirty="0" sz="1450" spc="-5">
                <a:latin typeface="Times New Roman"/>
                <a:cs typeface="Times New Roman"/>
              </a:rPr>
              <a:t>out </a:t>
            </a:r>
            <a:r>
              <a:rPr dirty="0" sz="1450" spc="-10">
                <a:latin typeface="Times New Roman"/>
                <a:cs typeface="Times New Roman"/>
              </a:rPr>
              <a:t>what she had written. Brief  rainbows trembled </a:t>
            </a:r>
            <a:r>
              <a:rPr dirty="0" sz="1450" spc="-5">
                <a:latin typeface="Times New Roman"/>
                <a:cs typeface="Times New Roman"/>
              </a:rPr>
              <a:t>on </a:t>
            </a:r>
            <a:r>
              <a:rPr dirty="0" sz="1450" spc="-10">
                <a:latin typeface="Times New Roman"/>
                <a:cs typeface="Times New Roman"/>
              </a:rPr>
              <a:t>the table, </a:t>
            </a:r>
            <a:r>
              <a:rPr dirty="0" sz="1450" spc="-5">
                <a:latin typeface="Times New Roman"/>
                <a:cs typeface="Times New Roman"/>
              </a:rPr>
              <a:t>on </a:t>
            </a:r>
            <a:r>
              <a:rPr dirty="0" sz="1450" spc="-10">
                <a:latin typeface="Times New Roman"/>
                <a:cs typeface="Times New Roman"/>
              </a:rPr>
              <a:t>the floor and the ceiling, as though Nadya  were looking through </a:t>
            </a:r>
            <a:r>
              <a:rPr dirty="0" sz="1450" spc="-5">
                <a:latin typeface="Times New Roman"/>
                <a:cs typeface="Times New Roman"/>
              </a:rPr>
              <a:t>a </a:t>
            </a:r>
            <a:r>
              <a:rPr dirty="0" sz="1450" spc="-10">
                <a:latin typeface="Times New Roman"/>
                <a:cs typeface="Times New Roman"/>
              </a:rPr>
              <a:t>prism. Impossible to write. She sank back in her chair  and began to think </a:t>
            </a:r>
            <a:r>
              <a:rPr dirty="0" sz="1450" spc="-5">
                <a:latin typeface="Times New Roman"/>
                <a:cs typeface="Times New Roman"/>
              </a:rPr>
              <a:t>of</a:t>
            </a:r>
            <a:r>
              <a:rPr dirty="0" sz="1450" spc="10">
                <a:latin typeface="Times New Roman"/>
                <a:cs typeface="Times New Roman"/>
              </a:rPr>
              <a:t> </a:t>
            </a:r>
            <a:r>
              <a:rPr dirty="0" sz="1450" spc="-25">
                <a:latin typeface="Times New Roman"/>
                <a:cs typeface="Times New Roman"/>
              </a:rPr>
              <a:t>Gorny.</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Oh, how fascinating, how interesting men are! Nadya remembered the  beautiful expression </a:t>
            </a:r>
            <a:r>
              <a:rPr dirty="0" sz="1450" spc="-5">
                <a:latin typeface="Times New Roman"/>
                <a:cs typeface="Times New Roman"/>
              </a:rPr>
              <a:t>of </a:t>
            </a:r>
            <a:r>
              <a:rPr dirty="0" sz="1450" spc="-10">
                <a:latin typeface="Times New Roman"/>
                <a:cs typeface="Times New Roman"/>
              </a:rPr>
              <a:t>Gorny's face, appealing, </a:t>
            </a:r>
            <a:r>
              <a:rPr dirty="0" sz="1450" spc="-20">
                <a:latin typeface="Times New Roman"/>
                <a:cs typeface="Times New Roman"/>
              </a:rPr>
              <a:t>guilty,</a:t>
            </a:r>
            <a:r>
              <a:rPr dirty="0" sz="1450" spc="320">
                <a:latin typeface="Times New Roman"/>
                <a:cs typeface="Times New Roman"/>
              </a:rPr>
              <a:t> </a:t>
            </a:r>
            <a:r>
              <a:rPr dirty="0" sz="1450" spc="-10">
                <a:latin typeface="Times New Roman"/>
                <a:cs typeface="Times New Roman"/>
              </a:rPr>
              <a:t>and </a:t>
            </a:r>
            <a:r>
              <a:rPr dirty="0" sz="1450" spc="-15">
                <a:latin typeface="Times New Roman"/>
                <a:cs typeface="Times New Roman"/>
              </a:rPr>
              <a:t>tender, </a:t>
            </a:r>
            <a:r>
              <a:rPr dirty="0" sz="1450" spc="-10">
                <a:latin typeface="Times New Roman"/>
                <a:cs typeface="Times New Roman"/>
              </a:rPr>
              <a:t>when  someone discussed music with him,—the </a:t>
            </a:r>
            <a:r>
              <a:rPr dirty="0" sz="1450" spc="-15">
                <a:latin typeface="Times New Roman"/>
                <a:cs typeface="Times New Roman"/>
              </a:rPr>
              <a:t>efforts </a:t>
            </a:r>
            <a:r>
              <a:rPr dirty="0" sz="1450" spc="-5">
                <a:latin typeface="Times New Roman"/>
                <a:cs typeface="Times New Roman"/>
              </a:rPr>
              <a:t>he </a:t>
            </a:r>
            <a:r>
              <a:rPr dirty="0" sz="1450" spc="-10">
                <a:latin typeface="Times New Roman"/>
                <a:cs typeface="Times New Roman"/>
              </a:rPr>
              <a:t>made to prevent the  passion from sounding in his voice. Passion must </a:t>
            </a:r>
            <a:r>
              <a:rPr dirty="0" sz="1450" spc="-5">
                <a:latin typeface="Times New Roman"/>
                <a:cs typeface="Times New Roman"/>
              </a:rPr>
              <a:t>be </a:t>
            </a:r>
            <a:r>
              <a:rPr dirty="0" sz="1450" spc="-10">
                <a:latin typeface="Times New Roman"/>
                <a:cs typeface="Times New Roman"/>
              </a:rPr>
              <a:t>concealed in </a:t>
            </a:r>
            <a:r>
              <a:rPr dirty="0" sz="1450" spc="-5">
                <a:latin typeface="Times New Roman"/>
                <a:cs typeface="Times New Roman"/>
              </a:rPr>
              <a:t>a </a:t>
            </a:r>
            <a:r>
              <a:rPr dirty="0" sz="1450" spc="-10">
                <a:latin typeface="Times New Roman"/>
                <a:cs typeface="Times New Roman"/>
              </a:rPr>
              <a:t>society  where cold reserve and indifference are the signs </a:t>
            </a:r>
            <a:r>
              <a:rPr dirty="0" sz="1450" spc="-5">
                <a:latin typeface="Times New Roman"/>
                <a:cs typeface="Times New Roman"/>
              </a:rPr>
              <a:t>of good </a:t>
            </a:r>
            <a:r>
              <a:rPr dirty="0" sz="1450" spc="-10">
                <a:latin typeface="Times New Roman"/>
                <a:cs typeface="Times New Roman"/>
              </a:rPr>
              <a:t>breeding. And </a:t>
            </a:r>
            <a:r>
              <a:rPr dirty="0" sz="1450" spc="-5">
                <a:latin typeface="Times New Roman"/>
                <a:cs typeface="Times New Roman"/>
              </a:rPr>
              <a:t>he  </a:t>
            </a:r>
            <a:r>
              <a:rPr dirty="0" sz="1450" spc="-10">
                <a:latin typeface="Times New Roman"/>
                <a:cs typeface="Times New Roman"/>
              </a:rPr>
              <a:t>does try to conceal it, </a:t>
            </a:r>
            <a:r>
              <a:rPr dirty="0" sz="1450" spc="-5">
                <a:latin typeface="Times New Roman"/>
                <a:cs typeface="Times New Roman"/>
              </a:rPr>
              <a:t>but he </a:t>
            </a:r>
            <a:r>
              <a:rPr dirty="0" sz="1450" spc="-10">
                <a:latin typeface="Times New Roman"/>
                <a:cs typeface="Times New Roman"/>
              </a:rPr>
              <a:t>does </a:t>
            </a:r>
            <a:r>
              <a:rPr dirty="0" sz="1450" spc="-5">
                <a:latin typeface="Times New Roman"/>
                <a:cs typeface="Times New Roman"/>
              </a:rPr>
              <a:t>not </a:t>
            </a:r>
            <a:r>
              <a:rPr dirty="0" sz="1450" spc="-10">
                <a:latin typeface="Times New Roman"/>
                <a:cs typeface="Times New Roman"/>
              </a:rPr>
              <a:t>succeed, and everybody knows quite  well that </a:t>
            </a:r>
            <a:r>
              <a:rPr dirty="0" sz="1450" spc="-5">
                <a:latin typeface="Times New Roman"/>
                <a:cs typeface="Times New Roman"/>
              </a:rPr>
              <a:t>he </a:t>
            </a:r>
            <a:r>
              <a:rPr dirty="0" sz="1450" spc="-10">
                <a:latin typeface="Times New Roman"/>
                <a:cs typeface="Times New Roman"/>
              </a:rPr>
              <a:t>has </a:t>
            </a:r>
            <a:r>
              <a:rPr dirty="0" sz="1450" spc="-5">
                <a:latin typeface="Times New Roman"/>
                <a:cs typeface="Times New Roman"/>
              </a:rPr>
              <a:t>a </a:t>
            </a:r>
            <a:r>
              <a:rPr dirty="0" sz="1450" spc="-10">
                <a:latin typeface="Times New Roman"/>
                <a:cs typeface="Times New Roman"/>
              </a:rPr>
              <a:t>passion for music. Never-ending discussions about music,  blundering pronouncements </a:t>
            </a:r>
            <a:r>
              <a:rPr dirty="0" sz="1450" spc="-5">
                <a:latin typeface="Times New Roman"/>
                <a:cs typeface="Times New Roman"/>
              </a:rPr>
              <a:t>by </a:t>
            </a:r>
            <a:r>
              <a:rPr dirty="0" sz="1450" spc="-10">
                <a:latin typeface="Times New Roman"/>
                <a:cs typeface="Times New Roman"/>
              </a:rPr>
              <a:t>men who </a:t>
            </a:r>
            <a:r>
              <a:rPr dirty="0" sz="1450" spc="-5">
                <a:latin typeface="Times New Roman"/>
                <a:cs typeface="Times New Roman"/>
              </a:rPr>
              <a:t>do not </a:t>
            </a:r>
            <a:r>
              <a:rPr dirty="0" sz="1450" spc="-10">
                <a:latin typeface="Times New Roman"/>
                <a:cs typeface="Times New Roman"/>
              </a:rPr>
              <a:t>understand—keep him in  incessant tension. He is scared, timid, silent. He plays </a:t>
            </a:r>
            <a:r>
              <a:rPr dirty="0" sz="1450" spc="-20">
                <a:latin typeface="Times New Roman"/>
                <a:cs typeface="Times New Roman"/>
              </a:rPr>
              <a:t>superbly, </a:t>
            </a:r>
            <a:r>
              <a:rPr dirty="0" sz="1450" spc="-10">
                <a:latin typeface="Times New Roman"/>
                <a:cs typeface="Times New Roman"/>
              </a:rPr>
              <a:t>as an ardent  pianist. If </a:t>
            </a:r>
            <a:r>
              <a:rPr dirty="0" sz="1450" spc="-5">
                <a:latin typeface="Times New Roman"/>
                <a:cs typeface="Times New Roman"/>
              </a:rPr>
              <a:t>he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an </a:t>
            </a:r>
            <a:r>
              <a:rPr dirty="0" sz="1450" spc="-20">
                <a:latin typeface="Times New Roman"/>
                <a:cs typeface="Times New Roman"/>
              </a:rPr>
              <a:t>officer,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 </a:t>
            </a:r>
            <a:r>
              <a:rPr dirty="0" sz="1450" spc="-10">
                <a:latin typeface="Times New Roman"/>
                <a:cs typeface="Times New Roman"/>
              </a:rPr>
              <a:t>famous</a:t>
            </a:r>
            <a:r>
              <a:rPr dirty="0" sz="1450" spc="45">
                <a:latin typeface="Times New Roman"/>
                <a:cs typeface="Times New Roman"/>
              </a:rPr>
              <a:t> </a:t>
            </a:r>
            <a:r>
              <a:rPr dirty="0" sz="1450" spc="-10">
                <a:latin typeface="Times New Roman"/>
                <a:cs typeface="Times New Roman"/>
              </a:rPr>
              <a:t>musician.</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The tears dried in her eyes. Nadya remembered how Gorny told her </a:t>
            </a:r>
            <a:r>
              <a:rPr dirty="0" sz="1450" spc="-5">
                <a:latin typeface="Times New Roman"/>
                <a:cs typeface="Times New Roman"/>
              </a:rPr>
              <a:t>of </a:t>
            </a:r>
            <a:r>
              <a:rPr dirty="0" sz="1450" spc="-10">
                <a:latin typeface="Times New Roman"/>
                <a:cs typeface="Times New Roman"/>
              </a:rPr>
              <a:t>his  love at </a:t>
            </a:r>
            <a:r>
              <a:rPr dirty="0" sz="1450" spc="-5">
                <a:latin typeface="Times New Roman"/>
                <a:cs typeface="Times New Roman"/>
              </a:rPr>
              <a:t>a </a:t>
            </a:r>
            <a:r>
              <a:rPr dirty="0" sz="1450" spc="-10">
                <a:latin typeface="Times New Roman"/>
                <a:cs typeface="Times New Roman"/>
              </a:rPr>
              <a:t>symphony concert, and again downstairs </a:t>
            </a:r>
            <a:r>
              <a:rPr dirty="0" sz="1450" spc="-5">
                <a:latin typeface="Times New Roman"/>
                <a:cs typeface="Times New Roman"/>
              </a:rPr>
              <a:t>by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cloak-room.</a:t>
            </a:r>
            <a:endParaRPr sz="1450">
              <a:latin typeface="Times New Roman"/>
              <a:cs typeface="Times New Roman"/>
            </a:endParaRPr>
          </a:p>
          <a:p>
            <a:pPr algn="just" marL="12700" marR="10795" indent="255904">
              <a:lnSpc>
                <a:spcPts val="1730"/>
              </a:lnSpc>
              <a:spcBef>
                <a:spcPts val="790"/>
              </a:spcBef>
            </a:pPr>
            <a:r>
              <a:rPr dirty="0" sz="1450" spc="-10">
                <a:latin typeface="Times New Roman"/>
                <a:cs typeface="Times New Roman"/>
              </a:rPr>
              <a:t>"I am so glad </a:t>
            </a:r>
            <a:r>
              <a:rPr dirty="0" sz="1450" spc="-5">
                <a:latin typeface="Times New Roman"/>
                <a:cs typeface="Times New Roman"/>
              </a:rPr>
              <a:t>you </a:t>
            </a:r>
            <a:r>
              <a:rPr dirty="0" sz="1450" spc="-10">
                <a:latin typeface="Times New Roman"/>
                <a:cs typeface="Times New Roman"/>
              </a:rPr>
              <a:t>have at last made the acquaintance </a:t>
            </a:r>
            <a:r>
              <a:rPr dirty="0" sz="1450" spc="-5">
                <a:latin typeface="Times New Roman"/>
                <a:cs typeface="Times New Roman"/>
              </a:rPr>
              <a:t>of </a:t>
            </a:r>
            <a:r>
              <a:rPr dirty="0" sz="1450" spc="-10">
                <a:latin typeface="Times New Roman"/>
                <a:cs typeface="Times New Roman"/>
              </a:rPr>
              <a:t>the student  </a:t>
            </a:r>
            <a:r>
              <a:rPr dirty="0" sz="1450" spc="-15">
                <a:latin typeface="Times New Roman"/>
                <a:cs typeface="Times New Roman"/>
              </a:rPr>
              <a:t>Gronsdiev," </a:t>
            </a:r>
            <a:r>
              <a:rPr dirty="0" sz="1450" spc="-10">
                <a:latin typeface="Times New Roman"/>
                <a:cs typeface="Times New Roman"/>
              </a:rPr>
              <a:t>she continued to write. "He is </a:t>
            </a:r>
            <a:r>
              <a:rPr dirty="0" sz="1450" spc="-5">
                <a:latin typeface="Times New Roman"/>
                <a:cs typeface="Times New Roman"/>
              </a:rPr>
              <a:t>a </a:t>
            </a:r>
            <a:r>
              <a:rPr dirty="0" sz="1450" spc="-10">
                <a:latin typeface="Times New Roman"/>
                <a:cs typeface="Times New Roman"/>
              </a:rPr>
              <a:t>very clever man, and </a:t>
            </a:r>
            <a:r>
              <a:rPr dirty="0" sz="1450" spc="-5">
                <a:latin typeface="Times New Roman"/>
                <a:cs typeface="Times New Roman"/>
              </a:rPr>
              <a:t>you </a:t>
            </a:r>
            <a:r>
              <a:rPr dirty="0" sz="1450" spc="-10">
                <a:latin typeface="Times New Roman"/>
                <a:cs typeface="Times New Roman"/>
              </a:rPr>
              <a:t>are sure  to</a:t>
            </a:r>
            <a:r>
              <a:rPr dirty="0" sz="1450" spc="110">
                <a:latin typeface="Times New Roman"/>
                <a:cs typeface="Times New Roman"/>
              </a:rPr>
              <a:t> </a:t>
            </a:r>
            <a:r>
              <a:rPr dirty="0" sz="1450" spc="-10">
                <a:latin typeface="Times New Roman"/>
                <a:cs typeface="Times New Roman"/>
              </a:rPr>
              <a:t>love</a:t>
            </a:r>
            <a:r>
              <a:rPr dirty="0" sz="1450" spc="110">
                <a:latin typeface="Times New Roman"/>
                <a:cs typeface="Times New Roman"/>
              </a:rPr>
              <a:t> </a:t>
            </a:r>
            <a:r>
              <a:rPr dirty="0" sz="1450" spc="-10">
                <a:latin typeface="Times New Roman"/>
                <a:cs typeface="Times New Roman"/>
              </a:rPr>
              <a:t>him.</a:t>
            </a:r>
            <a:r>
              <a:rPr dirty="0" sz="1450" spc="110">
                <a:latin typeface="Times New Roman"/>
                <a:cs typeface="Times New Roman"/>
              </a:rPr>
              <a:t> </a:t>
            </a:r>
            <a:r>
              <a:rPr dirty="0" sz="1450" spc="-25">
                <a:latin typeface="Times New Roman"/>
                <a:cs typeface="Times New Roman"/>
              </a:rPr>
              <a:t>Yesterday</a:t>
            </a:r>
            <a:r>
              <a:rPr dirty="0" sz="1450" spc="110">
                <a:latin typeface="Times New Roman"/>
                <a:cs typeface="Times New Roman"/>
              </a:rPr>
              <a:t> </a:t>
            </a:r>
            <a:r>
              <a:rPr dirty="0" sz="1450" spc="-5">
                <a:latin typeface="Times New Roman"/>
                <a:cs typeface="Times New Roman"/>
              </a:rPr>
              <a:t>he</a:t>
            </a:r>
            <a:r>
              <a:rPr dirty="0" sz="1450" spc="110">
                <a:latin typeface="Times New Roman"/>
                <a:cs typeface="Times New Roman"/>
              </a:rPr>
              <a:t> </a:t>
            </a:r>
            <a:r>
              <a:rPr dirty="0" sz="1450" spc="-10">
                <a:latin typeface="Times New Roman"/>
                <a:cs typeface="Times New Roman"/>
              </a:rPr>
              <a:t>was</a:t>
            </a:r>
            <a:r>
              <a:rPr dirty="0" sz="1450" spc="114">
                <a:latin typeface="Times New Roman"/>
                <a:cs typeface="Times New Roman"/>
              </a:rPr>
              <a:t> </a:t>
            </a:r>
            <a:r>
              <a:rPr dirty="0" sz="1450" spc="-10">
                <a:latin typeface="Times New Roman"/>
                <a:cs typeface="Times New Roman"/>
              </a:rPr>
              <a:t>sitting</a:t>
            </a:r>
            <a:r>
              <a:rPr dirty="0" sz="1450" spc="110">
                <a:latin typeface="Times New Roman"/>
                <a:cs typeface="Times New Roman"/>
              </a:rPr>
              <a:t> </a:t>
            </a:r>
            <a:r>
              <a:rPr dirty="0" sz="1450" spc="-10">
                <a:latin typeface="Times New Roman"/>
                <a:cs typeface="Times New Roman"/>
              </a:rPr>
              <a:t>with</a:t>
            </a:r>
            <a:r>
              <a:rPr dirty="0" sz="1450" spc="110">
                <a:latin typeface="Times New Roman"/>
                <a:cs typeface="Times New Roman"/>
              </a:rPr>
              <a:t> </a:t>
            </a:r>
            <a:r>
              <a:rPr dirty="0" sz="1450" spc="-5">
                <a:latin typeface="Times New Roman"/>
                <a:cs typeface="Times New Roman"/>
              </a:rPr>
              <a:t>us</a:t>
            </a:r>
            <a:r>
              <a:rPr dirty="0" sz="1450" spc="110">
                <a:latin typeface="Times New Roman"/>
                <a:cs typeface="Times New Roman"/>
              </a:rPr>
              <a:t> </a:t>
            </a:r>
            <a:r>
              <a:rPr dirty="0" sz="1450" spc="-10">
                <a:latin typeface="Times New Roman"/>
                <a:cs typeface="Times New Roman"/>
              </a:rPr>
              <a:t>till</a:t>
            </a:r>
            <a:r>
              <a:rPr dirty="0" sz="1450" spc="110">
                <a:latin typeface="Times New Roman"/>
                <a:cs typeface="Times New Roman"/>
              </a:rPr>
              <a:t> </a:t>
            </a:r>
            <a:r>
              <a:rPr dirty="0" sz="1450" spc="-10">
                <a:latin typeface="Times New Roman"/>
                <a:cs typeface="Times New Roman"/>
              </a:rPr>
              <a:t>two</a:t>
            </a:r>
            <a:r>
              <a:rPr dirty="0" sz="1450" spc="110">
                <a:latin typeface="Times New Roman"/>
                <a:cs typeface="Times New Roman"/>
              </a:rPr>
              <a:t> </a:t>
            </a:r>
            <a:r>
              <a:rPr dirty="0" sz="1450" spc="-10">
                <a:latin typeface="Times New Roman"/>
                <a:cs typeface="Times New Roman"/>
              </a:rPr>
              <a:t>o'clock</a:t>
            </a:r>
            <a:r>
              <a:rPr dirty="0" sz="1450" spc="114">
                <a:latin typeface="Times New Roman"/>
                <a:cs typeface="Times New Roman"/>
              </a:rPr>
              <a:t> </a:t>
            </a:r>
            <a:r>
              <a:rPr dirty="0" sz="1450" spc="-10">
                <a:latin typeface="Times New Roman"/>
                <a:cs typeface="Times New Roman"/>
              </a:rPr>
              <a:t>in</a:t>
            </a:r>
            <a:r>
              <a:rPr dirty="0" sz="1450" spc="110">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morning.</a:t>
            </a:r>
            <a:endParaRPr sz="1450">
              <a:latin typeface="Times New Roman"/>
              <a:cs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360535"/>
          </a:xfrm>
          <a:prstGeom prst="rect">
            <a:avLst/>
          </a:prstGeom>
        </p:spPr>
        <p:txBody>
          <a:bodyPr wrap="square" lIns="0" tIns="22860" rIns="0" bIns="0" rtlCol="0" vert="horz">
            <a:spAutoFit/>
          </a:bodyPr>
          <a:lstStyle/>
          <a:p>
            <a:pPr algn="just" marL="12700" marR="5715">
              <a:lnSpc>
                <a:spcPts val="1700"/>
              </a:lnSpc>
              <a:spcBef>
                <a:spcPts val="180"/>
              </a:spcBef>
            </a:pPr>
            <a:r>
              <a:rPr dirty="0" sz="1450" spc="-70">
                <a:latin typeface="Times New Roman"/>
                <a:cs typeface="Times New Roman"/>
              </a:rPr>
              <a:t>We </a:t>
            </a:r>
            <a:r>
              <a:rPr dirty="0" sz="1450" spc="-10">
                <a:latin typeface="Times New Roman"/>
                <a:cs typeface="Times New Roman"/>
              </a:rPr>
              <a:t>were all so </a:t>
            </a:r>
            <a:r>
              <a:rPr dirty="0" sz="1450" spc="-25">
                <a:latin typeface="Times New Roman"/>
                <a:cs typeface="Times New Roman"/>
              </a:rPr>
              <a:t>happy. </a:t>
            </a:r>
            <a:r>
              <a:rPr dirty="0" sz="1450" spc="-5">
                <a:latin typeface="Times New Roman"/>
                <a:cs typeface="Times New Roman"/>
              </a:rPr>
              <a:t>I </a:t>
            </a:r>
            <a:r>
              <a:rPr dirty="0" sz="1450" spc="-10">
                <a:latin typeface="Times New Roman"/>
                <a:cs typeface="Times New Roman"/>
              </a:rPr>
              <a:t>was sorry that </a:t>
            </a:r>
            <a:r>
              <a:rPr dirty="0" sz="1450" spc="-5">
                <a:latin typeface="Times New Roman"/>
                <a:cs typeface="Times New Roman"/>
              </a:rPr>
              <a:t>you </a:t>
            </a:r>
            <a:r>
              <a:rPr dirty="0" sz="1450" spc="-10">
                <a:latin typeface="Times New Roman"/>
                <a:cs typeface="Times New Roman"/>
              </a:rPr>
              <a:t>hadn't come to us. He said </a:t>
            </a:r>
            <a:r>
              <a:rPr dirty="0" sz="1450" spc="-5">
                <a:latin typeface="Times New Roman"/>
                <a:cs typeface="Times New Roman"/>
              </a:rPr>
              <a:t>a lot of  </a:t>
            </a:r>
            <a:r>
              <a:rPr dirty="0" sz="1450" spc="-10">
                <a:latin typeface="Times New Roman"/>
                <a:cs typeface="Times New Roman"/>
              </a:rPr>
              <a:t>remarkable things."</a:t>
            </a:r>
            <a:endParaRPr sz="1450">
              <a:latin typeface="Times New Roman"/>
              <a:cs typeface="Times New Roman"/>
            </a:endParaRPr>
          </a:p>
          <a:p>
            <a:pPr algn="just" marL="12700" marR="5715" indent="255904">
              <a:lnSpc>
                <a:spcPts val="1730"/>
              </a:lnSpc>
              <a:spcBef>
                <a:spcPts val="795"/>
              </a:spcBef>
            </a:pPr>
            <a:r>
              <a:rPr dirty="0" sz="1450" spc="-10">
                <a:latin typeface="Times New Roman"/>
                <a:cs typeface="Times New Roman"/>
              </a:rPr>
              <a:t>Nadya laid her hands </a:t>
            </a:r>
            <a:r>
              <a:rPr dirty="0" sz="1450" spc="-5">
                <a:latin typeface="Times New Roman"/>
                <a:cs typeface="Times New Roman"/>
              </a:rPr>
              <a:t>on </a:t>
            </a:r>
            <a:r>
              <a:rPr dirty="0" sz="1450" spc="-10">
                <a:latin typeface="Times New Roman"/>
                <a:cs typeface="Times New Roman"/>
              </a:rPr>
              <a:t>the table and lowered her head. Her hair covered  the </a:t>
            </a:r>
            <a:r>
              <a:rPr dirty="0" sz="1450" spc="-20">
                <a:latin typeface="Times New Roman"/>
                <a:cs typeface="Times New Roman"/>
              </a:rPr>
              <a:t>letter. </a:t>
            </a:r>
            <a:r>
              <a:rPr dirty="0" sz="1450" spc="-10">
                <a:latin typeface="Times New Roman"/>
                <a:cs typeface="Times New Roman"/>
              </a:rPr>
              <a:t>She remembered that Gronsdiev also loved </a:t>
            </a:r>
            <a:r>
              <a:rPr dirty="0" sz="1450" spc="-20">
                <a:latin typeface="Times New Roman"/>
                <a:cs typeface="Times New Roman"/>
              </a:rPr>
              <a:t>her, </a:t>
            </a:r>
            <a:r>
              <a:rPr dirty="0" sz="1450" spc="-10">
                <a:latin typeface="Times New Roman"/>
                <a:cs typeface="Times New Roman"/>
              </a:rPr>
              <a:t>and that </a:t>
            </a:r>
            <a:r>
              <a:rPr dirty="0" sz="1450" spc="-5">
                <a:latin typeface="Times New Roman"/>
                <a:cs typeface="Times New Roman"/>
              </a:rPr>
              <a:t>he </a:t>
            </a:r>
            <a:r>
              <a:rPr dirty="0" sz="1450" spc="-10">
                <a:latin typeface="Times New Roman"/>
                <a:cs typeface="Times New Roman"/>
              </a:rPr>
              <a:t>had the  same right to her letter as </a:t>
            </a:r>
            <a:r>
              <a:rPr dirty="0" sz="1450" spc="-25">
                <a:latin typeface="Times New Roman"/>
                <a:cs typeface="Times New Roman"/>
              </a:rPr>
              <a:t>Gorny. </a:t>
            </a:r>
            <a:r>
              <a:rPr dirty="0" sz="1450" spc="-10">
                <a:latin typeface="Times New Roman"/>
                <a:cs typeface="Times New Roman"/>
              </a:rPr>
              <a:t>Perhaps she had better write to Gronsdiev?  For </a:t>
            </a:r>
            <a:r>
              <a:rPr dirty="0" sz="1450" spc="-5">
                <a:latin typeface="Times New Roman"/>
                <a:cs typeface="Times New Roman"/>
              </a:rPr>
              <a:t>no </a:t>
            </a:r>
            <a:r>
              <a:rPr dirty="0" sz="1450" spc="-10">
                <a:latin typeface="Times New Roman"/>
                <a:cs typeface="Times New Roman"/>
              </a:rPr>
              <a:t>cause, </a:t>
            </a:r>
            <a:r>
              <a:rPr dirty="0" sz="1450" spc="-5">
                <a:latin typeface="Times New Roman"/>
                <a:cs typeface="Times New Roman"/>
              </a:rPr>
              <a:t>a </a:t>
            </a:r>
            <a:r>
              <a:rPr dirty="0" sz="1450" spc="-10">
                <a:latin typeface="Times New Roman"/>
                <a:cs typeface="Times New Roman"/>
              </a:rPr>
              <a:t>happiness began to quicken in her breast. At first it was </a:t>
            </a:r>
            <a:r>
              <a:rPr dirty="0" sz="1450" spc="-5">
                <a:latin typeface="Times New Roman"/>
                <a:cs typeface="Times New Roman"/>
              </a:rPr>
              <a:t>a </a:t>
            </a:r>
            <a:r>
              <a:rPr dirty="0" sz="1450" spc="-10">
                <a:latin typeface="Times New Roman"/>
                <a:cs typeface="Times New Roman"/>
              </a:rPr>
              <a:t>little  one, rolling about in her breast like </a:t>
            </a:r>
            <a:r>
              <a:rPr dirty="0" sz="1450" spc="-5">
                <a:latin typeface="Times New Roman"/>
                <a:cs typeface="Times New Roman"/>
              </a:rPr>
              <a:t>a </a:t>
            </a:r>
            <a:r>
              <a:rPr dirty="0" sz="1450" spc="-10">
                <a:latin typeface="Times New Roman"/>
                <a:cs typeface="Times New Roman"/>
              </a:rPr>
              <a:t>rubber ball. Then it grew broader and  </a:t>
            </a:r>
            <a:r>
              <a:rPr dirty="0" sz="1450" spc="-15">
                <a:latin typeface="Times New Roman"/>
                <a:cs typeface="Times New Roman"/>
              </a:rPr>
              <a:t>bigger, </a:t>
            </a:r>
            <a:r>
              <a:rPr dirty="0" sz="1450" spc="-10">
                <a:latin typeface="Times New Roman"/>
                <a:cs typeface="Times New Roman"/>
              </a:rPr>
              <a:t>and broke forth like </a:t>
            </a:r>
            <a:r>
              <a:rPr dirty="0" sz="1450" spc="-5">
                <a:latin typeface="Times New Roman"/>
                <a:cs typeface="Times New Roman"/>
              </a:rPr>
              <a:t>a </a:t>
            </a:r>
            <a:r>
              <a:rPr dirty="0" sz="1450" spc="-10">
                <a:latin typeface="Times New Roman"/>
                <a:cs typeface="Times New Roman"/>
              </a:rPr>
              <a:t>wave. Nadya had already forgotten about Gorny  and </a:t>
            </a:r>
            <a:r>
              <a:rPr dirty="0" sz="1450" spc="-20">
                <a:latin typeface="Times New Roman"/>
                <a:cs typeface="Times New Roman"/>
              </a:rPr>
              <a:t>Gronsdiev. </a:t>
            </a:r>
            <a:r>
              <a:rPr dirty="0" sz="1450" spc="-10">
                <a:latin typeface="Times New Roman"/>
                <a:cs typeface="Times New Roman"/>
              </a:rPr>
              <a:t>Her thoughts became confused. The happiness grew more and  more. From her breast it ran into her arms and legs, and it seemed that </a:t>
            </a:r>
            <a:r>
              <a:rPr dirty="0" sz="1450" spc="-5">
                <a:latin typeface="Times New Roman"/>
                <a:cs typeface="Times New Roman"/>
              </a:rPr>
              <a:t>a </a:t>
            </a:r>
            <a:r>
              <a:rPr dirty="0" sz="1450" spc="-10">
                <a:latin typeface="Times New Roman"/>
                <a:cs typeface="Times New Roman"/>
              </a:rPr>
              <a:t>light  fresh breeze blew over her head, stirring her </a:t>
            </a:r>
            <a:r>
              <a:rPr dirty="0" sz="1450" spc="-25">
                <a:latin typeface="Times New Roman"/>
                <a:cs typeface="Times New Roman"/>
              </a:rPr>
              <a:t>hair. </a:t>
            </a:r>
            <a:r>
              <a:rPr dirty="0" sz="1450" spc="-10">
                <a:latin typeface="Times New Roman"/>
                <a:cs typeface="Times New Roman"/>
              </a:rPr>
              <a:t>Her shoulders trembled with  quiet </a:t>
            </a:r>
            <a:r>
              <a:rPr dirty="0" sz="1450" spc="-20">
                <a:latin typeface="Times New Roman"/>
                <a:cs typeface="Times New Roman"/>
              </a:rPr>
              <a:t>laughter. </a:t>
            </a:r>
            <a:r>
              <a:rPr dirty="0" sz="1450" spc="-10">
                <a:latin typeface="Times New Roman"/>
                <a:cs typeface="Times New Roman"/>
              </a:rPr>
              <a:t>The table and the lampglass trembled. </a:t>
            </a:r>
            <a:r>
              <a:rPr dirty="0" sz="1450" spc="-30">
                <a:latin typeface="Times New Roman"/>
                <a:cs typeface="Times New Roman"/>
              </a:rPr>
              <a:t>Tears </a:t>
            </a:r>
            <a:r>
              <a:rPr dirty="0" sz="1450" spc="-10">
                <a:latin typeface="Times New Roman"/>
                <a:cs typeface="Times New Roman"/>
              </a:rPr>
              <a:t>from her eyes  splashed the </a:t>
            </a:r>
            <a:r>
              <a:rPr dirty="0" sz="1450" spc="-20">
                <a:latin typeface="Times New Roman"/>
                <a:cs typeface="Times New Roman"/>
              </a:rPr>
              <a:t>letter. </a:t>
            </a:r>
            <a:r>
              <a:rPr dirty="0" sz="1450" spc="-10">
                <a:latin typeface="Times New Roman"/>
                <a:cs typeface="Times New Roman"/>
              </a:rPr>
              <a:t>She was powerless to stop her laughter; and to convince  herself that she had </a:t>
            </a:r>
            <a:r>
              <a:rPr dirty="0" sz="1450" spc="-5">
                <a:latin typeface="Times New Roman"/>
                <a:cs typeface="Times New Roman"/>
              </a:rPr>
              <a:t>a </a:t>
            </a:r>
            <a:r>
              <a:rPr dirty="0" sz="1450" spc="-10">
                <a:latin typeface="Times New Roman"/>
                <a:cs typeface="Times New Roman"/>
              </a:rPr>
              <a:t>reason for it, she hastened to remember something  </a:t>
            </a:r>
            <a:r>
              <a:rPr dirty="0" sz="1450" spc="-25">
                <a:latin typeface="Times New Roman"/>
                <a:cs typeface="Times New Roman"/>
              </a:rPr>
              <a:t>funny.</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funny poodle!" she cried, feeling that she was choking with  </a:t>
            </a:r>
            <a:r>
              <a:rPr dirty="0" sz="1450" spc="-20">
                <a:latin typeface="Times New Roman"/>
                <a:cs typeface="Times New Roman"/>
              </a:rPr>
              <a:t>laughter. </a:t>
            </a: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funny</a:t>
            </a:r>
            <a:r>
              <a:rPr dirty="0" sz="1450" spc="15">
                <a:latin typeface="Times New Roman"/>
                <a:cs typeface="Times New Roman"/>
              </a:rPr>
              <a:t> </a:t>
            </a:r>
            <a:r>
              <a:rPr dirty="0" sz="1450" spc="-10">
                <a:latin typeface="Times New Roman"/>
                <a:cs typeface="Times New Roman"/>
              </a:rPr>
              <a:t>poodle!"</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She remembered how Gronsdiev was playing with Maxim the </a:t>
            </a:r>
            <a:r>
              <a:rPr dirty="0" sz="1450" spc="-5">
                <a:latin typeface="Times New Roman"/>
                <a:cs typeface="Times New Roman"/>
              </a:rPr>
              <a:t>poodle </a:t>
            </a:r>
            <a:r>
              <a:rPr dirty="0" sz="1450" spc="-10">
                <a:latin typeface="Times New Roman"/>
                <a:cs typeface="Times New Roman"/>
              </a:rPr>
              <a:t>after  tea yesterday; how </a:t>
            </a:r>
            <a:r>
              <a:rPr dirty="0" sz="1450" spc="-5">
                <a:latin typeface="Times New Roman"/>
                <a:cs typeface="Times New Roman"/>
              </a:rPr>
              <a:t>he </a:t>
            </a:r>
            <a:r>
              <a:rPr dirty="0" sz="1450" spc="-10">
                <a:latin typeface="Times New Roman"/>
                <a:cs typeface="Times New Roman"/>
              </a:rPr>
              <a:t>told </a:t>
            </a:r>
            <a:r>
              <a:rPr dirty="0" sz="1450" spc="-5">
                <a:latin typeface="Times New Roman"/>
                <a:cs typeface="Times New Roman"/>
              </a:rPr>
              <a:t>a </a:t>
            </a:r>
            <a:r>
              <a:rPr dirty="0" sz="1450" spc="-10">
                <a:latin typeface="Times New Roman"/>
                <a:cs typeface="Times New Roman"/>
              </a:rPr>
              <a:t>story afterwards </a:t>
            </a:r>
            <a:r>
              <a:rPr dirty="0" sz="1450" spc="-5">
                <a:latin typeface="Times New Roman"/>
                <a:cs typeface="Times New Roman"/>
              </a:rPr>
              <a:t>of a </a:t>
            </a:r>
            <a:r>
              <a:rPr dirty="0" sz="1450" spc="-10">
                <a:latin typeface="Times New Roman"/>
                <a:cs typeface="Times New Roman"/>
              </a:rPr>
              <a:t>very clever </a:t>
            </a:r>
            <a:r>
              <a:rPr dirty="0" sz="1450" spc="-5">
                <a:latin typeface="Times New Roman"/>
                <a:cs typeface="Times New Roman"/>
              </a:rPr>
              <a:t>poodle </a:t>
            </a:r>
            <a:r>
              <a:rPr dirty="0" sz="1450" spc="-10">
                <a:latin typeface="Times New Roman"/>
                <a:cs typeface="Times New Roman"/>
              </a:rPr>
              <a:t>who was  chasing </a:t>
            </a:r>
            <a:r>
              <a:rPr dirty="0" sz="1450" spc="-5">
                <a:latin typeface="Times New Roman"/>
                <a:cs typeface="Times New Roman"/>
              </a:rPr>
              <a:t>a </a:t>
            </a:r>
            <a:r>
              <a:rPr dirty="0" sz="1450" spc="-10">
                <a:latin typeface="Times New Roman"/>
                <a:cs typeface="Times New Roman"/>
              </a:rPr>
              <a:t>crow in the yard. The crow gave him </a:t>
            </a:r>
            <a:r>
              <a:rPr dirty="0" sz="1450" spc="-5">
                <a:latin typeface="Times New Roman"/>
                <a:cs typeface="Times New Roman"/>
              </a:rPr>
              <a:t>a </a:t>
            </a:r>
            <a:r>
              <a:rPr dirty="0" sz="1450" spc="-10">
                <a:latin typeface="Times New Roman"/>
                <a:cs typeface="Times New Roman"/>
              </a:rPr>
              <a:t>look and</a:t>
            </a:r>
            <a:r>
              <a:rPr dirty="0" sz="1450" spc="70">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"Oh, </a:t>
            </a:r>
            <a:r>
              <a:rPr dirty="0" sz="1450" spc="-5">
                <a:latin typeface="Times New Roman"/>
                <a:cs typeface="Times New Roman"/>
              </a:rPr>
              <a:t>you </a:t>
            </a:r>
            <a:r>
              <a:rPr dirty="0" sz="1450" spc="-10">
                <a:latin typeface="Times New Roman"/>
                <a:cs typeface="Times New Roman"/>
              </a:rPr>
              <a:t>swindler!"</a:t>
            </a:r>
            <a:endParaRPr sz="1450">
              <a:latin typeface="Times New Roman"/>
              <a:cs typeface="Times New Roman"/>
            </a:endParaRPr>
          </a:p>
          <a:p>
            <a:pPr algn="just" marL="12700" marR="9525" indent="255904">
              <a:lnSpc>
                <a:spcPts val="1730"/>
              </a:lnSpc>
              <a:spcBef>
                <a:spcPts val="775"/>
              </a:spcBef>
            </a:pPr>
            <a:r>
              <a:rPr dirty="0" sz="1450" spc="-10">
                <a:latin typeface="Times New Roman"/>
                <a:cs typeface="Times New Roman"/>
              </a:rPr>
              <a:t>The </a:t>
            </a:r>
            <a:r>
              <a:rPr dirty="0" sz="1450" spc="-5">
                <a:latin typeface="Times New Roman"/>
                <a:cs typeface="Times New Roman"/>
              </a:rPr>
              <a:t>poodle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know </a:t>
            </a:r>
            <a:r>
              <a:rPr dirty="0" sz="1450" spc="-5">
                <a:latin typeface="Times New Roman"/>
                <a:cs typeface="Times New Roman"/>
              </a:rPr>
              <a:t>he </a:t>
            </a:r>
            <a:r>
              <a:rPr dirty="0" sz="1450" spc="-10">
                <a:latin typeface="Times New Roman"/>
                <a:cs typeface="Times New Roman"/>
              </a:rPr>
              <a:t>had to </a:t>
            </a:r>
            <a:r>
              <a:rPr dirty="0" sz="1450" spc="-5">
                <a:latin typeface="Times New Roman"/>
                <a:cs typeface="Times New Roman"/>
              </a:rPr>
              <a:t>do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learned </a:t>
            </a:r>
            <a:r>
              <a:rPr dirty="0" sz="1450" spc="-30">
                <a:latin typeface="Times New Roman"/>
                <a:cs typeface="Times New Roman"/>
              </a:rPr>
              <a:t>crow. </a:t>
            </a:r>
            <a:r>
              <a:rPr dirty="0" sz="1450" spc="-10">
                <a:latin typeface="Times New Roman"/>
                <a:cs typeface="Times New Roman"/>
              </a:rPr>
              <a:t>He was terribly  confused, and ran away dumfounded. Afterwards </a:t>
            </a:r>
            <a:r>
              <a:rPr dirty="0" sz="1450" spc="-5">
                <a:latin typeface="Times New Roman"/>
                <a:cs typeface="Times New Roman"/>
              </a:rPr>
              <a:t>he </a:t>
            </a:r>
            <a:r>
              <a:rPr dirty="0" sz="1450" spc="-10">
                <a:latin typeface="Times New Roman"/>
                <a:cs typeface="Times New Roman"/>
              </a:rPr>
              <a:t>began to</a:t>
            </a:r>
            <a:r>
              <a:rPr dirty="0" sz="1450" spc="50">
                <a:latin typeface="Times New Roman"/>
                <a:cs typeface="Times New Roman"/>
              </a:rPr>
              <a:t> </a:t>
            </a:r>
            <a:r>
              <a:rPr dirty="0" sz="1450" spc="-10">
                <a:latin typeface="Times New Roman"/>
                <a:cs typeface="Times New Roman"/>
              </a:rPr>
              <a:t>bark.</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"No, I'd better love </a:t>
            </a:r>
            <a:r>
              <a:rPr dirty="0" sz="1450" spc="-15">
                <a:latin typeface="Times New Roman"/>
                <a:cs typeface="Times New Roman"/>
              </a:rPr>
              <a:t>Gronsdiev," </a:t>
            </a:r>
            <a:r>
              <a:rPr dirty="0" sz="1450" spc="-10">
                <a:latin typeface="Times New Roman"/>
                <a:cs typeface="Times New Roman"/>
              </a:rPr>
              <a:t>Nadya decided and tore </a:t>
            </a:r>
            <a:r>
              <a:rPr dirty="0" sz="1450" spc="-5">
                <a:latin typeface="Times New Roman"/>
                <a:cs typeface="Times New Roman"/>
              </a:rPr>
              <a:t>up </a:t>
            </a:r>
            <a:r>
              <a:rPr dirty="0" sz="1450" spc="-10">
                <a:latin typeface="Times New Roman"/>
                <a:cs typeface="Times New Roman"/>
              </a:rPr>
              <a:t>the</a:t>
            </a:r>
            <a:r>
              <a:rPr dirty="0" sz="1450" spc="65">
                <a:latin typeface="Times New Roman"/>
                <a:cs typeface="Times New Roman"/>
              </a:rPr>
              <a:t> </a:t>
            </a:r>
            <a:r>
              <a:rPr dirty="0" sz="1450" spc="-20">
                <a:latin typeface="Times New Roman"/>
                <a:cs typeface="Times New Roman"/>
              </a:rPr>
              <a:t>letter.</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She began to think </a:t>
            </a:r>
            <a:r>
              <a:rPr dirty="0" sz="1450" spc="-5">
                <a:latin typeface="Times New Roman"/>
                <a:cs typeface="Times New Roman"/>
              </a:rPr>
              <a:t>of </a:t>
            </a:r>
            <a:r>
              <a:rPr dirty="0" sz="1450" spc="-10">
                <a:latin typeface="Times New Roman"/>
                <a:cs typeface="Times New Roman"/>
              </a:rPr>
              <a:t>the student, </a:t>
            </a:r>
            <a:r>
              <a:rPr dirty="0" sz="1450" spc="-5">
                <a:latin typeface="Times New Roman"/>
                <a:cs typeface="Times New Roman"/>
              </a:rPr>
              <a:t>of </a:t>
            </a:r>
            <a:r>
              <a:rPr dirty="0" sz="1450" spc="-10">
                <a:latin typeface="Times New Roman"/>
                <a:cs typeface="Times New Roman"/>
              </a:rPr>
              <a:t>his love, </a:t>
            </a:r>
            <a:r>
              <a:rPr dirty="0" sz="1450" spc="-5">
                <a:latin typeface="Times New Roman"/>
                <a:cs typeface="Times New Roman"/>
              </a:rPr>
              <a:t>of </a:t>
            </a:r>
            <a:r>
              <a:rPr dirty="0" sz="1450" spc="-10">
                <a:latin typeface="Times New Roman"/>
                <a:cs typeface="Times New Roman"/>
              </a:rPr>
              <a:t>her own love, with the  result that the thoughts in her head swam apart and she </a:t>
            </a:r>
            <a:r>
              <a:rPr dirty="0" sz="1450" spc="-5">
                <a:latin typeface="Times New Roman"/>
                <a:cs typeface="Times New Roman"/>
              </a:rPr>
              <a:t>thought </a:t>
            </a:r>
            <a:r>
              <a:rPr dirty="0" sz="1450" spc="-10">
                <a:latin typeface="Times New Roman"/>
                <a:cs typeface="Times New Roman"/>
              </a:rPr>
              <a:t>about  everything, about her </a:t>
            </a:r>
            <a:r>
              <a:rPr dirty="0" sz="1450" spc="-15">
                <a:latin typeface="Times New Roman"/>
                <a:cs typeface="Times New Roman"/>
              </a:rPr>
              <a:t>mother, </a:t>
            </a:r>
            <a:r>
              <a:rPr dirty="0" sz="1450" spc="-10">
                <a:latin typeface="Times New Roman"/>
                <a:cs typeface="Times New Roman"/>
              </a:rPr>
              <a:t>the street, the pencil, the piano. She was happy  thinking, and found that everything was </a:t>
            </a:r>
            <a:r>
              <a:rPr dirty="0" sz="1450" spc="-5">
                <a:latin typeface="Times New Roman"/>
                <a:cs typeface="Times New Roman"/>
              </a:rPr>
              <a:t>good, </a:t>
            </a:r>
            <a:r>
              <a:rPr dirty="0" sz="1450" spc="-10">
                <a:latin typeface="Times New Roman"/>
                <a:cs typeface="Times New Roman"/>
              </a:rPr>
              <a:t>magnificent. Her happiness told  her that this was </a:t>
            </a:r>
            <a:r>
              <a:rPr dirty="0" sz="1450" spc="-5">
                <a:latin typeface="Times New Roman"/>
                <a:cs typeface="Times New Roman"/>
              </a:rPr>
              <a:t>not </a:t>
            </a:r>
            <a:r>
              <a:rPr dirty="0" sz="1450" spc="-10">
                <a:latin typeface="Times New Roman"/>
                <a:cs typeface="Times New Roman"/>
              </a:rPr>
              <a:t>all, that </a:t>
            </a:r>
            <a:r>
              <a:rPr dirty="0" sz="1450" spc="-5">
                <a:latin typeface="Times New Roman"/>
                <a:cs typeface="Times New Roman"/>
              </a:rPr>
              <a:t>a </a:t>
            </a:r>
            <a:r>
              <a:rPr dirty="0" sz="1450" spc="-10">
                <a:latin typeface="Times New Roman"/>
                <a:cs typeface="Times New Roman"/>
              </a:rPr>
              <a:t>little later it would </a:t>
            </a:r>
            <a:r>
              <a:rPr dirty="0" sz="1450" spc="-5">
                <a:latin typeface="Times New Roman"/>
                <a:cs typeface="Times New Roman"/>
              </a:rPr>
              <a:t>be </a:t>
            </a:r>
            <a:r>
              <a:rPr dirty="0" sz="1450" spc="-10">
                <a:latin typeface="Times New Roman"/>
                <a:cs typeface="Times New Roman"/>
              </a:rPr>
              <a:t>still </a:t>
            </a:r>
            <a:r>
              <a:rPr dirty="0" sz="1450" spc="-20">
                <a:latin typeface="Times New Roman"/>
                <a:cs typeface="Times New Roman"/>
              </a:rPr>
              <a:t>better. </a:t>
            </a:r>
            <a:r>
              <a:rPr dirty="0" sz="1450" spc="-10">
                <a:latin typeface="Times New Roman"/>
                <a:cs typeface="Times New Roman"/>
              </a:rPr>
              <a:t>Soon it will </a:t>
            </a:r>
            <a:r>
              <a:rPr dirty="0" sz="1450" spc="-5">
                <a:latin typeface="Times New Roman"/>
                <a:cs typeface="Times New Roman"/>
              </a:rPr>
              <a:t>be  </a:t>
            </a:r>
            <a:r>
              <a:rPr dirty="0" sz="1450" spc="-10">
                <a:latin typeface="Times New Roman"/>
                <a:cs typeface="Times New Roman"/>
              </a:rPr>
              <a:t>spring, </a:t>
            </a:r>
            <a:r>
              <a:rPr dirty="0" sz="1450" spc="-20">
                <a:latin typeface="Times New Roman"/>
                <a:cs typeface="Times New Roman"/>
              </a:rPr>
              <a:t>summer. </a:t>
            </a:r>
            <a:r>
              <a:rPr dirty="0" sz="1450" spc="-10">
                <a:latin typeface="Times New Roman"/>
                <a:cs typeface="Times New Roman"/>
              </a:rPr>
              <a:t>They will </a:t>
            </a:r>
            <a:r>
              <a:rPr dirty="0" sz="1450" spc="-5">
                <a:latin typeface="Times New Roman"/>
                <a:cs typeface="Times New Roman"/>
              </a:rPr>
              <a:t>go </a:t>
            </a:r>
            <a:r>
              <a:rPr dirty="0" sz="1450" spc="-10">
                <a:latin typeface="Times New Roman"/>
                <a:cs typeface="Times New Roman"/>
              </a:rPr>
              <a:t>with mother to Gorbiki in the </a:t>
            </a:r>
            <a:r>
              <a:rPr dirty="0" sz="1450" spc="-20">
                <a:latin typeface="Times New Roman"/>
                <a:cs typeface="Times New Roman"/>
              </a:rPr>
              <a:t>country. </a:t>
            </a:r>
            <a:r>
              <a:rPr dirty="0" sz="1450" spc="-10">
                <a:latin typeface="Times New Roman"/>
                <a:cs typeface="Times New Roman"/>
              </a:rPr>
              <a:t>Gorny  will come for his holidays. He will walk in the orchard with </a:t>
            </a:r>
            <a:r>
              <a:rPr dirty="0" sz="1450" spc="-20">
                <a:latin typeface="Times New Roman"/>
                <a:cs typeface="Times New Roman"/>
              </a:rPr>
              <a:t>her, </a:t>
            </a:r>
            <a:r>
              <a:rPr dirty="0" sz="1450" spc="-10">
                <a:latin typeface="Times New Roman"/>
                <a:cs typeface="Times New Roman"/>
              </a:rPr>
              <a:t>and make  love to </a:t>
            </a:r>
            <a:r>
              <a:rPr dirty="0" sz="1450" spc="-30">
                <a:latin typeface="Times New Roman"/>
                <a:cs typeface="Times New Roman"/>
              </a:rPr>
              <a:t>her. </a:t>
            </a:r>
            <a:r>
              <a:rPr dirty="0" sz="1450" spc="-10">
                <a:latin typeface="Times New Roman"/>
                <a:cs typeface="Times New Roman"/>
              </a:rPr>
              <a:t>Gronsdiev will come </a:t>
            </a:r>
            <a:r>
              <a:rPr dirty="0" sz="1450" spc="-5">
                <a:latin typeface="Times New Roman"/>
                <a:cs typeface="Times New Roman"/>
              </a:rPr>
              <a:t>too. </a:t>
            </a:r>
            <a:r>
              <a:rPr dirty="0" sz="1450" spc="-10">
                <a:latin typeface="Times New Roman"/>
                <a:cs typeface="Times New Roman"/>
              </a:rPr>
              <a:t>He will play croquet with her and bowls.  He will tell </a:t>
            </a:r>
            <a:r>
              <a:rPr dirty="0" sz="1450" spc="-25">
                <a:latin typeface="Times New Roman"/>
                <a:cs typeface="Times New Roman"/>
              </a:rPr>
              <a:t>funny, </a:t>
            </a:r>
            <a:r>
              <a:rPr dirty="0" sz="1450" spc="-10">
                <a:latin typeface="Times New Roman"/>
                <a:cs typeface="Times New Roman"/>
              </a:rPr>
              <a:t>wonderful stories. She passionately longed for the orchard,  the darkness, the pure </a:t>
            </a:r>
            <a:r>
              <a:rPr dirty="0" sz="1450" spc="-30">
                <a:latin typeface="Times New Roman"/>
                <a:cs typeface="Times New Roman"/>
              </a:rPr>
              <a:t>sky, </a:t>
            </a:r>
            <a:r>
              <a:rPr dirty="0" sz="1450" spc="-10">
                <a:latin typeface="Times New Roman"/>
                <a:cs typeface="Times New Roman"/>
              </a:rPr>
              <a:t>the stars. Again her shoulders trembled with  laughter and she seemed to awake to </a:t>
            </a:r>
            <a:r>
              <a:rPr dirty="0" sz="1450" spc="-5">
                <a:latin typeface="Times New Roman"/>
                <a:cs typeface="Times New Roman"/>
              </a:rPr>
              <a:t>a </a:t>
            </a:r>
            <a:r>
              <a:rPr dirty="0" sz="1450" spc="-10">
                <a:latin typeface="Times New Roman"/>
                <a:cs typeface="Times New Roman"/>
              </a:rPr>
              <a:t>smell </a:t>
            </a:r>
            <a:r>
              <a:rPr dirty="0" sz="1450" spc="-5">
                <a:latin typeface="Times New Roman"/>
                <a:cs typeface="Times New Roman"/>
              </a:rPr>
              <a:t>of </a:t>
            </a:r>
            <a:r>
              <a:rPr dirty="0" sz="1450" spc="-10">
                <a:latin typeface="Times New Roman"/>
                <a:cs typeface="Times New Roman"/>
              </a:rPr>
              <a:t>wormwood in the room; and </a:t>
            </a:r>
            <a:r>
              <a:rPr dirty="0" sz="1450" spc="-5">
                <a:latin typeface="Times New Roman"/>
                <a:cs typeface="Times New Roman"/>
              </a:rPr>
              <a:t>a  </a:t>
            </a:r>
            <a:r>
              <a:rPr dirty="0" sz="1450" spc="-10">
                <a:latin typeface="Times New Roman"/>
                <a:cs typeface="Times New Roman"/>
              </a:rPr>
              <a:t>branch was tapping at the</a:t>
            </a:r>
            <a:r>
              <a:rPr dirty="0" sz="1450" spc="10">
                <a:latin typeface="Times New Roman"/>
                <a:cs typeface="Times New Roman"/>
              </a:rPr>
              <a:t> </a:t>
            </a:r>
            <a:r>
              <a:rPr dirty="0" sz="1450" spc="-20">
                <a:latin typeface="Times New Roman"/>
                <a:cs typeface="Times New Roman"/>
              </a:rPr>
              <a:t>window.</a:t>
            </a:r>
            <a:endParaRPr sz="1450">
              <a:latin typeface="Times New Roman"/>
              <a:cs typeface="Times New Roman"/>
            </a:endParaRPr>
          </a:p>
          <a:p>
            <a:pPr algn="just" marL="12700" marR="11430" indent="255904">
              <a:lnSpc>
                <a:spcPts val="1730"/>
              </a:lnSpc>
              <a:spcBef>
                <a:spcPts val="700"/>
              </a:spcBef>
            </a:pPr>
            <a:r>
              <a:rPr dirty="0" sz="1450" spc="-10">
                <a:latin typeface="Times New Roman"/>
                <a:cs typeface="Times New Roman"/>
              </a:rPr>
              <a:t>She went to her bed and sat down. She did </a:t>
            </a:r>
            <a:r>
              <a:rPr dirty="0" sz="1450" spc="-5">
                <a:latin typeface="Times New Roman"/>
                <a:cs typeface="Times New Roman"/>
              </a:rPr>
              <a:t>not </a:t>
            </a:r>
            <a:r>
              <a:rPr dirty="0" sz="1450" spc="-10">
                <a:latin typeface="Times New Roman"/>
                <a:cs typeface="Times New Roman"/>
              </a:rPr>
              <a:t>know what to </a:t>
            </a:r>
            <a:r>
              <a:rPr dirty="0" sz="1450" spc="-5">
                <a:latin typeface="Times New Roman"/>
                <a:cs typeface="Times New Roman"/>
              </a:rPr>
              <a:t>do </a:t>
            </a:r>
            <a:r>
              <a:rPr dirty="0" sz="1450" spc="-10">
                <a:latin typeface="Times New Roman"/>
                <a:cs typeface="Times New Roman"/>
              </a:rPr>
              <a:t>with her  great happiness. It overwhelmed </a:t>
            </a:r>
            <a:r>
              <a:rPr dirty="0" sz="1450" spc="-30">
                <a:latin typeface="Times New Roman"/>
                <a:cs typeface="Times New Roman"/>
              </a:rPr>
              <a:t>her. </a:t>
            </a:r>
            <a:r>
              <a:rPr dirty="0" sz="1450" spc="-10">
                <a:latin typeface="Times New Roman"/>
                <a:cs typeface="Times New Roman"/>
              </a:rPr>
              <a:t>She stared at the crucifix which </a:t>
            </a:r>
            <a:r>
              <a:rPr dirty="0" sz="1450" spc="-5">
                <a:latin typeface="Times New Roman"/>
                <a:cs typeface="Times New Roman"/>
              </a:rPr>
              <a:t>hung </a:t>
            </a:r>
            <a:r>
              <a:rPr dirty="0" sz="1450" spc="-10">
                <a:latin typeface="Times New Roman"/>
                <a:cs typeface="Times New Roman"/>
              </a:rPr>
              <a:t>at  the head </a:t>
            </a:r>
            <a:r>
              <a:rPr dirty="0" sz="1450" spc="-5">
                <a:latin typeface="Times New Roman"/>
                <a:cs typeface="Times New Roman"/>
              </a:rPr>
              <a:t>of </a:t>
            </a:r>
            <a:r>
              <a:rPr dirty="0" sz="1450" spc="-10">
                <a:latin typeface="Times New Roman"/>
                <a:cs typeface="Times New Roman"/>
              </a:rPr>
              <a:t>her bed and</a:t>
            </a:r>
            <a:r>
              <a:rPr dirty="0" sz="1450" spc="10">
                <a:latin typeface="Times New Roman"/>
                <a:cs typeface="Times New Roman"/>
              </a:rPr>
              <a:t> </a:t>
            </a:r>
            <a:r>
              <a:rPr dirty="0" sz="1450" spc="-10">
                <a:latin typeface="Times New Roman"/>
                <a:cs typeface="Times New Roman"/>
              </a:rPr>
              <a:t>saying:</a:t>
            </a:r>
            <a:endParaRPr sz="1450">
              <a:latin typeface="Times New Roman"/>
              <a:cs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2464" y="600099"/>
            <a:ext cx="2470785" cy="245110"/>
          </a:xfrm>
          <a:prstGeom prst="rect">
            <a:avLst/>
          </a:prstGeom>
        </p:spPr>
        <p:txBody>
          <a:bodyPr wrap="square" lIns="0" tIns="11430" rIns="0" bIns="0" rtlCol="0" vert="horz">
            <a:spAutoFit/>
          </a:bodyPr>
          <a:lstStyle/>
          <a:p>
            <a:pPr marL="12700">
              <a:lnSpc>
                <a:spcPct val="100000"/>
              </a:lnSpc>
              <a:spcBef>
                <a:spcPts val="90"/>
              </a:spcBef>
            </a:pPr>
            <a:r>
              <a:rPr dirty="0" sz="1450" spc="-10">
                <a:latin typeface="Times New Roman"/>
                <a:cs typeface="Times New Roman"/>
              </a:rPr>
              <a:t>"Dear God, dear God, dear</a:t>
            </a:r>
            <a:r>
              <a:rPr dirty="0" sz="1450" spc="5">
                <a:latin typeface="Times New Roman"/>
                <a:cs typeface="Times New Roman"/>
              </a:rPr>
              <a:t> </a:t>
            </a:r>
            <a:r>
              <a:rPr dirty="0" sz="1450" spc="-10">
                <a:latin typeface="Times New Roman"/>
                <a:cs typeface="Times New Roman"/>
              </a:rPr>
              <a:t>God."</a:t>
            </a:r>
            <a:endParaRPr sz="1450">
              <a:latin typeface="Times New Roman"/>
              <a:cs typeface="Times New Roman"/>
            </a:endParaRPr>
          </a:p>
        </p:txBody>
      </p:sp>
      <p:sp>
        <p:nvSpPr>
          <p:cNvPr id="3" name="object 3"/>
          <p:cNvSpPr txBox="1"/>
          <p:nvPr/>
        </p:nvSpPr>
        <p:spPr>
          <a:xfrm>
            <a:off x="876300" y="1404972"/>
            <a:ext cx="5807710" cy="8632190"/>
          </a:xfrm>
          <a:prstGeom prst="rect">
            <a:avLst/>
          </a:prstGeom>
        </p:spPr>
        <p:txBody>
          <a:bodyPr wrap="square" lIns="0" tIns="11430" rIns="0" bIns="0" rtlCol="0" vert="horz">
            <a:spAutoFit/>
          </a:bodyPr>
          <a:lstStyle/>
          <a:p>
            <a:pPr algn="ctr">
              <a:lnSpc>
                <a:spcPct val="100000"/>
              </a:lnSpc>
              <a:spcBef>
                <a:spcPts val="90"/>
              </a:spcBef>
            </a:pPr>
            <a:r>
              <a:rPr dirty="0" sz="1450" spc="-40" b="1">
                <a:latin typeface="Times New Roman"/>
                <a:cs typeface="Times New Roman"/>
              </a:rPr>
              <a:t>THAT </a:t>
            </a:r>
            <a:r>
              <a:rPr dirty="0" sz="1450" spc="-15" b="1">
                <a:latin typeface="Times New Roman"/>
                <a:cs typeface="Times New Roman"/>
              </a:rPr>
              <a:t>WRETCHED</a:t>
            </a:r>
            <a:r>
              <a:rPr dirty="0" sz="1450" b="1">
                <a:latin typeface="Times New Roman"/>
                <a:cs typeface="Times New Roman"/>
              </a:rPr>
              <a:t> </a:t>
            </a:r>
            <a:r>
              <a:rPr dirty="0" sz="1450" spc="-10" b="1">
                <a:latin typeface="Times New Roman"/>
                <a:cs typeface="Times New Roman"/>
              </a:rPr>
              <a:t>BOY</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Ivan Ivanich Lapkin, </a:t>
            </a:r>
            <a:r>
              <a:rPr dirty="0" sz="1450" spc="-5">
                <a:latin typeface="Times New Roman"/>
                <a:cs typeface="Times New Roman"/>
              </a:rPr>
              <a:t>a </a:t>
            </a:r>
            <a:r>
              <a:rPr dirty="0" sz="1450" spc="-10">
                <a:latin typeface="Times New Roman"/>
                <a:cs typeface="Times New Roman"/>
              </a:rPr>
              <a:t>pleasant looking </a:t>
            </a:r>
            <a:r>
              <a:rPr dirty="0" sz="1450" spc="-5">
                <a:latin typeface="Times New Roman"/>
                <a:cs typeface="Times New Roman"/>
              </a:rPr>
              <a:t>young </a:t>
            </a:r>
            <a:r>
              <a:rPr dirty="0" sz="1450" spc="-10">
                <a:latin typeface="Times New Roman"/>
                <a:cs typeface="Times New Roman"/>
              </a:rPr>
              <a:t>man, and Anna </a:t>
            </a:r>
            <a:r>
              <a:rPr dirty="0" sz="1450" spc="-20">
                <a:latin typeface="Times New Roman"/>
                <a:cs typeface="Times New Roman"/>
              </a:rPr>
              <a:t>Zamblizky, </a:t>
            </a:r>
            <a:r>
              <a:rPr dirty="0" sz="1450" spc="320">
                <a:latin typeface="Times New Roman"/>
                <a:cs typeface="Times New Roman"/>
              </a:rPr>
              <a:t> </a:t>
            </a:r>
            <a:r>
              <a:rPr dirty="0" sz="1450" spc="-5">
                <a:latin typeface="Times New Roman"/>
                <a:cs typeface="Times New Roman"/>
              </a:rPr>
              <a:t>a young </a:t>
            </a:r>
            <a:r>
              <a:rPr dirty="0" sz="1450" spc="-10">
                <a:latin typeface="Times New Roman"/>
                <a:cs typeface="Times New Roman"/>
              </a:rPr>
              <a:t>girl with </a:t>
            </a:r>
            <a:r>
              <a:rPr dirty="0" sz="1450" spc="-5">
                <a:latin typeface="Times New Roman"/>
                <a:cs typeface="Times New Roman"/>
              </a:rPr>
              <a:t>a </a:t>
            </a:r>
            <a:r>
              <a:rPr dirty="0" sz="1450" spc="-10">
                <a:latin typeface="Times New Roman"/>
                <a:cs typeface="Times New Roman"/>
              </a:rPr>
              <a:t>little snub nose, walked down the sloping bank and sat  down </a:t>
            </a:r>
            <a:r>
              <a:rPr dirty="0" sz="1450" spc="-5">
                <a:latin typeface="Times New Roman"/>
                <a:cs typeface="Times New Roman"/>
              </a:rPr>
              <a:t>on </a:t>
            </a:r>
            <a:r>
              <a:rPr dirty="0" sz="1450" spc="-10">
                <a:latin typeface="Times New Roman"/>
                <a:cs typeface="Times New Roman"/>
              </a:rPr>
              <a:t>the bench. The bench was close to the water's edge, among thick  bushes </a:t>
            </a:r>
            <a:r>
              <a:rPr dirty="0" sz="1450" spc="-5">
                <a:latin typeface="Times New Roman"/>
                <a:cs typeface="Times New Roman"/>
              </a:rPr>
              <a:t>of young </a:t>
            </a:r>
            <a:r>
              <a:rPr dirty="0" sz="1450" spc="-25">
                <a:latin typeface="Times New Roman"/>
                <a:cs typeface="Times New Roman"/>
              </a:rPr>
              <a:t>willow. </a:t>
            </a:r>
            <a:r>
              <a:rPr dirty="0" sz="1450" spc="-10">
                <a:latin typeface="Times New Roman"/>
                <a:cs typeface="Times New Roman"/>
              </a:rPr>
              <a:t>A heavenly spot! </a:t>
            </a:r>
            <a:r>
              <a:rPr dirty="0" sz="1450" spc="-60">
                <a:latin typeface="Times New Roman"/>
                <a:cs typeface="Times New Roman"/>
              </a:rPr>
              <a:t>You </a:t>
            </a:r>
            <a:r>
              <a:rPr dirty="0" sz="1450" spc="-10">
                <a:latin typeface="Times New Roman"/>
                <a:cs typeface="Times New Roman"/>
              </a:rPr>
              <a:t>sat down, and </a:t>
            </a:r>
            <a:r>
              <a:rPr dirty="0" sz="1450" spc="-5">
                <a:latin typeface="Times New Roman"/>
                <a:cs typeface="Times New Roman"/>
              </a:rPr>
              <a:t>you </a:t>
            </a:r>
            <a:r>
              <a:rPr dirty="0" sz="1450" spc="-10">
                <a:latin typeface="Times New Roman"/>
                <a:cs typeface="Times New Roman"/>
              </a:rPr>
              <a:t>were hidden  from the world. Only the fish could see </a:t>
            </a:r>
            <a:r>
              <a:rPr dirty="0" sz="1450" spc="-5">
                <a:latin typeface="Times New Roman"/>
                <a:cs typeface="Times New Roman"/>
              </a:rPr>
              <a:t>you </a:t>
            </a:r>
            <a:r>
              <a:rPr dirty="0" sz="1450" spc="-10">
                <a:latin typeface="Times New Roman"/>
                <a:cs typeface="Times New Roman"/>
              </a:rPr>
              <a:t>and the catspaws which flashed  over the water like lightning. The two </a:t>
            </a:r>
            <a:r>
              <a:rPr dirty="0" sz="1450" spc="-5">
                <a:latin typeface="Times New Roman"/>
                <a:cs typeface="Times New Roman"/>
              </a:rPr>
              <a:t>young </a:t>
            </a:r>
            <a:r>
              <a:rPr dirty="0" sz="1450" spc="-10">
                <a:latin typeface="Times New Roman"/>
                <a:cs typeface="Times New Roman"/>
              </a:rPr>
              <a:t>persons were equipped with rods,  fish </a:t>
            </a:r>
            <a:r>
              <a:rPr dirty="0" sz="1450" spc="-5">
                <a:latin typeface="Times New Roman"/>
                <a:cs typeface="Times New Roman"/>
              </a:rPr>
              <a:t>hooks, </a:t>
            </a:r>
            <a:r>
              <a:rPr dirty="0" sz="1450" spc="-10">
                <a:latin typeface="Times New Roman"/>
                <a:cs typeface="Times New Roman"/>
              </a:rPr>
              <a:t>bags, tins </a:t>
            </a:r>
            <a:r>
              <a:rPr dirty="0" sz="1450" spc="-5">
                <a:latin typeface="Times New Roman"/>
                <a:cs typeface="Times New Roman"/>
              </a:rPr>
              <a:t>of </a:t>
            </a:r>
            <a:r>
              <a:rPr dirty="0" sz="1450" spc="-10">
                <a:latin typeface="Times New Roman"/>
                <a:cs typeface="Times New Roman"/>
              </a:rPr>
              <a:t>worms and everything else </a:t>
            </a:r>
            <a:r>
              <a:rPr dirty="0" sz="1450" spc="-20">
                <a:latin typeface="Times New Roman"/>
                <a:cs typeface="Times New Roman"/>
              </a:rPr>
              <a:t>necessary. </a:t>
            </a:r>
            <a:r>
              <a:rPr dirty="0" sz="1450" spc="-10">
                <a:latin typeface="Times New Roman"/>
                <a:cs typeface="Times New Roman"/>
              </a:rPr>
              <a:t>Once seated,  they immediately began to</a:t>
            </a:r>
            <a:r>
              <a:rPr dirty="0" sz="1450" spc="5">
                <a:latin typeface="Times New Roman"/>
                <a:cs typeface="Times New Roman"/>
              </a:rPr>
              <a:t> </a:t>
            </a:r>
            <a:r>
              <a:rPr dirty="0" sz="1450" spc="-10">
                <a:latin typeface="Times New Roman"/>
                <a:cs typeface="Times New Roman"/>
              </a:rPr>
              <a:t>fish.</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"I am glad that we're left alone </a:t>
            </a:r>
            <a:r>
              <a:rPr dirty="0" sz="1450" spc="-5">
                <a:latin typeface="Times New Roman"/>
                <a:cs typeface="Times New Roman"/>
              </a:rPr>
              <a:t>at </a:t>
            </a:r>
            <a:r>
              <a:rPr dirty="0" sz="1450" spc="-10">
                <a:latin typeface="Times New Roman"/>
                <a:cs typeface="Times New Roman"/>
              </a:rPr>
              <a:t>last," said Lapkin, looking </a:t>
            </a:r>
            <a:r>
              <a:rPr dirty="0" sz="1450" spc="-5">
                <a:latin typeface="Times New Roman"/>
                <a:cs typeface="Times New Roman"/>
              </a:rPr>
              <a:t>round. </a:t>
            </a:r>
            <a:r>
              <a:rPr dirty="0" sz="1450" spc="-10">
                <a:latin typeface="Times New Roman"/>
                <a:cs typeface="Times New Roman"/>
              </a:rPr>
              <a:t>I've </a:t>
            </a:r>
            <a:r>
              <a:rPr dirty="0" sz="1450" spc="-5">
                <a:latin typeface="Times New Roman"/>
                <a:cs typeface="Times New Roman"/>
              </a:rPr>
              <a:t>got  a lot </a:t>
            </a:r>
            <a:r>
              <a:rPr dirty="0" sz="1450" spc="-10">
                <a:latin typeface="Times New Roman"/>
                <a:cs typeface="Times New Roman"/>
              </a:rPr>
              <a:t>to tell </a:t>
            </a:r>
            <a:r>
              <a:rPr dirty="0" sz="1450" spc="-5">
                <a:latin typeface="Times New Roman"/>
                <a:cs typeface="Times New Roman"/>
              </a:rPr>
              <a:t>you, </a:t>
            </a:r>
            <a:r>
              <a:rPr dirty="0" sz="1450" spc="-10">
                <a:latin typeface="Times New Roman"/>
                <a:cs typeface="Times New Roman"/>
              </a:rPr>
              <a:t>Anna—tremendous </a:t>
            </a:r>
            <a:r>
              <a:rPr dirty="0" sz="1450" spc="-5">
                <a:latin typeface="Times New Roman"/>
                <a:cs typeface="Times New Roman"/>
              </a:rPr>
              <a:t>...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you </a:t>
            </a:r>
            <a:r>
              <a:rPr dirty="0" sz="1450" spc="-10">
                <a:latin typeface="Times New Roman"/>
                <a:cs typeface="Times New Roman"/>
              </a:rPr>
              <a:t>for the first time </a:t>
            </a:r>
            <a:r>
              <a:rPr dirty="0" sz="1450" spc="-5">
                <a:latin typeface="Times New Roman"/>
                <a:cs typeface="Times New Roman"/>
              </a:rPr>
              <a:t>...  you've got a </a:t>
            </a:r>
            <a:r>
              <a:rPr dirty="0" sz="1450" spc="-10">
                <a:latin typeface="Times New Roman"/>
                <a:cs typeface="Times New Roman"/>
              </a:rPr>
              <a:t>nibble </a:t>
            </a:r>
            <a:r>
              <a:rPr dirty="0" sz="1450" spc="-5">
                <a:latin typeface="Times New Roman"/>
                <a:cs typeface="Times New Roman"/>
              </a:rPr>
              <a:t>... I </a:t>
            </a:r>
            <a:r>
              <a:rPr dirty="0" sz="1450" spc="-10">
                <a:latin typeface="Times New Roman"/>
                <a:cs typeface="Times New Roman"/>
              </a:rPr>
              <a:t>understood then—why </a:t>
            </a:r>
            <a:r>
              <a:rPr dirty="0" sz="1450" spc="-5">
                <a:latin typeface="Times New Roman"/>
                <a:cs typeface="Times New Roman"/>
              </a:rPr>
              <a:t>I </a:t>
            </a:r>
            <a:r>
              <a:rPr dirty="0" sz="1450" spc="-10">
                <a:latin typeface="Times New Roman"/>
                <a:cs typeface="Times New Roman"/>
              </a:rPr>
              <a:t>am alive, </a:t>
            </a:r>
            <a:r>
              <a:rPr dirty="0" sz="1450" spc="-5">
                <a:latin typeface="Times New Roman"/>
                <a:cs typeface="Times New Roman"/>
              </a:rPr>
              <a:t>I </a:t>
            </a:r>
            <a:r>
              <a:rPr dirty="0" sz="1450" spc="-10">
                <a:latin typeface="Times New Roman"/>
                <a:cs typeface="Times New Roman"/>
              </a:rPr>
              <a:t>knew where my  </a:t>
            </a:r>
            <a:r>
              <a:rPr dirty="0" sz="1450" spc="-5">
                <a:latin typeface="Times New Roman"/>
                <a:cs typeface="Times New Roman"/>
              </a:rPr>
              <a:t>idol </a:t>
            </a:r>
            <a:r>
              <a:rPr dirty="0" sz="1450" spc="-10">
                <a:latin typeface="Times New Roman"/>
                <a:cs typeface="Times New Roman"/>
              </a:rPr>
              <a:t>was, to whom </a:t>
            </a:r>
            <a:r>
              <a:rPr dirty="0" sz="1450" spc="-5">
                <a:latin typeface="Times New Roman"/>
                <a:cs typeface="Times New Roman"/>
              </a:rPr>
              <a:t>I </a:t>
            </a:r>
            <a:r>
              <a:rPr dirty="0" sz="1450" spc="-10">
                <a:latin typeface="Times New Roman"/>
                <a:cs typeface="Times New Roman"/>
              </a:rPr>
              <a:t>can devote my honest, hardworking life.... It must </a:t>
            </a:r>
            <a:r>
              <a:rPr dirty="0" sz="1450" spc="-5">
                <a:latin typeface="Times New Roman"/>
                <a:cs typeface="Times New Roman"/>
              </a:rPr>
              <a:t>be a </a:t>
            </a:r>
            <a:r>
              <a:rPr dirty="0" sz="1450" spc="-10">
                <a:latin typeface="Times New Roman"/>
                <a:cs typeface="Times New Roman"/>
              </a:rPr>
              <a:t>big  </a:t>
            </a:r>
            <a:r>
              <a:rPr dirty="0" sz="1450" spc="-5">
                <a:latin typeface="Times New Roman"/>
                <a:cs typeface="Times New Roman"/>
              </a:rPr>
              <a:t>one</a:t>
            </a:r>
            <a:r>
              <a:rPr dirty="0" sz="1450" spc="15">
                <a:latin typeface="Times New Roman"/>
                <a:cs typeface="Times New Roman"/>
              </a:rPr>
              <a:t> </a:t>
            </a:r>
            <a:r>
              <a:rPr dirty="0" sz="1450" spc="-5">
                <a:latin typeface="Times New Roman"/>
                <a:cs typeface="Times New Roman"/>
              </a:rPr>
              <a:t>...</a:t>
            </a:r>
            <a:r>
              <a:rPr dirty="0" sz="1450" spc="20">
                <a:latin typeface="Times New Roman"/>
                <a:cs typeface="Times New Roman"/>
              </a:rPr>
              <a:t> </a:t>
            </a:r>
            <a:r>
              <a:rPr dirty="0" sz="1450" spc="-10">
                <a:latin typeface="Times New Roman"/>
                <a:cs typeface="Times New Roman"/>
              </a:rPr>
              <a:t>it</a:t>
            </a:r>
            <a:r>
              <a:rPr dirty="0" sz="1450" spc="20">
                <a:latin typeface="Times New Roman"/>
                <a:cs typeface="Times New Roman"/>
              </a:rPr>
              <a:t> </a:t>
            </a:r>
            <a:r>
              <a:rPr dirty="0" sz="1450" spc="-10">
                <a:latin typeface="Times New Roman"/>
                <a:cs typeface="Times New Roman"/>
              </a:rPr>
              <a:t>is</a:t>
            </a:r>
            <a:r>
              <a:rPr dirty="0" sz="1450" spc="20">
                <a:latin typeface="Times New Roman"/>
                <a:cs typeface="Times New Roman"/>
              </a:rPr>
              <a:t> </a:t>
            </a:r>
            <a:r>
              <a:rPr dirty="0" sz="1450" spc="-5">
                <a:latin typeface="Times New Roman"/>
                <a:cs typeface="Times New Roman"/>
              </a:rPr>
              <a:t>biting....</a:t>
            </a:r>
            <a:r>
              <a:rPr dirty="0" sz="1450" spc="20">
                <a:latin typeface="Times New Roman"/>
                <a:cs typeface="Times New Roman"/>
              </a:rPr>
              <a:t> </a:t>
            </a:r>
            <a:r>
              <a:rPr dirty="0" sz="1450" spc="-10">
                <a:latin typeface="Times New Roman"/>
                <a:cs typeface="Times New Roman"/>
              </a:rPr>
              <a:t>When</a:t>
            </a:r>
            <a:r>
              <a:rPr dirty="0" sz="1450" spc="20">
                <a:latin typeface="Times New Roman"/>
                <a:cs typeface="Times New Roman"/>
              </a:rPr>
              <a:t> </a:t>
            </a:r>
            <a:r>
              <a:rPr dirty="0" sz="1450" spc="-5">
                <a:latin typeface="Times New Roman"/>
                <a:cs typeface="Times New Roman"/>
              </a:rPr>
              <a:t>I</a:t>
            </a:r>
            <a:r>
              <a:rPr dirty="0" sz="1450" spc="20">
                <a:latin typeface="Times New Roman"/>
                <a:cs typeface="Times New Roman"/>
              </a:rPr>
              <a:t> </a:t>
            </a:r>
            <a:r>
              <a:rPr dirty="0" sz="1450" spc="-10">
                <a:latin typeface="Times New Roman"/>
                <a:cs typeface="Times New Roman"/>
              </a:rPr>
              <a:t>saw</a:t>
            </a:r>
            <a:r>
              <a:rPr dirty="0" sz="1450" spc="20">
                <a:latin typeface="Times New Roman"/>
                <a:cs typeface="Times New Roman"/>
              </a:rPr>
              <a:t> </a:t>
            </a:r>
            <a:r>
              <a:rPr dirty="0" sz="1450" spc="-10">
                <a:latin typeface="Times New Roman"/>
                <a:cs typeface="Times New Roman"/>
              </a:rPr>
              <a:t>you—for</a:t>
            </a:r>
            <a:r>
              <a:rPr dirty="0" sz="1450" spc="20">
                <a:latin typeface="Times New Roman"/>
                <a:cs typeface="Times New Roman"/>
              </a:rPr>
              <a:t>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first</a:t>
            </a:r>
            <a:r>
              <a:rPr dirty="0" sz="1450" spc="15">
                <a:latin typeface="Times New Roman"/>
                <a:cs typeface="Times New Roman"/>
              </a:rPr>
              <a:t> </a:t>
            </a:r>
            <a:r>
              <a:rPr dirty="0" sz="1450" spc="-10">
                <a:latin typeface="Times New Roman"/>
                <a:cs typeface="Times New Roman"/>
              </a:rPr>
              <a:t>time</a:t>
            </a:r>
            <a:r>
              <a:rPr dirty="0" sz="1450" spc="20">
                <a:latin typeface="Times New Roman"/>
                <a:cs typeface="Times New Roman"/>
              </a:rPr>
              <a:t> </a:t>
            </a:r>
            <a:r>
              <a:rPr dirty="0" sz="1450" spc="-10">
                <a:latin typeface="Times New Roman"/>
                <a:cs typeface="Times New Roman"/>
              </a:rPr>
              <a:t>in</a:t>
            </a:r>
            <a:r>
              <a:rPr dirty="0" sz="1450" spc="20">
                <a:latin typeface="Times New Roman"/>
                <a:cs typeface="Times New Roman"/>
              </a:rPr>
              <a:t> </a:t>
            </a:r>
            <a:r>
              <a:rPr dirty="0" sz="1450" spc="-10">
                <a:latin typeface="Times New Roman"/>
                <a:cs typeface="Times New Roman"/>
              </a:rPr>
              <a:t>my</a:t>
            </a:r>
            <a:r>
              <a:rPr dirty="0" sz="1450" spc="20">
                <a:latin typeface="Times New Roman"/>
                <a:cs typeface="Times New Roman"/>
              </a:rPr>
              <a:t> </a:t>
            </a:r>
            <a:r>
              <a:rPr dirty="0" sz="1450" spc="-10">
                <a:latin typeface="Times New Roman"/>
                <a:cs typeface="Times New Roman"/>
              </a:rPr>
              <a:t>life</a:t>
            </a:r>
            <a:r>
              <a:rPr dirty="0" sz="1450" spc="20">
                <a:latin typeface="Times New Roman"/>
                <a:cs typeface="Times New Roman"/>
              </a:rPr>
              <a:t> </a:t>
            </a:r>
            <a:r>
              <a:rPr dirty="0" sz="1450" spc="-5">
                <a:latin typeface="Times New Roman"/>
                <a:cs typeface="Times New Roman"/>
              </a:rPr>
              <a:t>I</a:t>
            </a:r>
            <a:r>
              <a:rPr dirty="0" sz="1450" spc="20">
                <a:latin typeface="Times New Roman"/>
                <a:cs typeface="Times New Roman"/>
              </a:rPr>
              <a:t> </a:t>
            </a:r>
            <a:r>
              <a:rPr dirty="0" sz="1450" spc="-10">
                <a:latin typeface="Times New Roman"/>
                <a:cs typeface="Times New Roman"/>
              </a:rPr>
              <a:t>fell</a:t>
            </a:r>
            <a:r>
              <a:rPr dirty="0" sz="1450" spc="20">
                <a:latin typeface="Times New Roman"/>
                <a:cs typeface="Times New Roman"/>
              </a:rPr>
              <a:t> </a:t>
            </a:r>
            <a:r>
              <a:rPr dirty="0" sz="1450" spc="-10">
                <a:latin typeface="Times New Roman"/>
                <a:cs typeface="Times New Roman"/>
              </a:rPr>
              <a:t>in</a:t>
            </a:r>
            <a:r>
              <a:rPr dirty="0" sz="1450" spc="20">
                <a:latin typeface="Times New Roman"/>
                <a:cs typeface="Times New Roman"/>
              </a:rPr>
              <a:t> </a:t>
            </a:r>
            <a:r>
              <a:rPr dirty="0" sz="1450" spc="-10">
                <a:latin typeface="Times New Roman"/>
                <a:cs typeface="Times New Roman"/>
              </a:rPr>
              <a:t>love</a:t>
            </a:r>
            <a:endParaRPr sz="1450">
              <a:latin typeface="Times New Roman"/>
              <a:cs typeface="Times New Roman"/>
            </a:endParaRPr>
          </a:p>
          <a:p>
            <a:pPr algn="just" marL="12700">
              <a:lnSpc>
                <a:spcPts val="1660"/>
              </a:lnSpc>
            </a:pPr>
            <a:r>
              <a:rPr dirty="0" sz="1450" spc="-10">
                <a:latin typeface="Times New Roman"/>
                <a:cs typeface="Times New Roman"/>
              </a:rPr>
              <a:t>—fell</a:t>
            </a:r>
            <a:r>
              <a:rPr dirty="0" sz="1450" spc="70">
                <a:latin typeface="Times New Roman"/>
                <a:cs typeface="Times New Roman"/>
              </a:rPr>
              <a:t> </a:t>
            </a:r>
            <a:r>
              <a:rPr dirty="0" sz="1450" spc="-10">
                <a:latin typeface="Times New Roman"/>
                <a:cs typeface="Times New Roman"/>
              </a:rPr>
              <a:t>in</a:t>
            </a:r>
            <a:r>
              <a:rPr dirty="0" sz="1450" spc="70">
                <a:latin typeface="Times New Roman"/>
                <a:cs typeface="Times New Roman"/>
              </a:rPr>
              <a:t> </a:t>
            </a:r>
            <a:r>
              <a:rPr dirty="0" sz="1450" spc="-10">
                <a:latin typeface="Times New Roman"/>
                <a:cs typeface="Times New Roman"/>
              </a:rPr>
              <a:t>love</a:t>
            </a:r>
            <a:r>
              <a:rPr dirty="0" sz="1450" spc="70">
                <a:latin typeface="Times New Roman"/>
                <a:cs typeface="Times New Roman"/>
              </a:rPr>
              <a:t> </a:t>
            </a:r>
            <a:r>
              <a:rPr dirty="0" sz="1450" spc="-10">
                <a:latin typeface="Times New Roman"/>
                <a:cs typeface="Times New Roman"/>
              </a:rPr>
              <a:t>passionately</a:t>
            </a:r>
            <a:r>
              <a:rPr dirty="0" sz="1450" spc="75">
                <a:latin typeface="Times New Roman"/>
                <a:cs typeface="Times New Roman"/>
              </a:rPr>
              <a:t> </a:t>
            </a:r>
            <a:r>
              <a:rPr dirty="0" sz="1450" spc="-5">
                <a:latin typeface="Times New Roman"/>
                <a:cs typeface="Times New Roman"/>
              </a:rPr>
              <a:t>I</a:t>
            </a:r>
            <a:r>
              <a:rPr dirty="0" sz="1450" spc="70">
                <a:latin typeface="Times New Roman"/>
                <a:cs typeface="Times New Roman"/>
              </a:rPr>
              <a:t> </a:t>
            </a:r>
            <a:r>
              <a:rPr dirty="0" sz="1450" spc="-10">
                <a:latin typeface="Times New Roman"/>
                <a:cs typeface="Times New Roman"/>
              </a:rPr>
              <a:t>Don't</a:t>
            </a:r>
            <a:r>
              <a:rPr dirty="0" sz="1450" spc="70">
                <a:latin typeface="Times New Roman"/>
                <a:cs typeface="Times New Roman"/>
              </a:rPr>
              <a:t> </a:t>
            </a:r>
            <a:r>
              <a:rPr dirty="0" sz="1450" spc="-10">
                <a:latin typeface="Times New Roman"/>
                <a:cs typeface="Times New Roman"/>
              </a:rPr>
              <a:t>pull.</a:t>
            </a:r>
            <a:r>
              <a:rPr dirty="0" sz="1450" spc="75">
                <a:latin typeface="Times New Roman"/>
                <a:cs typeface="Times New Roman"/>
              </a:rPr>
              <a:t> </a:t>
            </a:r>
            <a:r>
              <a:rPr dirty="0" sz="1450" spc="-10">
                <a:latin typeface="Times New Roman"/>
                <a:cs typeface="Times New Roman"/>
              </a:rPr>
              <a:t>Let</a:t>
            </a:r>
            <a:r>
              <a:rPr dirty="0" sz="1450" spc="70">
                <a:latin typeface="Times New Roman"/>
                <a:cs typeface="Times New Roman"/>
              </a:rPr>
              <a:t> </a:t>
            </a:r>
            <a:r>
              <a:rPr dirty="0" sz="1450" spc="-10">
                <a:latin typeface="Times New Roman"/>
                <a:cs typeface="Times New Roman"/>
              </a:rPr>
              <a:t>it</a:t>
            </a:r>
            <a:r>
              <a:rPr dirty="0" sz="1450" spc="70">
                <a:latin typeface="Times New Roman"/>
                <a:cs typeface="Times New Roman"/>
              </a:rPr>
              <a:t> </a:t>
            </a:r>
            <a:r>
              <a:rPr dirty="0" sz="1450" spc="-5">
                <a:latin typeface="Times New Roman"/>
                <a:cs typeface="Times New Roman"/>
              </a:rPr>
              <a:t>go</a:t>
            </a:r>
            <a:r>
              <a:rPr dirty="0" sz="1450" spc="70">
                <a:latin typeface="Times New Roman"/>
                <a:cs typeface="Times New Roman"/>
              </a:rPr>
              <a:t> </a:t>
            </a:r>
            <a:r>
              <a:rPr dirty="0" sz="1450" spc="-5">
                <a:latin typeface="Times New Roman"/>
                <a:cs typeface="Times New Roman"/>
              </a:rPr>
              <a:t>on</a:t>
            </a:r>
            <a:r>
              <a:rPr dirty="0" sz="1450" spc="75">
                <a:latin typeface="Times New Roman"/>
                <a:cs typeface="Times New Roman"/>
              </a:rPr>
              <a:t> </a:t>
            </a:r>
            <a:r>
              <a:rPr dirty="0" sz="1450" spc="-5">
                <a:latin typeface="Times New Roman"/>
                <a:cs typeface="Times New Roman"/>
              </a:rPr>
              <a:t>biting....</a:t>
            </a:r>
            <a:r>
              <a:rPr dirty="0" sz="1450" spc="70">
                <a:latin typeface="Times New Roman"/>
                <a:cs typeface="Times New Roman"/>
              </a:rPr>
              <a:t> </a:t>
            </a:r>
            <a:r>
              <a:rPr dirty="0" sz="1450" spc="-35">
                <a:latin typeface="Times New Roman"/>
                <a:cs typeface="Times New Roman"/>
              </a:rPr>
              <a:t>Tell</a:t>
            </a:r>
            <a:r>
              <a:rPr dirty="0" sz="1450" spc="70">
                <a:latin typeface="Times New Roman"/>
                <a:cs typeface="Times New Roman"/>
              </a:rPr>
              <a:t> </a:t>
            </a:r>
            <a:r>
              <a:rPr dirty="0" sz="1450" spc="-10">
                <a:latin typeface="Times New Roman"/>
                <a:cs typeface="Times New Roman"/>
              </a:rPr>
              <a:t>me,</a:t>
            </a:r>
            <a:r>
              <a:rPr dirty="0" sz="1450" spc="75">
                <a:latin typeface="Times New Roman"/>
                <a:cs typeface="Times New Roman"/>
              </a:rPr>
              <a:t> </a:t>
            </a:r>
            <a:r>
              <a:rPr dirty="0" sz="1450" spc="-10">
                <a:latin typeface="Times New Roman"/>
                <a:cs typeface="Times New Roman"/>
              </a:rPr>
              <a:t>darling,</a:t>
            </a:r>
            <a:endParaRPr sz="1450">
              <a:latin typeface="Times New Roman"/>
              <a:cs typeface="Times New Roman"/>
            </a:endParaRPr>
          </a:p>
          <a:p>
            <a:pPr algn="just" marL="12700">
              <a:lnSpc>
                <a:spcPts val="1730"/>
              </a:lnSpc>
            </a:pPr>
            <a:r>
              <a:rPr dirty="0" sz="1450" spc="-10">
                <a:latin typeface="Times New Roman"/>
                <a:cs typeface="Times New Roman"/>
              </a:rPr>
              <a:t>tell</a:t>
            </a:r>
            <a:r>
              <a:rPr dirty="0" sz="1450" spc="15">
                <a:latin typeface="Times New Roman"/>
                <a:cs typeface="Times New Roman"/>
              </a:rPr>
              <a:t> </a:t>
            </a:r>
            <a:r>
              <a:rPr dirty="0" sz="1450" spc="-10">
                <a:latin typeface="Times New Roman"/>
                <a:cs typeface="Times New Roman"/>
              </a:rPr>
              <a:t>me—will</a:t>
            </a:r>
            <a:r>
              <a:rPr dirty="0" sz="1450" spc="20">
                <a:latin typeface="Times New Roman"/>
                <a:cs typeface="Times New Roman"/>
              </a:rPr>
              <a:t> </a:t>
            </a:r>
            <a:r>
              <a:rPr dirty="0" sz="1450" spc="-5">
                <a:latin typeface="Times New Roman"/>
                <a:cs typeface="Times New Roman"/>
              </a:rPr>
              <a:t>you</a:t>
            </a:r>
            <a:r>
              <a:rPr dirty="0" sz="1450" spc="20">
                <a:latin typeface="Times New Roman"/>
                <a:cs typeface="Times New Roman"/>
              </a:rPr>
              <a:t> </a:t>
            </a:r>
            <a:r>
              <a:rPr dirty="0" sz="1450" spc="-10">
                <a:latin typeface="Times New Roman"/>
                <a:cs typeface="Times New Roman"/>
              </a:rPr>
              <a:t>let</a:t>
            </a:r>
            <a:r>
              <a:rPr dirty="0" sz="1450" spc="20">
                <a:latin typeface="Times New Roman"/>
                <a:cs typeface="Times New Roman"/>
              </a:rPr>
              <a:t> </a:t>
            </a:r>
            <a:r>
              <a:rPr dirty="0" sz="1450" spc="-10">
                <a:latin typeface="Times New Roman"/>
                <a:cs typeface="Times New Roman"/>
              </a:rPr>
              <a:t>me</a:t>
            </a:r>
            <a:r>
              <a:rPr dirty="0" sz="1450" spc="20">
                <a:latin typeface="Times New Roman"/>
                <a:cs typeface="Times New Roman"/>
              </a:rPr>
              <a:t> </a:t>
            </a:r>
            <a:r>
              <a:rPr dirty="0" sz="1450" spc="-10">
                <a:latin typeface="Times New Roman"/>
                <a:cs typeface="Times New Roman"/>
              </a:rPr>
              <a:t>hope?</a:t>
            </a:r>
            <a:r>
              <a:rPr dirty="0" sz="1450" spc="20">
                <a:latin typeface="Times New Roman"/>
                <a:cs typeface="Times New Roman"/>
              </a:rPr>
              <a:t> </a:t>
            </a:r>
            <a:r>
              <a:rPr dirty="0" sz="1450" spc="-10">
                <a:latin typeface="Times New Roman"/>
                <a:cs typeface="Times New Roman"/>
              </a:rPr>
              <a:t>No!</a:t>
            </a:r>
            <a:r>
              <a:rPr dirty="0" sz="1450" spc="20">
                <a:latin typeface="Times New Roman"/>
                <a:cs typeface="Times New Roman"/>
              </a:rPr>
              <a:t> </a:t>
            </a:r>
            <a:r>
              <a:rPr dirty="0" sz="1450" spc="-10">
                <a:latin typeface="Times New Roman"/>
                <a:cs typeface="Times New Roman"/>
              </a:rPr>
              <a:t>I'm</a:t>
            </a:r>
            <a:r>
              <a:rPr dirty="0" sz="1450" spc="20">
                <a:latin typeface="Times New Roman"/>
                <a:cs typeface="Times New Roman"/>
              </a:rPr>
              <a:t> </a:t>
            </a:r>
            <a:r>
              <a:rPr dirty="0" sz="1450" spc="-5">
                <a:latin typeface="Times New Roman"/>
                <a:cs typeface="Times New Roman"/>
              </a:rPr>
              <a:t>not</a:t>
            </a:r>
            <a:r>
              <a:rPr dirty="0" sz="1450" spc="15">
                <a:latin typeface="Times New Roman"/>
                <a:cs typeface="Times New Roman"/>
              </a:rPr>
              <a:t> </a:t>
            </a:r>
            <a:r>
              <a:rPr dirty="0" sz="1450" spc="-10">
                <a:latin typeface="Times New Roman"/>
                <a:cs typeface="Times New Roman"/>
              </a:rPr>
              <a:t>worth</a:t>
            </a:r>
            <a:r>
              <a:rPr dirty="0" sz="1450" spc="20">
                <a:latin typeface="Times New Roman"/>
                <a:cs typeface="Times New Roman"/>
              </a:rPr>
              <a:t> </a:t>
            </a:r>
            <a:r>
              <a:rPr dirty="0" sz="1450" spc="-10">
                <a:latin typeface="Times New Roman"/>
                <a:cs typeface="Times New Roman"/>
              </a:rPr>
              <a:t>it.</a:t>
            </a:r>
            <a:r>
              <a:rPr dirty="0" sz="1450" spc="20">
                <a:latin typeface="Times New Roman"/>
                <a:cs typeface="Times New Roman"/>
              </a:rPr>
              <a:t> </a:t>
            </a:r>
            <a:r>
              <a:rPr dirty="0" sz="1450" spc="-5">
                <a:latin typeface="Times New Roman"/>
                <a:cs typeface="Times New Roman"/>
              </a:rPr>
              <a:t>I</a:t>
            </a:r>
            <a:r>
              <a:rPr dirty="0" sz="1450" spc="20">
                <a:latin typeface="Times New Roman"/>
                <a:cs typeface="Times New Roman"/>
              </a:rPr>
              <a:t> </a:t>
            </a:r>
            <a:r>
              <a:rPr dirty="0" sz="1450" spc="-10">
                <a:latin typeface="Times New Roman"/>
                <a:cs typeface="Times New Roman"/>
              </a:rPr>
              <a:t>dare</a:t>
            </a:r>
            <a:r>
              <a:rPr dirty="0" sz="1450" spc="20">
                <a:latin typeface="Times New Roman"/>
                <a:cs typeface="Times New Roman"/>
              </a:rPr>
              <a:t> </a:t>
            </a:r>
            <a:r>
              <a:rPr dirty="0" sz="1450" spc="-5">
                <a:latin typeface="Times New Roman"/>
                <a:cs typeface="Times New Roman"/>
              </a:rPr>
              <a:t>not</a:t>
            </a:r>
            <a:r>
              <a:rPr dirty="0" sz="1450" spc="20">
                <a:latin typeface="Times New Roman"/>
                <a:cs typeface="Times New Roman"/>
              </a:rPr>
              <a:t> </a:t>
            </a:r>
            <a:r>
              <a:rPr dirty="0" sz="1450" spc="-10">
                <a:latin typeface="Times New Roman"/>
                <a:cs typeface="Times New Roman"/>
              </a:rPr>
              <a:t>even</a:t>
            </a:r>
            <a:r>
              <a:rPr dirty="0" sz="1450" spc="20">
                <a:latin typeface="Times New Roman"/>
                <a:cs typeface="Times New Roman"/>
              </a:rPr>
              <a:t> </a:t>
            </a:r>
            <a:r>
              <a:rPr dirty="0" sz="1450" spc="-10">
                <a:latin typeface="Times New Roman"/>
                <a:cs typeface="Times New Roman"/>
              </a:rPr>
              <a:t>think</a:t>
            </a:r>
            <a:r>
              <a:rPr dirty="0" sz="1450" spc="20">
                <a:latin typeface="Times New Roman"/>
                <a:cs typeface="Times New Roman"/>
              </a:rPr>
              <a:t>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a:lnSpc>
                <a:spcPts val="1735"/>
              </a:lnSpc>
            </a:pPr>
            <a:r>
              <a:rPr dirty="0" sz="1450" spc="-10">
                <a:latin typeface="Times New Roman"/>
                <a:cs typeface="Times New Roman"/>
              </a:rPr>
              <a:t>—may </a:t>
            </a:r>
            <a:r>
              <a:rPr dirty="0" sz="1450" spc="-5">
                <a:latin typeface="Times New Roman"/>
                <a:cs typeface="Times New Roman"/>
              </a:rPr>
              <a:t>I hope </a:t>
            </a:r>
            <a:r>
              <a:rPr dirty="0" sz="1450" spc="-20">
                <a:latin typeface="Times New Roman"/>
                <a:cs typeface="Times New Roman"/>
              </a:rPr>
              <a:t>for....</a:t>
            </a:r>
            <a:r>
              <a:rPr dirty="0" sz="1450" spc="-5">
                <a:latin typeface="Times New Roman"/>
                <a:cs typeface="Times New Roman"/>
              </a:rPr>
              <a:t> </a:t>
            </a:r>
            <a:r>
              <a:rPr dirty="0" sz="1450" spc="-10">
                <a:latin typeface="Times New Roman"/>
                <a:cs typeface="Times New Roman"/>
              </a:rPr>
              <a:t>Pull!</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Anna lifted her hand that held the rod—pulled, cried </a:t>
            </a:r>
            <a:r>
              <a:rPr dirty="0" sz="1450" spc="-5">
                <a:latin typeface="Times New Roman"/>
                <a:cs typeface="Times New Roman"/>
              </a:rPr>
              <a:t>out. </a:t>
            </a:r>
            <a:r>
              <a:rPr dirty="0" sz="1450" spc="-10">
                <a:latin typeface="Times New Roman"/>
                <a:cs typeface="Times New Roman"/>
              </a:rPr>
              <a:t>A silvery green  fish shone in the</a:t>
            </a:r>
            <a:r>
              <a:rPr dirty="0" sz="1450" spc="5">
                <a:latin typeface="Times New Roman"/>
                <a:cs typeface="Times New Roman"/>
              </a:rPr>
              <a:t> </a:t>
            </a:r>
            <a:r>
              <a:rPr dirty="0" sz="1450" spc="-30">
                <a:latin typeface="Times New Roman"/>
                <a:cs typeface="Times New Roman"/>
              </a:rPr>
              <a:t>air.</a:t>
            </a:r>
            <a:endParaRPr sz="1450">
              <a:latin typeface="Times New Roman"/>
              <a:cs typeface="Times New Roman"/>
            </a:endParaRPr>
          </a:p>
          <a:p>
            <a:pPr algn="just" marL="12700" marR="7620" indent="255904">
              <a:lnSpc>
                <a:spcPts val="1730"/>
              </a:lnSpc>
              <a:spcBef>
                <a:spcPts val="720"/>
              </a:spcBef>
            </a:pPr>
            <a:r>
              <a:rPr dirty="0" sz="1450" spc="-10">
                <a:latin typeface="Times New Roman"/>
                <a:cs typeface="Times New Roman"/>
              </a:rPr>
              <a:t>"Goodness! it's </a:t>
            </a:r>
            <a:r>
              <a:rPr dirty="0" sz="1450" spc="-5">
                <a:latin typeface="Times New Roman"/>
                <a:cs typeface="Times New Roman"/>
              </a:rPr>
              <a:t>a </a:t>
            </a:r>
            <a:r>
              <a:rPr dirty="0" sz="1450" spc="-10">
                <a:latin typeface="Times New Roman"/>
                <a:cs typeface="Times New Roman"/>
              </a:rPr>
              <a:t>perch! Help—quick! It's slipping </a:t>
            </a:r>
            <a:r>
              <a:rPr dirty="0" sz="1450" spc="-15">
                <a:latin typeface="Times New Roman"/>
                <a:cs typeface="Times New Roman"/>
              </a:rPr>
              <a:t>off." </a:t>
            </a:r>
            <a:r>
              <a:rPr dirty="0" sz="1450" spc="-10">
                <a:latin typeface="Times New Roman"/>
                <a:cs typeface="Times New Roman"/>
              </a:rPr>
              <a:t>The perch tore  itself from the hook—danced in the grass towards its native element and </a:t>
            </a:r>
            <a:r>
              <a:rPr dirty="0" sz="1450" spc="-5">
                <a:latin typeface="Times New Roman"/>
                <a:cs typeface="Times New Roman"/>
              </a:rPr>
              <a:t>...  </a:t>
            </a:r>
            <a:r>
              <a:rPr dirty="0" sz="1450" spc="-10">
                <a:latin typeface="Times New Roman"/>
                <a:cs typeface="Times New Roman"/>
              </a:rPr>
              <a:t>leaped into the</a:t>
            </a:r>
            <a:r>
              <a:rPr dirty="0" sz="1450">
                <a:latin typeface="Times New Roman"/>
                <a:cs typeface="Times New Roman"/>
              </a:rPr>
              <a:t> </a:t>
            </a:r>
            <a:r>
              <a:rPr dirty="0" sz="1450" spc="-25">
                <a:latin typeface="Times New Roman"/>
                <a:cs typeface="Times New Roman"/>
              </a:rPr>
              <a:t>water.</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But instead </a:t>
            </a:r>
            <a:r>
              <a:rPr dirty="0" sz="1450" spc="-5">
                <a:latin typeface="Times New Roman"/>
                <a:cs typeface="Times New Roman"/>
              </a:rPr>
              <a:t>of </a:t>
            </a:r>
            <a:r>
              <a:rPr dirty="0" sz="1450" spc="-10">
                <a:latin typeface="Times New Roman"/>
                <a:cs typeface="Times New Roman"/>
              </a:rPr>
              <a:t>the little fish that </a:t>
            </a:r>
            <a:r>
              <a:rPr dirty="0" sz="1450" spc="-5">
                <a:latin typeface="Times New Roman"/>
                <a:cs typeface="Times New Roman"/>
              </a:rPr>
              <a:t>he </a:t>
            </a:r>
            <a:r>
              <a:rPr dirty="0" sz="1450" spc="-10">
                <a:latin typeface="Times New Roman"/>
                <a:cs typeface="Times New Roman"/>
              </a:rPr>
              <a:t>was chasing, Lapkin quite </a:t>
            </a:r>
            <a:r>
              <a:rPr dirty="0" sz="1450" spc="-5">
                <a:latin typeface="Times New Roman"/>
                <a:cs typeface="Times New Roman"/>
              </a:rPr>
              <a:t>by </a:t>
            </a:r>
            <a:r>
              <a:rPr dirty="0" sz="1450" spc="-10">
                <a:latin typeface="Times New Roman"/>
                <a:cs typeface="Times New Roman"/>
              </a:rPr>
              <a:t>accident  caught hold </a:t>
            </a:r>
            <a:r>
              <a:rPr dirty="0" sz="1450" spc="-5">
                <a:latin typeface="Times New Roman"/>
                <a:cs typeface="Times New Roman"/>
              </a:rPr>
              <a:t>of </a:t>
            </a:r>
            <a:r>
              <a:rPr dirty="0" sz="1450" spc="-10">
                <a:latin typeface="Times New Roman"/>
                <a:cs typeface="Times New Roman"/>
              </a:rPr>
              <a:t>Anna's hand—quite </a:t>
            </a:r>
            <a:r>
              <a:rPr dirty="0" sz="1450" spc="-5">
                <a:latin typeface="Times New Roman"/>
                <a:cs typeface="Times New Roman"/>
              </a:rPr>
              <a:t>by </a:t>
            </a:r>
            <a:r>
              <a:rPr dirty="0" sz="1450" spc="-10">
                <a:latin typeface="Times New Roman"/>
                <a:cs typeface="Times New Roman"/>
              </a:rPr>
              <a:t>accident pressed it to his lips. She drew  back, </a:t>
            </a:r>
            <a:r>
              <a:rPr dirty="0" sz="1450" spc="-5">
                <a:latin typeface="Times New Roman"/>
                <a:cs typeface="Times New Roman"/>
              </a:rPr>
              <a:t>but </a:t>
            </a:r>
            <a:r>
              <a:rPr dirty="0" sz="1450" spc="-10">
                <a:latin typeface="Times New Roman"/>
                <a:cs typeface="Times New Roman"/>
              </a:rPr>
              <a:t>it was too late; quite </a:t>
            </a:r>
            <a:r>
              <a:rPr dirty="0" sz="1450" spc="-5">
                <a:latin typeface="Times New Roman"/>
                <a:cs typeface="Times New Roman"/>
              </a:rPr>
              <a:t>by </a:t>
            </a:r>
            <a:r>
              <a:rPr dirty="0" sz="1450" spc="-10">
                <a:latin typeface="Times New Roman"/>
                <a:cs typeface="Times New Roman"/>
              </a:rPr>
              <a:t>accident their lips met and kissed; yes, it was  an absolute accident! They kissed and kissed. Then came vows</a:t>
            </a:r>
            <a:r>
              <a:rPr dirty="0" sz="1450" spc="110">
                <a:latin typeface="Times New Roman"/>
                <a:cs typeface="Times New Roman"/>
              </a:rPr>
              <a:t> </a:t>
            </a:r>
            <a:r>
              <a:rPr dirty="0" sz="1450" spc="-10">
                <a:latin typeface="Times New Roman"/>
                <a:cs typeface="Times New Roman"/>
              </a:rPr>
              <a:t>and  assurances.... Blissful moments! But there is </a:t>
            </a:r>
            <a:r>
              <a:rPr dirty="0" sz="1450" spc="-5">
                <a:latin typeface="Times New Roman"/>
                <a:cs typeface="Times New Roman"/>
              </a:rPr>
              <a:t>no </a:t>
            </a:r>
            <a:r>
              <a:rPr dirty="0" sz="1450" spc="-10">
                <a:latin typeface="Times New Roman"/>
                <a:cs typeface="Times New Roman"/>
              </a:rPr>
              <a:t>such thing as absolute  happiness in this life. If happiness itself does </a:t>
            </a:r>
            <a:r>
              <a:rPr dirty="0" sz="1450" spc="-5">
                <a:latin typeface="Times New Roman"/>
                <a:cs typeface="Times New Roman"/>
              </a:rPr>
              <a:t>not </a:t>
            </a:r>
            <a:r>
              <a:rPr dirty="0" sz="1450" spc="-10">
                <a:latin typeface="Times New Roman"/>
                <a:cs typeface="Times New Roman"/>
              </a:rPr>
              <a:t>contain </a:t>
            </a:r>
            <a:r>
              <a:rPr dirty="0" sz="1450" spc="-5">
                <a:latin typeface="Times New Roman"/>
                <a:cs typeface="Times New Roman"/>
              </a:rPr>
              <a:t>a </a:t>
            </a:r>
            <a:r>
              <a:rPr dirty="0" sz="1450" spc="-10">
                <a:latin typeface="Times New Roman"/>
                <a:cs typeface="Times New Roman"/>
              </a:rPr>
              <a:t>poison, poison will  enter in from without. Which happened this time. </a:t>
            </a:r>
            <a:r>
              <a:rPr dirty="0" sz="1450" spc="-20">
                <a:latin typeface="Times New Roman"/>
                <a:cs typeface="Times New Roman"/>
              </a:rPr>
              <a:t>Suddenly, </a:t>
            </a:r>
            <a:r>
              <a:rPr dirty="0" sz="1450" spc="-10">
                <a:latin typeface="Times New Roman"/>
                <a:cs typeface="Times New Roman"/>
              </a:rPr>
              <a:t>while the two  were kissing, </a:t>
            </a:r>
            <a:r>
              <a:rPr dirty="0" sz="1450" spc="-5">
                <a:latin typeface="Times New Roman"/>
                <a:cs typeface="Times New Roman"/>
              </a:rPr>
              <a:t>a </a:t>
            </a:r>
            <a:r>
              <a:rPr dirty="0" sz="1450" spc="-10">
                <a:latin typeface="Times New Roman"/>
                <a:cs typeface="Times New Roman"/>
              </a:rPr>
              <a:t>laugh was heard. They looked at the river and were paralysed.  The schoolboy Kolia, Anna's </a:t>
            </a:r>
            <a:r>
              <a:rPr dirty="0" sz="1450" spc="-15">
                <a:latin typeface="Times New Roman"/>
                <a:cs typeface="Times New Roman"/>
              </a:rPr>
              <a:t>brother, </a:t>
            </a:r>
            <a:r>
              <a:rPr dirty="0" sz="1450" spc="-10">
                <a:latin typeface="Times New Roman"/>
                <a:cs typeface="Times New Roman"/>
              </a:rPr>
              <a:t>was standing in the </a:t>
            </a:r>
            <a:r>
              <a:rPr dirty="0" sz="1450" spc="-20">
                <a:latin typeface="Times New Roman"/>
                <a:cs typeface="Times New Roman"/>
              </a:rPr>
              <a:t>water, </a:t>
            </a:r>
            <a:r>
              <a:rPr dirty="0" sz="1450" spc="-10">
                <a:latin typeface="Times New Roman"/>
                <a:cs typeface="Times New Roman"/>
              </a:rPr>
              <a:t>watching the  </a:t>
            </a:r>
            <a:r>
              <a:rPr dirty="0" sz="1450" spc="-5">
                <a:latin typeface="Times New Roman"/>
                <a:cs typeface="Times New Roman"/>
              </a:rPr>
              <a:t>young </a:t>
            </a:r>
            <a:r>
              <a:rPr dirty="0" sz="1450" spc="-10">
                <a:latin typeface="Times New Roman"/>
                <a:cs typeface="Times New Roman"/>
              </a:rPr>
              <a:t>people and maliciously</a:t>
            </a:r>
            <a:r>
              <a:rPr dirty="0" sz="1450" spc="5">
                <a:latin typeface="Times New Roman"/>
                <a:cs typeface="Times New Roman"/>
              </a:rPr>
              <a:t> </a:t>
            </a:r>
            <a:r>
              <a:rPr dirty="0" sz="1450" spc="-10">
                <a:latin typeface="Times New Roman"/>
                <a:cs typeface="Times New Roman"/>
              </a:rPr>
              <a:t>laughing.</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"Ah—ha! Kissing!" said he. "Right O, I'll tell</a:t>
            </a:r>
            <a:r>
              <a:rPr dirty="0" sz="1450" spc="35">
                <a:latin typeface="Times New Roman"/>
                <a:cs typeface="Times New Roman"/>
              </a:rPr>
              <a:t> </a:t>
            </a:r>
            <a:r>
              <a:rPr dirty="0" sz="1450" spc="-20">
                <a:latin typeface="Times New Roman"/>
                <a:cs typeface="Times New Roman"/>
              </a:rPr>
              <a:t>Mother."</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"I </a:t>
            </a:r>
            <a:r>
              <a:rPr dirty="0" sz="1450" spc="-5">
                <a:latin typeface="Times New Roman"/>
                <a:cs typeface="Times New Roman"/>
              </a:rPr>
              <a:t>hope </a:t>
            </a:r>
            <a:r>
              <a:rPr dirty="0" sz="1450" spc="-10">
                <a:latin typeface="Times New Roman"/>
                <a:cs typeface="Times New Roman"/>
              </a:rPr>
              <a:t>that you—as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5">
                <a:latin typeface="Times New Roman"/>
                <a:cs typeface="Times New Roman"/>
              </a:rPr>
              <a:t>honour," </a:t>
            </a:r>
            <a:r>
              <a:rPr dirty="0" sz="1450" spc="-10">
                <a:latin typeface="Times New Roman"/>
                <a:cs typeface="Times New Roman"/>
              </a:rPr>
              <a:t>Lapkin muttered, blushing. "It's  disgusting</a:t>
            </a:r>
            <a:r>
              <a:rPr dirty="0" sz="1450" spc="215">
                <a:latin typeface="Times New Roman"/>
                <a:cs typeface="Times New Roman"/>
              </a:rPr>
              <a:t> </a:t>
            </a:r>
            <a:r>
              <a:rPr dirty="0" sz="1450" spc="-10">
                <a:latin typeface="Times New Roman"/>
                <a:cs typeface="Times New Roman"/>
              </a:rPr>
              <a:t>to</a:t>
            </a:r>
            <a:r>
              <a:rPr dirty="0" sz="1450" spc="220">
                <a:latin typeface="Times New Roman"/>
                <a:cs typeface="Times New Roman"/>
              </a:rPr>
              <a:t> </a:t>
            </a:r>
            <a:r>
              <a:rPr dirty="0" sz="1450" spc="-10">
                <a:latin typeface="Times New Roman"/>
                <a:cs typeface="Times New Roman"/>
              </a:rPr>
              <a:t>spy</a:t>
            </a:r>
            <a:r>
              <a:rPr dirty="0" sz="1450" spc="220">
                <a:latin typeface="Times New Roman"/>
                <a:cs typeface="Times New Roman"/>
              </a:rPr>
              <a:t> </a:t>
            </a:r>
            <a:r>
              <a:rPr dirty="0" sz="1450" spc="-5">
                <a:latin typeface="Times New Roman"/>
                <a:cs typeface="Times New Roman"/>
              </a:rPr>
              <a:t>on</a:t>
            </a:r>
            <a:r>
              <a:rPr dirty="0" sz="1450" spc="220">
                <a:latin typeface="Times New Roman"/>
                <a:cs typeface="Times New Roman"/>
              </a:rPr>
              <a:t> </a:t>
            </a:r>
            <a:r>
              <a:rPr dirty="0" sz="1450" spc="-10">
                <a:latin typeface="Times New Roman"/>
                <a:cs typeface="Times New Roman"/>
              </a:rPr>
              <a:t>us,</a:t>
            </a:r>
            <a:r>
              <a:rPr dirty="0" sz="1450" spc="220">
                <a:latin typeface="Times New Roman"/>
                <a:cs typeface="Times New Roman"/>
              </a:rPr>
              <a:t> </a:t>
            </a:r>
            <a:r>
              <a:rPr dirty="0" sz="1450" spc="-10">
                <a:latin typeface="Times New Roman"/>
                <a:cs typeface="Times New Roman"/>
              </a:rPr>
              <a:t>it's</a:t>
            </a:r>
            <a:r>
              <a:rPr dirty="0" sz="1450" spc="220">
                <a:latin typeface="Times New Roman"/>
                <a:cs typeface="Times New Roman"/>
              </a:rPr>
              <a:t> </a:t>
            </a:r>
            <a:r>
              <a:rPr dirty="0" sz="1450" spc="-10">
                <a:latin typeface="Times New Roman"/>
                <a:cs typeface="Times New Roman"/>
              </a:rPr>
              <a:t>loathsome</a:t>
            </a:r>
            <a:r>
              <a:rPr dirty="0" sz="1450" spc="215">
                <a:latin typeface="Times New Roman"/>
                <a:cs typeface="Times New Roman"/>
              </a:rPr>
              <a:t> </a:t>
            </a:r>
            <a:r>
              <a:rPr dirty="0" sz="1450" spc="-10">
                <a:latin typeface="Times New Roman"/>
                <a:cs typeface="Times New Roman"/>
              </a:rPr>
              <a:t>to</a:t>
            </a:r>
            <a:r>
              <a:rPr dirty="0" sz="1450" spc="220">
                <a:latin typeface="Times New Roman"/>
                <a:cs typeface="Times New Roman"/>
              </a:rPr>
              <a:t> </a:t>
            </a:r>
            <a:r>
              <a:rPr dirty="0" sz="1450" spc="-10">
                <a:latin typeface="Times New Roman"/>
                <a:cs typeface="Times New Roman"/>
              </a:rPr>
              <a:t>tell</a:t>
            </a:r>
            <a:r>
              <a:rPr dirty="0" sz="1450" spc="220">
                <a:latin typeface="Times New Roman"/>
                <a:cs typeface="Times New Roman"/>
              </a:rPr>
              <a:t> </a:t>
            </a:r>
            <a:r>
              <a:rPr dirty="0" sz="1450" spc="-10">
                <a:latin typeface="Times New Roman"/>
                <a:cs typeface="Times New Roman"/>
              </a:rPr>
              <a:t>tales,</a:t>
            </a:r>
            <a:r>
              <a:rPr dirty="0" sz="1450" spc="220">
                <a:latin typeface="Times New Roman"/>
                <a:cs typeface="Times New Roman"/>
              </a:rPr>
              <a:t> </a:t>
            </a:r>
            <a:r>
              <a:rPr dirty="0" sz="1450" spc="-10">
                <a:latin typeface="Times New Roman"/>
                <a:cs typeface="Times New Roman"/>
              </a:rPr>
              <a:t>it's</a:t>
            </a:r>
            <a:r>
              <a:rPr dirty="0" sz="1450" spc="220">
                <a:latin typeface="Times New Roman"/>
                <a:cs typeface="Times New Roman"/>
              </a:rPr>
              <a:t> </a:t>
            </a:r>
            <a:r>
              <a:rPr dirty="0" sz="1450" spc="-10">
                <a:latin typeface="Times New Roman"/>
                <a:cs typeface="Times New Roman"/>
              </a:rPr>
              <a:t>rotten.</a:t>
            </a:r>
            <a:r>
              <a:rPr dirty="0" sz="1450" spc="220">
                <a:latin typeface="Times New Roman"/>
                <a:cs typeface="Times New Roman"/>
              </a:rPr>
              <a:t> </a:t>
            </a:r>
            <a:r>
              <a:rPr dirty="0" sz="1450" spc="-10">
                <a:latin typeface="Times New Roman"/>
                <a:cs typeface="Times New Roman"/>
              </a:rPr>
              <a:t>As</a:t>
            </a:r>
            <a:r>
              <a:rPr dirty="0" sz="1450" spc="215">
                <a:latin typeface="Times New Roman"/>
                <a:cs typeface="Times New Roman"/>
              </a:rPr>
              <a:t> </a:t>
            </a:r>
            <a:r>
              <a:rPr dirty="0" sz="1450" spc="-5">
                <a:latin typeface="Times New Roman"/>
                <a:cs typeface="Times New Roman"/>
              </a:rPr>
              <a:t>a</a:t>
            </a:r>
            <a:r>
              <a:rPr dirty="0" sz="1450" spc="220">
                <a:latin typeface="Times New Roman"/>
                <a:cs typeface="Times New Roman"/>
              </a:rPr>
              <a:t> </a:t>
            </a:r>
            <a:r>
              <a:rPr dirty="0" sz="1450" spc="-10">
                <a:latin typeface="Times New Roman"/>
                <a:cs typeface="Times New Roman"/>
              </a:rPr>
              <a:t>man</a:t>
            </a:r>
            <a:r>
              <a:rPr dirty="0" sz="1450" spc="220">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5488"/>
            <a:ext cx="5807710" cy="8252459"/>
          </a:xfrm>
          <a:prstGeom prst="rect">
            <a:avLst/>
          </a:prstGeom>
        </p:spPr>
        <p:txBody>
          <a:bodyPr wrap="square" lIns="0" tIns="113664" rIns="0" bIns="0" rtlCol="0" vert="horz">
            <a:spAutoFit/>
          </a:bodyPr>
          <a:lstStyle/>
          <a:p>
            <a:pPr marL="12700">
              <a:lnSpc>
                <a:spcPct val="100000"/>
              </a:lnSpc>
              <a:spcBef>
                <a:spcPts val="894"/>
              </a:spcBef>
            </a:pPr>
            <a:r>
              <a:rPr dirty="0" sz="1450" spc="-15">
                <a:latin typeface="Times New Roman"/>
                <a:cs typeface="Times New Roman"/>
              </a:rPr>
              <a:t>honour...."</a:t>
            </a:r>
            <a:endParaRPr sz="1450">
              <a:latin typeface="Times New Roman"/>
              <a:cs typeface="Times New Roman"/>
            </a:endParaRPr>
          </a:p>
          <a:p>
            <a:pPr algn="just" marL="12700" marR="5080" indent="255904">
              <a:lnSpc>
                <a:spcPts val="1730"/>
              </a:lnSpc>
              <a:spcBef>
                <a:spcPts val="865"/>
              </a:spcBef>
            </a:pPr>
            <a:r>
              <a:rPr dirty="0" sz="1450" spc="-10">
                <a:latin typeface="Times New Roman"/>
                <a:cs typeface="Times New Roman"/>
              </a:rPr>
              <a:t>"Give me </a:t>
            </a:r>
            <a:r>
              <a:rPr dirty="0" sz="1450" spc="-5">
                <a:latin typeface="Times New Roman"/>
                <a:cs typeface="Times New Roman"/>
              </a:rPr>
              <a:t>a </a:t>
            </a:r>
            <a:r>
              <a:rPr dirty="0" sz="1450" spc="-10">
                <a:latin typeface="Times New Roman"/>
                <a:cs typeface="Times New Roman"/>
              </a:rPr>
              <a:t>shilling, then I'll shut up!" the man </a:t>
            </a:r>
            <a:r>
              <a:rPr dirty="0" sz="1450" spc="-5">
                <a:latin typeface="Times New Roman"/>
                <a:cs typeface="Times New Roman"/>
              </a:rPr>
              <a:t>of honour </a:t>
            </a:r>
            <a:r>
              <a:rPr dirty="0" sz="1450" spc="-10">
                <a:latin typeface="Times New Roman"/>
                <a:cs typeface="Times New Roman"/>
              </a:rPr>
              <a:t>retorted. "If </a:t>
            </a:r>
            <a:r>
              <a:rPr dirty="0" sz="1450" spc="-5">
                <a:latin typeface="Times New Roman"/>
                <a:cs typeface="Times New Roman"/>
              </a:rPr>
              <a:t>you  </a:t>
            </a:r>
            <a:r>
              <a:rPr dirty="0" sz="1450" spc="-10">
                <a:latin typeface="Times New Roman"/>
                <a:cs typeface="Times New Roman"/>
              </a:rPr>
              <a:t>don't, I'll</a:t>
            </a:r>
            <a:r>
              <a:rPr dirty="0" sz="1450" spc="-5">
                <a:latin typeface="Times New Roman"/>
                <a:cs typeface="Times New Roman"/>
              </a:rPr>
              <a:t> </a:t>
            </a:r>
            <a:r>
              <a:rPr dirty="0" sz="1450" spc="-10">
                <a:latin typeface="Times New Roman"/>
                <a:cs typeface="Times New Roman"/>
              </a:rPr>
              <a:t>tell."</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Lapkin took </a:t>
            </a:r>
            <a:r>
              <a:rPr dirty="0" sz="1450" spc="-5">
                <a:latin typeface="Times New Roman"/>
                <a:cs typeface="Times New Roman"/>
              </a:rPr>
              <a:t>a </a:t>
            </a:r>
            <a:r>
              <a:rPr dirty="0" sz="1450" spc="-10">
                <a:latin typeface="Times New Roman"/>
                <a:cs typeface="Times New Roman"/>
              </a:rPr>
              <a:t>shilling </a:t>
            </a:r>
            <a:r>
              <a:rPr dirty="0" sz="1450" spc="-5">
                <a:latin typeface="Times New Roman"/>
                <a:cs typeface="Times New Roman"/>
              </a:rPr>
              <a:t>out of </a:t>
            </a:r>
            <a:r>
              <a:rPr dirty="0" sz="1450" spc="-10">
                <a:latin typeface="Times New Roman"/>
                <a:cs typeface="Times New Roman"/>
              </a:rPr>
              <a:t>his pocket and gave it to Kolia, who squeezed  it in his wet fist, whistled, and swam </a:t>
            </a:r>
            <a:r>
              <a:rPr dirty="0" sz="1450" spc="-30">
                <a:latin typeface="Times New Roman"/>
                <a:cs typeface="Times New Roman"/>
              </a:rPr>
              <a:t>away. </a:t>
            </a:r>
            <a:r>
              <a:rPr dirty="0" sz="1450" spc="-10">
                <a:latin typeface="Times New Roman"/>
                <a:cs typeface="Times New Roman"/>
              </a:rPr>
              <a:t>And the </a:t>
            </a:r>
            <a:r>
              <a:rPr dirty="0" sz="1450" spc="-5">
                <a:latin typeface="Times New Roman"/>
                <a:cs typeface="Times New Roman"/>
              </a:rPr>
              <a:t>young </a:t>
            </a:r>
            <a:r>
              <a:rPr dirty="0" sz="1450" spc="-10">
                <a:latin typeface="Times New Roman"/>
                <a:cs typeface="Times New Roman"/>
              </a:rPr>
              <a:t>people did </a:t>
            </a:r>
            <a:r>
              <a:rPr dirty="0" sz="1450" spc="-5">
                <a:latin typeface="Times New Roman"/>
                <a:cs typeface="Times New Roman"/>
              </a:rPr>
              <a:t>not </a:t>
            </a:r>
            <a:r>
              <a:rPr dirty="0" sz="1450" spc="-10">
                <a:latin typeface="Times New Roman"/>
                <a:cs typeface="Times New Roman"/>
              </a:rPr>
              <a:t>kiss  any more just</a:t>
            </a:r>
            <a:r>
              <a:rPr dirty="0" sz="1450">
                <a:latin typeface="Times New Roman"/>
                <a:cs typeface="Times New Roman"/>
              </a:rPr>
              <a:t> </a:t>
            </a:r>
            <a:r>
              <a:rPr dirty="0" sz="1450" spc="-10">
                <a:latin typeface="Times New Roman"/>
                <a:cs typeface="Times New Roman"/>
              </a:rPr>
              <a:t>then.</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Next day Lapkin </a:t>
            </a:r>
            <a:r>
              <a:rPr dirty="0" sz="1450" spc="-5">
                <a:latin typeface="Times New Roman"/>
                <a:cs typeface="Times New Roman"/>
              </a:rPr>
              <a:t>brought </a:t>
            </a:r>
            <a:r>
              <a:rPr dirty="0" sz="1450" spc="-10">
                <a:latin typeface="Times New Roman"/>
                <a:cs typeface="Times New Roman"/>
              </a:rPr>
              <a:t>Kolia some paints and </a:t>
            </a:r>
            <a:r>
              <a:rPr dirty="0" sz="1450" spc="-5">
                <a:latin typeface="Times New Roman"/>
                <a:cs typeface="Times New Roman"/>
              </a:rPr>
              <a:t>a </a:t>
            </a:r>
            <a:r>
              <a:rPr dirty="0" sz="1450" spc="-10">
                <a:latin typeface="Times New Roman"/>
                <a:cs typeface="Times New Roman"/>
              </a:rPr>
              <a:t>ball from town, and his  sister gave him all her empty pill boxes. Then they had to present him with </a:t>
            </a:r>
            <a:r>
              <a:rPr dirty="0" sz="1450" spc="-5">
                <a:latin typeface="Times New Roman"/>
                <a:cs typeface="Times New Roman"/>
              </a:rPr>
              <a:t>a  </a:t>
            </a:r>
            <a:r>
              <a:rPr dirty="0" sz="1450" spc="-10">
                <a:latin typeface="Times New Roman"/>
                <a:cs typeface="Times New Roman"/>
              </a:rPr>
              <a:t>set </a:t>
            </a:r>
            <a:r>
              <a:rPr dirty="0" sz="1450" spc="-5">
                <a:latin typeface="Times New Roman"/>
                <a:cs typeface="Times New Roman"/>
              </a:rPr>
              <a:t>of </a:t>
            </a:r>
            <a:r>
              <a:rPr dirty="0" sz="1450" spc="-10">
                <a:latin typeface="Times New Roman"/>
                <a:cs typeface="Times New Roman"/>
              </a:rPr>
              <a:t>studs like </a:t>
            </a:r>
            <a:r>
              <a:rPr dirty="0" sz="1450" spc="-5">
                <a:latin typeface="Times New Roman"/>
                <a:cs typeface="Times New Roman"/>
              </a:rPr>
              <a:t>dogs' </a:t>
            </a:r>
            <a:r>
              <a:rPr dirty="0" sz="1450" spc="-10">
                <a:latin typeface="Times New Roman"/>
                <a:cs typeface="Times New Roman"/>
              </a:rPr>
              <a:t>heads. The wretched </a:t>
            </a:r>
            <a:r>
              <a:rPr dirty="0" sz="1450" spc="-5">
                <a:latin typeface="Times New Roman"/>
                <a:cs typeface="Times New Roman"/>
              </a:rPr>
              <a:t>boy </a:t>
            </a:r>
            <a:r>
              <a:rPr dirty="0" sz="1450" spc="-10">
                <a:latin typeface="Times New Roman"/>
                <a:cs typeface="Times New Roman"/>
              </a:rPr>
              <a:t>enjoyed this game </a:t>
            </a:r>
            <a:r>
              <a:rPr dirty="0" sz="1450" spc="-20">
                <a:latin typeface="Times New Roman"/>
                <a:cs typeface="Times New Roman"/>
              </a:rPr>
              <a:t>immensely, </a:t>
            </a:r>
            <a:r>
              <a:rPr dirty="0" sz="1450" spc="320">
                <a:latin typeface="Times New Roman"/>
                <a:cs typeface="Times New Roman"/>
              </a:rPr>
              <a:t> </a:t>
            </a:r>
            <a:r>
              <a:rPr dirty="0" sz="1450" spc="-10">
                <a:latin typeface="Times New Roman"/>
                <a:cs typeface="Times New Roman"/>
              </a:rPr>
              <a:t>and to keep it going </a:t>
            </a:r>
            <a:r>
              <a:rPr dirty="0" sz="1450" spc="-5">
                <a:latin typeface="Times New Roman"/>
                <a:cs typeface="Times New Roman"/>
              </a:rPr>
              <a:t>he </a:t>
            </a:r>
            <a:r>
              <a:rPr dirty="0" sz="1450" spc="-10">
                <a:latin typeface="Times New Roman"/>
                <a:cs typeface="Times New Roman"/>
              </a:rPr>
              <a:t>began to spy </a:t>
            </a:r>
            <a:r>
              <a:rPr dirty="0" sz="1450" spc="-5">
                <a:latin typeface="Times New Roman"/>
                <a:cs typeface="Times New Roman"/>
              </a:rPr>
              <a:t>on </a:t>
            </a:r>
            <a:r>
              <a:rPr dirty="0" sz="1450" spc="-10">
                <a:latin typeface="Times New Roman"/>
                <a:cs typeface="Times New Roman"/>
              </a:rPr>
              <a:t>them. Wherever Lapkin and Anna  went, </a:t>
            </a:r>
            <a:r>
              <a:rPr dirty="0" sz="1450" spc="-5">
                <a:latin typeface="Times New Roman"/>
                <a:cs typeface="Times New Roman"/>
              </a:rPr>
              <a:t>he </a:t>
            </a:r>
            <a:r>
              <a:rPr dirty="0" sz="1450" spc="-10">
                <a:latin typeface="Times New Roman"/>
                <a:cs typeface="Times New Roman"/>
              </a:rPr>
              <a:t>was there </a:t>
            </a:r>
            <a:r>
              <a:rPr dirty="0" sz="1450" spc="-5">
                <a:latin typeface="Times New Roman"/>
                <a:cs typeface="Times New Roman"/>
              </a:rPr>
              <a:t>too. </a:t>
            </a:r>
            <a:r>
              <a:rPr dirty="0" sz="1450" spc="-10">
                <a:latin typeface="Times New Roman"/>
                <a:cs typeface="Times New Roman"/>
              </a:rPr>
              <a:t>He did </a:t>
            </a:r>
            <a:r>
              <a:rPr dirty="0" sz="1450" spc="-5">
                <a:latin typeface="Times New Roman"/>
                <a:cs typeface="Times New Roman"/>
              </a:rPr>
              <a:t>not </a:t>
            </a:r>
            <a:r>
              <a:rPr dirty="0" sz="1450" spc="-10">
                <a:latin typeface="Times New Roman"/>
                <a:cs typeface="Times New Roman"/>
              </a:rPr>
              <a:t>leave them alone for </a:t>
            </a:r>
            <a:r>
              <a:rPr dirty="0" sz="1450" spc="-5">
                <a:latin typeface="Times New Roman"/>
                <a:cs typeface="Times New Roman"/>
              </a:rPr>
              <a:t>a </a:t>
            </a:r>
            <a:r>
              <a:rPr dirty="0" sz="1450" spc="-10">
                <a:latin typeface="Times New Roman"/>
                <a:cs typeface="Times New Roman"/>
              </a:rPr>
              <a:t>single</a:t>
            </a:r>
            <a:r>
              <a:rPr dirty="0" sz="1450" spc="75">
                <a:latin typeface="Times New Roman"/>
                <a:cs typeface="Times New Roman"/>
              </a:rPr>
              <a:t> </a:t>
            </a:r>
            <a:r>
              <a:rPr dirty="0" sz="1450" spc="-10">
                <a:latin typeface="Times New Roman"/>
                <a:cs typeface="Times New Roman"/>
              </a:rPr>
              <a:t>moment.</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"Beast!" Lapkin gnashed his teeth. "So </a:t>
            </a:r>
            <a:r>
              <a:rPr dirty="0" sz="1450" spc="-5">
                <a:latin typeface="Times New Roman"/>
                <a:cs typeface="Times New Roman"/>
              </a:rPr>
              <a:t>young </a:t>
            </a:r>
            <a:r>
              <a:rPr dirty="0" sz="1450" spc="-10">
                <a:latin typeface="Times New Roman"/>
                <a:cs typeface="Times New Roman"/>
              </a:rPr>
              <a:t>and yet such </a:t>
            </a:r>
            <a:r>
              <a:rPr dirty="0" sz="1450" spc="-5">
                <a:latin typeface="Times New Roman"/>
                <a:cs typeface="Times New Roman"/>
              </a:rPr>
              <a:t>a </a:t>
            </a:r>
            <a:r>
              <a:rPr dirty="0" sz="1450" spc="-10">
                <a:latin typeface="Times New Roman"/>
                <a:cs typeface="Times New Roman"/>
              </a:rPr>
              <a:t>full fledged  scoundrel. What </a:t>
            </a:r>
            <a:r>
              <a:rPr dirty="0" sz="1450" spc="-5">
                <a:latin typeface="Times New Roman"/>
                <a:cs typeface="Times New Roman"/>
              </a:rPr>
              <a:t>on </a:t>
            </a:r>
            <a:r>
              <a:rPr dirty="0" sz="1450" spc="-10">
                <a:latin typeface="Times New Roman"/>
                <a:cs typeface="Times New Roman"/>
              </a:rPr>
              <a:t>earth will become </a:t>
            </a:r>
            <a:r>
              <a:rPr dirty="0" sz="1450" spc="-5">
                <a:latin typeface="Times New Roman"/>
                <a:cs typeface="Times New Roman"/>
              </a:rPr>
              <a:t>of </a:t>
            </a:r>
            <a:r>
              <a:rPr dirty="0" sz="1450" spc="-10">
                <a:latin typeface="Times New Roman"/>
                <a:cs typeface="Times New Roman"/>
              </a:rPr>
              <a:t>him</a:t>
            </a:r>
            <a:r>
              <a:rPr dirty="0" sz="1450" spc="20">
                <a:latin typeface="Times New Roman"/>
                <a:cs typeface="Times New Roman"/>
              </a:rPr>
              <a:t> </a:t>
            </a:r>
            <a:r>
              <a:rPr dirty="0" sz="1450" spc="-10">
                <a:latin typeface="Times New Roman"/>
                <a:cs typeface="Times New Roman"/>
              </a:rPr>
              <a:t>later!"</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During the whole </a:t>
            </a:r>
            <a:r>
              <a:rPr dirty="0" sz="1450" spc="-5">
                <a:latin typeface="Times New Roman"/>
                <a:cs typeface="Times New Roman"/>
              </a:rPr>
              <a:t>of </a:t>
            </a:r>
            <a:r>
              <a:rPr dirty="0" sz="1450" spc="-10">
                <a:latin typeface="Times New Roman"/>
                <a:cs typeface="Times New Roman"/>
              </a:rPr>
              <a:t>July the </a:t>
            </a:r>
            <a:r>
              <a:rPr dirty="0" sz="1450" spc="-5">
                <a:latin typeface="Times New Roman"/>
                <a:cs typeface="Times New Roman"/>
              </a:rPr>
              <a:t>poor </a:t>
            </a:r>
            <a:r>
              <a:rPr dirty="0" sz="1450" spc="-10">
                <a:latin typeface="Times New Roman"/>
                <a:cs typeface="Times New Roman"/>
              </a:rPr>
              <a:t>lovers had </a:t>
            </a:r>
            <a:r>
              <a:rPr dirty="0" sz="1450" spc="-5">
                <a:latin typeface="Times New Roman"/>
                <a:cs typeface="Times New Roman"/>
              </a:rPr>
              <a:t>no </a:t>
            </a:r>
            <a:r>
              <a:rPr dirty="0" sz="1450" spc="-10">
                <a:latin typeface="Times New Roman"/>
                <a:cs typeface="Times New Roman"/>
              </a:rPr>
              <a:t>life apart from him. He  threatened to tell </a:t>
            </a:r>
            <a:r>
              <a:rPr dirty="0" sz="1450" spc="-5">
                <a:latin typeface="Times New Roman"/>
                <a:cs typeface="Times New Roman"/>
              </a:rPr>
              <a:t>on </a:t>
            </a:r>
            <a:r>
              <a:rPr dirty="0" sz="1450" spc="-10">
                <a:latin typeface="Times New Roman"/>
                <a:cs typeface="Times New Roman"/>
              </a:rPr>
              <a:t>them; </a:t>
            </a:r>
            <a:r>
              <a:rPr dirty="0" sz="1450" spc="-5">
                <a:latin typeface="Times New Roman"/>
                <a:cs typeface="Times New Roman"/>
              </a:rPr>
              <a:t>he </a:t>
            </a:r>
            <a:r>
              <a:rPr dirty="0" sz="1450" spc="-10">
                <a:latin typeface="Times New Roman"/>
                <a:cs typeface="Times New Roman"/>
              </a:rPr>
              <a:t>dogged them and demanded more presents.  Nothing satisfied him—finally </a:t>
            </a:r>
            <a:r>
              <a:rPr dirty="0" sz="1450" spc="-5">
                <a:latin typeface="Times New Roman"/>
                <a:cs typeface="Times New Roman"/>
              </a:rPr>
              <a:t>he </a:t>
            </a:r>
            <a:r>
              <a:rPr dirty="0" sz="1450" spc="-10">
                <a:latin typeface="Times New Roman"/>
                <a:cs typeface="Times New Roman"/>
              </a:rPr>
              <a:t>hinted at </a:t>
            </a:r>
            <a:r>
              <a:rPr dirty="0" sz="1450" spc="-5">
                <a:latin typeface="Times New Roman"/>
                <a:cs typeface="Times New Roman"/>
              </a:rPr>
              <a:t>a </a:t>
            </a:r>
            <a:r>
              <a:rPr dirty="0" sz="1450" spc="-10">
                <a:latin typeface="Times New Roman"/>
                <a:cs typeface="Times New Roman"/>
              </a:rPr>
              <a:t>gold watch. All right, they had to  promise the</a:t>
            </a:r>
            <a:r>
              <a:rPr dirty="0" sz="1450" spc="-5">
                <a:latin typeface="Times New Roman"/>
                <a:cs typeface="Times New Roman"/>
              </a:rPr>
              <a:t> </a:t>
            </a:r>
            <a:r>
              <a:rPr dirty="0" sz="1450" spc="-10">
                <a:latin typeface="Times New Roman"/>
                <a:cs typeface="Times New Roman"/>
              </a:rPr>
              <a:t>watch.</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Once, at table, when biscuits were being handed </a:t>
            </a:r>
            <a:r>
              <a:rPr dirty="0" sz="1450" spc="-5">
                <a:latin typeface="Times New Roman"/>
                <a:cs typeface="Times New Roman"/>
              </a:rPr>
              <a:t>round, he </a:t>
            </a:r>
            <a:r>
              <a:rPr dirty="0" sz="1450" spc="-10">
                <a:latin typeface="Times New Roman"/>
                <a:cs typeface="Times New Roman"/>
              </a:rPr>
              <a:t>burst </a:t>
            </a:r>
            <a:r>
              <a:rPr dirty="0" sz="1450" spc="-5">
                <a:latin typeface="Times New Roman"/>
                <a:cs typeface="Times New Roman"/>
              </a:rPr>
              <a:t>out  </a:t>
            </a:r>
            <a:r>
              <a:rPr dirty="0" sz="1450" spc="-10">
                <a:latin typeface="Times New Roman"/>
                <a:cs typeface="Times New Roman"/>
              </a:rPr>
              <a:t>laughing and said to Lapkin: "Shall </a:t>
            </a:r>
            <a:r>
              <a:rPr dirty="0" sz="1450" spc="-5">
                <a:latin typeface="Times New Roman"/>
                <a:cs typeface="Times New Roman"/>
              </a:rPr>
              <a:t>I </a:t>
            </a:r>
            <a:r>
              <a:rPr dirty="0" sz="1450" spc="-10">
                <a:latin typeface="Times New Roman"/>
                <a:cs typeface="Times New Roman"/>
              </a:rPr>
              <a:t>let </a:t>
            </a:r>
            <a:r>
              <a:rPr dirty="0" sz="1450" spc="-5">
                <a:latin typeface="Times New Roman"/>
                <a:cs typeface="Times New Roman"/>
              </a:rPr>
              <a:t>on?</a:t>
            </a:r>
            <a:r>
              <a:rPr dirty="0" sz="1450" spc="35">
                <a:latin typeface="Times New Roman"/>
                <a:cs typeface="Times New Roman"/>
              </a:rPr>
              <a:t> </a:t>
            </a:r>
            <a:r>
              <a:rPr dirty="0" sz="1450" spc="-10">
                <a:latin typeface="Times New Roman"/>
                <a:cs typeface="Times New Roman"/>
              </a:rPr>
              <a:t>Ah—ha!"</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Lapkin blushed fearfully and instead </a:t>
            </a:r>
            <a:r>
              <a:rPr dirty="0" sz="1450" spc="-5">
                <a:latin typeface="Times New Roman"/>
                <a:cs typeface="Times New Roman"/>
              </a:rPr>
              <a:t>of a </a:t>
            </a:r>
            <a:r>
              <a:rPr dirty="0" sz="1450" spc="-10">
                <a:latin typeface="Times New Roman"/>
                <a:cs typeface="Times New Roman"/>
              </a:rPr>
              <a:t>biscuit </a:t>
            </a:r>
            <a:r>
              <a:rPr dirty="0" sz="1450" spc="-5">
                <a:latin typeface="Times New Roman"/>
                <a:cs typeface="Times New Roman"/>
              </a:rPr>
              <a:t>he </a:t>
            </a:r>
            <a:r>
              <a:rPr dirty="0" sz="1450" spc="-10">
                <a:latin typeface="Times New Roman"/>
                <a:cs typeface="Times New Roman"/>
              </a:rPr>
              <a:t>began to chew his table  napkin. Anna jumped </a:t>
            </a:r>
            <a:r>
              <a:rPr dirty="0" sz="1450" spc="-5">
                <a:latin typeface="Times New Roman"/>
                <a:cs typeface="Times New Roman"/>
              </a:rPr>
              <a:t>up </a:t>
            </a:r>
            <a:r>
              <a:rPr dirty="0" sz="1450" spc="-10">
                <a:latin typeface="Times New Roman"/>
                <a:cs typeface="Times New Roman"/>
              </a:rPr>
              <a:t>from the table and rushed </a:t>
            </a:r>
            <a:r>
              <a:rPr dirty="0" sz="1450" spc="-5">
                <a:latin typeface="Times New Roman"/>
                <a:cs typeface="Times New Roman"/>
              </a:rPr>
              <a:t>out of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room.</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And this state </a:t>
            </a:r>
            <a:r>
              <a:rPr dirty="0" sz="1450" spc="-5">
                <a:latin typeface="Times New Roman"/>
                <a:cs typeface="Times New Roman"/>
              </a:rPr>
              <a:t>of </a:t>
            </a:r>
            <a:r>
              <a:rPr dirty="0" sz="1450" spc="-10">
                <a:latin typeface="Times New Roman"/>
                <a:cs typeface="Times New Roman"/>
              </a:rPr>
              <a:t>things went </a:t>
            </a:r>
            <a:r>
              <a:rPr dirty="0" sz="1450" spc="-5">
                <a:latin typeface="Times New Roman"/>
                <a:cs typeface="Times New Roman"/>
              </a:rPr>
              <a:t>on </a:t>
            </a:r>
            <a:r>
              <a:rPr dirty="0" sz="1450" spc="-10">
                <a:latin typeface="Times New Roman"/>
                <a:cs typeface="Times New Roman"/>
              </a:rPr>
              <a:t>until the end </a:t>
            </a:r>
            <a:r>
              <a:rPr dirty="0" sz="1450" spc="-5">
                <a:latin typeface="Times New Roman"/>
                <a:cs typeface="Times New Roman"/>
              </a:rPr>
              <a:t>of </a:t>
            </a:r>
            <a:r>
              <a:rPr dirty="0" sz="1450" spc="-10">
                <a:latin typeface="Times New Roman"/>
                <a:cs typeface="Times New Roman"/>
              </a:rPr>
              <a:t>August, </a:t>
            </a:r>
            <a:r>
              <a:rPr dirty="0" sz="1450" spc="-5">
                <a:latin typeface="Times New Roman"/>
                <a:cs typeface="Times New Roman"/>
              </a:rPr>
              <a:t>up </a:t>
            </a:r>
            <a:r>
              <a:rPr dirty="0" sz="1450" spc="-10">
                <a:latin typeface="Times New Roman"/>
                <a:cs typeface="Times New Roman"/>
              </a:rPr>
              <a:t>to the day  when Lapkin at last proposed to Anna. Ah! What </a:t>
            </a:r>
            <a:r>
              <a:rPr dirty="0" sz="1450" spc="-5">
                <a:latin typeface="Times New Roman"/>
                <a:cs typeface="Times New Roman"/>
              </a:rPr>
              <a:t>a </a:t>
            </a:r>
            <a:r>
              <a:rPr dirty="0" sz="1450" spc="-10">
                <a:latin typeface="Times New Roman"/>
                <a:cs typeface="Times New Roman"/>
              </a:rPr>
              <a:t>happy day that was! When  </a:t>
            </a:r>
            <a:r>
              <a:rPr dirty="0" sz="1450" spc="-5">
                <a:latin typeface="Times New Roman"/>
                <a:cs typeface="Times New Roman"/>
              </a:rPr>
              <a:t>he </a:t>
            </a:r>
            <a:r>
              <a:rPr dirty="0" sz="1450" spc="-10">
                <a:latin typeface="Times New Roman"/>
                <a:cs typeface="Times New Roman"/>
              </a:rPr>
              <a:t>had spoken to her parents and obtained their consent Lapkin rushed into the  garden after Kolia. When </a:t>
            </a:r>
            <a:r>
              <a:rPr dirty="0" sz="1450" spc="-5">
                <a:latin typeface="Times New Roman"/>
                <a:cs typeface="Times New Roman"/>
              </a:rPr>
              <a:t>he </a:t>
            </a:r>
            <a:r>
              <a:rPr dirty="0" sz="1450" spc="-10">
                <a:latin typeface="Times New Roman"/>
                <a:cs typeface="Times New Roman"/>
              </a:rPr>
              <a:t>found him </a:t>
            </a:r>
            <a:r>
              <a:rPr dirty="0" sz="1450" spc="-5">
                <a:latin typeface="Times New Roman"/>
                <a:cs typeface="Times New Roman"/>
              </a:rPr>
              <a:t>he </a:t>
            </a:r>
            <a:r>
              <a:rPr dirty="0" sz="1450" spc="-10">
                <a:latin typeface="Times New Roman"/>
                <a:cs typeface="Times New Roman"/>
              </a:rPr>
              <a:t>nearly cried for joy and caught hold  </a:t>
            </a:r>
            <a:r>
              <a:rPr dirty="0" sz="1450" spc="-5">
                <a:latin typeface="Times New Roman"/>
                <a:cs typeface="Times New Roman"/>
              </a:rPr>
              <a:t>of </a:t>
            </a:r>
            <a:r>
              <a:rPr dirty="0" sz="1450" spc="-10">
                <a:latin typeface="Times New Roman"/>
                <a:cs typeface="Times New Roman"/>
              </a:rPr>
              <a:t>the wretched </a:t>
            </a:r>
            <a:r>
              <a:rPr dirty="0" sz="1450" spc="-5">
                <a:latin typeface="Times New Roman"/>
                <a:cs typeface="Times New Roman"/>
              </a:rPr>
              <a:t>boy by </a:t>
            </a:r>
            <a:r>
              <a:rPr dirty="0" sz="1450" spc="-10">
                <a:latin typeface="Times New Roman"/>
                <a:cs typeface="Times New Roman"/>
              </a:rPr>
              <a:t>the </a:t>
            </a:r>
            <a:r>
              <a:rPr dirty="0" sz="1450" spc="-30">
                <a:latin typeface="Times New Roman"/>
                <a:cs typeface="Times New Roman"/>
              </a:rPr>
              <a:t>ear. </a:t>
            </a:r>
            <a:r>
              <a:rPr dirty="0" sz="1450" spc="-10">
                <a:latin typeface="Times New Roman"/>
                <a:cs typeface="Times New Roman"/>
              </a:rPr>
              <a:t>Anna, who was also looking for Kolia came  running </a:t>
            </a:r>
            <a:r>
              <a:rPr dirty="0" sz="1450" spc="-5">
                <a:latin typeface="Times New Roman"/>
                <a:cs typeface="Times New Roman"/>
              </a:rPr>
              <a:t>up </a:t>
            </a:r>
            <a:r>
              <a:rPr dirty="0" sz="1450" spc="-10">
                <a:latin typeface="Times New Roman"/>
                <a:cs typeface="Times New Roman"/>
              </a:rPr>
              <a:t>and grabbed him </a:t>
            </a:r>
            <a:r>
              <a:rPr dirty="0" sz="1450" spc="-5">
                <a:latin typeface="Times New Roman"/>
                <a:cs typeface="Times New Roman"/>
              </a:rPr>
              <a:t>by </a:t>
            </a:r>
            <a:r>
              <a:rPr dirty="0" sz="1450" spc="-10">
                <a:latin typeface="Times New Roman"/>
                <a:cs typeface="Times New Roman"/>
              </a:rPr>
              <a:t>the other </a:t>
            </a:r>
            <a:r>
              <a:rPr dirty="0" sz="1450" spc="-30">
                <a:latin typeface="Times New Roman"/>
                <a:cs typeface="Times New Roman"/>
              </a:rPr>
              <a:t>ear. </a:t>
            </a:r>
            <a:r>
              <a:rPr dirty="0" sz="1450" spc="-60">
                <a:latin typeface="Times New Roman"/>
                <a:cs typeface="Times New Roman"/>
              </a:rPr>
              <a:t>You </a:t>
            </a:r>
            <a:r>
              <a:rPr dirty="0" sz="1450" spc="-10">
                <a:latin typeface="Times New Roman"/>
                <a:cs typeface="Times New Roman"/>
              </a:rPr>
              <a:t>should have seen the  happiness depicted </a:t>
            </a:r>
            <a:r>
              <a:rPr dirty="0" sz="1450" spc="-5">
                <a:latin typeface="Times New Roman"/>
                <a:cs typeface="Times New Roman"/>
              </a:rPr>
              <a:t>on </a:t>
            </a:r>
            <a:r>
              <a:rPr dirty="0" sz="1450" spc="-10">
                <a:latin typeface="Times New Roman"/>
                <a:cs typeface="Times New Roman"/>
              </a:rPr>
              <a:t>their faces while Kolia roared and begged</a:t>
            </a:r>
            <a:r>
              <a:rPr dirty="0" sz="1450" spc="6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"Darling, precious pets, </a:t>
            </a:r>
            <a:r>
              <a:rPr dirty="0" sz="1450" spc="-5">
                <a:latin typeface="Times New Roman"/>
                <a:cs typeface="Times New Roman"/>
              </a:rPr>
              <a:t>I </a:t>
            </a:r>
            <a:r>
              <a:rPr dirty="0" sz="1450" spc="-10">
                <a:latin typeface="Times New Roman"/>
                <a:cs typeface="Times New Roman"/>
              </a:rPr>
              <a:t>won't </a:t>
            </a:r>
            <a:r>
              <a:rPr dirty="0" sz="1450" spc="-5">
                <a:latin typeface="Times New Roman"/>
                <a:cs typeface="Times New Roman"/>
              </a:rPr>
              <a:t>do </a:t>
            </a:r>
            <a:r>
              <a:rPr dirty="0" sz="1450" spc="-10">
                <a:latin typeface="Times New Roman"/>
                <a:cs typeface="Times New Roman"/>
              </a:rPr>
              <a:t>it again. O-oh—O-oh! Forgive me!"  And both </a:t>
            </a:r>
            <a:r>
              <a:rPr dirty="0" sz="1450" spc="-5">
                <a:latin typeface="Times New Roman"/>
                <a:cs typeface="Times New Roman"/>
              </a:rPr>
              <a:t>of </a:t>
            </a:r>
            <a:r>
              <a:rPr dirty="0" sz="1450" spc="-10">
                <a:latin typeface="Times New Roman"/>
                <a:cs typeface="Times New Roman"/>
              </a:rPr>
              <a:t>them confessed afterwards that during all the time they were in  love with each other they never experienced such happiness, such  overwhelming joy as during those moments when they pulled the wretched  </a:t>
            </a:r>
            <a:r>
              <a:rPr dirty="0" sz="1450" spc="-5">
                <a:latin typeface="Times New Roman"/>
                <a:cs typeface="Times New Roman"/>
              </a:rPr>
              <a:t>boy's</a:t>
            </a:r>
            <a:r>
              <a:rPr dirty="0" sz="1450" spc="-10">
                <a:latin typeface="Times New Roman"/>
                <a:cs typeface="Times New Roman"/>
              </a:rPr>
              <a:t> ears.</a:t>
            </a:r>
            <a:endParaRPr sz="1450">
              <a:latin typeface="Times New Roman"/>
              <a:cs typeface="Times New Roman"/>
            </a:endParaRPr>
          </a:p>
        </p:txBody>
      </p:sp>
      <p:sp>
        <p:nvSpPr>
          <p:cNvPr id="3" name="object 3"/>
          <p:cNvSpPr txBox="1"/>
          <p:nvPr/>
        </p:nvSpPr>
        <p:spPr>
          <a:xfrm>
            <a:off x="3345635" y="9307352"/>
            <a:ext cx="869315" cy="245110"/>
          </a:xfrm>
          <a:prstGeom prst="rect">
            <a:avLst/>
          </a:prstGeom>
        </p:spPr>
        <p:txBody>
          <a:bodyPr wrap="square" lIns="0" tIns="11430" rIns="0" bIns="0" rtlCol="0" vert="horz">
            <a:spAutoFit/>
          </a:bodyPr>
          <a:lstStyle/>
          <a:p>
            <a:pPr marL="12700">
              <a:lnSpc>
                <a:spcPct val="100000"/>
              </a:lnSpc>
              <a:spcBef>
                <a:spcPts val="90"/>
              </a:spcBef>
            </a:pPr>
            <a:r>
              <a:rPr dirty="0" sz="1450" spc="-15" b="1">
                <a:latin typeface="Times New Roman"/>
                <a:cs typeface="Times New Roman"/>
              </a:rPr>
              <a:t>ENEMIES</a:t>
            </a:r>
            <a:endParaRPr sz="1450">
              <a:latin typeface="Times New Roman"/>
              <a:cs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6434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About ten o'clock </a:t>
            </a:r>
            <a:r>
              <a:rPr dirty="0" sz="1450" spc="-5">
                <a:latin typeface="Times New Roman"/>
                <a:cs typeface="Times New Roman"/>
              </a:rPr>
              <a:t>of a </a:t>
            </a:r>
            <a:r>
              <a:rPr dirty="0" sz="1450" spc="-10">
                <a:latin typeface="Times New Roman"/>
                <a:cs typeface="Times New Roman"/>
              </a:rPr>
              <a:t>dark September evening the Zemstvo doctor  Kirilov's only </a:t>
            </a:r>
            <a:r>
              <a:rPr dirty="0" sz="1450" spc="-5">
                <a:latin typeface="Times New Roman"/>
                <a:cs typeface="Times New Roman"/>
              </a:rPr>
              <a:t>son, </a:t>
            </a:r>
            <a:r>
              <a:rPr dirty="0" sz="1450" spc="-10">
                <a:latin typeface="Times New Roman"/>
                <a:cs typeface="Times New Roman"/>
              </a:rPr>
              <a:t>six-year-old </a:t>
            </a:r>
            <a:r>
              <a:rPr dirty="0" sz="1450" spc="-20">
                <a:latin typeface="Times New Roman"/>
                <a:cs typeface="Times New Roman"/>
              </a:rPr>
              <a:t>Andrey, </a:t>
            </a:r>
            <a:r>
              <a:rPr dirty="0" sz="1450" spc="-10">
                <a:latin typeface="Times New Roman"/>
                <a:cs typeface="Times New Roman"/>
              </a:rPr>
              <a:t>died </a:t>
            </a:r>
            <a:r>
              <a:rPr dirty="0" sz="1450" spc="-5">
                <a:latin typeface="Times New Roman"/>
                <a:cs typeface="Times New Roman"/>
              </a:rPr>
              <a:t>of </a:t>
            </a:r>
            <a:r>
              <a:rPr dirty="0" sz="1450" spc="-10">
                <a:latin typeface="Times New Roman"/>
                <a:cs typeface="Times New Roman"/>
              </a:rPr>
              <a:t>diphtheria. As the doctor's  wife dropped </a:t>
            </a:r>
            <a:r>
              <a:rPr dirty="0" sz="1450" spc="-5">
                <a:latin typeface="Times New Roman"/>
                <a:cs typeface="Times New Roman"/>
              </a:rPr>
              <a:t>on </a:t>
            </a:r>
            <a:r>
              <a:rPr dirty="0" sz="1450" spc="-10">
                <a:latin typeface="Times New Roman"/>
                <a:cs typeface="Times New Roman"/>
              </a:rPr>
              <a:t>to her knees before the dead child's cot and the first paroxysm  </a:t>
            </a:r>
            <a:r>
              <a:rPr dirty="0" sz="1450" spc="-5">
                <a:latin typeface="Times New Roman"/>
                <a:cs typeface="Times New Roman"/>
              </a:rPr>
              <a:t>of </a:t>
            </a:r>
            <a:r>
              <a:rPr dirty="0" sz="1450" spc="-10">
                <a:latin typeface="Times New Roman"/>
                <a:cs typeface="Times New Roman"/>
              </a:rPr>
              <a:t>despair took hold </a:t>
            </a:r>
            <a:r>
              <a:rPr dirty="0" sz="1450" spc="-5">
                <a:latin typeface="Times New Roman"/>
                <a:cs typeface="Times New Roman"/>
              </a:rPr>
              <a:t>of </a:t>
            </a:r>
            <a:r>
              <a:rPr dirty="0" sz="1450" spc="-20">
                <a:latin typeface="Times New Roman"/>
                <a:cs typeface="Times New Roman"/>
              </a:rPr>
              <a:t>her, </a:t>
            </a:r>
            <a:r>
              <a:rPr dirty="0" sz="1450" spc="-10">
                <a:latin typeface="Times New Roman"/>
                <a:cs typeface="Times New Roman"/>
              </a:rPr>
              <a:t>the bell rang sharply in the</a:t>
            </a:r>
            <a:r>
              <a:rPr dirty="0" sz="1450" spc="65">
                <a:latin typeface="Times New Roman"/>
                <a:cs typeface="Times New Roman"/>
              </a:rPr>
              <a:t> </a:t>
            </a:r>
            <a:r>
              <a:rPr dirty="0" sz="1450" spc="-10">
                <a:latin typeface="Times New Roman"/>
                <a:cs typeface="Times New Roman"/>
              </a:rPr>
              <a:t>hall.</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When the diphtheria came all the servants were sent away from the house,  that very morning. Kirilov himself went to the </a:t>
            </a:r>
            <a:r>
              <a:rPr dirty="0" sz="1450" spc="-20">
                <a:latin typeface="Times New Roman"/>
                <a:cs typeface="Times New Roman"/>
              </a:rPr>
              <a:t>door, </a:t>
            </a:r>
            <a:r>
              <a:rPr dirty="0" sz="1450" spc="-10">
                <a:latin typeface="Times New Roman"/>
                <a:cs typeface="Times New Roman"/>
              </a:rPr>
              <a:t>just as </a:t>
            </a:r>
            <a:r>
              <a:rPr dirty="0" sz="1450" spc="-5">
                <a:latin typeface="Times New Roman"/>
                <a:cs typeface="Times New Roman"/>
              </a:rPr>
              <a:t>he </a:t>
            </a:r>
            <a:r>
              <a:rPr dirty="0" sz="1450" spc="-10">
                <a:latin typeface="Times New Roman"/>
                <a:cs typeface="Times New Roman"/>
              </a:rPr>
              <a:t>was, in his  shirt-sleeves with his waistcoat unbuttoned, without wiping his wet face </a:t>
            </a:r>
            <a:r>
              <a:rPr dirty="0" sz="1450" spc="-5">
                <a:latin typeface="Times New Roman"/>
                <a:cs typeface="Times New Roman"/>
              </a:rPr>
              <a:t>or  </a:t>
            </a:r>
            <a:r>
              <a:rPr dirty="0" sz="1450" spc="-10">
                <a:latin typeface="Times New Roman"/>
                <a:cs typeface="Times New Roman"/>
              </a:rPr>
              <a:t>hands, which had been </a:t>
            </a:r>
            <a:r>
              <a:rPr dirty="0" sz="1450" spc="-5">
                <a:latin typeface="Times New Roman"/>
                <a:cs typeface="Times New Roman"/>
              </a:rPr>
              <a:t>burnt </a:t>
            </a:r>
            <a:r>
              <a:rPr dirty="0" sz="1450" spc="-10">
                <a:latin typeface="Times New Roman"/>
                <a:cs typeface="Times New Roman"/>
              </a:rPr>
              <a:t>with carbolic acid. It was dark in </a:t>
            </a:r>
            <a:r>
              <a:rPr dirty="0" sz="1450" spc="-5">
                <a:latin typeface="Times New Roman"/>
                <a:cs typeface="Times New Roman"/>
              </a:rPr>
              <a:t>the </a:t>
            </a:r>
            <a:r>
              <a:rPr dirty="0" sz="1450" spc="-10">
                <a:latin typeface="Times New Roman"/>
                <a:cs typeface="Times New Roman"/>
              </a:rPr>
              <a:t>hall, and </a:t>
            </a:r>
            <a:r>
              <a:rPr dirty="0" sz="1450" spc="-5">
                <a:latin typeface="Times New Roman"/>
                <a:cs typeface="Times New Roman"/>
              </a:rPr>
              <a:t>of  </a:t>
            </a:r>
            <a:r>
              <a:rPr dirty="0" sz="1450" spc="-10">
                <a:latin typeface="Times New Roman"/>
                <a:cs typeface="Times New Roman"/>
              </a:rPr>
              <a:t>the person who entered could </a:t>
            </a:r>
            <a:r>
              <a:rPr dirty="0" sz="1450" spc="-5">
                <a:latin typeface="Times New Roman"/>
                <a:cs typeface="Times New Roman"/>
              </a:rPr>
              <a:t>be </a:t>
            </a:r>
            <a:r>
              <a:rPr dirty="0" sz="1450" spc="-10">
                <a:latin typeface="Times New Roman"/>
                <a:cs typeface="Times New Roman"/>
              </a:rPr>
              <a:t>distinguished only his middle height, </a:t>
            </a:r>
            <a:r>
              <a:rPr dirty="0" sz="1450" spc="-5">
                <a:latin typeface="Times New Roman"/>
                <a:cs typeface="Times New Roman"/>
              </a:rPr>
              <a:t>a </a:t>
            </a:r>
            <a:r>
              <a:rPr dirty="0" sz="1450" spc="-10">
                <a:latin typeface="Times New Roman"/>
                <a:cs typeface="Times New Roman"/>
              </a:rPr>
              <a:t>white  scarf and </a:t>
            </a:r>
            <a:r>
              <a:rPr dirty="0" sz="1450" spc="-5">
                <a:latin typeface="Times New Roman"/>
                <a:cs typeface="Times New Roman"/>
              </a:rPr>
              <a:t>a big, </a:t>
            </a:r>
            <a:r>
              <a:rPr dirty="0" sz="1450" spc="-10">
                <a:latin typeface="Times New Roman"/>
                <a:cs typeface="Times New Roman"/>
              </a:rPr>
              <a:t>extraordinarily pale face, so pale that it seemed as though its  appearance made the hall</a:t>
            </a:r>
            <a:r>
              <a:rPr dirty="0" sz="1450" spc="10">
                <a:latin typeface="Times New Roman"/>
                <a:cs typeface="Times New Roman"/>
              </a:rPr>
              <a:t> </a:t>
            </a:r>
            <a:r>
              <a:rPr dirty="0" sz="1450" spc="-15">
                <a:latin typeface="Times New Roman"/>
                <a:cs typeface="Times New Roman"/>
              </a:rPr>
              <a:t>brighter....</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"Is the doctor in?" the visitor asked</a:t>
            </a:r>
            <a:r>
              <a:rPr dirty="0" sz="1450" spc="30">
                <a:latin typeface="Times New Roman"/>
                <a:cs typeface="Times New Roman"/>
              </a:rPr>
              <a:t> </a:t>
            </a:r>
            <a:r>
              <a:rPr dirty="0" sz="1450" spc="-20">
                <a:latin typeface="Times New Roman"/>
                <a:cs typeface="Times New Roman"/>
              </a:rPr>
              <a:t>abruptly.</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"I'm at home," answered </a:t>
            </a:r>
            <a:r>
              <a:rPr dirty="0" sz="1450" spc="-20">
                <a:latin typeface="Times New Roman"/>
                <a:cs typeface="Times New Roman"/>
              </a:rPr>
              <a:t>Kirilov. </a:t>
            </a:r>
            <a:r>
              <a:rPr dirty="0" sz="1450" spc="-10">
                <a:latin typeface="Times New Roman"/>
                <a:cs typeface="Times New Roman"/>
              </a:rPr>
              <a:t>"What </a:t>
            </a:r>
            <a:r>
              <a:rPr dirty="0" sz="1450" spc="-5">
                <a:latin typeface="Times New Roman"/>
                <a:cs typeface="Times New Roman"/>
              </a:rPr>
              <a:t>do you</a:t>
            </a:r>
            <a:r>
              <a:rPr dirty="0" sz="1450" spc="30">
                <a:latin typeface="Times New Roman"/>
                <a:cs typeface="Times New Roman"/>
              </a:rPr>
              <a:t> </a:t>
            </a:r>
            <a:r>
              <a:rPr dirty="0" sz="1450" spc="-10">
                <a:latin typeface="Times New Roman"/>
                <a:cs typeface="Times New Roman"/>
              </a:rPr>
              <a:t>want?"</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"Oh, you're the doctor? I'm so glad!" The visitor was overjoyed and began  to seek for the doctor's hand in the darkness. He found it and squeezed it hard  in his own. "I'm very </a:t>
            </a:r>
            <a:r>
              <a:rPr dirty="0" sz="1450" spc="-5">
                <a:latin typeface="Times New Roman"/>
                <a:cs typeface="Times New Roman"/>
              </a:rPr>
              <a:t>... </a:t>
            </a:r>
            <a:r>
              <a:rPr dirty="0" sz="1450" spc="-10">
                <a:latin typeface="Times New Roman"/>
                <a:cs typeface="Times New Roman"/>
              </a:rPr>
              <a:t>very glad! </a:t>
            </a:r>
            <a:r>
              <a:rPr dirty="0" sz="1450" spc="-70">
                <a:latin typeface="Times New Roman"/>
                <a:cs typeface="Times New Roman"/>
              </a:rPr>
              <a:t>We </a:t>
            </a:r>
            <a:r>
              <a:rPr dirty="0" sz="1450" spc="-10">
                <a:latin typeface="Times New Roman"/>
                <a:cs typeface="Times New Roman"/>
              </a:rPr>
              <a:t>were introduced </a:t>
            </a:r>
            <a:r>
              <a:rPr dirty="0" sz="1450" spc="-5">
                <a:latin typeface="Times New Roman"/>
                <a:cs typeface="Times New Roman"/>
              </a:rPr>
              <a:t>... I </a:t>
            </a:r>
            <a:r>
              <a:rPr dirty="0" sz="1450" spc="-10">
                <a:latin typeface="Times New Roman"/>
                <a:cs typeface="Times New Roman"/>
              </a:rPr>
              <a:t>am Aboguin </a:t>
            </a:r>
            <a:r>
              <a:rPr dirty="0" sz="1450" spc="-5">
                <a:latin typeface="Times New Roman"/>
                <a:cs typeface="Times New Roman"/>
              </a:rPr>
              <a:t>... </a:t>
            </a:r>
            <a:r>
              <a:rPr dirty="0" sz="1450" spc="-10">
                <a:latin typeface="Times New Roman"/>
                <a:cs typeface="Times New Roman"/>
              </a:rPr>
              <a:t>had  the pleasure </a:t>
            </a:r>
            <a:r>
              <a:rPr dirty="0" sz="1450" spc="-5">
                <a:latin typeface="Times New Roman"/>
                <a:cs typeface="Times New Roman"/>
              </a:rPr>
              <a:t>of </a:t>
            </a:r>
            <a:r>
              <a:rPr dirty="0" sz="1450" spc="-10">
                <a:latin typeface="Times New Roman"/>
                <a:cs typeface="Times New Roman"/>
              </a:rPr>
              <a:t>meeting </a:t>
            </a:r>
            <a:r>
              <a:rPr dirty="0" sz="1450" spc="-5">
                <a:latin typeface="Times New Roman"/>
                <a:cs typeface="Times New Roman"/>
              </a:rPr>
              <a:t>you </a:t>
            </a:r>
            <a:r>
              <a:rPr dirty="0" sz="1450" spc="-10">
                <a:latin typeface="Times New Roman"/>
                <a:cs typeface="Times New Roman"/>
              </a:rPr>
              <a:t>this summer at </a:t>
            </a:r>
            <a:r>
              <a:rPr dirty="0" sz="1450" spc="-35">
                <a:latin typeface="Times New Roman"/>
                <a:cs typeface="Times New Roman"/>
              </a:rPr>
              <a:t>Mr. </a:t>
            </a:r>
            <a:r>
              <a:rPr dirty="0" sz="1450" spc="-10">
                <a:latin typeface="Times New Roman"/>
                <a:cs typeface="Times New Roman"/>
              </a:rPr>
              <a:t>Gnouchev's. </a:t>
            </a:r>
            <a:r>
              <a:rPr dirty="0" sz="1450" spc="-5">
                <a:latin typeface="Times New Roman"/>
                <a:cs typeface="Times New Roman"/>
              </a:rPr>
              <a:t>I </a:t>
            </a:r>
            <a:r>
              <a:rPr dirty="0" sz="1450" spc="-10">
                <a:latin typeface="Times New Roman"/>
                <a:cs typeface="Times New Roman"/>
              </a:rPr>
              <a:t>am very glad to  have found </a:t>
            </a:r>
            <a:r>
              <a:rPr dirty="0" sz="1450" spc="-5">
                <a:latin typeface="Times New Roman"/>
                <a:cs typeface="Times New Roman"/>
              </a:rPr>
              <a:t>you </a:t>
            </a:r>
            <a:r>
              <a:rPr dirty="0" sz="1450" spc="-10">
                <a:latin typeface="Times New Roman"/>
                <a:cs typeface="Times New Roman"/>
              </a:rPr>
              <a:t>at </a:t>
            </a:r>
            <a:r>
              <a:rPr dirty="0" sz="1450" spc="-5">
                <a:latin typeface="Times New Roman"/>
                <a:cs typeface="Times New Roman"/>
              </a:rPr>
              <a:t>home.... </a:t>
            </a:r>
            <a:r>
              <a:rPr dirty="0" sz="1450" spc="-10">
                <a:latin typeface="Times New Roman"/>
                <a:cs typeface="Times New Roman"/>
              </a:rPr>
              <a:t>For God's sake, </a:t>
            </a:r>
            <a:r>
              <a:rPr dirty="0" sz="1450" spc="-5">
                <a:latin typeface="Times New Roman"/>
                <a:cs typeface="Times New Roman"/>
              </a:rPr>
              <a:t>don't </a:t>
            </a:r>
            <a:r>
              <a:rPr dirty="0" sz="1450" spc="-10">
                <a:latin typeface="Times New Roman"/>
                <a:cs typeface="Times New Roman"/>
              </a:rPr>
              <a:t>say </a:t>
            </a:r>
            <a:r>
              <a:rPr dirty="0" sz="1450" spc="-5">
                <a:latin typeface="Times New Roman"/>
                <a:cs typeface="Times New Roman"/>
              </a:rPr>
              <a:t>you </a:t>
            </a:r>
            <a:r>
              <a:rPr dirty="0" sz="1450" spc="-10">
                <a:latin typeface="Times New Roman"/>
                <a:cs typeface="Times New Roman"/>
              </a:rPr>
              <a:t>won't come with me  </a:t>
            </a:r>
            <a:r>
              <a:rPr dirty="0" sz="1450" spc="-15">
                <a:latin typeface="Times New Roman"/>
                <a:cs typeface="Times New Roman"/>
              </a:rPr>
              <a:t>immediately.... </a:t>
            </a:r>
            <a:r>
              <a:rPr dirty="0" sz="1450" spc="-10">
                <a:latin typeface="Times New Roman"/>
                <a:cs typeface="Times New Roman"/>
              </a:rPr>
              <a:t>My wife has been taken dangerously </a:t>
            </a:r>
            <a:r>
              <a:rPr dirty="0" sz="1450" spc="-5">
                <a:latin typeface="Times New Roman"/>
                <a:cs typeface="Times New Roman"/>
              </a:rPr>
              <a:t>ill.... I </a:t>
            </a:r>
            <a:r>
              <a:rPr dirty="0" sz="1450" spc="-10">
                <a:latin typeface="Times New Roman"/>
                <a:cs typeface="Times New Roman"/>
              </a:rPr>
              <a:t>have the carriage  with </a:t>
            </a:r>
            <a:r>
              <a:rPr dirty="0" sz="1450" spc="-5">
                <a:latin typeface="Times New Roman"/>
                <a:cs typeface="Times New Roman"/>
              </a:rPr>
              <a:t>me...."</a:t>
            </a:r>
            <a:endParaRPr sz="1450">
              <a:latin typeface="Times New Roman"/>
              <a:cs typeface="Times New Roman"/>
            </a:endParaRPr>
          </a:p>
          <a:p>
            <a:pPr algn="just" marL="12700" marR="8890" indent="255904">
              <a:lnSpc>
                <a:spcPts val="1730"/>
              </a:lnSpc>
              <a:spcBef>
                <a:spcPts val="710"/>
              </a:spcBef>
            </a:pPr>
            <a:r>
              <a:rPr dirty="0" sz="1450" spc="-10">
                <a:latin typeface="Times New Roman"/>
                <a:cs typeface="Times New Roman"/>
              </a:rPr>
              <a:t>From the visitor's voice and movements it was evident that </a:t>
            </a:r>
            <a:r>
              <a:rPr dirty="0" sz="1450" spc="-5">
                <a:latin typeface="Times New Roman"/>
                <a:cs typeface="Times New Roman"/>
              </a:rPr>
              <a:t>he </a:t>
            </a:r>
            <a:r>
              <a:rPr dirty="0" sz="1450" spc="-10">
                <a:latin typeface="Times New Roman"/>
                <a:cs typeface="Times New Roman"/>
              </a:rPr>
              <a:t>had been in  </a:t>
            </a:r>
            <a:r>
              <a:rPr dirty="0" sz="1450" spc="-5">
                <a:latin typeface="Times New Roman"/>
                <a:cs typeface="Times New Roman"/>
              </a:rPr>
              <a:t>a </a:t>
            </a:r>
            <a:r>
              <a:rPr dirty="0" sz="1450" spc="-10">
                <a:latin typeface="Times New Roman"/>
                <a:cs typeface="Times New Roman"/>
              </a:rPr>
              <a:t>state </a:t>
            </a:r>
            <a:r>
              <a:rPr dirty="0" sz="1450" spc="-5">
                <a:latin typeface="Times New Roman"/>
                <a:cs typeface="Times New Roman"/>
              </a:rPr>
              <a:t>of </a:t>
            </a:r>
            <a:r>
              <a:rPr dirty="0" sz="1450" spc="-10">
                <a:latin typeface="Times New Roman"/>
                <a:cs typeface="Times New Roman"/>
              </a:rPr>
              <a:t>violent agitation. Exactly as though </a:t>
            </a:r>
            <a:r>
              <a:rPr dirty="0" sz="1450" spc="-5">
                <a:latin typeface="Times New Roman"/>
                <a:cs typeface="Times New Roman"/>
              </a:rPr>
              <a:t>he </a:t>
            </a:r>
            <a:r>
              <a:rPr dirty="0" sz="1450" spc="-10">
                <a:latin typeface="Times New Roman"/>
                <a:cs typeface="Times New Roman"/>
              </a:rPr>
              <a:t>had been frightened </a:t>
            </a:r>
            <a:r>
              <a:rPr dirty="0" sz="1450" spc="-5">
                <a:latin typeface="Times New Roman"/>
                <a:cs typeface="Times New Roman"/>
              </a:rPr>
              <a:t>by a </a:t>
            </a:r>
            <a:r>
              <a:rPr dirty="0" sz="1450" spc="-10">
                <a:latin typeface="Times New Roman"/>
                <a:cs typeface="Times New Roman"/>
              </a:rPr>
              <a:t>fire  </a:t>
            </a:r>
            <a:r>
              <a:rPr dirty="0" sz="1450" spc="-5">
                <a:latin typeface="Times New Roman"/>
                <a:cs typeface="Times New Roman"/>
              </a:rPr>
              <a:t>or a </a:t>
            </a:r>
            <a:r>
              <a:rPr dirty="0" sz="1450" spc="-10">
                <a:latin typeface="Times New Roman"/>
                <a:cs typeface="Times New Roman"/>
              </a:rPr>
              <a:t>mad </a:t>
            </a:r>
            <a:r>
              <a:rPr dirty="0" sz="1450" spc="-5">
                <a:latin typeface="Times New Roman"/>
                <a:cs typeface="Times New Roman"/>
              </a:rPr>
              <a:t>dog, he </a:t>
            </a:r>
            <a:r>
              <a:rPr dirty="0" sz="1450" spc="-10">
                <a:latin typeface="Times New Roman"/>
                <a:cs typeface="Times New Roman"/>
              </a:rPr>
              <a:t>could hardly restrain his hurried breathing, and </a:t>
            </a:r>
            <a:r>
              <a:rPr dirty="0" sz="1450" spc="-5">
                <a:latin typeface="Times New Roman"/>
                <a:cs typeface="Times New Roman"/>
              </a:rPr>
              <a:t>he </a:t>
            </a:r>
            <a:r>
              <a:rPr dirty="0" sz="1450" spc="-10">
                <a:latin typeface="Times New Roman"/>
                <a:cs typeface="Times New Roman"/>
              </a:rPr>
              <a:t>spoke  quickly in </a:t>
            </a:r>
            <a:r>
              <a:rPr dirty="0" sz="1450" spc="-5">
                <a:latin typeface="Times New Roman"/>
                <a:cs typeface="Times New Roman"/>
              </a:rPr>
              <a:t>a </a:t>
            </a:r>
            <a:r>
              <a:rPr dirty="0" sz="1450" spc="-10">
                <a:latin typeface="Times New Roman"/>
                <a:cs typeface="Times New Roman"/>
              </a:rPr>
              <a:t>trembling voice. In his speech there sounded </a:t>
            </a:r>
            <a:r>
              <a:rPr dirty="0" sz="1450" spc="-5">
                <a:latin typeface="Times New Roman"/>
                <a:cs typeface="Times New Roman"/>
              </a:rPr>
              <a:t>a </a:t>
            </a:r>
            <a:r>
              <a:rPr dirty="0" sz="1450" spc="-10">
                <a:latin typeface="Times New Roman"/>
                <a:cs typeface="Times New Roman"/>
              </a:rPr>
              <a:t>note </a:t>
            </a:r>
            <a:r>
              <a:rPr dirty="0" sz="1450" spc="-5">
                <a:latin typeface="Times New Roman"/>
                <a:cs typeface="Times New Roman"/>
              </a:rPr>
              <a:t>of </a:t>
            </a:r>
            <a:r>
              <a:rPr dirty="0" sz="1450" spc="-10">
                <a:latin typeface="Times New Roman"/>
                <a:cs typeface="Times New Roman"/>
              </a:rPr>
              <a:t>real  </a:t>
            </a:r>
            <a:r>
              <a:rPr dirty="0" sz="1450" spc="-20">
                <a:latin typeface="Times New Roman"/>
                <a:cs typeface="Times New Roman"/>
              </a:rPr>
              <a:t>sincerity, </a:t>
            </a:r>
            <a:r>
              <a:rPr dirty="0" sz="1450" spc="-5">
                <a:latin typeface="Times New Roman"/>
                <a:cs typeface="Times New Roman"/>
              </a:rPr>
              <a:t>of </a:t>
            </a:r>
            <a:r>
              <a:rPr dirty="0" sz="1450" spc="-10">
                <a:latin typeface="Times New Roman"/>
                <a:cs typeface="Times New Roman"/>
              </a:rPr>
              <a:t>childish fright. Like all men who are frightened and dazed, </a:t>
            </a:r>
            <a:r>
              <a:rPr dirty="0" sz="1450" spc="-5">
                <a:latin typeface="Times New Roman"/>
                <a:cs typeface="Times New Roman"/>
              </a:rPr>
              <a:t>he  </a:t>
            </a:r>
            <a:r>
              <a:rPr dirty="0" sz="1450" spc="-10">
                <a:latin typeface="Times New Roman"/>
                <a:cs typeface="Times New Roman"/>
              </a:rPr>
              <a:t>spoke in short, abrupt phrases and uttered many superfluous, quite  </a:t>
            </a:r>
            <a:r>
              <a:rPr dirty="0" sz="1450" spc="-15">
                <a:latin typeface="Times New Roman"/>
                <a:cs typeface="Times New Roman"/>
              </a:rPr>
              <a:t>unnecessary,</a:t>
            </a:r>
            <a:r>
              <a:rPr dirty="0" sz="1450" spc="-10">
                <a:latin typeface="Times New Roman"/>
                <a:cs typeface="Times New Roman"/>
              </a:rPr>
              <a:t> words.</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"I was afraid </a:t>
            </a:r>
            <a:r>
              <a:rPr dirty="0" sz="1450" spc="-5">
                <a:latin typeface="Times New Roman"/>
                <a:cs typeface="Times New Roman"/>
              </a:rPr>
              <a:t>I </a:t>
            </a:r>
            <a:r>
              <a:rPr dirty="0" sz="1450" spc="-10">
                <a:latin typeface="Times New Roman"/>
                <a:cs typeface="Times New Roman"/>
              </a:rPr>
              <a:t>shouldn't find </a:t>
            </a:r>
            <a:r>
              <a:rPr dirty="0" sz="1450" spc="-5">
                <a:latin typeface="Times New Roman"/>
                <a:cs typeface="Times New Roman"/>
              </a:rPr>
              <a:t>you </a:t>
            </a:r>
            <a:r>
              <a:rPr dirty="0" sz="1450" spc="-10">
                <a:latin typeface="Times New Roman"/>
                <a:cs typeface="Times New Roman"/>
              </a:rPr>
              <a:t>at home," </a:t>
            </a:r>
            <a:r>
              <a:rPr dirty="0" sz="1450" spc="-5">
                <a:latin typeface="Times New Roman"/>
                <a:cs typeface="Times New Roman"/>
              </a:rPr>
              <a:t>he </a:t>
            </a:r>
            <a:r>
              <a:rPr dirty="0" sz="1450" spc="-10">
                <a:latin typeface="Times New Roman"/>
                <a:cs typeface="Times New Roman"/>
              </a:rPr>
              <a:t>continued. "While </a:t>
            </a:r>
            <a:r>
              <a:rPr dirty="0" sz="1450" spc="-5">
                <a:latin typeface="Times New Roman"/>
                <a:cs typeface="Times New Roman"/>
              </a:rPr>
              <a:t>I </a:t>
            </a:r>
            <a:r>
              <a:rPr dirty="0" sz="1450" spc="-10">
                <a:latin typeface="Times New Roman"/>
                <a:cs typeface="Times New Roman"/>
              </a:rPr>
              <a:t>was  coming to </a:t>
            </a:r>
            <a:r>
              <a:rPr dirty="0" sz="1450" spc="-5">
                <a:latin typeface="Times New Roman"/>
                <a:cs typeface="Times New Roman"/>
              </a:rPr>
              <a:t>you I </a:t>
            </a:r>
            <a:r>
              <a:rPr dirty="0" sz="1450" spc="-15">
                <a:latin typeface="Times New Roman"/>
                <a:cs typeface="Times New Roman"/>
              </a:rPr>
              <a:t>suffered terribly.... </a:t>
            </a:r>
            <a:r>
              <a:rPr dirty="0" sz="1450" spc="-10">
                <a:latin typeface="Times New Roman"/>
                <a:cs typeface="Times New Roman"/>
              </a:rPr>
              <a:t>Dress yourself and let </a:t>
            </a:r>
            <a:r>
              <a:rPr dirty="0" sz="1450" spc="-5">
                <a:latin typeface="Times New Roman"/>
                <a:cs typeface="Times New Roman"/>
              </a:rPr>
              <a:t>us go, </a:t>
            </a:r>
            <a:r>
              <a:rPr dirty="0" sz="1450" spc="-10">
                <a:latin typeface="Times New Roman"/>
                <a:cs typeface="Times New Roman"/>
              </a:rPr>
              <a:t>for God's  sake.... It happened like this. Papchinsky came to me—Alexander  Siemionovich, </a:t>
            </a:r>
            <a:r>
              <a:rPr dirty="0" sz="1450" spc="-5">
                <a:latin typeface="Times New Roman"/>
                <a:cs typeface="Times New Roman"/>
              </a:rPr>
              <a:t>you </a:t>
            </a:r>
            <a:r>
              <a:rPr dirty="0" sz="1450" spc="-10">
                <a:latin typeface="Times New Roman"/>
                <a:cs typeface="Times New Roman"/>
              </a:rPr>
              <a:t>know </a:t>
            </a:r>
            <a:r>
              <a:rPr dirty="0" sz="1450" spc="-5">
                <a:latin typeface="Times New Roman"/>
                <a:cs typeface="Times New Roman"/>
              </a:rPr>
              <a:t>him.... </a:t>
            </a:r>
            <a:r>
              <a:rPr dirty="0" sz="1450" spc="-70">
                <a:latin typeface="Times New Roman"/>
                <a:cs typeface="Times New Roman"/>
              </a:rPr>
              <a:t>We </a:t>
            </a:r>
            <a:r>
              <a:rPr dirty="0" sz="1450" spc="-10">
                <a:latin typeface="Times New Roman"/>
                <a:cs typeface="Times New Roman"/>
              </a:rPr>
              <a:t>were chatting.... Then we sat down to tea.  Suddenly my wife cries </a:t>
            </a:r>
            <a:r>
              <a:rPr dirty="0" sz="1450" spc="-5">
                <a:latin typeface="Times New Roman"/>
                <a:cs typeface="Times New Roman"/>
              </a:rPr>
              <a:t>out, </a:t>
            </a:r>
            <a:r>
              <a:rPr dirty="0" sz="1450" spc="-10">
                <a:latin typeface="Times New Roman"/>
                <a:cs typeface="Times New Roman"/>
              </a:rPr>
              <a:t>presses her hands to her heart, and falls back in  her </a:t>
            </a:r>
            <a:r>
              <a:rPr dirty="0" sz="1450" spc="-25">
                <a:latin typeface="Times New Roman"/>
                <a:cs typeface="Times New Roman"/>
              </a:rPr>
              <a:t>chair. </a:t>
            </a:r>
            <a:r>
              <a:rPr dirty="0" sz="1450" spc="-70">
                <a:latin typeface="Times New Roman"/>
                <a:cs typeface="Times New Roman"/>
              </a:rPr>
              <a:t>We </a:t>
            </a:r>
            <a:r>
              <a:rPr dirty="0" sz="1450" spc="-10">
                <a:latin typeface="Times New Roman"/>
                <a:cs typeface="Times New Roman"/>
              </a:rPr>
              <a:t>carried her </a:t>
            </a:r>
            <a:r>
              <a:rPr dirty="0" sz="1450" spc="-15">
                <a:latin typeface="Times New Roman"/>
                <a:cs typeface="Times New Roman"/>
              </a:rPr>
              <a:t>off </a:t>
            </a:r>
            <a:r>
              <a:rPr dirty="0" sz="1450" spc="-10">
                <a:latin typeface="Times New Roman"/>
                <a:cs typeface="Times New Roman"/>
              </a:rPr>
              <a:t>to her bed and </a:t>
            </a:r>
            <a:r>
              <a:rPr dirty="0" sz="1450" spc="-5">
                <a:latin typeface="Times New Roman"/>
                <a:cs typeface="Times New Roman"/>
              </a:rPr>
              <a:t>...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rubbed her forehead with  sal-volatile, and splashed her with </a:t>
            </a:r>
            <a:r>
              <a:rPr dirty="0" sz="1450" spc="-15">
                <a:latin typeface="Times New Roman"/>
                <a:cs typeface="Times New Roman"/>
              </a:rPr>
              <a:t>water.... </a:t>
            </a:r>
            <a:r>
              <a:rPr dirty="0" sz="1450" spc="-10">
                <a:latin typeface="Times New Roman"/>
                <a:cs typeface="Times New Roman"/>
              </a:rPr>
              <a:t>She lies like </a:t>
            </a:r>
            <a:r>
              <a:rPr dirty="0" sz="1450" spc="-5">
                <a:latin typeface="Times New Roman"/>
                <a:cs typeface="Times New Roman"/>
              </a:rPr>
              <a:t>a </a:t>
            </a:r>
            <a:r>
              <a:rPr dirty="0" sz="1450" spc="-10">
                <a:latin typeface="Times New Roman"/>
                <a:cs typeface="Times New Roman"/>
              </a:rPr>
              <a:t>corpse.... I'm afraid  that her heart's failed.... Let </a:t>
            </a:r>
            <a:r>
              <a:rPr dirty="0" sz="1450" spc="-5">
                <a:latin typeface="Times New Roman"/>
                <a:cs typeface="Times New Roman"/>
              </a:rPr>
              <a:t>us go.... </a:t>
            </a:r>
            <a:r>
              <a:rPr dirty="0" sz="1450" spc="-10">
                <a:latin typeface="Times New Roman"/>
                <a:cs typeface="Times New Roman"/>
              </a:rPr>
              <a:t>Her father too died </a:t>
            </a:r>
            <a:r>
              <a:rPr dirty="0" sz="1450" spc="-5">
                <a:latin typeface="Times New Roman"/>
                <a:cs typeface="Times New Roman"/>
              </a:rPr>
              <a:t>of</a:t>
            </a:r>
            <a:r>
              <a:rPr dirty="0" sz="1450" spc="100">
                <a:latin typeface="Times New Roman"/>
                <a:cs typeface="Times New Roman"/>
              </a:rPr>
              <a:t> </a:t>
            </a:r>
            <a:r>
              <a:rPr dirty="0" sz="1450" spc="-10">
                <a:latin typeface="Times New Roman"/>
                <a:cs typeface="Times New Roman"/>
              </a:rPr>
              <a:t>heart-failure."</a:t>
            </a:r>
            <a:endParaRPr sz="1450">
              <a:latin typeface="Times New Roman"/>
              <a:cs typeface="Times New Roman"/>
            </a:endParaRPr>
          </a:p>
          <a:p>
            <a:pPr algn="just" marL="12700" marR="8890" indent="255904">
              <a:lnSpc>
                <a:spcPts val="1730"/>
              </a:lnSpc>
              <a:spcBef>
                <a:spcPts val="780"/>
              </a:spcBef>
            </a:pPr>
            <a:r>
              <a:rPr dirty="0" sz="1450" spc="-10">
                <a:latin typeface="Times New Roman"/>
                <a:cs typeface="Times New Roman"/>
              </a:rPr>
              <a:t>Kirilov listened in silence as though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understand the Russian  language.</a:t>
            </a:r>
            <a:endParaRPr sz="1450">
              <a:latin typeface="Times New Roman"/>
              <a:cs typeface="Times New Roman"/>
            </a:endParaRPr>
          </a:p>
          <a:p>
            <a:pPr algn="just" marL="12700" marR="5715" indent="255904">
              <a:lnSpc>
                <a:spcPts val="1730"/>
              </a:lnSpc>
              <a:spcBef>
                <a:spcPts val="720"/>
              </a:spcBef>
            </a:pPr>
            <a:r>
              <a:rPr dirty="0" sz="1450" spc="-10">
                <a:latin typeface="Times New Roman"/>
                <a:cs typeface="Times New Roman"/>
              </a:rPr>
              <a:t>When Aboguin once more mentioned Papchinsky and his wife's </a:t>
            </a:r>
            <a:r>
              <a:rPr dirty="0" sz="1450" spc="-15">
                <a:latin typeface="Times New Roman"/>
                <a:cs typeface="Times New Roman"/>
              </a:rPr>
              <a:t>father, </a:t>
            </a:r>
            <a:r>
              <a:rPr dirty="0" sz="1450" spc="-10">
                <a:latin typeface="Times New Roman"/>
                <a:cs typeface="Times New Roman"/>
              </a:rPr>
              <a:t>and  once</a:t>
            </a:r>
            <a:r>
              <a:rPr dirty="0" sz="1450" spc="275">
                <a:latin typeface="Times New Roman"/>
                <a:cs typeface="Times New Roman"/>
              </a:rPr>
              <a:t> </a:t>
            </a:r>
            <a:r>
              <a:rPr dirty="0" sz="1450" spc="-10">
                <a:latin typeface="Times New Roman"/>
                <a:cs typeface="Times New Roman"/>
              </a:rPr>
              <a:t>more</a:t>
            </a:r>
            <a:r>
              <a:rPr dirty="0" sz="1450" spc="275">
                <a:latin typeface="Times New Roman"/>
                <a:cs typeface="Times New Roman"/>
              </a:rPr>
              <a:t> </a:t>
            </a:r>
            <a:r>
              <a:rPr dirty="0" sz="1450" spc="-10">
                <a:latin typeface="Times New Roman"/>
                <a:cs typeface="Times New Roman"/>
              </a:rPr>
              <a:t>began</a:t>
            </a:r>
            <a:r>
              <a:rPr dirty="0" sz="1450" spc="280">
                <a:latin typeface="Times New Roman"/>
                <a:cs typeface="Times New Roman"/>
              </a:rPr>
              <a:t> </a:t>
            </a:r>
            <a:r>
              <a:rPr dirty="0" sz="1450" spc="-10">
                <a:latin typeface="Times New Roman"/>
                <a:cs typeface="Times New Roman"/>
              </a:rPr>
              <a:t>to</a:t>
            </a:r>
            <a:r>
              <a:rPr dirty="0" sz="1450" spc="275">
                <a:latin typeface="Times New Roman"/>
                <a:cs typeface="Times New Roman"/>
              </a:rPr>
              <a:t> </a:t>
            </a:r>
            <a:r>
              <a:rPr dirty="0" sz="1450" spc="-10">
                <a:latin typeface="Times New Roman"/>
                <a:cs typeface="Times New Roman"/>
              </a:rPr>
              <a:t>seek</a:t>
            </a:r>
            <a:r>
              <a:rPr dirty="0" sz="1450" spc="280">
                <a:latin typeface="Times New Roman"/>
                <a:cs typeface="Times New Roman"/>
              </a:rPr>
              <a:t> </a:t>
            </a:r>
            <a:r>
              <a:rPr dirty="0" sz="1450" spc="-10">
                <a:latin typeface="Times New Roman"/>
                <a:cs typeface="Times New Roman"/>
              </a:rPr>
              <a:t>for</a:t>
            </a:r>
            <a:r>
              <a:rPr dirty="0" sz="1450" spc="275">
                <a:latin typeface="Times New Roman"/>
                <a:cs typeface="Times New Roman"/>
              </a:rPr>
              <a:t> </a:t>
            </a:r>
            <a:r>
              <a:rPr dirty="0" sz="1450" spc="-10">
                <a:latin typeface="Times New Roman"/>
                <a:cs typeface="Times New Roman"/>
              </a:rPr>
              <a:t>the</a:t>
            </a:r>
            <a:r>
              <a:rPr dirty="0" sz="1450" spc="280">
                <a:latin typeface="Times New Roman"/>
                <a:cs typeface="Times New Roman"/>
              </a:rPr>
              <a:t> </a:t>
            </a:r>
            <a:r>
              <a:rPr dirty="0" sz="1450" spc="-10">
                <a:latin typeface="Times New Roman"/>
                <a:cs typeface="Times New Roman"/>
              </a:rPr>
              <a:t>doctor's</a:t>
            </a:r>
            <a:r>
              <a:rPr dirty="0" sz="1450" spc="275">
                <a:latin typeface="Times New Roman"/>
                <a:cs typeface="Times New Roman"/>
              </a:rPr>
              <a:t> </a:t>
            </a:r>
            <a:r>
              <a:rPr dirty="0" sz="1450" spc="-10">
                <a:latin typeface="Times New Roman"/>
                <a:cs typeface="Times New Roman"/>
              </a:rPr>
              <a:t>hand</a:t>
            </a:r>
            <a:r>
              <a:rPr dirty="0" sz="1450" spc="280">
                <a:latin typeface="Times New Roman"/>
                <a:cs typeface="Times New Roman"/>
              </a:rPr>
              <a:t> </a:t>
            </a:r>
            <a:r>
              <a:rPr dirty="0" sz="1450" spc="-10">
                <a:latin typeface="Times New Roman"/>
                <a:cs typeface="Times New Roman"/>
              </a:rPr>
              <a:t>in</a:t>
            </a:r>
            <a:r>
              <a:rPr dirty="0" sz="1450" spc="275">
                <a:latin typeface="Times New Roman"/>
                <a:cs typeface="Times New Roman"/>
              </a:rPr>
              <a:t> </a:t>
            </a:r>
            <a:r>
              <a:rPr dirty="0" sz="1450" spc="-10">
                <a:latin typeface="Times New Roman"/>
                <a:cs typeface="Times New Roman"/>
              </a:rPr>
              <a:t>the</a:t>
            </a:r>
            <a:r>
              <a:rPr dirty="0" sz="1450" spc="280">
                <a:latin typeface="Times New Roman"/>
                <a:cs typeface="Times New Roman"/>
              </a:rPr>
              <a:t> </a:t>
            </a:r>
            <a:r>
              <a:rPr dirty="0" sz="1450" spc="-10">
                <a:latin typeface="Times New Roman"/>
                <a:cs typeface="Times New Roman"/>
              </a:rPr>
              <a:t>darkness,</a:t>
            </a:r>
            <a:r>
              <a:rPr dirty="0" sz="1450" spc="275">
                <a:latin typeface="Times New Roman"/>
                <a:cs typeface="Times New Roman"/>
              </a:rPr>
              <a:t> </a:t>
            </a:r>
            <a:r>
              <a:rPr dirty="0" sz="1450" spc="-10">
                <a:latin typeface="Times New Roman"/>
                <a:cs typeface="Times New Roman"/>
              </a:rPr>
              <a:t>the</a:t>
            </a:r>
            <a:r>
              <a:rPr dirty="0" sz="1450" spc="280">
                <a:latin typeface="Times New Roman"/>
                <a:cs typeface="Times New Roman"/>
              </a:rPr>
              <a:t> </a:t>
            </a:r>
            <a:r>
              <a:rPr dirty="0" sz="1450" spc="-10">
                <a:latin typeface="Times New Roman"/>
                <a:cs typeface="Times New Roman"/>
              </a:rPr>
              <a:t>doctor</a:t>
            </a:r>
            <a:endParaRPr sz="145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317990"/>
          </a:xfrm>
          <a:prstGeom prst="rect">
            <a:avLst/>
          </a:prstGeom>
        </p:spPr>
        <p:txBody>
          <a:bodyPr wrap="square" lIns="0" tIns="12700" rIns="0" bIns="0" rtlCol="0" vert="horz">
            <a:spAutoFit/>
          </a:bodyPr>
          <a:lstStyle/>
          <a:p>
            <a:pPr algn="just" marL="12700" marR="6985">
              <a:lnSpc>
                <a:spcPct val="99300"/>
              </a:lnSpc>
              <a:spcBef>
                <a:spcPts val="100"/>
              </a:spcBef>
            </a:pPr>
            <a:r>
              <a:rPr dirty="0" sz="1450" spc="-10">
                <a:latin typeface="Times New Roman"/>
                <a:cs typeface="Times New Roman"/>
              </a:rPr>
              <a:t>to waste much </a:t>
            </a:r>
            <a:r>
              <a:rPr dirty="0" sz="1450" spc="-15">
                <a:latin typeface="Times New Roman"/>
                <a:cs typeface="Times New Roman"/>
              </a:rPr>
              <a:t>energy </a:t>
            </a:r>
            <a:r>
              <a:rPr dirty="0" sz="1450" spc="-10">
                <a:latin typeface="Times New Roman"/>
                <a:cs typeface="Times New Roman"/>
              </a:rPr>
              <a:t>in order to avoid superfluous sentences and unnecessary  incidental statements; both bear clear witness </a:t>
            </a:r>
            <a:r>
              <a:rPr dirty="0" sz="1450" spc="-5">
                <a:latin typeface="Times New Roman"/>
                <a:cs typeface="Times New Roman"/>
              </a:rPr>
              <a:t>of </a:t>
            </a:r>
            <a:r>
              <a:rPr dirty="0" sz="1450" spc="-10">
                <a:latin typeface="Times New Roman"/>
                <a:cs typeface="Times New Roman"/>
              </a:rPr>
              <a:t>the decay </a:t>
            </a:r>
            <a:r>
              <a:rPr dirty="0" sz="1450" spc="-5">
                <a:latin typeface="Times New Roman"/>
                <a:cs typeface="Times New Roman"/>
              </a:rPr>
              <a:t>of </a:t>
            </a:r>
            <a:r>
              <a:rPr dirty="0" sz="1450" spc="-10">
                <a:latin typeface="Times New Roman"/>
                <a:cs typeface="Times New Roman"/>
              </a:rPr>
              <a:t>my intellectual  </a:t>
            </a:r>
            <a:r>
              <a:rPr dirty="0" sz="1450" spc="-20">
                <a:latin typeface="Times New Roman"/>
                <a:cs typeface="Times New Roman"/>
              </a:rPr>
              <a:t>activity. </a:t>
            </a:r>
            <a:r>
              <a:rPr dirty="0" sz="1450" spc="-10">
                <a:latin typeface="Times New Roman"/>
                <a:cs typeface="Times New Roman"/>
              </a:rPr>
              <a:t>And it is remarkable that, the simpler the </a:t>
            </a:r>
            <a:r>
              <a:rPr dirty="0" sz="1450" spc="-20">
                <a:latin typeface="Times New Roman"/>
                <a:cs typeface="Times New Roman"/>
              </a:rPr>
              <a:t>letter, </a:t>
            </a:r>
            <a:r>
              <a:rPr dirty="0" sz="1450" spc="-10">
                <a:latin typeface="Times New Roman"/>
                <a:cs typeface="Times New Roman"/>
              </a:rPr>
              <a:t>the more tormenting  is my </a:t>
            </a:r>
            <a:r>
              <a:rPr dirty="0" sz="1450" spc="-15">
                <a:latin typeface="Times New Roman"/>
                <a:cs typeface="Times New Roman"/>
              </a:rPr>
              <a:t>effort. </a:t>
            </a:r>
            <a:r>
              <a:rPr dirty="0" sz="1450" spc="-10">
                <a:latin typeface="Times New Roman"/>
                <a:cs typeface="Times New Roman"/>
              </a:rPr>
              <a:t>When writing </a:t>
            </a:r>
            <a:r>
              <a:rPr dirty="0" sz="1450" spc="-5">
                <a:latin typeface="Times New Roman"/>
                <a:cs typeface="Times New Roman"/>
              </a:rPr>
              <a:t>a </a:t>
            </a:r>
            <a:r>
              <a:rPr dirty="0" sz="1450" spc="-10">
                <a:latin typeface="Times New Roman"/>
                <a:cs typeface="Times New Roman"/>
              </a:rPr>
              <a:t>scientific article </a:t>
            </a:r>
            <a:r>
              <a:rPr dirty="0" sz="1450" spc="-5">
                <a:latin typeface="Times New Roman"/>
                <a:cs typeface="Times New Roman"/>
              </a:rPr>
              <a:t>I </a:t>
            </a:r>
            <a:r>
              <a:rPr dirty="0" sz="1450" spc="-10">
                <a:latin typeface="Times New Roman"/>
                <a:cs typeface="Times New Roman"/>
              </a:rPr>
              <a:t>fed much freer and much more  intelligent than in writing </a:t>
            </a:r>
            <a:r>
              <a:rPr dirty="0" sz="1450" spc="-5">
                <a:latin typeface="Times New Roman"/>
                <a:cs typeface="Times New Roman"/>
              </a:rPr>
              <a:t>a </a:t>
            </a:r>
            <a:r>
              <a:rPr dirty="0" sz="1450" spc="-10">
                <a:latin typeface="Times New Roman"/>
                <a:cs typeface="Times New Roman"/>
              </a:rPr>
              <a:t>letter </a:t>
            </a:r>
            <a:r>
              <a:rPr dirty="0" sz="1450" spc="-5">
                <a:latin typeface="Times New Roman"/>
                <a:cs typeface="Times New Roman"/>
              </a:rPr>
              <a:t>of </a:t>
            </a:r>
            <a:r>
              <a:rPr dirty="0" sz="1450" spc="-10">
                <a:latin typeface="Times New Roman"/>
                <a:cs typeface="Times New Roman"/>
              </a:rPr>
              <a:t>welcome </a:t>
            </a:r>
            <a:r>
              <a:rPr dirty="0" sz="1450" spc="-5">
                <a:latin typeface="Times New Roman"/>
                <a:cs typeface="Times New Roman"/>
              </a:rPr>
              <a:t>or a </a:t>
            </a:r>
            <a:r>
              <a:rPr dirty="0" sz="1450" spc="-10">
                <a:latin typeface="Times New Roman"/>
                <a:cs typeface="Times New Roman"/>
              </a:rPr>
              <a:t>report. One thing more: it is  easier for me to write German </a:t>
            </a:r>
            <a:r>
              <a:rPr dirty="0" sz="1450" spc="-5">
                <a:latin typeface="Times New Roman"/>
                <a:cs typeface="Times New Roman"/>
              </a:rPr>
              <a:t>or </a:t>
            </a:r>
            <a:r>
              <a:rPr dirty="0" sz="1450" spc="-10">
                <a:latin typeface="Times New Roman"/>
                <a:cs typeface="Times New Roman"/>
              </a:rPr>
              <a:t>English than</a:t>
            </a:r>
            <a:r>
              <a:rPr dirty="0" sz="1450" spc="30">
                <a:latin typeface="Times New Roman"/>
                <a:cs typeface="Times New Roman"/>
              </a:rPr>
              <a:t> </a:t>
            </a:r>
            <a:r>
              <a:rPr dirty="0" sz="1450" spc="-10">
                <a:latin typeface="Times New Roman"/>
                <a:cs typeface="Times New Roman"/>
              </a:rPr>
              <a:t>Russian.</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As regards my present life, </a:t>
            </a:r>
            <a:r>
              <a:rPr dirty="0" sz="1450" spc="-5">
                <a:latin typeface="Times New Roman"/>
                <a:cs typeface="Times New Roman"/>
              </a:rPr>
              <a:t>I </a:t>
            </a:r>
            <a:r>
              <a:rPr dirty="0" sz="1450" spc="-10">
                <a:latin typeface="Times New Roman"/>
                <a:cs typeface="Times New Roman"/>
              </a:rPr>
              <a:t>must first </a:t>
            </a:r>
            <a:r>
              <a:rPr dirty="0" sz="1450" spc="-5">
                <a:latin typeface="Times New Roman"/>
                <a:cs typeface="Times New Roman"/>
              </a:rPr>
              <a:t>of </a:t>
            </a:r>
            <a:r>
              <a:rPr dirty="0" sz="1450" spc="-10">
                <a:latin typeface="Times New Roman"/>
                <a:cs typeface="Times New Roman"/>
              </a:rPr>
              <a:t>all note insomnia, from which </a:t>
            </a:r>
            <a:r>
              <a:rPr dirty="0" sz="1450" spc="-5">
                <a:latin typeface="Times New Roman"/>
                <a:cs typeface="Times New Roman"/>
              </a:rPr>
              <a:t>I  </a:t>
            </a:r>
            <a:r>
              <a:rPr dirty="0" sz="1450" spc="-10">
                <a:latin typeface="Times New Roman"/>
                <a:cs typeface="Times New Roman"/>
              </a:rPr>
              <a:t>have begun to </a:t>
            </a:r>
            <a:r>
              <a:rPr dirty="0" sz="1450" spc="-15">
                <a:latin typeface="Times New Roman"/>
                <a:cs typeface="Times New Roman"/>
              </a:rPr>
              <a:t>suffer </a:t>
            </a:r>
            <a:r>
              <a:rPr dirty="0" sz="1450" spc="-25">
                <a:latin typeface="Times New Roman"/>
                <a:cs typeface="Times New Roman"/>
              </a:rPr>
              <a:t>lately.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were asked: "What is now the chief and  fundamental fact </a:t>
            </a:r>
            <a:r>
              <a:rPr dirty="0" sz="1450" spc="-5">
                <a:latin typeface="Times New Roman"/>
                <a:cs typeface="Times New Roman"/>
              </a:rPr>
              <a:t>of your </a:t>
            </a:r>
            <a:r>
              <a:rPr dirty="0" sz="1450" spc="-10">
                <a:latin typeface="Times New Roman"/>
                <a:cs typeface="Times New Roman"/>
              </a:rPr>
              <a:t>existence?" </a:t>
            </a:r>
            <a:r>
              <a:rPr dirty="0" sz="1450" spc="-5">
                <a:latin typeface="Times New Roman"/>
                <a:cs typeface="Times New Roman"/>
              </a:rPr>
              <a:t>I </a:t>
            </a:r>
            <a:r>
              <a:rPr dirty="0" sz="1450" spc="-10">
                <a:latin typeface="Times New Roman"/>
                <a:cs typeface="Times New Roman"/>
              </a:rPr>
              <a:t>would answer: "Insomnia." From habit,  </a:t>
            </a:r>
            <a:r>
              <a:rPr dirty="0" sz="1450" spc="-5">
                <a:latin typeface="Times New Roman"/>
                <a:cs typeface="Times New Roman"/>
              </a:rPr>
              <a:t>I </a:t>
            </a:r>
            <a:r>
              <a:rPr dirty="0" sz="1450" spc="-10">
                <a:latin typeface="Times New Roman"/>
                <a:cs typeface="Times New Roman"/>
              </a:rPr>
              <a:t>still undress at midnight precisely and get into bed. </a:t>
            </a:r>
            <a:r>
              <a:rPr dirty="0" sz="1450" spc="-5">
                <a:latin typeface="Times New Roman"/>
                <a:cs typeface="Times New Roman"/>
              </a:rPr>
              <a:t>I </a:t>
            </a:r>
            <a:r>
              <a:rPr dirty="0" sz="1450" spc="-10">
                <a:latin typeface="Times New Roman"/>
                <a:cs typeface="Times New Roman"/>
              </a:rPr>
              <a:t>soon fall asleep </a:t>
            </a:r>
            <a:r>
              <a:rPr dirty="0" sz="1450" spc="-5">
                <a:latin typeface="Times New Roman"/>
                <a:cs typeface="Times New Roman"/>
              </a:rPr>
              <a:t>but  </a:t>
            </a:r>
            <a:r>
              <a:rPr dirty="0" sz="1450" spc="-10">
                <a:latin typeface="Times New Roman"/>
                <a:cs typeface="Times New Roman"/>
              </a:rPr>
              <a:t>wake just after </a:t>
            </a:r>
            <a:r>
              <a:rPr dirty="0" sz="1450" spc="-5">
                <a:latin typeface="Times New Roman"/>
                <a:cs typeface="Times New Roman"/>
              </a:rPr>
              <a:t>one </a:t>
            </a:r>
            <a:r>
              <a:rPr dirty="0" sz="1450" spc="-10">
                <a:latin typeface="Times New Roman"/>
                <a:cs typeface="Times New Roman"/>
              </a:rPr>
              <a:t>with the feeling that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slept at all. </a:t>
            </a:r>
            <a:r>
              <a:rPr dirty="0" sz="1450" spc="-5">
                <a:latin typeface="Times New Roman"/>
                <a:cs typeface="Times New Roman"/>
              </a:rPr>
              <a:t>I </a:t>
            </a:r>
            <a:r>
              <a:rPr dirty="0" sz="1450" spc="-10">
                <a:latin typeface="Times New Roman"/>
                <a:cs typeface="Times New Roman"/>
              </a:rPr>
              <a:t>must get </a:t>
            </a:r>
            <a:r>
              <a:rPr dirty="0" sz="1450" spc="-5">
                <a:latin typeface="Times New Roman"/>
                <a:cs typeface="Times New Roman"/>
              </a:rPr>
              <a:t>out of  </a:t>
            </a:r>
            <a:r>
              <a:rPr dirty="0" sz="1450" spc="-10">
                <a:latin typeface="Times New Roman"/>
                <a:cs typeface="Times New Roman"/>
              </a:rPr>
              <a:t>bed and light the lamp. For an </a:t>
            </a:r>
            <a:r>
              <a:rPr dirty="0" sz="1450" spc="-5">
                <a:latin typeface="Times New Roman"/>
                <a:cs typeface="Times New Roman"/>
              </a:rPr>
              <a:t>hour or </a:t>
            </a:r>
            <a:r>
              <a:rPr dirty="0" sz="1450" spc="-10">
                <a:latin typeface="Times New Roman"/>
                <a:cs typeface="Times New Roman"/>
              </a:rPr>
              <a:t>two </a:t>
            </a:r>
            <a:r>
              <a:rPr dirty="0" sz="1450" spc="-5">
                <a:latin typeface="Times New Roman"/>
                <a:cs typeface="Times New Roman"/>
              </a:rPr>
              <a:t>I </a:t>
            </a:r>
            <a:r>
              <a:rPr dirty="0" sz="1450" spc="-10">
                <a:latin typeface="Times New Roman"/>
                <a:cs typeface="Times New Roman"/>
              </a:rPr>
              <a:t>walk about the room from corner  to corner and inspect the long familiar pictures. When </a:t>
            </a:r>
            <a:r>
              <a:rPr dirty="0" sz="1450" spc="-5">
                <a:latin typeface="Times New Roman"/>
                <a:cs typeface="Times New Roman"/>
              </a:rPr>
              <a:t>I </a:t>
            </a:r>
            <a:r>
              <a:rPr dirty="0" sz="1450" spc="-10">
                <a:latin typeface="Times New Roman"/>
                <a:cs typeface="Times New Roman"/>
              </a:rPr>
              <a:t>am weary </a:t>
            </a:r>
            <a:r>
              <a:rPr dirty="0" sz="1450" spc="-5">
                <a:latin typeface="Times New Roman"/>
                <a:cs typeface="Times New Roman"/>
              </a:rPr>
              <a:t>of </a:t>
            </a:r>
            <a:r>
              <a:rPr dirty="0" sz="1450" spc="-10">
                <a:latin typeface="Times New Roman"/>
                <a:cs typeface="Times New Roman"/>
              </a:rPr>
              <a:t>walking </a:t>
            </a:r>
            <a:r>
              <a:rPr dirty="0" sz="1450" spc="-5">
                <a:latin typeface="Times New Roman"/>
                <a:cs typeface="Times New Roman"/>
              </a:rPr>
              <a:t>I  </a:t>
            </a:r>
            <a:r>
              <a:rPr dirty="0" sz="1450" spc="-10">
                <a:latin typeface="Times New Roman"/>
                <a:cs typeface="Times New Roman"/>
              </a:rPr>
              <a:t>sit down to the table. </a:t>
            </a:r>
            <a:r>
              <a:rPr dirty="0" sz="1450" spc="-5">
                <a:latin typeface="Times New Roman"/>
                <a:cs typeface="Times New Roman"/>
              </a:rPr>
              <a:t>I </a:t>
            </a:r>
            <a:r>
              <a:rPr dirty="0" sz="1450" spc="-10">
                <a:latin typeface="Times New Roman"/>
                <a:cs typeface="Times New Roman"/>
              </a:rPr>
              <a:t>sit motionless thinking </a:t>
            </a:r>
            <a:r>
              <a:rPr dirty="0" sz="1450" spc="-5">
                <a:latin typeface="Times New Roman"/>
                <a:cs typeface="Times New Roman"/>
              </a:rPr>
              <a:t>of </a:t>
            </a:r>
            <a:r>
              <a:rPr dirty="0" sz="1450" spc="-10">
                <a:latin typeface="Times New Roman"/>
                <a:cs typeface="Times New Roman"/>
              </a:rPr>
              <a:t>nothing, feeling </a:t>
            </a:r>
            <a:r>
              <a:rPr dirty="0" sz="1450" spc="-5">
                <a:latin typeface="Times New Roman"/>
                <a:cs typeface="Times New Roman"/>
              </a:rPr>
              <a:t>no </a:t>
            </a:r>
            <a:r>
              <a:rPr dirty="0" sz="1450" spc="-10">
                <a:latin typeface="Times New Roman"/>
                <a:cs typeface="Times New Roman"/>
              </a:rPr>
              <a:t>desires; if  </a:t>
            </a:r>
            <a:r>
              <a:rPr dirty="0" sz="1450" spc="-5">
                <a:latin typeface="Times New Roman"/>
                <a:cs typeface="Times New Roman"/>
              </a:rPr>
              <a:t>a book </a:t>
            </a:r>
            <a:r>
              <a:rPr dirty="0" sz="1450" spc="-10">
                <a:latin typeface="Times New Roman"/>
                <a:cs typeface="Times New Roman"/>
              </a:rPr>
              <a:t>lies before me </a:t>
            </a:r>
            <a:r>
              <a:rPr dirty="0" sz="1450" spc="-5">
                <a:latin typeface="Times New Roman"/>
                <a:cs typeface="Times New Roman"/>
              </a:rPr>
              <a:t>I </a:t>
            </a:r>
            <a:r>
              <a:rPr dirty="0" sz="1450" spc="-10">
                <a:latin typeface="Times New Roman"/>
                <a:cs typeface="Times New Roman"/>
              </a:rPr>
              <a:t>draw it mechanically towards me and read without  interest. Thus lately in </a:t>
            </a:r>
            <a:r>
              <a:rPr dirty="0" sz="1450" spc="-5">
                <a:latin typeface="Times New Roman"/>
                <a:cs typeface="Times New Roman"/>
              </a:rPr>
              <a:t>one night I </a:t>
            </a:r>
            <a:r>
              <a:rPr dirty="0" sz="1450" spc="-10">
                <a:latin typeface="Times New Roman"/>
                <a:cs typeface="Times New Roman"/>
              </a:rPr>
              <a:t>read mechanically </a:t>
            </a:r>
            <a:r>
              <a:rPr dirty="0" sz="1450" spc="-5">
                <a:latin typeface="Times New Roman"/>
                <a:cs typeface="Times New Roman"/>
              </a:rPr>
              <a:t>a </a:t>
            </a:r>
            <a:r>
              <a:rPr dirty="0" sz="1450" spc="-10">
                <a:latin typeface="Times New Roman"/>
                <a:cs typeface="Times New Roman"/>
              </a:rPr>
              <a:t>whole novel with </a:t>
            </a:r>
            <a:r>
              <a:rPr dirty="0" sz="1450" spc="-5">
                <a:latin typeface="Times New Roman"/>
                <a:cs typeface="Times New Roman"/>
              </a:rPr>
              <a:t>a  </a:t>
            </a:r>
            <a:r>
              <a:rPr dirty="0" sz="1450" spc="-10">
                <a:latin typeface="Times New Roman"/>
                <a:cs typeface="Times New Roman"/>
              </a:rPr>
              <a:t>strange title, "Of What the Swallow Sang." Or in order to occupy my attention  </a:t>
            </a:r>
            <a:r>
              <a:rPr dirty="0" sz="1450" spc="-5">
                <a:latin typeface="Times New Roman"/>
                <a:cs typeface="Times New Roman"/>
              </a:rPr>
              <a:t>I </a:t>
            </a:r>
            <a:r>
              <a:rPr dirty="0" sz="1450" spc="-10">
                <a:latin typeface="Times New Roman"/>
                <a:cs typeface="Times New Roman"/>
              </a:rPr>
              <a:t>make myself count to </a:t>
            </a:r>
            <a:r>
              <a:rPr dirty="0" sz="1450" spc="-5">
                <a:latin typeface="Times New Roman"/>
                <a:cs typeface="Times New Roman"/>
              </a:rPr>
              <a:t>a </a:t>
            </a:r>
            <a:r>
              <a:rPr dirty="0" sz="1450" spc="-10">
                <a:latin typeface="Times New Roman"/>
                <a:cs typeface="Times New Roman"/>
              </a:rPr>
              <a:t>thousand, </a:t>
            </a:r>
            <a:r>
              <a:rPr dirty="0" sz="1450" spc="-5">
                <a:latin typeface="Times New Roman"/>
                <a:cs typeface="Times New Roman"/>
              </a:rPr>
              <a:t>or I </a:t>
            </a:r>
            <a:r>
              <a:rPr dirty="0" sz="1450" spc="-10">
                <a:latin typeface="Times New Roman"/>
                <a:cs typeface="Times New Roman"/>
              </a:rPr>
              <a:t>imagine the face </a:t>
            </a:r>
            <a:r>
              <a:rPr dirty="0" sz="1450" spc="-5">
                <a:latin typeface="Times New Roman"/>
                <a:cs typeface="Times New Roman"/>
              </a:rPr>
              <a:t>of </a:t>
            </a:r>
            <a:r>
              <a:rPr dirty="0" sz="1450" spc="-10">
                <a:latin typeface="Times New Roman"/>
                <a:cs typeface="Times New Roman"/>
              </a:rPr>
              <a:t>some </a:t>
            </a:r>
            <a:r>
              <a:rPr dirty="0" sz="1450" spc="-5">
                <a:latin typeface="Times New Roman"/>
                <a:cs typeface="Times New Roman"/>
              </a:rPr>
              <a:t>one of </a:t>
            </a:r>
            <a:r>
              <a:rPr dirty="0" sz="1450" spc="-10">
                <a:latin typeface="Times New Roman"/>
                <a:cs typeface="Times New Roman"/>
              </a:rPr>
              <a:t>my  friends, and begin to remember in what year and under what circumstances </a:t>
            </a:r>
            <a:r>
              <a:rPr dirty="0" sz="1450" spc="-5">
                <a:latin typeface="Times New Roman"/>
                <a:cs typeface="Times New Roman"/>
              </a:rPr>
              <a:t>he  </a:t>
            </a:r>
            <a:r>
              <a:rPr dirty="0" sz="1450" spc="-10">
                <a:latin typeface="Times New Roman"/>
                <a:cs typeface="Times New Roman"/>
              </a:rPr>
              <a:t>joined the </a:t>
            </a:r>
            <a:r>
              <a:rPr dirty="0" sz="1450" spc="-20">
                <a:latin typeface="Times New Roman"/>
                <a:cs typeface="Times New Roman"/>
              </a:rPr>
              <a:t>faculty. </a:t>
            </a:r>
            <a:r>
              <a:rPr dirty="0" sz="1450" spc="-5">
                <a:latin typeface="Times New Roman"/>
                <a:cs typeface="Times New Roman"/>
              </a:rPr>
              <a:t>I </a:t>
            </a:r>
            <a:r>
              <a:rPr dirty="0" sz="1450" spc="-10">
                <a:latin typeface="Times New Roman"/>
                <a:cs typeface="Times New Roman"/>
              </a:rPr>
              <a:t>love to listen to sounds. </a:t>
            </a:r>
            <a:r>
              <a:rPr dirty="0" sz="1450" spc="-35">
                <a:latin typeface="Times New Roman"/>
                <a:cs typeface="Times New Roman"/>
              </a:rPr>
              <a:t>Now, </a:t>
            </a:r>
            <a:r>
              <a:rPr dirty="0" sz="1450" spc="-10">
                <a:latin typeface="Times New Roman"/>
                <a:cs typeface="Times New Roman"/>
              </a:rPr>
              <a:t>two rooms away from me  my daughter Liza will say something </a:t>
            </a:r>
            <a:r>
              <a:rPr dirty="0" sz="1450" spc="-20">
                <a:latin typeface="Times New Roman"/>
                <a:cs typeface="Times New Roman"/>
              </a:rPr>
              <a:t>quickly, </a:t>
            </a:r>
            <a:r>
              <a:rPr dirty="0" sz="1450" spc="-10">
                <a:latin typeface="Times New Roman"/>
                <a:cs typeface="Times New Roman"/>
              </a:rPr>
              <a:t>in her sleep; then my wife will  walk through the drawing-room with </a:t>
            </a:r>
            <a:r>
              <a:rPr dirty="0" sz="1450" spc="-5">
                <a:latin typeface="Times New Roman"/>
                <a:cs typeface="Times New Roman"/>
              </a:rPr>
              <a:t>a </a:t>
            </a:r>
            <a:r>
              <a:rPr dirty="0" sz="1450" spc="-10">
                <a:latin typeface="Times New Roman"/>
                <a:cs typeface="Times New Roman"/>
              </a:rPr>
              <a:t>candle and infallibly drop the </a:t>
            </a:r>
            <a:r>
              <a:rPr dirty="0" sz="1450" spc="-5">
                <a:latin typeface="Times New Roman"/>
                <a:cs typeface="Times New Roman"/>
              </a:rPr>
              <a:t>box of  </a:t>
            </a:r>
            <a:r>
              <a:rPr dirty="0" sz="1450" spc="-10">
                <a:latin typeface="Times New Roman"/>
                <a:cs typeface="Times New Roman"/>
              </a:rPr>
              <a:t>matches. Then the shrinking wood </a:t>
            </a:r>
            <a:r>
              <a:rPr dirty="0" sz="1450" spc="-5">
                <a:latin typeface="Times New Roman"/>
                <a:cs typeface="Times New Roman"/>
              </a:rPr>
              <a:t>of </a:t>
            </a:r>
            <a:r>
              <a:rPr dirty="0" sz="1450" spc="-10">
                <a:latin typeface="Times New Roman"/>
                <a:cs typeface="Times New Roman"/>
              </a:rPr>
              <a:t>the cupboard squeaks </a:t>
            </a:r>
            <a:r>
              <a:rPr dirty="0" sz="1450" spc="-5">
                <a:latin typeface="Times New Roman"/>
                <a:cs typeface="Times New Roman"/>
              </a:rPr>
              <a:t>or </a:t>
            </a:r>
            <a:r>
              <a:rPr dirty="0" sz="1450" spc="-10">
                <a:latin typeface="Times New Roman"/>
                <a:cs typeface="Times New Roman"/>
              </a:rPr>
              <a:t>the burner </a:t>
            </a:r>
            <a:r>
              <a:rPr dirty="0" sz="1450" spc="-5">
                <a:latin typeface="Times New Roman"/>
                <a:cs typeface="Times New Roman"/>
              </a:rPr>
              <a:t>of  </a:t>
            </a:r>
            <a:r>
              <a:rPr dirty="0" sz="1450" spc="-10">
                <a:latin typeface="Times New Roman"/>
                <a:cs typeface="Times New Roman"/>
              </a:rPr>
              <a:t>the lamp tinkles </a:t>
            </a:r>
            <a:r>
              <a:rPr dirty="0" sz="1450" spc="-20">
                <a:latin typeface="Times New Roman"/>
                <a:cs typeface="Times New Roman"/>
              </a:rPr>
              <a:t>suddenly, </a:t>
            </a:r>
            <a:r>
              <a:rPr dirty="0" sz="1450" spc="-10">
                <a:latin typeface="Times New Roman"/>
                <a:cs typeface="Times New Roman"/>
              </a:rPr>
              <a:t>and all these sounds somehow agitate</a:t>
            </a:r>
            <a:r>
              <a:rPr dirty="0" sz="1450" spc="8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690"/>
              </a:spcBef>
            </a:pPr>
            <a:r>
              <a:rPr dirty="0" sz="1450" spc="-10">
                <a:latin typeface="Times New Roman"/>
                <a:cs typeface="Times New Roman"/>
              </a:rPr>
              <a:t>Not to sleep </a:t>
            </a:r>
            <a:r>
              <a:rPr dirty="0" sz="1450" spc="-5">
                <a:latin typeface="Times New Roman"/>
                <a:cs typeface="Times New Roman"/>
              </a:rPr>
              <a:t>of </a:t>
            </a:r>
            <a:r>
              <a:rPr dirty="0" sz="1450" spc="-10">
                <a:latin typeface="Times New Roman"/>
                <a:cs typeface="Times New Roman"/>
              </a:rPr>
              <a:t>nights confesses </a:t>
            </a:r>
            <a:r>
              <a:rPr dirty="0" sz="1450" spc="-5">
                <a:latin typeface="Times New Roman"/>
                <a:cs typeface="Times New Roman"/>
              </a:rPr>
              <a:t>one </a:t>
            </a:r>
            <a:r>
              <a:rPr dirty="0" sz="1450" spc="-10">
                <a:latin typeface="Times New Roman"/>
                <a:cs typeface="Times New Roman"/>
              </a:rPr>
              <a:t>abnormal; and therefore </a:t>
            </a:r>
            <a:r>
              <a:rPr dirty="0" sz="1450" spc="-5">
                <a:latin typeface="Times New Roman"/>
                <a:cs typeface="Times New Roman"/>
              </a:rPr>
              <a:t>I </a:t>
            </a:r>
            <a:r>
              <a:rPr dirty="0" sz="1450" spc="-10">
                <a:latin typeface="Times New Roman"/>
                <a:cs typeface="Times New Roman"/>
              </a:rPr>
              <a:t>wait  impatiently for the morning and the </a:t>
            </a:r>
            <a:r>
              <a:rPr dirty="0" sz="1450" spc="-30">
                <a:latin typeface="Times New Roman"/>
                <a:cs typeface="Times New Roman"/>
              </a:rPr>
              <a:t>day,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have the right </a:t>
            </a:r>
            <a:r>
              <a:rPr dirty="0" sz="1450" spc="-5">
                <a:latin typeface="Times New Roman"/>
                <a:cs typeface="Times New Roman"/>
              </a:rPr>
              <a:t>not </a:t>
            </a:r>
            <a:r>
              <a:rPr dirty="0" sz="1450" spc="-10">
                <a:latin typeface="Times New Roman"/>
                <a:cs typeface="Times New Roman"/>
              </a:rPr>
              <a:t>to sleep.  Many oppressive hours pass before the cock crows. He is my harbinger </a:t>
            </a:r>
            <a:r>
              <a:rPr dirty="0" sz="1450" spc="-5">
                <a:latin typeface="Times New Roman"/>
                <a:cs typeface="Times New Roman"/>
              </a:rPr>
              <a:t>of  good. </a:t>
            </a:r>
            <a:r>
              <a:rPr dirty="0" sz="1450" spc="-10">
                <a:latin typeface="Times New Roman"/>
                <a:cs typeface="Times New Roman"/>
              </a:rPr>
              <a:t>As soon as </a:t>
            </a:r>
            <a:r>
              <a:rPr dirty="0" sz="1450" spc="-5">
                <a:latin typeface="Times New Roman"/>
                <a:cs typeface="Times New Roman"/>
              </a:rPr>
              <a:t>he </a:t>
            </a:r>
            <a:r>
              <a:rPr dirty="0" sz="1450" spc="-10">
                <a:latin typeface="Times New Roman"/>
                <a:cs typeface="Times New Roman"/>
              </a:rPr>
              <a:t>has crowed </a:t>
            </a:r>
            <a:r>
              <a:rPr dirty="0" sz="1450" spc="-5">
                <a:latin typeface="Times New Roman"/>
                <a:cs typeface="Times New Roman"/>
              </a:rPr>
              <a:t>I </a:t>
            </a:r>
            <a:r>
              <a:rPr dirty="0" sz="1450" spc="-10">
                <a:latin typeface="Times New Roman"/>
                <a:cs typeface="Times New Roman"/>
              </a:rPr>
              <a:t>know that in an hour's time the porter  downstairs will awake and for some reason </a:t>
            </a:r>
            <a:r>
              <a:rPr dirty="0" sz="1450" spc="-5">
                <a:latin typeface="Times New Roman"/>
                <a:cs typeface="Times New Roman"/>
              </a:rPr>
              <a:t>or </a:t>
            </a:r>
            <a:r>
              <a:rPr dirty="0" sz="1450" spc="-10">
                <a:latin typeface="Times New Roman"/>
                <a:cs typeface="Times New Roman"/>
              </a:rPr>
              <a:t>other </a:t>
            </a:r>
            <a:r>
              <a:rPr dirty="0" sz="1450" spc="-5">
                <a:latin typeface="Times New Roman"/>
                <a:cs typeface="Times New Roman"/>
              </a:rPr>
              <a:t>go up </a:t>
            </a:r>
            <a:r>
              <a:rPr dirty="0" sz="1450" spc="-10">
                <a:latin typeface="Times New Roman"/>
                <a:cs typeface="Times New Roman"/>
              </a:rPr>
              <a:t>the stairs, coughing  angrily; and later beyond the windows the air begins to pale gradually and  voices echo in the</a:t>
            </a:r>
            <a:r>
              <a:rPr dirty="0" sz="1450" spc="5">
                <a:latin typeface="Times New Roman"/>
                <a:cs typeface="Times New Roman"/>
              </a:rPr>
              <a:t> </a:t>
            </a:r>
            <a:r>
              <a:rPr dirty="0" sz="1450" spc="-10">
                <a:latin typeface="Times New Roman"/>
                <a:cs typeface="Times New Roman"/>
              </a:rPr>
              <a:t>street.</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The day begins with the coming </a:t>
            </a:r>
            <a:r>
              <a:rPr dirty="0" sz="1450" spc="-5">
                <a:latin typeface="Times New Roman"/>
                <a:cs typeface="Times New Roman"/>
              </a:rPr>
              <a:t>of </a:t>
            </a:r>
            <a:r>
              <a:rPr dirty="0" sz="1450" spc="-10">
                <a:latin typeface="Times New Roman"/>
                <a:cs typeface="Times New Roman"/>
              </a:rPr>
              <a:t>my wife. She comes in to me in </a:t>
            </a:r>
            <a:r>
              <a:rPr dirty="0" sz="1450" spc="-5">
                <a:latin typeface="Times New Roman"/>
                <a:cs typeface="Times New Roman"/>
              </a:rPr>
              <a:t>a  </a:t>
            </a:r>
            <a:r>
              <a:rPr dirty="0" sz="1450" spc="-10">
                <a:latin typeface="Times New Roman"/>
                <a:cs typeface="Times New Roman"/>
              </a:rPr>
              <a:t>petticoat, with her hair </a:t>
            </a:r>
            <a:r>
              <a:rPr dirty="0" sz="1450" spc="-5">
                <a:latin typeface="Times New Roman"/>
                <a:cs typeface="Times New Roman"/>
              </a:rPr>
              <a:t>undone, but </a:t>
            </a:r>
            <a:r>
              <a:rPr dirty="0" sz="1450" spc="-10">
                <a:latin typeface="Times New Roman"/>
                <a:cs typeface="Times New Roman"/>
              </a:rPr>
              <a:t>already washed and smelling </a:t>
            </a:r>
            <a:r>
              <a:rPr dirty="0" sz="1450" spc="-5">
                <a:latin typeface="Times New Roman"/>
                <a:cs typeface="Times New Roman"/>
              </a:rPr>
              <a:t>of </a:t>
            </a:r>
            <a:r>
              <a:rPr dirty="0" sz="1450" spc="-10">
                <a:latin typeface="Times New Roman"/>
                <a:cs typeface="Times New Roman"/>
              </a:rPr>
              <a:t>eau </a:t>
            </a:r>
            <a:r>
              <a:rPr dirty="0" sz="1450" spc="-5">
                <a:latin typeface="Times New Roman"/>
                <a:cs typeface="Times New Roman"/>
              </a:rPr>
              <a:t>de  </a:t>
            </a:r>
            <a:r>
              <a:rPr dirty="0" sz="1450" spc="-10">
                <a:latin typeface="Times New Roman"/>
                <a:cs typeface="Times New Roman"/>
              </a:rPr>
              <a:t>Cologne, and looking as though she came in </a:t>
            </a:r>
            <a:r>
              <a:rPr dirty="0" sz="1450" spc="-5">
                <a:latin typeface="Times New Roman"/>
                <a:cs typeface="Times New Roman"/>
              </a:rPr>
              <a:t>by </a:t>
            </a:r>
            <a:r>
              <a:rPr dirty="0" sz="1450" spc="-10">
                <a:latin typeface="Times New Roman"/>
                <a:cs typeface="Times New Roman"/>
              </a:rPr>
              <a:t>accident, saying the same  thing every time: "Pardon, </a:t>
            </a:r>
            <a:r>
              <a:rPr dirty="0" sz="1450" spc="-5">
                <a:latin typeface="Times New Roman"/>
                <a:cs typeface="Times New Roman"/>
              </a:rPr>
              <a:t>I </a:t>
            </a:r>
            <a:r>
              <a:rPr dirty="0" sz="1450" spc="-10">
                <a:latin typeface="Times New Roman"/>
                <a:cs typeface="Times New Roman"/>
              </a:rPr>
              <a:t>came in for </a:t>
            </a:r>
            <a:r>
              <a:rPr dirty="0" sz="1450" spc="-5">
                <a:latin typeface="Times New Roman"/>
                <a:cs typeface="Times New Roman"/>
              </a:rPr>
              <a:t>a </a:t>
            </a:r>
            <a:r>
              <a:rPr dirty="0" sz="1450" spc="-10">
                <a:latin typeface="Times New Roman"/>
                <a:cs typeface="Times New Roman"/>
              </a:rPr>
              <a:t>moment. </a:t>
            </a:r>
            <a:r>
              <a:rPr dirty="0" sz="1450" spc="-60">
                <a:latin typeface="Times New Roman"/>
                <a:cs typeface="Times New Roman"/>
              </a:rPr>
              <a:t>You </a:t>
            </a:r>
            <a:r>
              <a:rPr dirty="0" sz="1450" spc="-10">
                <a:latin typeface="Times New Roman"/>
                <a:cs typeface="Times New Roman"/>
              </a:rPr>
              <a:t>haven't slept again?"  Then she puts the lamp </a:t>
            </a:r>
            <a:r>
              <a:rPr dirty="0" sz="1450" spc="-5">
                <a:latin typeface="Times New Roman"/>
                <a:cs typeface="Times New Roman"/>
              </a:rPr>
              <a:t>out, </a:t>
            </a:r>
            <a:r>
              <a:rPr dirty="0" sz="1450" spc="-10">
                <a:latin typeface="Times New Roman"/>
                <a:cs typeface="Times New Roman"/>
              </a:rPr>
              <a:t>sits </a:t>
            </a:r>
            <a:r>
              <a:rPr dirty="0" sz="1450" spc="-5">
                <a:latin typeface="Times New Roman"/>
                <a:cs typeface="Times New Roman"/>
              </a:rPr>
              <a:t>by </a:t>
            </a:r>
            <a:r>
              <a:rPr dirty="0" sz="1450" spc="-10">
                <a:latin typeface="Times New Roman"/>
                <a:cs typeface="Times New Roman"/>
              </a:rPr>
              <a:t>the table and begins to talk.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  </a:t>
            </a:r>
            <a:r>
              <a:rPr dirty="0" sz="1450" spc="-10">
                <a:latin typeface="Times New Roman"/>
                <a:cs typeface="Times New Roman"/>
              </a:rPr>
              <a:t>prophet </a:t>
            </a:r>
            <a:r>
              <a:rPr dirty="0" sz="1450" spc="-5">
                <a:latin typeface="Times New Roman"/>
                <a:cs typeface="Times New Roman"/>
              </a:rPr>
              <a:t>but I </a:t>
            </a:r>
            <a:r>
              <a:rPr dirty="0" sz="1450" spc="-10">
                <a:latin typeface="Times New Roman"/>
                <a:cs typeface="Times New Roman"/>
              </a:rPr>
              <a:t>know beforehand what the subject </a:t>
            </a:r>
            <a:r>
              <a:rPr dirty="0" sz="1450" spc="-5">
                <a:latin typeface="Times New Roman"/>
                <a:cs typeface="Times New Roman"/>
              </a:rPr>
              <a:t>of </a:t>
            </a:r>
            <a:r>
              <a:rPr dirty="0" sz="1450" spc="-10">
                <a:latin typeface="Times New Roman"/>
                <a:cs typeface="Times New Roman"/>
              </a:rPr>
              <a:t>conversation will be, every  morning the same. </a:t>
            </a:r>
            <a:r>
              <a:rPr dirty="0" sz="1450" spc="-20">
                <a:latin typeface="Times New Roman"/>
                <a:cs typeface="Times New Roman"/>
              </a:rPr>
              <a:t>Usually, </a:t>
            </a:r>
            <a:r>
              <a:rPr dirty="0" sz="1450" spc="-10">
                <a:latin typeface="Times New Roman"/>
                <a:cs typeface="Times New Roman"/>
              </a:rPr>
              <a:t>after breathless inquiries after my health, she  suddenly remembers </a:t>
            </a:r>
            <a:r>
              <a:rPr dirty="0" sz="1450" spc="-5">
                <a:latin typeface="Times New Roman"/>
                <a:cs typeface="Times New Roman"/>
              </a:rPr>
              <a:t>our son, </a:t>
            </a:r>
            <a:r>
              <a:rPr dirty="0" sz="1450" spc="-10">
                <a:latin typeface="Times New Roman"/>
                <a:cs typeface="Times New Roman"/>
              </a:rPr>
              <a:t>the </a:t>
            </a:r>
            <a:r>
              <a:rPr dirty="0" sz="1450" spc="-20">
                <a:latin typeface="Times New Roman"/>
                <a:cs typeface="Times New Roman"/>
              </a:rPr>
              <a:t>officer, </a:t>
            </a:r>
            <a:r>
              <a:rPr dirty="0" sz="1450" spc="-10">
                <a:latin typeface="Times New Roman"/>
                <a:cs typeface="Times New Roman"/>
              </a:rPr>
              <a:t>who is serving in </a:t>
            </a:r>
            <a:r>
              <a:rPr dirty="0" sz="1450" spc="-40">
                <a:latin typeface="Times New Roman"/>
                <a:cs typeface="Times New Roman"/>
              </a:rPr>
              <a:t>Warsaw. </a:t>
            </a:r>
            <a:r>
              <a:rPr dirty="0" sz="1450" spc="-10">
                <a:latin typeface="Times New Roman"/>
                <a:cs typeface="Times New Roman"/>
              </a:rPr>
              <a:t>On the  twentieth </a:t>
            </a:r>
            <a:r>
              <a:rPr dirty="0" sz="1450" spc="-5">
                <a:latin typeface="Times New Roman"/>
                <a:cs typeface="Times New Roman"/>
              </a:rPr>
              <a:t>of </a:t>
            </a:r>
            <a:r>
              <a:rPr dirty="0" sz="1450" spc="-10">
                <a:latin typeface="Times New Roman"/>
                <a:cs typeface="Times New Roman"/>
              </a:rPr>
              <a:t>each month we send him fifty roubles. This is </a:t>
            </a:r>
            <a:r>
              <a:rPr dirty="0" sz="1450" spc="-5">
                <a:latin typeface="Times New Roman"/>
                <a:cs typeface="Times New Roman"/>
              </a:rPr>
              <a:t>our </a:t>
            </a:r>
            <a:r>
              <a:rPr dirty="0" sz="1450" spc="-10">
                <a:latin typeface="Times New Roman"/>
                <a:cs typeface="Times New Roman"/>
              </a:rPr>
              <a:t>chief subject </a:t>
            </a:r>
            <a:r>
              <a:rPr dirty="0" sz="1450" spc="-5">
                <a:latin typeface="Times New Roman"/>
                <a:cs typeface="Times New Roman"/>
              </a:rPr>
              <a:t>of  </a:t>
            </a:r>
            <a:r>
              <a:rPr dirty="0" sz="1450" spc="-10">
                <a:latin typeface="Times New Roman"/>
                <a:cs typeface="Times New Roman"/>
              </a:rPr>
              <a:t>conversation.</a:t>
            </a:r>
            <a:endParaRPr sz="1450">
              <a:latin typeface="Times New Roman"/>
              <a:cs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918"/>
            <a:ext cx="5807710" cy="9496425"/>
          </a:xfrm>
          <a:prstGeom prst="rect">
            <a:avLst/>
          </a:prstGeom>
        </p:spPr>
        <p:txBody>
          <a:bodyPr wrap="square" lIns="0" tIns="114300" rIns="0" bIns="0" rtlCol="0" vert="horz">
            <a:spAutoFit/>
          </a:bodyPr>
          <a:lstStyle/>
          <a:p>
            <a:pPr algn="just" marL="12700">
              <a:lnSpc>
                <a:spcPct val="100000"/>
              </a:lnSpc>
              <a:spcBef>
                <a:spcPts val="900"/>
              </a:spcBef>
            </a:pPr>
            <a:r>
              <a:rPr dirty="0" sz="1450" spc="-10">
                <a:latin typeface="Times New Roman"/>
                <a:cs typeface="Times New Roman"/>
              </a:rPr>
              <a:t>shook his head and said, drawling each word</a:t>
            </a:r>
            <a:r>
              <a:rPr dirty="0" sz="1450" spc="35">
                <a:latin typeface="Times New Roman"/>
                <a:cs typeface="Times New Roman"/>
              </a:rPr>
              <a:t> </a:t>
            </a:r>
            <a:r>
              <a:rPr dirty="0" sz="1450" spc="-10">
                <a:latin typeface="Times New Roman"/>
                <a:cs typeface="Times New Roman"/>
              </a:rPr>
              <a:t>listlessly:</a:t>
            </a:r>
            <a:endParaRPr sz="1450">
              <a:latin typeface="Times New Roman"/>
              <a:cs typeface="Times New Roman"/>
            </a:endParaRPr>
          </a:p>
          <a:p>
            <a:pPr algn="just" marL="268605">
              <a:lnSpc>
                <a:spcPct val="100000"/>
              </a:lnSpc>
              <a:spcBef>
                <a:spcPts val="800"/>
              </a:spcBef>
            </a:pPr>
            <a:r>
              <a:rPr dirty="0" sz="1450" spc="-10">
                <a:latin typeface="Times New Roman"/>
                <a:cs typeface="Times New Roman"/>
              </a:rPr>
              <a:t>"Excuse me, </a:t>
            </a:r>
            <a:r>
              <a:rPr dirty="0" sz="1450" spc="-5">
                <a:latin typeface="Times New Roman"/>
                <a:cs typeface="Times New Roman"/>
              </a:rPr>
              <a:t>but I </a:t>
            </a:r>
            <a:r>
              <a:rPr dirty="0" sz="1450" spc="-10">
                <a:latin typeface="Times New Roman"/>
                <a:cs typeface="Times New Roman"/>
              </a:rPr>
              <a:t>can't </a:t>
            </a:r>
            <a:r>
              <a:rPr dirty="0" sz="1450" spc="-5">
                <a:latin typeface="Times New Roman"/>
                <a:cs typeface="Times New Roman"/>
              </a:rPr>
              <a:t>go.... </a:t>
            </a:r>
            <a:r>
              <a:rPr dirty="0" sz="1450" spc="-10">
                <a:latin typeface="Times New Roman"/>
                <a:cs typeface="Times New Roman"/>
              </a:rPr>
              <a:t>Five minutes ago my </a:t>
            </a:r>
            <a:r>
              <a:rPr dirty="0" sz="1450" spc="-5">
                <a:latin typeface="Times New Roman"/>
                <a:cs typeface="Times New Roman"/>
              </a:rPr>
              <a:t>... </a:t>
            </a:r>
            <a:r>
              <a:rPr dirty="0" sz="1450" spc="-10">
                <a:latin typeface="Times New Roman"/>
                <a:cs typeface="Times New Roman"/>
              </a:rPr>
              <a:t>my son</a:t>
            </a:r>
            <a:r>
              <a:rPr dirty="0" sz="1450" spc="60">
                <a:latin typeface="Times New Roman"/>
                <a:cs typeface="Times New Roman"/>
              </a:rPr>
              <a:t> </a:t>
            </a:r>
            <a:r>
              <a:rPr dirty="0" sz="1450" spc="-10">
                <a:latin typeface="Times New Roman"/>
                <a:cs typeface="Times New Roman"/>
              </a:rPr>
              <a:t>died."</a:t>
            </a:r>
            <a:endParaRPr sz="1450">
              <a:latin typeface="Times New Roman"/>
              <a:cs typeface="Times New Roman"/>
            </a:endParaRPr>
          </a:p>
          <a:p>
            <a:pPr algn="just" marL="12700" marR="5080" indent="255904">
              <a:lnSpc>
                <a:spcPts val="1730"/>
              </a:lnSpc>
              <a:spcBef>
                <a:spcPts val="770"/>
              </a:spcBef>
            </a:pPr>
            <a:r>
              <a:rPr dirty="0" sz="1450" spc="-10">
                <a:latin typeface="Times New Roman"/>
                <a:cs typeface="Times New Roman"/>
              </a:rPr>
              <a:t>"Is that true?" Aboguin whispered, stepping back. "My God, what an awful  moment to come! It's </a:t>
            </a:r>
            <a:r>
              <a:rPr dirty="0" sz="1450" spc="-5">
                <a:latin typeface="Times New Roman"/>
                <a:cs typeface="Times New Roman"/>
              </a:rPr>
              <a:t>a </a:t>
            </a:r>
            <a:r>
              <a:rPr dirty="0" sz="1450" spc="-10">
                <a:latin typeface="Times New Roman"/>
                <a:cs typeface="Times New Roman"/>
              </a:rPr>
              <a:t>terribly fated day </a:t>
            </a:r>
            <a:r>
              <a:rPr dirty="0" sz="1450" spc="-5">
                <a:latin typeface="Times New Roman"/>
                <a:cs typeface="Times New Roman"/>
              </a:rPr>
              <a:t>... </a:t>
            </a:r>
            <a:r>
              <a:rPr dirty="0" sz="1450" spc="-10">
                <a:latin typeface="Times New Roman"/>
                <a:cs typeface="Times New Roman"/>
              </a:rPr>
              <a:t>terribly! What </a:t>
            </a:r>
            <a:r>
              <a:rPr dirty="0" sz="1450" spc="-5">
                <a:latin typeface="Times New Roman"/>
                <a:cs typeface="Times New Roman"/>
              </a:rPr>
              <a:t>a </a:t>
            </a:r>
            <a:r>
              <a:rPr dirty="0" sz="1450" spc="-10">
                <a:latin typeface="Times New Roman"/>
                <a:cs typeface="Times New Roman"/>
              </a:rPr>
              <a:t>coincidence </a:t>
            </a:r>
            <a:r>
              <a:rPr dirty="0" sz="1450" spc="-5">
                <a:latin typeface="Times New Roman"/>
                <a:cs typeface="Times New Roman"/>
              </a:rPr>
              <a:t>...  </a:t>
            </a:r>
            <a:r>
              <a:rPr dirty="0" sz="1450" spc="-10">
                <a:latin typeface="Times New Roman"/>
                <a:cs typeface="Times New Roman"/>
              </a:rPr>
              <a:t>and it might have been </a:t>
            </a:r>
            <a:r>
              <a:rPr dirty="0" sz="1450" spc="-5">
                <a:latin typeface="Times New Roman"/>
                <a:cs typeface="Times New Roman"/>
              </a:rPr>
              <a:t>on</a:t>
            </a:r>
            <a:r>
              <a:rPr dirty="0" sz="1450" spc="20">
                <a:latin typeface="Times New Roman"/>
                <a:cs typeface="Times New Roman"/>
              </a:rPr>
              <a:t> </a:t>
            </a:r>
            <a:r>
              <a:rPr dirty="0" sz="1450" spc="-10">
                <a:latin typeface="Times New Roman"/>
                <a:cs typeface="Times New Roman"/>
              </a:rPr>
              <a:t>purpose!"</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Aboguin took hold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handle and drooped his head in meditation.  Evidently </a:t>
            </a:r>
            <a:r>
              <a:rPr dirty="0" sz="1450" spc="-5">
                <a:latin typeface="Times New Roman"/>
                <a:cs typeface="Times New Roman"/>
              </a:rPr>
              <a:t>he </a:t>
            </a:r>
            <a:r>
              <a:rPr dirty="0" sz="1450" spc="-10">
                <a:latin typeface="Times New Roman"/>
                <a:cs typeface="Times New Roman"/>
              </a:rPr>
              <a:t>was hesitating, </a:t>
            </a:r>
            <a:r>
              <a:rPr dirty="0" sz="1450" spc="-5">
                <a:latin typeface="Times New Roman"/>
                <a:cs typeface="Times New Roman"/>
              </a:rPr>
              <a:t>not </a:t>
            </a:r>
            <a:r>
              <a:rPr dirty="0" sz="1450" spc="-10">
                <a:latin typeface="Times New Roman"/>
                <a:cs typeface="Times New Roman"/>
              </a:rPr>
              <a:t>knowing whether to </a:t>
            </a:r>
            <a:r>
              <a:rPr dirty="0" sz="1450" spc="-5">
                <a:latin typeface="Times New Roman"/>
                <a:cs typeface="Times New Roman"/>
              </a:rPr>
              <a:t>go </a:t>
            </a:r>
            <a:r>
              <a:rPr dirty="0" sz="1450" spc="-30">
                <a:latin typeface="Times New Roman"/>
                <a:cs typeface="Times New Roman"/>
              </a:rPr>
              <a:t>away, </a:t>
            </a:r>
            <a:r>
              <a:rPr dirty="0" sz="1450" spc="-5">
                <a:latin typeface="Times New Roman"/>
                <a:cs typeface="Times New Roman"/>
              </a:rPr>
              <a:t>or </a:t>
            </a:r>
            <a:r>
              <a:rPr dirty="0" sz="1450" spc="-10">
                <a:latin typeface="Times New Roman"/>
                <a:cs typeface="Times New Roman"/>
              </a:rPr>
              <a:t>to ask the  doctor once</a:t>
            </a:r>
            <a:r>
              <a:rPr dirty="0" sz="1450" spc="-5">
                <a:latin typeface="Times New Roman"/>
                <a:cs typeface="Times New Roman"/>
              </a:rPr>
              <a:t> </a:t>
            </a:r>
            <a:r>
              <a:rPr dirty="0" sz="1450" spc="-10">
                <a:latin typeface="Times New Roman"/>
                <a:cs typeface="Times New Roman"/>
              </a:rPr>
              <a:t>more.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"Listen," </a:t>
            </a:r>
            <a:r>
              <a:rPr dirty="0" sz="1450" spc="-5">
                <a:latin typeface="Times New Roman"/>
                <a:cs typeface="Times New Roman"/>
              </a:rPr>
              <a:t>he </a:t>
            </a:r>
            <a:r>
              <a:rPr dirty="0" sz="1450" spc="-10">
                <a:latin typeface="Times New Roman"/>
                <a:cs typeface="Times New Roman"/>
              </a:rPr>
              <a:t>said </a:t>
            </a:r>
            <a:r>
              <a:rPr dirty="0" sz="1450" spc="-20">
                <a:latin typeface="Times New Roman"/>
                <a:cs typeface="Times New Roman"/>
              </a:rPr>
              <a:t>eagerly, </a:t>
            </a:r>
            <a:r>
              <a:rPr dirty="0" sz="1450" spc="-10">
                <a:latin typeface="Times New Roman"/>
                <a:cs typeface="Times New Roman"/>
              </a:rPr>
              <a:t>seizing Kirilov </a:t>
            </a:r>
            <a:r>
              <a:rPr dirty="0" sz="1450" spc="-5">
                <a:latin typeface="Times New Roman"/>
                <a:cs typeface="Times New Roman"/>
              </a:rPr>
              <a:t>by </a:t>
            </a:r>
            <a:r>
              <a:rPr dirty="0" sz="1450" spc="-10">
                <a:latin typeface="Times New Roman"/>
                <a:cs typeface="Times New Roman"/>
              </a:rPr>
              <a:t>the sleeve. "I fully understand  </a:t>
            </a:r>
            <a:r>
              <a:rPr dirty="0" sz="1450" spc="-5">
                <a:latin typeface="Times New Roman"/>
                <a:cs typeface="Times New Roman"/>
              </a:rPr>
              <a:t>your </a:t>
            </a:r>
            <a:r>
              <a:rPr dirty="0" sz="1450" spc="-10">
                <a:latin typeface="Times New Roman"/>
                <a:cs typeface="Times New Roman"/>
              </a:rPr>
              <a:t>state! God knows I'm ashamed to try to hold </a:t>
            </a:r>
            <a:r>
              <a:rPr dirty="0" sz="1450" spc="-5">
                <a:latin typeface="Times New Roman"/>
                <a:cs typeface="Times New Roman"/>
              </a:rPr>
              <a:t>your </a:t>
            </a:r>
            <a:r>
              <a:rPr dirty="0" sz="1450" spc="-10">
                <a:latin typeface="Times New Roman"/>
                <a:cs typeface="Times New Roman"/>
              </a:rPr>
              <a:t>attention at such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but </a:t>
            </a:r>
            <a:r>
              <a:rPr dirty="0" sz="1450" spc="-10">
                <a:latin typeface="Times New Roman"/>
                <a:cs typeface="Times New Roman"/>
              </a:rPr>
              <a:t>what can </a:t>
            </a:r>
            <a:r>
              <a:rPr dirty="0" sz="1450" spc="-5">
                <a:latin typeface="Times New Roman"/>
                <a:cs typeface="Times New Roman"/>
              </a:rPr>
              <a:t>I do? </a:t>
            </a:r>
            <a:r>
              <a:rPr dirty="0" sz="1450" spc="-10">
                <a:latin typeface="Times New Roman"/>
                <a:cs typeface="Times New Roman"/>
              </a:rPr>
              <a:t>Think yourself—who can </a:t>
            </a:r>
            <a:r>
              <a:rPr dirty="0" sz="1450" spc="-5">
                <a:latin typeface="Times New Roman"/>
                <a:cs typeface="Times New Roman"/>
              </a:rPr>
              <a:t>I go </a:t>
            </a:r>
            <a:r>
              <a:rPr dirty="0" sz="1450" spc="-10">
                <a:latin typeface="Times New Roman"/>
                <a:cs typeface="Times New Roman"/>
              </a:rPr>
              <a:t>to? There isn't  another doctor here besides </a:t>
            </a:r>
            <a:r>
              <a:rPr dirty="0" sz="1450" spc="-5">
                <a:latin typeface="Times New Roman"/>
                <a:cs typeface="Times New Roman"/>
              </a:rPr>
              <a:t>you. </a:t>
            </a:r>
            <a:r>
              <a:rPr dirty="0" sz="1450" spc="-10">
                <a:latin typeface="Times New Roman"/>
                <a:cs typeface="Times New Roman"/>
              </a:rPr>
              <a:t>For heaven's sake come. I'm </a:t>
            </a:r>
            <a:r>
              <a:rPr dirty="0" sz="1450" spc="-5">
                <a:latin typeface="Times New Roman"/>
                <a:cs typeface="Times New Roman"/>
              </a:rPr>
              <a:t>not </a:t>
            </a:r>
            <a:r>
              <a:rPr dirty="0" sz="1450" spc="-10">
                <a:latin typeface="Times New Roman"/>
                <a:cs typeface="Times New Roman"/>
              </a:rPr>
              <a:t>asking for  myself. It's </a:t>
            </a:r>
            <a:r>
              <a:rPr dirty="0" sz="1450" spc="-5">
                <a:latin typeface="Times New Roman"/>
                <a:cs typeface="Times New Roman"/>
              </a:rPr>
              <a:t>not I </a:t>
            </a:r>
            <a:r>
              <a:rPr dirty="0" sz="1450" spc="-10">
                <a:latin typeface="Times New Roman"/>
                <a:cs typeface="Times New Roman"/>
              </a:rPr>
              <a:t>that's</a:t>
            </a:r>
            <a:r>
              <a:rPr dirty="0" sz="1450">
                <a:latin typeface="Times New Roman"/>
                <a:cs typeface="Times New Roman"/>
              </a:rPr>
              <a:t> </a:t>
            </a:r>
            <a:r>
              <a:rPr dirty="0" sz="1450" spc="-10">
                <a:latin typeface="Times New Roman"/>
                <a:cs typeface="Times New Roman"/>
              </a:rPr>
              <a:t>ill!"</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Silence began. Kirilov turned his back to Aboguin, stood still for </a:t>
            </a:r>
            <a:r>
              <a:rPr dirty="0" sz="1450" spc="-5">
                <a:latin typeface="Times New Roman"/>
                <a:cs typeface="Times New Roman"/>
              </a:rPr>
              <a:t>a </a:t>
            </a:r>
            <a:r>
              <a:rPr dirty="0" sz="1450" spc="-10">
                <a:latin typeface="Times New Roman"/>
                <a:cs typeface="Times New Roman"/>
              </a:rPr>
              <a:t>while  and slowly went </a:t>
            </a:r>
            <a:r>
              <a:rPr dirty="0" sz="1450" spc="-5">
                <a:latin typeface="Times New Roman"/>
                <a:cs typeface="Times New Roman"/>
              </a:rPr>
              <a:t>out of </a:t>
            </a:r>
            <a:r>
              <a:rPr dirty="0" sz="1450" spc="-10">
                <a:latin typeface="Times New Roman"/>
                <a:cs typeface="Times New Roman"/>
              </a:rPr>
              <a:t>the hall into the drawing-room. </a:t>
            </a:r>
            <a:r>
              <a:rPr dirty="0" sz="1450" spc="-60">
                <a:latin typeface="Times New Roman"/>
                <a:cs typeface="Times New Roman"/>
              </a:rPr>
              <a:t>To </a:t>
            </a:r>
            <a:r>
              <a:rPr dirty="0" sz="1450" spc="-10">
                <a:latin typeface="Times New Roman"/>
                <a:cs typeface="Times New Roman"/>
              </a:rPr>
              <a:t>judge </a:t>
            </a:r>
            <a:r>
              <a:rPr dirty="0" sz="1450" spc="-5">
                <a:latin typeface="Times New Roman"/>
                <a:cs typeface="Times New Roman"/>
              </a:rPr>
              <a:t>by </a:t>
            </a:r>
            <a:r>
              <a:rPr dirty="0" sz="1450" spc="-10">
                <a:latin typeface="Times New Roman"/>
                <a:cs typeface="Times New Roman"/>
              </a:rPr>
              <a:t>his  uncertain, machine-like movement, and </a:t>
            </a:r>
            <a:r>
              <a:rPr dirty="0" sz="1450" spc="-5">
                <a:latin typeface="Times New Roman"/>
                <a:cs typeface="Times New Roman"/>
              </a:rPr>
              <a:t>by </a:t>
            </a:r>
            <a:r>
              <a:rPr dirty="0" sz="1450" spc="-10">
                <a:latin typeface="Times New Roman"/>
                <a:cs typeface="Times New Roman"/>
              </a:rPr>
              <a:t>the attentiveness with which </a:t>
            </a:r>
            <a:r>
              <a:rPr dirty="0" sz="1450" spc="-5">
                <a:latin typeface="Times New Roman"/>
                <a:cs typeface="Times New Roman"/>
              </a:rPr>
              <a:t>he  </a:t>
            </a:r>
            <a:r>
              <a:rPr dirty="0" sz="1450" spc="-10">
                <a:latin typeface="Times New Roman"/>
                <a:cs typeface="Times New Roman"/>
              </a:rPr>
              <a:t>arranged the hanging shade </a:t>
            </a:r>
            <a:r>
              <a:rPr dirty="0" sz="1450" spc="-5">
                <a:latin typeface="Times New Roman"/>
                <a:cs typeface="Times New Roman"/>
              </a:rPr>
              <a:t>on </a:t>
            </a:r>
            <a:r>
              <a:rPr dirty="0" sz="1450" spc="-10">
                <a:latin typeface="Times New Roman"/>
                <a:cs typeface="Times New Roman"/>
              </a:rPr>
              <a:t>the unlighted lamp in the drawing-room and  consulted </a:t>
            </a:r>
            <a:r>
              <a:rPr dirty="0" sz="1450" spc="-5">
                <a:latin typeface="Times New Roman"/>
                <a:cs typeface="Times New Roman"/>
              </a:rPr>
              <a:t>a </a:t>
            </a:r>
            <a:r>
              <a:rPr dirty="0" sz="1450" spc="-10">
                <a:latin typeface="Times New Roman"/>
                <a:cs typeface="Times New Roman"/>
              </a:rPr>
              <a:t>thick </a:t>
            </a:r>
            <a:r>
              <a:rPr dirty="0" sz="1450" spc="-5">
                <a:latin typeface="Times New Roman"/>
                <a:cs typeface="Times New Roman"/>
              </a:rPr>
              <a:t>book </a:t>
            </a:r>
            <a:r>
              <a:rPr dirty="0" sz="1450" spc="-10">
                <a:latin typeface="Times New Roman"/>
                <a:cs typeface="Times New Roman"/>
              </a:rPr>
              <a:t>which lay </a:t>
            </a:r>
            <a:r>
              <a:rPr dirty="0" sz="1450" spc="-5">
                <a:latin typeface="Times New Roman"/>
                <a:cs typeface="Times New Roman"/>
              </a:rPr>
              <a:t>on </a:t>
            </a:r>
            <a:r>
              <a:rPr dirty="0" sz="1450" spc="-10">
                <a:latin typeface="Times New Roman"/>
                <a:cs typeface="Times New Roman"/>
              </a:rPr>
              <a:t>the table—at such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he </a:t>
            </a:r>
            <a:r>
              <a:rPr dirty="0" sz="1450" spc="-10">
                <a:latin typeface="Times New Roman"/>
                <a:cs typeface="Times New Roman"/>
              </a:rPr>
              <a:t>had  neither purpose </a:t>
            </a:r>
            <a:r>
              <a:rPr dirty="0" sz="1450" spc="-5">
                <a:latin typeface="Times New Roman"/>
                <a:cs typeface="Times New Roman"/>
              </a:rPr>
              <a:t>nor </a:t>
            </a:r>
            <a:r>
              <a:rPr dirty="0" sz="1450" spc="-10">
                <a:latin typeface="Times New Roman"/>
                <a:cs typeface="Times New Roman"/>
              </a:rPr>
              <a:t>desire, </a:t>
            </a:r>
            <a:r>
              <a:rPr dirty="0" sz="1450" spc="-5">
                <a:latin typeface="Times New Roman"/>
                <a:cs typeface="Times New Roman"/>
              </a:rPr>
              <a:t>nor </a:t>
            </a:r>
            <a:r>
              <a:rPr dirty="0" sz="1450" spc="-10">
                <a:latin typeface="Times New Roman"/>
                <a:cs typeface="Times New Roman"/>
              </a:rPr>
              <a:t>did </a:t>
            </a:r>
            <a:r>
              <a:rPr dirty="0" sz="1450" spc="-5">
                <a:latin typeface="Times New Roman"/>
                <a:cs typeface="Times New Roman"/>
              </a:rPr>
              <a:t>he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anything, and probably had  already forgotten that there was </a:t>
            </a:r>
            <a:r>
              <a:rPr dirty="0" sz="1450" spc="-5">
                <a:latin typeface="Times New Roman"/>
                <a:cs typeface="Times New Roman"/>
              </a:rPr>
              <a:t>a </a:t>
            </a:r>
            <a:r>
              <a:rPr dirty="0" sz="1450" spc="-10">
                <a:latin typeface="Times New Roman"/>
                <a:cs typeface="Times New Roman"/>
              </a:rPr>
              <a:t>stranger standing in his hall. The gloom and  the quiet </a:t>
            </a:r>
            <a:r>
              <a:rPr dirty="0" sz="1450" spc="-5">
                <a:latin typeface="Times New Roman"/>
                <a:cs typeface="Times New Roman"/>
              </a:rPr>
              <a:t>of </a:t>
            </a:r>
            <a:r>
              <a:rPr dirty="0" sz="1450" spc="-10">
                <a:latin typeface="Times New Roman"/>
                <a:cs typeface="Times New Roman"/>
              </a:rPr>
              <a:t>the drawing-room apparently increased his </a:t>
            </a:r>
            <a:r>
              <a:rPr dirty="0" sz="1450" spc="-20">
                <a:latin typeface="Times New Roman"/>
                <a:cs typeface="Times New Roman"/>
              </a:rPr>
              <a:t>insanity.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went  from the drawing-room to his study </a:t>
            </a:r>
            <a:r>
              <a:rPr dirty="0" sz="1450" spc="-5">
                <a:latin typeface="Times New Roman"/>
                <a:cs typeface="Times New Roman"/>
              </a:rPr>
              <a:t>he </a:t>
            </a:r>
            <a:r>
              <a:rPr dirty="0" sz="1450" spc="-10">
                <a:latin typeface="Times New Roman"/>
                <a:cs typeface="Times New Roman"/>
              </a:rPr>
              <a:t>raised his right </a:t>
            </a:r>
            <a:r>
              <a:rPr dirty="0" sz="1450" spc="-5">
                <a:latin typeface="Times New Roman"/>
                <a:cs typeface="Times New Roman"/>
              </a:rPr>
              <a:t>foot </a:t>
            </a:r>
            <a:r>
              <a:rPr dirty="0" sz="1450" spc="-10">
                <a:latin typeface="Times New Roman"/>
                <a:cs typeface="Times New Roman"/>
              </a:rPr>
              <a:t>higher than </a:t>
            </a:r>
            <a:r>
              <a:rPr dirty="0" sz="1450" spc="-5">
                <a:latin typeface="Times New Roman"/>
                <a:cs typeface="Times New Roman"/>
              </a:rPr>
              <a:t>he  </a:t>
            </a:r>
            <a:r>
              <a:rPr dirty="0" sz="1450" spc="-10">
                <a:latin typeface="Times New Roman"/>
                <a:cs typeface="Times New Roman"/>
              </a:rPr>
              <a:t>need, felt with his hands for the door-posts, and then </a:t>
            </a:r>
            <a:r>
              <a:rPr dirty="0" sz="1450" spc="-5">
                <a:latin typeface="Times New Roman"/>
                <a:cs typeface="Times New Roman"/>
              </a:rPr>
              <a:t>one </a:t>
            </a:r>
            <a:r>
              <a:rPr dirty="0" sz="1450" spc="-10">
                <a:latin typeface="Times New Roman"/>
                <a:cs typeface="Times New Roman"/>
              </a:rPr>
              <a:t>felt </a:t>
            </a:r>
            <a:r>
              <a:rPr dirty="0" sz="1450" spc="-5">
                <a:latin typeface="Times New Roman"/>
                <a:cs typeface="Times New Roman"/>
              </a:rPr>
              <a:t>a </a:t>
            </a:r>
            <a:r>
              <a:rPr dirty="0" sz="1450" spc="-10">
                <a:latin typeface="Times New Roman"/>
                <a:cs typeface="Times New Roman"/>
              </a:rPr>
              <a:t>certain  perplexity in his whole figure, as though </a:t>
            </a:r>
            <a:r>
              <a:rPr dirty="0" sz="1450" spc="-5">
                <a:latin typeface="Times New Roman"/>
                <a:cs typeface="Times New Roman"/>
              </a:rPr>
              <a:t>he </a:t>
            </a:r>
            <a:r>
              <a:rPr dirty="0" sz="1450" spc="-10">
                <a:latin typeface="Times New Roman"/>
                <a:cs typeface="Times New Roman"/>
              </a:rPr>
              <a:t>had entered </a:t>
            </a:r>
            <a:r>
              <a:rPr dirty="0" sz="1450" spc="-5">
                <a:latin typeface="Times New Roman"/>
                <a:cs typeface="Times New Roman"/>
              </a:rPr>
              <a:t>a </a:t>
            </a:r>
            <a:r>
              <a:rPr dirty="0" sz="1450" spc="-10">
                <a:latin typeface="Times New Roman"/>
                <a:cs typeface="Times New Roman"/>
              </a:rPr>
              <a:t>strange house </a:t>
            </a:r>
            <a:r>
              <a:rPr dirty="0" sz="1450" spc="-5">
                <a:latin typeface="Times New Roman"/>
                <a:cs typeface="Times New Roman"/>
              </a:rPr>
              <a:t>by  </a:t>
            </a:r>
            <a:r>
              <a:rPr dirty="0" sz="1450" spc="-10">
                <a:latin typeface="Times New Roman"/>
                <a:cs typeface="Times New Roman"/>
              </a:rPr>
              <a:t>chance, </a:t>
            </a:r>
            <a:r>
              <a:rPr dirty="0" sz="1450" spc="-5">
                <a:latin typeface="Times New Roman"/>
                <a:cs typeface="Times New Roman"/>
              </a:rPr>
              <a:t>or </a:t>
            </a:r>
            <a:r>
              <a:rPr dirty="0" sz="1450" spc="-10">
                <a:latin typeface="Times New Roman"/>
                <a:cs typeface="Times New Roman"/>
              </a:rPr>
              <a:t>for the first time in his life had </a:t>
            </a:r>
            <a:r>
              <a:rPr dirty="0" sz="1450" spc="-5">
                <a:latin typeface="Times New Roman"/>
                <a:cs typeface="Times New Roman"/>
              </a:rPr>
              <a:t>got drunk, </a:t>
            </a:r>
            <a:r>
              <a:rPr dirty="0" sz="1450" spc="-10">
                <a:latin typeface="Times New Roman"/>
                <a:cs typeface="Times New Roman"/>
              </a:rPr>
              <a:t>and now was giving  himself </a:t>
            </a:r>
            <a:r>
              <a:rPr dirty="0" sz="1450" spc="-5">
                <a:latin typeface="Times New Roman"/>
                <a:cs typeface="Times New Roman"/>
              </a:rPr>
              <a:t>up </a:t>
            </a:r>
            <a:r>
              <a:rPr dirty="0" sz="1450" spc="-10">
                <a:latin typeface="Times New Roman"/>
                <a:cs typeface="Times New Roman"/>
              </a:rPr>
              <a:t>in bewilderment to the new sensation. A wide line </a:t>
            </a:r>
            <a:r>
              <a:rPr dirty="0" sz="1450" spc="-5">
                <a:latin typeface="Times New Roman"/>
                <a:cs typeface="Times New Roman"/>
              </a:rPr>
              <a:t>of </a:t>
            </a:r>
            <a:r>
              <a:rPr dirty="0" sz="1450" spc="-10">
                <a:latin typeface="Times New Roman"/>
                <a:cs typeface="Times New Roman"/>
              </a:rPr>
              <a:t>light stretched  across the bookshelves </a:t>
            </a:r>
            <a:r>
              <a:rPr dirty="0" sz="1450" spc="-5">
                <a:latin typeface="Times New Roman"/>
                <a:cs typeface="Times New Roman"/>
              </a:rPr>
              <a:t>on one </a:t>
            </a:r>
            <a:r>
              <a:rPr dirty="0" sz="1450" spc="-10">
                <a:latin typeface="Times New Roman"/>
                <a:cs typeface="Times New Roman"/>
              </a:rPr>
              <a:t>wall </a:t>
            </a:r>
            <a:r>
              <a:rPr dirty="0" sz="1450" spc="-5">
                <a:latin typeface="Times New Roman"/>
                <a:cs typeface="Times New Roman"/>
              </a:rPr>
              <a:t>of </a:t>
            </a:r>
            <a:r>
              <a:rPr dirty="0" sz="1450" spc="-10">
                <a:latin typeface="Times New Roman"/>
                <a:cs typeface="Times New Roman"/>
              </a:rPr>
              <a:t>the study; this light, together with the  heavy stifling smell </a:t>
            </a:r>
            <a:r>
              <a:rPr dirty="0" sz="1450" spc="-5">
                <a:latin typeface="Times New Roman"/>
                <a:cs typeface="Times New Roman"/>
              </a:rPr>
              <a:t>of </a:t>
            </a:r>
            <a:r>
              <a:rPr dirty="0" sz="1450" spc="-10">
                <a:latin typeface="Times New Roman"/>
                <a:cs typeface="Times New Roman"/>
              </a:rPr>
              <a:t>carbolic acid and ether came from the </a:t>
            </a:r>
            <a:r>
              <a:rPr dirty="0" sz="1450" spc="-5">
                <a:latin typeface="Times New Roman"/>
                <a:cs typeface="Times New Roman"/>
              </a:rPr>
              <a:t>door </a:t>
            </a:r>
            <a:r>
              <a:rPr dirty="0" sz="1450" spc="-10">
                <a:latin typeface="Times New Roman"/>
                <a:cs typeface="Times New Roman"/>
              </a:rPr>
              <a:t>ajar that led  from the study into the bed-room.... The doctor sank into </a:t>
            </a:r>
            <a:r>
              <a:rPr dirty="0" sz="1450" spc="-5">
                <a:latin typeface="Times New Roman"/>
                <a:cs typeface="Times New Roman"/>
              </a:rPr>
              <a:t>a </a:t>
            </a:r>
            <a:r>
              <a:rPr dirty="0" sz="1450" spc="-10">
                <a:latin typeface="Times New Roman"/>
                <a:cs typeface="Times New Roman"/>
              </a:rPr>
              <a:t>chair before the  table; for </a:t>
            </a:r>
            <a:r>
              <a:rPr dirty="0" sz="1450" spc="-5">
                <a:latin typeface="Times New Roman"/>
                <a:cs typeface="Times New Roman"/>
              </a:rPr>
              <a:t>a </a:t>
            </a:r>
            <a:r>
              <a:rPr dirty="0" sz="1450" spc="-10">
                <a:latin typeface="Times New Roman"/>
                <a:cs typeface="Times New Roman"/>
              </a:rPr>
              <a:t>while </a:t>
            </a:r>
            <a:r>
              <a:rPr dirty="0" sz="1450" spc="-5">
                <a:latin typeface="Times New Roman"/>
                <a:cs typeface="Times New Roman"/>
              </a:rPr>
              <a:t>he </a:t>
            </a:r>
            <a:r>
              <a:rPr dirty="0" sz="1450" spc="-10">
                <a:latin typeface="Times New Roman"/>
                <a:cs typeface="Times New Roman"/>
              </a:rPr>
              <a:t>looked drowsily at the shining </a:t>
            </a:r>
            <a:r>
              <a:rPr dirty="0" sz="1450" spc="-5">
                <a:latin typeface="Times New Roman"/>
                <a:cs typeface="Times New Roman"/>
              </a:rPr>
              <a:t>books, </a:t>
            </a:r>
            <a:r>
              <a:rPr dirty="0" sz="1450" spc="-10">
                <a:latin typeface="Times New Roman"/>
                <a:cs typeface="Times New Roman"/>
              </a:rPr>
              <a:t>then rose and went  into the</a:t>
            </a:r>
            <a:r>
              <a:rPr dirty="0" sz="1450" spc="-5">
                <a:latin typeface="Times New Roman"/>
                <a:cs typeface="Times New Roman"/>
              </a:rPr>
              <a:t> </a:t>
            </a:r>
            <a:r>
              <a:rPr dirty="0" sz="1450" spc="-10">
                <a:latin typeface="Times New Roman"/>
                <a:cs typeface="Times New Roman"/>
              </a:rPr>
              <a:t>bed-room.</a:t>
            </a:r>
            <a:endParaRPr sz="1450">
              <a:latin typeface="Times New Roman"/>
              <a:cs typeface="Times New Roman"/>
            </a:endParaRPr>
          </a:p>
          <a:p>
            <a:pPr algn="just" marL="12700" marR="5715" indent="255904">
              <a:lnSpc>
                <a:spcPts val="1730"/>
              </a:lnSpc>
              <a:spcBef>
                <a:spcPts val="765"/>
              </a:spcBef>
            </a:pPr>
            <a:r>
              <a:rPr dirty="0" sz="1450" spc="-10">
                <a:latin typeface="Times New Roman"/>
                <a:cs typeface="Times New Roman"/>
              </a:rPr>
              <a:t>Here, in the bed-room, dead quiet reigned. Everything, down to the last  trifle, spoke eloquently </a:t>
            </a:r>
            <a:r>
              <a:rPr dirty="0" sz="1450" spc="-5">
                <a:latin typeface="Times New Roman"/>
                <a:cs typeface="Times New Roman"/>
              </a:rPr>
              <a:t>of </a:t>
            </a:r>
            <a:r>
              <a:rPr dirty="0" sz="1450" spc="-10">
                <a:latin typeface="Times New Roman"/>
                <a:cs typeface="Times New Roman"/>
              </a:rPr>
              <a:t>the tempest undergone, </a:t>
            </a:r>
            <a:r>
              <a:rPr dirty="0" sz="1450" spc="-5">
                <a:latin typeface="Times New Roman"/>
                <a:cs typeface="Times New Roman"/>
              </a:rPr>
              <a:t>of </a:t>
            </a:r>
            <a:r>
              <a:rPr dirty="0" sz="1450" spc="-10">
                <a:latin typeface="Times New Roman"/>
                <a:cs typeface="Times New Roman"/>
              </a:rPr>
              <a:t>weariness, and  everything rested. The candle which stood among </a:t>
            </a:r>
            <a:r>
              <a:rPr dirty="0" sz="1450" spc="-5">
                <a:latin typeface="Times New Roman"/>
                <a:cs typeface="Times New Roman"/>
              </a:rPr>
              <a:t>a </a:t>
            </a:r>
            <a:r>
              <a:rPr dirty="0" sz="1450" spc="-10">
                <a:latin typeface="Times New Roman"/>
                <a:cs typeface="Times New Roman"/>
              </a:rPr>
              <a:t>close crowd </a:t>
            </a:r>
            <a:r>
              <a:rPr dirty="0" sz="1450" spc="-5">
                <a:latin typeface="Times New Roman"/>
                <a:cs typeface="Times New Roman"/>
              </a:rPr>
              <a:t>of </a:t>
            </a:r>
            <a:r>
              <a:rPr dirty="0" sz="1450" spc="-10">
                <a:latin typeface="Times New Roman"/>
                <a:cs typeface="Times New Roman"/>
              </a:rPr>
              <a:t>phials,  boxes and jars </a:t>
            </a:r>
            <a:r>
              <a:rPr dirty="0" sz="1450" spc="-5">
                <a:latin typeface="Times New Roman"/>
                <a:cs typeface="Times New Roman"/>
              </a:rPr>
              <a:t>on </a:t>
            </a:r>
            <a:r>
              <a:rPr dirty="0" sz="1450" spc="-10">
                <a:latin typeface="Times New Roman"/>
                <a:cs typeface="Times New Roman"/>
              </a:rPr>
              <a:t>the stool and the big lamp </a:t>
            </a:r>
            <a:r>
              <a:rPr dirty="0" sz="1450" spc="-5">
                <a:latin typeface="Times New Roman"/>
                <a:cs typeface="Times New Roman"/>
              </a:rPr>
              <a:t>on </a:t>
            </a:r>
            <a:r>
              <a:rPr dirty="0" sz="1450" spc="-10">
                <a:latin typeface="Times New Roman"/>
                <a:cs typeface="Times New Roman"/>
              </a:rPr>
              <a:t>the chest </a:t>
            </a:r>
            <a:r>
              <a:rPr dirty="0" sz="1450" spc="-5">
                <a:latin typeface="Times New Roman"/>
                <a:cs typeface="Times New Roman"/>
              </a:rPr>
              <a:t>of </a:t>
            </a:r>
            <a:r>
              <a:rPr dirty="0" sz="1450" spc="-10">
                <a:latin typeface="Times New Roman"/>
                <a:cs typeface="Times New Roman"/>
              </a:rPr>
              <a:t>drawers brightly lit  the room. On the bed,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window, </a:t>
            </a:r>
            <a:r>
              <a:rPr dirty="0" sz="1450" spc="-10">
                <a:latin typeface="Times New Roman"/>
                <a:cs typeface="Times New Roman"/>
              </a:rPr>
              <a:t>the </a:t>
            </a:r>
            <a:r>
              <a:rPr dirty="0" sz="1450" spc="-5">
                <a:latin typeface="Times New Roman"/>
                <a:cs typeface="Times New Roman"/>
              </a:rPr>
              <a:t>boy </a:t>
            </a:r>
            <a:r>
              <a:rPr dirty="0" sz="1450" spc="-10">
                <a:latin typeface="Times New Roman"/>
                <a:cs typeface="Times New Roman"/>
              </a:rPr>
              <a:t>lay open-eyed, with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wonder </a:t>
            </a:r>
            <a:r>
              <a:rPr dirty="0" sz="1450" spc="-5">
                <a:latin typeface="Times New Roman"/>
                <a:cs typeface="Times New Roman"/>
              </a:rPr>
              <a:t>on </a:t>
            </a:r>
            <a:r>
              <a:rPr dirty="0" sz="1450" spc="-10">
                <a:latin typeface="Times New Roman"/>
                <a:cs typeface="Times New Roman"/>
              </a:rPr>
              <a:t>his face. He did </a:t>
            </a:r>
            <a:r>
              <a:rPr dirty="0" sz="1450" spc="-5">
                <a:latin typeface="Times New Roman"/>
                <a:cs typeface="Times New Roman"/>
              </a:rPr>
              <a:t>not </a:t>
            </a:r>
            <a:r>
              <a:rPr dirty="0" sz="1450" spc="-10">
                <a:latin typeface="Times New Roman"/>
                <a:cs typeface="Times New Roman"/>
              </a:rPr>
              <a:t>move, </a:t>
            </a:r>
            <a:r>
              <a:rPr dirty="0" sz="1450" spc="-5">
                <a:latin typeface="Times New Roman"/>
                <a:cs typeface="Times New Roman"/>
              </a:rPr>
              <a:t>but </a:t>
            </a:r>
            <a:r>
              <a:rPr dirty="0" sz="1450" spc="-10">
                <a:latin typeface="Times New Roman"/>
                <a:cs typeface="Times New Roman"/>
              </a:rPr>
              <a:t>it seemed that his open eyes became  darker and darker every second and sank into his skull. Having laid her hands  </a:t>
            </a:r>
            <a:r>
              <a:rPr dirty="0" sz="1450" spc="-5">
                <a:latin typeface="Times New Roman"/>
                <a:cs typeface="Times New Roman"/>
              </a:rPr>
              <a:t>on </a:t>
            </a:r>
            <a:r>
              <a:rPr dirty="0" sz="1450" spc="-10">
                <a:latin typeface="Times New Roman"/>
                <a:cs typeface="Times New Roman"/>
              </a:rPr>
              <a:t>his </a:t>
            </a:r>
            <a:r>
              <a:rPr dirty="0" sz="1450" spc="-5">
                <a:latin typeface="Times New Roman"/>
                <a:cs typeface="Times New Roman"/>
              </a:rPr>
              <a:t>body </a:t>
            </a:r>
            <a:r>
              <a:rPr dirty="0" sz="1450" spc="-10">
                <a:latin typeface="Times New Roman"/>
                <a:cs typeface="Times New Roman"/>
              </a:rPr>
              <a:t>and hid her face in the folds </a:t>
            </a:r>
            <a:r>
              <a:rPr dirty="0" sz="1450" spc="-5">
                <a:latin typeface="Times New Roman"/>
                <a:cs typeface="Times New Roman"/>
              </a:rPr>
              <a:t>of </a:t>
            </a:r>
            <a:r>
              <a:rPr dirty="0" sz="1450" spc="-10">
                <a:latin typeface="Times New Roman"/>
                <a:cs typeface="Times New Roman"/>
              </a:rPr>
              <a:t>the bed-clothes, the mother now  was</a:t>
            </a:r>
            <a:r>
              <a:rPr dirty="0" sz="1450" spc="225">
                <a:latin typeface="Times New Roman"/>
                <a:cs typeface="Times New Roman"/>
              </a:rPr>
              <a:t> </a:t>
            </a:r>
            <a:r>
              <a:rPr dirty="0" sz="1450" spc="-5">
                <a:latin typeface="Times New Roman"/>
                <a:cs typeface="Times New Roman"/>
              </a:rPr>
              <a:t>on</a:t>
            </a:r>
            <a:r>
              <a:rPr dirty="0" sz="1450" spc="229">
                <a:latin typeface="Times New Roman"/>
                <a:cs typeface="Times New Roman"/>
              </a:rPr>
              <a:t> </a:t>
            </a:r>
            <a:r>
              <a:rPr dirty="0" sz="1450" spc="-10">
                <a:latin typeface="Times New Roman"/>
                <a:cs typeface="Times New Roman"/>
              </a:rPr>
              <a:t>her</a:t>
            </a:r>
            <a:r>
              <a:rPr dirty="0" sz="1450" spc="225">
                <a:latin typeface="Times New Roman"/>
                <a:cs typeface="Times New Roman"/>
              </a:rPr>
              <a:t> </a:t>
            </a:r>
            <a:r>
              <a:rPr dirty="0" sz="1450" spc="-10">
                <a:latin typeface="Times New Roman"/>
                <a:cs typeface="Times New Roman"/>
              </a:rPr>
              <a:t>knees</a:t>
            </a:r>
            <a:r>
              <a:rPr dirty="0" sz="1450" spc="229">
                <a:latin typeface="Times New Roman"/>
                <a:cs typeface="Times New Roman"/>
              </a:rPr>
              <a:t> </a:t>
            </a:r>
            <a:r>
              <a:rPr dirty="0" sz="1450" spc="-10">
                <a:latin typeface="Times New Roman"/>
                <a:cs typeface="Times New Roman"/>
              </a:rPr>
              <a:t>before</a:t>
            </a:r>
            <a:r>
              <a:rPr dirty="0" sz="1450" spc="229">
                <a:latin typeface="Times New Roman"/>
                <a:cs typeface="Times New Roman"/>
              </a:rPr>
              <a:t> </a:t>
            </a:r>
            <a:r>
              <a:rPr dirty="0" sz="1450" spc="-10">
                <a:latin typeface="Times New Roman"/>
                <a:cs typeface="Times New Roman"/>
              </a:rPr>
              <a:t>the</a:t>
            </a:r>
            <a:r>
              <a:rPr dirty="0" sz="1450" spc="225">
                <a:latin typeface="Times New Roman"/>
                <a:cs typeface="Times New Roman"/>
              </a:rPr>
              <a:t> </a:t>
            </a:r>
            <a:r>
              <a:rPr dirty="0" sz="1450" spc="-10">
                <a:latin typeface="Times New Roman"/>
                <a:cs typeface="Times New Roman"/>
              </a:rPr>
              <a:t>bed.</a:t>
            </a:r>
            <a:r>
              <a:rPr dirty="0" sz="1450" spc="229">
                <a:latin typeface="Times New Roman"/>
                <a:cs typeface="Times New Roman"/>
              </a:rPr>
              <a:t> </a:t>
            </a:r>
            <a:r>
              <a:rPr dirty="0" sz="1450" spc="-10">
                <a:latin typeface="Times New Roman"/>
                <a:cs typeface="Times New Roman"/>
              </a:rPr>
              <a:t>Like</a:t>
            </a:r>
            <a:r>
              <a:rPr dirty="0" sz="1450" spc="225">
                <a:latin typeface="Times New Roman"/>
                <a:cs typeface="Times New Roman"/>
              </a:rPr>
              <a:t> </a:t>
            </a:r>
            <a:r>
              <a:rPr dirty="0" sz="1450" spc="-10">
                <a:latin typeface="Times New Roman"/>
                <a:cs typeface="Times New Roman"/>
              </a:rPr>
              <a:t>the</a:t>
            </a:r>
            <a:r>
              <a:rPr dirty="0" sz="1450" spc="229">
                <a:latin typeface="Times New Roman"/>
                <a:cs typeface="Times New Roman"/>
              </a:rPr>
              <a:t> </a:t>
            </a:r>
            <a:r>
              <a:rPr dirty="0" sz="1450" spc="-5">
                <a:latin typeface="Times New Roman"/>
                <a:cs typeface="Times New Roman"/>
              </a:rPr>
              <a:t>boy</a:t>
            </a:r>
            <a:r>
              <a:rPr dirty="0" sz="1450" spc="229">
                <a:latin typeface="Times New Roman"/>
                <a:cs typeface="Times New Roman"/>
              </a:rPr>
              <a:t> </a:t>
            </a:r>
            <a:r>
              <a:rPr dirty="0" sz="1450" spc="-10">
                <a:latin typeface="Times New Roman"/>
                <a:cs typeface="Times New Roman"/>
              </a:rPr>
              <a:t>she</a:t>
            </a:r>
            <a:r>
              <a:rPr dirty="0" sz="1450" spc="225">
                <a:latin typeface="Times New Roman"/>
                <a:cs typeface="Times New Roman"/>
              </a:rPr>
              <a:t> </a:t>
            </a:r>
            <a:r>
              <a:rPr dirty="0" sz="1450" spc="-10">
                <a:latin typeface="Times New Roman"/>
                <a:cs typeface="Times New Roman"/>
              </a:rPr>
              <a:t>did</a:t>
            </a:r>
            <a:r>
              <a:rPr dirty="0" sz="1450" spc="229">
                <a:latin typeface="Times New Roman"/>
                <a:cs typeface="Times New Roman"/>
              </a:rPr>
              <a:t> </a:t>
            </a:r>
            <a:r>
              <a:rPr dirty="0" sz="1450" spc="-5">
                <a:latin typeface="Times New Roman"/>
                <a:cs typeface="Times New Roman"/>
              </a:rPr>
              <a:t>not</a:t>
            </a:r>
            <a:r>
              <a:rPr dirty="0" sz="1450" spc="220">
                <a:latin typeface="Times New Roman"/>
                <a:cs typeface="Times New Roman"/>
              </a:rPr>
              <a:t> </a:t>
            </a:r>
            <a:r>
              <a:rPr dirty="0" sz="1450" spc="-10">
                <a:latin typeface="Times New Roman"/>
                <a:cs typeface="Times New Roman"/>
              </a:rPr>
              <a:t>move,</a:t>
            </a:r>
            <a:r>
              <a:rPr dirty="0" sz="1450" spc="229">
                <a:latin typeface="Times New Roman"/>
                <a:cs typeface="Times New Roman"/>
              </a:rPr>
              <a:t> </a:t>
            </a:r>
            <a:r>
              <a:rPr dirty="0" sz="1450" spc="-5">
                <a:latin typeface="Times New Roman"/>
                <a:cs typeface="Times New Roman"/>
              </a:rPr>
              <a:t>but</a:t>
            </a:r>
            <a:r>
              <a:rPr dirty="0" sz="1450" spc="229">
                <a:latin typeface="Times New Roman"/>
                <a:cs typeface="Times New Roman"/>
              </a:rPr>
              <a:t> </a:t>
            </a:r>
            <a:r>
              <a:rPr dirty="0" sz="1450" spc="-10">
                <a:latin typeface="Times New Roman"/>
                <a:cs typeface="Times New Roman"/>
              </a:rPr>
              <a:t>how</a:t>
            </a:r>
            <a:endParaRPr sz="1450">
              <a:latin typeface="Times New Roman"/>
              <a:cs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363710"/>
          </a:xfrm>
          <a:prstGeom prst="rect">
            <a:avLst/>
          </a:prstGeom>
        </p:spPr>
        <p:txBody>
          <a:bodyPr wrap="square" lIns="0" tIns="12700" rIns="0" bIns="0" rtlCol="0" vert="horz">
            <a:spAutoFit/>
          </a:bodyPr>
          <a:lstStyle/>
          <a:p>
            <a:pPr algn="just" marL="12700" marR="6985">
              <a:lnSpc>
                <a:spcPct val="99300"/>
              </a:lnSpc>
              <a:spcBef>
                <a:spcPts val="100"/>
              </a:spcBef>
            </a:pPr>
            <a:r>
              <a:rPr dirty="0" sz="1450" spc="-10">
                <a:latin typeface="Times New Roman"/>
                <a:cs typeface="Times New Roman"/>
              </a:rPr>
              <a:t>much living movement was felt in the coil </a:t>
            </a:r>
            <a:r>
              <a:rPr dirty="0" sz="1450" spc="-5">
                <a:latin typeface="Times New Roman"/>
                <a:cs typeface="Times New Roman"/>
              </a:rPr>
              <a:t>of </a:t>
            </a:r>
            <a:r>
              <a:rPr dirty="0" sz="1450" spc="-10">
                <a:latin typeface="Times New Roman"/>
                <a:cs typeface="Times New Roman"/>
              </a:rPr>
              <a:t>her </a:t>
            </a:r>
            <a:r>
              <a:rPr dirty="0" sz="1450" spc="-5">
                <a:latin typeface="Times New Roman"/>
                <a:cs typeface="Times New Roman"/>
              </a:rPr>
              <a:t>body </a:t>
            </a:r>
            <a:r>
              <a:rPr dirty="0" sz="1450" spc="-10">
                <a:latin typeface="Times New Roman"/>
                <a:cs typeface="Times New Roman"/>
              </a:rPr>
              <a:t>and in her hands! She  was pressing close to the bed with her whole being, with eager vehemence, as  though she were afraid to violate the quiet and comfortable pose which she  had found at last for her weary </a:t>
            </a:r>
            <a:r>
              <a:rPr dirty="0" sz="1450" spc="-25">
                <a:latin typeface="Times New Roman"/>
                <a:cs typeface="Times New Roman"/>
              </a:rPr>
              <a:t>body. </a:t>
            </a:r>
            <a:r>
              <a:rPr dirty="0" sz="1450" spc="-10">
                <a:latin typeface="Times New Roman"/>
                <a:cs typeface="Times New Roman"/>
              </a:rPr>
              <a:t>Blankets, cloths, basins, splashes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floor, </a:t>
            </a:r>
            <a:r>
              <a:rPr dirty="0" sz="1450" spc="-10">
                <a:latin typeface="Times New Roman"/>
                <a:cs typeface="Times New Roman"/>
              </a:rPr>
              <a:t>brushes and spoons scattered everywhere, </a:t>
            </a:r>
            <a:r>
              <a:rPr dirty="0" sz="1450" spc="-5">
                <a:latin typeface="Times New Roman"/>
                <a:cs typeface="Times New Roman"/>
              </a:rPr>
              <a:t>a </a:t>
            </a:r>
            <a:r>
              <a:rPr dirty="0" sz="1450" spc="-10">
                <a:latin typeface="Times New Roman"/>
                <a:cs typeface="Times New Roman"/>
              </a:rPr>
              <a:t>white bottle </a:t>
            </a:r>
            <a:r>
              <a:rPr dirty="0" sz="1450" spc="-5">
                <a:latin typeface="Times New Roman"/>
                <a:cs typeface="Times New Roman"/>
              </a:rPr>
              <a:t>of </a:t>
            </a:r>
            <a:r>
              <a:rPr dirty="0" sz="1450" spc="-15">
                <a:latin typeface="Times New Roman"/>
                <a:cs typeface="Times New Roman"/>
              </a:rPr>
              <a:t>lime-water,  </a:t>
            </a:r>
            <a:r>
              <a:rPr dirty="0" sz="1450" spc="-10">
                <a:latin typeface="Times New Roman"/>
                <a:cs typeface="Times New Roman"/>
              </a:rPr>
              <a:t>the stifling heavy air itself—everything died </a:t>
            </a:r>
            <a:r>
              <a:rPr dirty="0" sz="1450" spc="-30">
                <a:latin typeface="Times New Roman"/>
                <a:cs typeface="Times New Roman"/>
              </a:rPr>
              <a:t>away, </a:t>
            </a:r>
            <a:r>
              <a:rPr dirty="0" sz="1450" spc="-10">
                <a:latin typeface="Times New Roman"/>
                <a:cs typeface="Times New Roman"/>
              </a:rPr>
              <a:t>and as it were plunged into  quietude.</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The doctor stopped </a:t>
            </a:r>
            <a:r>
              <a:rPr dirty="0" sz="1450" spc="-5">
                <a:latin typeface="Times New Roman"/>
                <a:cs typeface="Times New Roman"/>
              </a:rPr>
              <a:t>by </a:t>
            </a:r>
            <a:r>
              <a:rPr dirty="0" sz="1450" spc="-10">
                <a:latin typeface="Times New Roman"/>
                <a:cs typeface="Times New Roman"/>
              </a:rPr>
              <a:t>his wife, thrust his hands into his trouser pockets  and bending his head </a:t>
            </a:r>
            <a:r>
              <a:rPr dirty="0" sz="1450" spc="-5">
                <a:latin typeface="Times New Roman"/>
                <a:cs typeface="Times New Roman"/>
              </a:rPr>
              <a:t>on one </a:t>
            </a:r>
            <a:r>
              <a:rPr dirty="0" sz="1450" spc="-10">
                <a:latin typeface="Times New Roman"/>
                <a:cs typeface="Times New Roman"/>
              </a:rPr>
              <a:t>side looked fixedly at his </a:t>
            </a:r>
            <a:r>
              <a:rPr dirty="0" sz="1450" spc="-5">
                <a:latin typeface="Times New Roman"/>
                <a:cs typeface="Times New Roman"/>
              </a:rPr>
              <a:t>son. </a:t>
            </a:r>
            <a:r>
              <a:rPr dirty="0" sz="1450" spc="-10">
                <a:latin typeface="Times New Roman"/>
                <a:cs typeface="Times New Roman"/>
              </a:rPr>
              <a:t>His face showed  indifference; only the drops which glistened </a:t>
            </a:r>
            <a:r>
              <a:rPr dirty="0" sz="1450" spc="-5">
                <a:latin typeface="Times New Roman"/>
                <a:cs typeface="Times New Roman"/>
              </a:rPr>
              <a:t>on </a:t>
            </a:r>
            <a:r>
              <a:rPr dirty="0" sz="1450" spc="-10">
                <a:latin typeface="Times New Roman"/>
                <a:cs typeface="Times New Roman"/>
              </a:rPr>
              <a:t>his beard revealed that </a:t>
            </a:r>
            <a:r>
              <a:rPr dirty="0" sz="1450" spc="-5">
                <a:latin typeface="Times New Roman"/>
                <a:cs typeface="Times New Roman"/>
              </a:rPr>
              <a:t>he </a:t>
            </a:r>
            <a:r>
              <a:rPr dirty="0" sz="1450" spc="-10">
                <a:latin typeface="Times New Roman"/>
                <a:cs typeface="Times New Roman"/>
              </a:rPr>
              <a:t>had  been lately</a:t>
            </a:r>
            <a:r>
              <a:rPr dirty="0" sz="1450" spc="-5">
                <a:latin typeface="Times New Roman"/>
                <a:cs typeface="Times New Roman"/>
              </a:rPr>
              <a:t> </a:t>
            </a:r>
            <a:r>
              <a:rPr dirty="0" sz="1450" spc="-10">
                <a:latin typeface="Times New Roman"/>
                <a:cs typeface="Times New Roman"/>
              </a:rPr>
              <a:t>weeping.</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The repulsive terror </a:t>
            </a:r>
            <a:r>
              <a:rPr dirty="0" sz="1450" spc="-5">
                <a:latin typeface="Times New Roman"/>
                <a:cs typeface="Times New Roman"/>
              </a:rPr>
              <a:t>of </a:t>
            </a:r>
            <a:r>
              <a:rPr dirty="0" sz="1450" spc="-10">
                <a:latin typeface="Times New Roman"/>
                <a:cs typeface="Times New Roman"/>
              </a:rPr>
              <a:t>which we think when we speak </a:t>
            </a:r>
            <a:r>
              <a:rPr dirty="0" sz="1450" spc="-5">
                <a:latin typeface="Times New Roman"/>
                <a:cs typeface="Times New Roman"/>
              </a:rPr>
              <a:t>of </a:t>
            </a:r>
            <a:r>
              <a:rPr dirty="0" sz="1450" spc="-10">
                <a:latin typeface="Times New Roman"/>
                <a:cs typeface="Times New Roman"/>
              </a:rPr>
              <a:t>death was absent  from the bed-room. In the pervading dumbness, in the mother's pose, in the  indifference </a:t>
            </a:r>
            <a:r>
              <a:rPr dirty="0" sz="1450" spc="-5">
                <a:latin typeface="Times New Roman"/>
                <a:cs typeface="Times New Roman"/>
              </a:rPr>
              <a:t>of </a:t>
            </a:r>
            <a:r>
              <a:rPr dirty="0" sz="1450" spc="-10">
                <a:latin typeface="Times New Roman"/>
                <a:cs typeface="Times New Roman"/>
              </a:rPr>
              <a:t>the doctor's face was something attractive that touched the  heart, the subtle and elusive beauty </a:t>
            </a:r>
            <a:r>
              <a:rPr dirty="0" sz="1450" spc="-5">
                <a:latin typeface="Times New Roman"/>
                <a:cs typeface="Times New Roman"/>
              </a:rPr>
              <a:t>of </a:t>
            </a:r>
            <a:r>
              <a:rPr dirty="0" sz="1450" spc="-10">
                <a:latin typeface="Times New Roman"/>
                <a:cs typeface="Times New Roman"/>
              </a:rPr>
              <a:t>human grief, which it will take men  long to understand and describe, and only music, it seems, is able to express.  Beauty too was felt in the stern stillness. Kirilov and his wife were silent and  did </a:t>
            </a:r>
            <a:r>
              <a:rPr dirty="0" sz="1450" spc="-5">
                <a:latin typeface="Times New Roman"/>
                <a:cs typeface="Times New Roman"/>
              </a:rPr>
              <a:t>not </a:t>
            </a:r>
            <a:r>
              <a:rPr dirty="0" sz="1450" spc="-10">
                <a:latin typeface="Times New Roman"/>
                <a:cs typeface="Times New Roman"/>
              </a:rPr>
              <a:t>weep, as though they confessed all the poetry </a:t>
            </a:r>
            <a:r>
              <a:rPr dirty="0" sz="1450" spc="-5">
                <a:latin typeface="Times New Roman"/>
                <a:cs typeface="Times New Roman"/>
              </a:rPr>
              <a:t>of </a:t>
            </a:r>
            <a:r>
              <a:rPr dirty="0" sz="1450" spc="-10">
                <a:latin typeface="Times New Roman"/>
                <a:cs typeface="Times New Roman"/>
              </a:rPr>
              <a:t>their condition. As  once the season </a:t>
            </a:r>
            <a:r>
              <a:rPr dirty="0" sz="1450" spc="-5">
                <a:latin typeface="Times New Roman"/>
                <a:cs typeface="Times New Roman"/>
              </a:rPr>
              <a:t>of </a:t>
            </a:r>
            <a:r>
              <a:rPr dirty="0" sz="1450" spc="-10">
                <a:latin typeface="Times New Roman"/>
                <a:cs typeface="Times New Roman"/>
              </a:rPr>
              <a:t>their youth passed </a:t>
            </a:r>
            <a:r>
              <a:rPr dirty="0" sz="1450" spc="-30">
                <a:latin typeface="Times New Roman"/>
                <a:cs typeface="Times New Roman"/>
              </a:rPr>
              <a:t>away, </a:t>
            </a:r>
            <a:r>
              <a:rPr dirty="0" sz="1450" spc="-10">
                <a:latin typeface="Times New Roman"/>
                <a:cs typeface="Times New Roman"/>
              </a:rPr>
              <a:t>so now in this </a:t>
            </a:r>
            <a:r>
              <a:rPr dirty="0" sz="1450" spc="-5">
                <a:latin typeface="Times New Roman"/>
                <a:cs typeface="Times New Roman"/>
              </a:rPr>
              <a:t>boy </a:t>
            </a:r>
            <a:r>
              <a:rPr dirty="0" sz="1450" spc="-10">
                <a:latin typeface="Times New Roman"/>
                <a:cs typeface="Times New Roman"/>
              </a:rPr>
              <a:t>their right to  bear children had passed </a:t>
            </a:r>
            <a:r>
              <a:rPr dirty="0" sz="1450" spc="-30">
                <a:latin typeface="Times New Roman"/>
                <a:cs typeface="Times New Roman"/>
              </a:rPr>
              <a:t>away, </a:t>
            </a:r>
            <a:r>
              <a:rPr dirty="0" sz="1450" spc="-10">
                <a:latin typeface="Times New Roman"/>
                <a:cs typeface="Times New Roman"/>
              </a:rPr>
              <a:t>alas! for ever to </a:t>
            </a:r>
            <a:r>
              <a:rPr dirty="0" sz="1450" spc="-20">
                <a:latin typeface="Times New Roman"/>
                <a:cs typeface="Times New Roman"/>
              </a:rPr>
              <a:t>eternity. </a:t>
            </a:r>
            <a:r>
              <a:rPr dirty="0" sz="1450" spc="-10">
                <a:latin typeface="Times New Roman"/>
                <a:cs typeface="Times New Roman"/>
              </a:rPr>
              <a:t>The doctor is forty-  four years </a:t>
            </a:r>
            <a:r>
              <a:rPr dirty="0" sz="1450" spc="-5">
                <a:latin typeface="Times New Roman"/>
                <a:cs typeface="Times New Roman"/>
              </a:rPr>
              <a:t>old, </a:t>
            </a:r>
            <a:r>
              <a:rPr dirty="0" sz="1450" spc="-10">
                <a:latin typeface="Times New Roman"/>
                <a:cs typeface="Times New Roman"/>
              </a:rPr>
              <a:t>already grey and </a:t>
            </a:r>
            <a:r>
              <a:rPr dirty="0" sz="1450" spc="-5">
                <a:latin typeface="Times New Roman"/>
                <a:cs typeface="Times New Roman"/>
              </a:rPr>
              <a:t>looks </a:t>
            </a:r>
            <a:r>
              <a:rPr dirty="0" sz="1450" spc="-10">
                <a:latin typeface="Times New Roman"/>
                <a:cs typeface="Times New Roman"/>
              </a:rPr>
              <a:t>like an old man; his faded sick wife is  thirty-five. Audrey was </a:t>
            </a:r>
            <a:r>
              <a:rPr dirty="0" sz="1450" spc="-5">
                <a:latin typeface="Times New Roman"/>
                <a:cs typeface="Times New Roman"/>
              </a:rPr>
              <a:t>not </a:t>
            </a:r>
            <a:r>
              <a:rPr dirty="0" sz="1450" spc="-10">
                <a:latin typeface="Times New Roman"/>
                <a:cs typeface="Times New Roman"/>
              </a:rPr>
              <a:t>merely the only son </a:t>
            </a:r>
            <a:r>
              <a:rPr dirty="0" sz="1450" spc="-5">
                <a:latin typeface="Times New Roman"/>
                <a:cs typeface="Times New Roman"/>
              </a:rPr>
              <a:t>but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last.</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In contrast to his wife the doctor's nature belonged to those which feel the  necessity </a:t>
            </a:r>
            <a:r>
              <a:rPr dirty="0" sz="1450" spc="-5">
                <a:latin typeface="Times New Roman"/>
                <a:cs typeface="Times New Roman"/>
              </a:rPr>
              <a:t>of </a:t>
            </a:r>
            <a:r>
              <a:rPr dirty="0" sz="1450" spc="-10">
                <a:latin typeface="Times New Roman"/>
                <a:cs typeface="Times New Roman"/>
              </a:rPr>
              <a:t>movement when their soul is in pain. After standing </a:t>
            </a:r>
            <a:r>
              <a:rPr dirty="0" sz="1450" spc="-5">
                <a:latin typeface="Times New Roman"/>
                <a:cs typeface="Times New Roman"/>
              </a:rPr>
              <a:t>by </a:t>
            </a:r>
            <a:r>
              <a:rPr dirty="0" sz="1450" spc="-10">
                <a:latin typeface="Times New Roman"/>
                <a:cs typeface="Times New Roman"/>
              </a:rPr>
              <a:t>his wife  for about five minutes, </a:t>
            </a:r>
            <a:r>
              <a:rPr dirty="0" sz="1450" spc="-5">
                <a:latin typeface="Times New Roman"/>
                <a:cs typeface="Times New Roman"/>
              </a:rPr>
              <a:t>he </a:t>
            </a:r>
            <a:r>
              <a:rPr dirty="0" sz="1450" spc="-10">
                <a:latin typeface="Times New Roman"/>
                <a:cs typeface="Times New Roman"/>
              </a:rPr>
              <a:t>passed from the bed-room, lifting his right </a:t>
            </a:r>
            <a:r>
              <a:rPr dirty="0" sz="1450" spc="-5">
                <a:latin typeface="Times New Roman"/>
                <a:cs typeface="Times New Roman"/>
              </a:rPr>
              <a:t>foot </a:t>
            </a:r>
            <a:r>
              <a:rPr dirty="0" sz="1450" spc="-10">
                <a:latin typeface="Times New Roman"/>
                <a:cs typeface="Times New Roman"/>
              </a:rPr>
              <a:t>too  </a:t>
            </a:r>
            <a:r>
              <a:rPr dirty="0" sz="1450" spc="-5">
                <a:latin typeface="Times New Roman"/>
                <a:cs typeface="Times New Roman"/>
              </a:rPr>
              <a:t>high,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little room half filled with </a:t>
            </a:r>
            <a:r>
              <a:rPr dirty="0" sz="1450" spc="-5">
                <a:latin typeface="Times New Roman"/>
                <a:cs typeface="Times New Roman"/>
              </a:rPr>
              <a:t>a </a:t>
            </a:r>
            <a:r>
              <a:rPr dirty="0" sz="1450" spc="-10">
                <a:latin typeface="Times New Roman"/>
                <a:cs typeface="Times New Roman"/>
              </a:rPr>
              <a:t>big broad divan. From there </a:t>
            </a:r>
            <a:r>
              <a:rPr dirty="0" sz="1450" spc="-5">
                <a:latin typeface="Times New Roman"/>
                <a:cs typeface="Times New Roman"/>
              </a:rPr>
              <a:t>he </a:t>
            </a:r>
            <a:r>
              <a:rPr dirty="0" sz="1450" spc="-10">
                <a:latin typeface="Times New Roman"/>
                <a:cs typeface="Times New Roman"/>
              </a:rPr>
              <a:t>went  to the kitchen. After wandering about the fireplace and the cook's bed, </a:t>
            </a:r>
            <a:r>
              <a:rPr dirty="0" sz="1450" spc="-5">
                <a:latin typeface="Times New Roman"/>
                <a:cs typeface="Times New Roman"/>
              </a:rPr>
              <a:t>he  </a:t>
            </a:r>
            <a:r>
              <a:rPr dirty="0" sz="1450" spc="-10">
                <a:latin typeface="Times New Roman"/>
                <a:cs typeface="Times New Roman"/>
              </a:rPr>
              <a:t>stooped through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door </a:t>
            </a:r>
            <a:r>
              <a:rPr dirty="0" sz="1450" spc="-10">
                <a:latin typeface="Times New Roman"/>
                <a:cs typeface="Times New Roman"/>
              </a:rPr>
              <a:t>and came into the</a:t>
            </a:r>
            <a:r>
              <a:rPr dirty="0" sz="1450" spc="30">
                <a:latin typeface="Times New Roman"/>
                <a:cs typeface="Times New Roman"/>
              </a:rPr>
              <a:t> </a:t>
            </a:r>
            <a:r>
              <a:rPr dirty="0" sz="1450" spc="-10">
                <a:latin typeface="Times New Roman"/>
                <a:cs typeface="Times New Roman"/>
              </a:rPr>
              <a:t>hall.</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Here </a:t>
            </a:r>
            <a:r>
              <a:rPr dirty="0" sz="1450" spc="-5">
                <a:latin typeface="Times New Roman"/>
                <a:cs typeface="Times New Roman"/>
              </a:rPr>
              <a:t>he </a:t>
            </a:r>
            <a:r>
              <a:rPr dirty="0" sz="1450" spc="-10">
                <a:latin typeface="Times New Roman"/>
                <a:cs typeface="Times New Roman"/>
              </a:rPr>
              <a:t>saw the white scarf and the pale face</a:t>
            </a:r>
            <a:r>
              <a:rPr dirty="0" sz="1450" spc="4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268605" marR="380365">
              <a:lnSpc>
                <a:spcPts val="2520"/>
              </a:lnSpc>
              <a:spcBef>
                <a:spcPts val="140"/>
              </a:spcBef>
            </a:pPr>
            <a:r>
              <a:rPr dirty="0" sz="1450" spc="-10">
                <a:latin typeface="Times New Roman"/>
                <a:cs typeface="Times New Roman"/>
              </a:rPr>
              <a:t>"At last," sighed Aboguin, seizing the doorhandle. "Let </a:t>
            </a:r>
            <a:r>
              <a:rPr dirty="0" sz="1450" spc="-5">
                <a:latin typeface="Times New Roman"/>
                <a:cs typeface="Times New Roman"/>
              </a:rPr>
              <a:t>us go, </a:t>
            </a:r>
            <a:r>
              <a:rPr dirty="0" sz="1450" spc="-10">
                <a:latin typeface="Times New Roman"/>
                <a:cs typeface="Times New Roman"/>
              </a:rPr>
              <a:t>please."  The doctor shuddered, glanced at him and</a:t>
            </a:r>
            <a:r>
              <a:rPr dirty="0" sz="1450" spc="35">
                <a:latin typeface="Times New Roman"/>
                <a:cs typeface="Times New Roman"/>
              </a:rPr>
              <a:t> </a:t>
            </a:r>
            <a:r>
              <a:rPr dirty="0" sz="1450" spc="-10">
                <a:latin typeface="Times New Roman"/>
                <a:cs typeface="Times New Roman"/>
              </a:rPr>
              <a:t>remembered.</a:t>
            </a:r>
            <a:endParaRPr sz="1450">
              <a:latin typeface="Times New Roman"/>
              <a:cs typeface="Times New Roman"/>
            </a:endParaRPr>
          </a:p>
          <a:p>
            <a:pPr algn="just" marL="12700" marR="6985" indent="255904">
              <a:lnSpc>
                <a:spcPts val="1730"/>
              </a:lnSpc>
              <a:spcBef>
                <a:spcPts val="635"/>
              </a:spcBef>
            </a:pPr>
            <a:r>
              <a:rPr dirty="0" sz="1450" spc="-10">
                <a:latin typeface="Times New Roman"/>
                <a:cs typeface="Times New Roman"/>
              </a:rPr>
              <a:t>"Listen. I've told </a:t>
            </a:r>
            <a:r>
              <a:rPr dirty="0" sz="1450" spc="-5">
                <a:latin typeface="Times New Roman"/>
                <a:cs typeface="Times New Roman"/>
              </a:rPr>
              <a:t>you </a:t>
            </a:r>
            <a:r>
              <a:rPr dirty="0" sz="1450" spc="-10">
                <a:latin typeface="Times New Roman"/>
                <a:cs typeface="Times New Roman"/>
              </a:rPr>
              <a:t>already that </a:t>
            </a:r>
            <a:r>
              <a:rPr dirty="0" sz="1450" spc="-5">
                <a:latin typeface="Times New Roman"/>
                <a:cs typeface="Times New Roman"/>
              </a:rPr>
              <a:t>I </a:t>
            </a:r>
            <a:r>
              <a:rPr dirty="0" sz="1450" spc="-10">
                <a:latin typeface="Times New Roman"/>
                <a:cs typeface="Times New Roman"/>
              </a:rPr>
              <a:t>can't </a:t>
            </a:r>
            <a:r>
              <a:rPr dirty="0" sz="1450" spc="-5">
                <a:latin typeface="Times New Roman"/>
                <a:cs typeface="Times New Roman"/>
              </a:rPr>
              <a:t>go," he </a:t>
            </a:r>
            <a:r>
              <a:rPr dirty="0" sz="1450" spc="-10">
                <a:latin typeface="Times New Roman"/>
                <a:cs typeface="Times New Roman"/>
              </a:rPr>
              <a:t>said, livening. "What </a:t>
            </a:r>
            <a:r>
              <a:rPr dirty="0" sz="1450" spc="-5">
                <a:latin typeface="Times New Roman"/>
                <a:cs typeface="Times New Roman"/>
              </a:rPr>
              <a:t>a  </a:t>
            </a:r>
            <a:r>
              <a:rPr dirty="0" sz="1450" spc="-10">
                <a:latin typeface="Times New Roman"/>
                <a:cs typeface="Times New Roman"/>
              </a:rPr>
              <a:t>strange idea!"</a:t>
            </a:r>
            <a:endParaRPr sz="1450">
              <a:latin typeface="Times New Roman"/>
              <a:cs typeface="Times New Roman"/>
            </a:endParaRPr>
          </a:p>
          <a:p>
            <a:pPr algn="just" marL="12700" marR="5080" indent="255904">
              <a:lnSpc>
                <a:spcPts val="1730"/>
              </a:lnSpc>
              <a:spcBef>
                <a:spcPts val="715"/>
              </a:spcBef>
            </a:pPr>
            <a:r>
              <a:rPr dirty="0" sz="1450" spc="-15">
                <a:latin typeface="Times New Roman"/>
                <a:cs typeface="Times New Roman"/>
              </a:rPr>
              <a:t>"Doctor, </a:t>
            </a:r>
            <a:r>
              <a:rPr dirty="0" sz="1450" spc="-10">
                <a:latin typeface="Times New Roman"/>
                <a:cs typeface="Times New Roman"/>
              </a:rPr>
              <a:t>I'm made </a:t>
            </a:r>
            <a:r>
              <a:rPr dirty="0" sz="1450" spc="-5">
                <a:latin typeface="Times New Roman"/>
                <a:cs typeface="Times New Roman"/>
              </a:rPr>
              <a:t>of </a:t>
            </a:r>
            <a:r>
              <a:rPr dirty="0" sz="1450" spc="-10">
                <a:latin typeface="Times New Roman"/>
                <a:cs typeface="Times New Roman"/>
              </a:rPr>
              <a:t>flesh and </a:t>
            </a:r>
            <a:r>
              <a:rPr dirty="0" sz="1450" spc="-5">
                <a:latin typeface="Times New Roman"/>
                <a:cs typeface="Times New Roman"/>
              </a:rPr>
              <a:t>blood, too. I </a:t>
            </a:r>
            <a:r>
              <a:rPr dirty="0" sz="1450" spc="-10">
                <a:latin typeface="Times New Roman"/>
                <a:cs typeface="Times New Roman"/>
              </a:rPr>
              <a:t>fully understand </a:t>
            </a:r>
            <a:r>
              <a:rPr dirty="0" sz="1450" spc="-5">
                <a:latin typeface="Times New Roman"/>
                <a:cs typeface="Times New Roman"/>
              </a:rPr>
              <a:t>your  </a:t>
            </a:r>
            <a:r>
              <a:rPr dirty="0" sz="1450" spc="-10">
                <a:latin typeface="Times New Roman"/>
                <a:cs typeface="Times New Roman"/>
              </a:rPr>
              <a:t>condition. </a:t>
            </a:r>
            <a:r>
              <a:rPr dirty="0" sz="1450" spc="-5">
                <a:latin typeface="Times New Roman"/>
                <a:cs typeface="Times New Roman"/>
              </a:rPr>
              <a:t>I </a:t>
            </a:r>
            <a:r>
              <a:rPr dirty="0" sz="1450" spc="-10">
                <a:latin typeface="Times New Roman"/>
                <a:cs typeface="Times New Roman"/>
              </a:rPr>
              <a:t>sympathise with </a:t>
            </a:r>
            <a:r>
              <a:rPr dirty="0" sz="1450" spc="-5">
                <a:latin typeface="Times New Roman"/>
                <a:cs typeface="Times New Roman"/>
              </a:rPr>
              <a:t>you," </a:t>
            </a:r>
            <a:r>
              <a:rPr dirty="0" sz="1450" spc="-10">
                <a:latin typeface="Times New Roman"/>
                <a:cs typeface="Times New Roman"/>
              </a:rPr>
              <a:t>Aboguin said in an imploring voice, putting  his hand to his scarf. "But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asking for myself. My wife is </a:t>
            </a:r>
            <a:r>
              <a:rPr dirty="0" sz="1450" spc="-5">
                <a:latin typeface="Times New Roman"/>
                <a:cs typeface="Times New Roman"/>
              </a:rPr>
              <a:t>dying.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had heard her </a:t>
            </a:r>
            <a:r>
              <a:rPr dirty="0" sz="1450" spc="-30">
                <a:latin typeface="Times New Roman"/>
                <a:cs typeface="Times New Roman"/>
              </a:rPr>
              <a:t>cry, </a:t>
            </a:r>
            <a:r>
              <a:rPr dirty="0" sz="1450" spc="-10">
                <a:latin typeface="Times New Roman"/>
                <a:cs typeface="Times New Roman"/>
              </a:rPr>
              <a:t>if </a:t>
            </a:r>
            <a:r>
              <a:rPr dirty="0" sz="1450" spc="-5">
                <a:latin typeface="Times New Roman"/>
                <a:cs typeface="Times New Roman"/>
              </a:rPr>
              <a:t>you'd </a:t>
            </a:r>
            <a:r>
              <a:rPr dirty="0" sz="1450" spc="-10">
                <a:latin typeface="Times New Roman"/>
                <a:cs typeface="Times New Roman"/>
              </a:rPr>
              <a:t>seen her face, </a:t>
            </a:r>
            <a:r>
              <a:rPr dirty="0" sz="1450" spc="-5">
                <a:latin typeface="Times New Roman"/>
                <a:cs typeface="Times New Roman"/>
              </a:rPr>
              <a:t>you </a:t>
            </a:r>
            <a:r>
              <a:rPr dirty="0" sz="1450" spc="-10">
                <a:latin typeface="Times New Roman"/>
                <a:cs typeface="Times New Roman"/>
              </a:rPr>
              <a:t>would understand my insistence!  My God—and </a:t>
            </a:r>
            <a:r>
              <a:rPr dirty="0" sz="1450" spc="-5">
                <a:latin typeface="Times New Roman"/>
                <a:cs typeface="Times New Roman"/>
              </a:rPr>
              <a:t>I thought </a:t>
            </a:r>
            <a:r>
              <a:rPr dirty="0" sz="1450" spc="-10">
                <a:latin typeface="Times New Roman"/>
                <a:cs typeface="Times New Roman"/>
              </a:rPr>
              <a:t>that </a:t>
            </a:r>
            <a:r>
              <a:rPr dirty="0" sz="1450" spc="-5">
                <a:latin typeface="Times New Roman"/>
                <a:cs typeface="Times New Roman"/>
              </a:rPr>
              <a:t>you'd gone </a:t>
            </a:r>
            <a:r>
              <a:rPr dirty="0" sz="1450" spc="-10">
                <a:latin typeface="Times New Roman"/>
                <a:cs typeface="Times New Roman"/>
              </a:rPr>
              <a:t>to dress yourself. The time is  precious, Doctor! Let </a:t>
            </a:r>
            <a:r>
              <a:rPr dirty="0" sz="1450" spc="-5">
                <a:latin typeface="Times New Roman"/>
                <a:cs typeface="Times New Roman"/>
              </a:rPr>
              <a:t>us go, I </a:t>
            </a:r>
            <a:r>
              <a:rPr dirty="0" sz="1450" spc="-10">
                <a:latin typeface="Times New Roman"/>
                <a:cs typeface="Times New Roman"/>
              </a:rPr>
              <a:t>beg </a:t>
            </a:r>
            <a:r>
              <a:rPr dirty="0" sz="1450" spc="-5">
                <a:latin typeface="Times New Roman"/>
                <a:cs typeface="Times New Roman"/>
              </a:rPr>
              <a:t>of</a:t>
            </a:r>
            <a:r>
              <a:rPr dirty="0" sz="1450" spc="10">
                <a:latin typeface="Times New Roman"/>
                <a:cs typeface="Times New Roman"/>
              </a:rPr>
              <a:t> </a:t>
            </a:r>
            <a:r>
              <a:rPr dirty="0" sz="1450" spc="-5">
                <a:latin typeface="Times New Roman"/>
                <a:cs typeface="Times New Roman"/>
              </a:rPr>
              <a:t>you."</a:t>
            </a:r>
            <a:endParaRPr sz="1450">
              <a:latin typeface="Times New Roman"/>
              <a:cs typeface="Times New Roman"/>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144635"/>
          </a:xfrm>
          <a:prstGeom prst="rect">
            <a:avLst/>
          </a:prstGeom>
        </p:spPr>
        <p:txBody>
          <a:bodyPr wrap="square" lIns="0" tIns="19685" rIns="0" bIns="0" rtlCol="0" vert="horz">
            <a:spAutoFit/>
          </a:bodyPr>
          <a:lstStyle/>
          <a:p>
            <a:pPr algn="just" marL="12700" marR="7620" indent="255904">
              <a:lnSpc>
                <a:spcPts val="1730"/>
              </a:lnSpc>
              <a:spcBef>
                <a:spcPts val="155"/>
              </a:spcBef>
            </a:pPr>
            <a:r>
              <a:rPr dirty="0" sz="1450" spc="-10">
                <a:latin typeface="Times New Roman"/>
                <a:cs typeface="Times New Roman"/>
              </a:rPr>
              <a:t>"I can't come," Kirilov said after </a:t>
            </a:r>
            <a:r>
              <a:rPr dirty="0" sz="1450" spc="-5">
                <a:latin typeface="Times New Roman"/>
                <a:cs typeface="Times New Roman"/>
              </a:rPr>
              <a:t>a </a:t>
            </a:r>
            <a:r>
              <a:rPr dirty="0" sz="1450" spc="-10">
                <a:latin typeface="Times New Roman"/>
                <a:cs typeface="Times New Roman"/>
              </a:rPr>
              <a:t>pause, and stepped into his drawing-  room.</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Aboguin followed him and seized him </a:t>
            </a:r>
            <a:r>
              <a:rPr dirty="0" sz="1450" spc="-5">
                <a:latin typeface="Times New Roman"/>
                <a:cs typeface="Times New Roman"/>
              </a:rPr>
              <a:t>by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sleeve.</a:t>
            </a:r>
            <a:endParaRPr sz="1450">
              <a:latin typeface="Times New Roman"/>
              <a:cs typeface="Times New Roman"/>
            </a:endParaRPr>
          </a:p>
          <a:p>
            <a:pPr algn="just" marL="12700" marR="5715" indent="255904">
              <a:lnSpc>
                <a:spcPts val="1730"/>
              </a:lnSpc>
              <a:spcBef>
                <a:spcPts val="775"/>
              </a:spcBef>
            </a:pPr>
            <a:r>
              <a:rPr dirty="0" sz="1450" spc="-30">
                <a:latin typeface="Times New Roman"/>
                <a:cs typeface="Times New Roman"/>
              </a:rPr>
              <a:t>"You're </a:t>
            </a:r>
            <a:r>
              <a:rPr dirty="0" sz="1450" spc="-10">
                <a:latin typeface="Times New Roman"/>
                <a:cs typeface="Times New Roman"/>
              </a:rPr>
              <a:t>in </a:t>
            </a:r>
            <a:r>
              <a:rPr dirty="0" sz="1450" spc="-20">
                <a:latin typeface="Times New Roman"/>
                <a:cs typeface="Times New Roman"/>
              </a:rPr>
              <a:t>sorrow. </a:t>
            </a:r>
            <a:r>
              <a:rPr dirty="0" sz="1450" spc="-5">
                <a:latin typeface="Times New Roman"/>
                <a:cs typeface="Times New Roman"/>
              </a:rPr>
              <a:t>I </a:t>
            </a:r>
            <a:r>
              <a:rPr dirty="0" sz="1450" spc="-10">
                <a:latin typeface="Times New Roman"/>
                <a:cs typeface="Times New Roman"/>
              </a:rPr>
              <a:t>understand. But I'm </a:t>
            </a:r>
            <a:r>
              <a:rPr dirty="0" sz="1450" spc="-5">
                <a:latin typeface="Times New Roman"/>
                <a:cs typeface="Times New Roman"/>
              </a:rPr>
              <a:t>not </a:t>
            </a:r>
            <a:r>
              <a:rPr dirty="0" sz="1450" spc="-10">
                <a:latin typeface="Times New Roman"/>
                <a:cs typeface="Times New Roman"/>
              </a:rPr>
              <a:t>asking </a:t>
            </a:r>
            <a:r>
              <a:rPr dirty="0" sz="1450" spc="-5">
                <a:latin typeface="Times New Roman"/>
                <a:cs typeface="Times New Roman"/>
              </a:rPr>
              <a:t>you </a:t>
            </a:r>
            <a:r>
              <a:rPr dirty="0" sz="1450" spc="-10">
                <a:latin typeface="Times New Roman"/>
                <a:cs typeface="Times New Roman"/>
              </a:rPr>
              <a:t>to cure </a:t>
            </a:r>
            <a:r>
              <a:rPr dirty="0" sz="1450" spc="-5">
                <a:latin typeface="Times New Roman"/>
                <a:cs typeface="Times New Roman"/>
              </a:rPr>
              <a:t>a </a:t>
            </a:r>
            <a:r>
              <a:rPr dirty="0" sz="1450" spc="-10">
                <a:latin typeface="Times New Roman"/>
                <a:cs typeface="Times New Roman"/>
              </a:rPr>
              <a:t>toothache,  </a:t>
            </a:r>
            <a:r>
              <a:rPr dirty="0" sz="1450" spc="-5">
                <a:latin typeface="Times New Roman"/>
                <a:cs typeface="Times New Roman"/>
              </a:rPr>
              <a:t>or </a:t>
            </a:r>
            <a:r>
              <a:rPr dirty="0" sz="1450" spc="-10">
                <a:latin typeface="Times New Roman"/>
                <a:cs typeface="Times New Roman"/>
              </a:rPr>
              <a:t>to give expert evidence,—but to save </a:t>
            </a:r>
            <a:r>
              <a:rPr dirty="0" sz="1450" spc="-5">
                <a:latin typeface="Times New Roman"/>
                <a:cs typeface="Times New Roman"/>
              </a:rPr>
              <a:t>a </a:t>
            </a:r>
            <a:r>
              <a:rPr dirty="0" sz="1450" spc="-10">
                <a:latin typeface="Times New Roman"/>
                <a:cs typeface="Times New Roman"/>
              </a:rPr>
              <a:t>human life." He went </a:t>
            </a:r>
            <a:r>
              <a:rPr dirty="0" sz="1450" spc="-5">
                <a:latin typeface="Times New Roman"/>
                <a:cs typeface="Times New Roman"/>
              </a:rPr>
              <a:t>on </a:t>
            </a:r>
            <a:r>
              <a:rPr dirty="0" sz="1450" spc="-10">
                <a:latin typeface="Times New Roman"/>
                <a:cs typeface="Times New Roman"/>
              </a:rPr>
              <a:t>imploring  like </a:t>
            </a:r>
            <a:r>
              <a:rPr dirty="0" sz="1450" spc="-5">
                <a:latin typeface="Times New Roman"/>
                <a:cs typeface="Times New Roman"/>
              </a:rPr>
              <a:t>a </a:t>
            </a:r>
            <a:r>
              <a:rPr dirty="0" sz="1450" spc="-20">
                <a:latin typeface="Times New Roman"/>
                <a:cs typeface="Times New Roman"/>
              </a:rPr>
              <a:t>beggar. </a:t>
            </a:r>
            <a:r>
              <a:rPr dirty="0" sz="1450" spc="-10">
                <a:latin typeface="Times New Roman"/>
                <a:cs typeface="Times New Roman"/>
              </a:rPr>
              <a:t>"This life is more than any personal grief. </a:t>
            </a:r>
            <a:r>
              <a:rPr dirty="0" sz="1450" spc="-5">
                <a:latin typeface="Times New Roman"/>
                <a:cs typeface="Times New Roman"/>
              </a:rPr>
              <a:t>I </a:t>
            </a:r>
            <a:r>
              <a:rPr dirty="0" sz="1450" spc="-10">
                <a:latin typeface="Times New Roman"/>
                <a:cs typeface="Times New Roman"/>
              </a:rPr>
              <a:t>ask </a:t>
            </a:r>
            <a:r>
              <a:rPr dirty="0" sz="1450" spc="-5">
                <a:latin typeface="Times New Roman"/>
                <a:cs typeface="Times New Roman"/>
              </a:rPr>
              <a:t>you </a:t>
            </a:r>
            <a:r>
              <a:rPr dirty="0" sz="1450" spc="-10">
                <a:latin typeface="Times New Roman"/>
                <a:cs typeface="Times New Roman"/>
              </a:rPr>
              <a:t>for courage,  for </a:t>
            </a:r>
            <a:r>
              <a:rPr dirty="0" sz="1450" spc="-5">
                <a:latin typeface="Times New Roman"/>
                <a:cs typeface="Times New Roman"/>
              </a:rPr>
              <a:t>a </a:t>
            </a:r>
            <a:r>
              <a:rPr dirty="0" sz="1450" spc="-10">
                <a:latin typeface="Times New Roman"/>
                <a:cs typeface="Times New Roman"/>
              </a:rPr>
              <a:t>brave deed—in the name </a:t>
            </a:r>
            <a:r>
              <a:rPr dirty="0" sz="1450" spc="-5">
                <a:latin typeface="Times New Roman"/>
                <a:cs typeface="Times New Roman"/>
              </a:rPr>
              <a:t>of</a:t>
            </a:r>
            <a:r>
              <a:rPr dirty="0" sz="1450" spc="20">
                <a:latin typeface="Times New Roman"/>
                <a:cs typeface="Times New Roman"/>
              </a:rPr>
              <a:t> </a:t>
            </a:r>
            <a:r>
              <a:rPr dirty="0" sz="1450" spc="-20">
                <a:latin typeface="Times New Roman"/>
                <a:cs typeface="Times New Roman"/>
              </a:rPr>
              <a:t>humanity."</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"Humanity cuts both ways," Kirilov said </a:t>
            </a:r>
            <a:r>
              <a:rPr dirty="0" sz="1450" spc="-20">
                <a:latin typeface="Times New Roman"/>
                <a:cs typeface="Times New Roman"/>
              </a:rPr>
              <a:t>irritably. </a:t>
            </a:r>
            <a:r>
              <a:rPr dirty="0" sz="1450" spc="-10">
                <a:latin typeface="Times New Roman"/>
                <a:cs typeface="Times New Roman"/>
              </a:rPr>
              <a:t>"In the name </a:t>
            </a:r>
            <a:r>
              <a:rPr dirty="0" sz="1450" spc="-5">
                <a:latin typeface="Times New Roman"/>
                <a:cs typeface="Times New Roman"/>
              </a:rPr>
              <a:t>of </a:t>
            </a:r>
            <a:r>
              <a:rPr dirty="0" sz="1450" spc="-10">
                <a:latin typeface="Times New Roman"/>
                <a:cs typeface="Times New Roman"/>
              </a:rPr>
              <a:t>the same  humanity </a:t>
            </a:r>
            <a:r>
              <a:rPr dirty="0" sz="1450" spc="-5">
                <a:latin typeface="Times New Roman"/>
                <a:cs typeface="Times New Roman"/>
              </a:rPr>
              <a:t>I </a:t>
            </a:r>
            <a:r>
              <a:rPr dirty="0" sz="1450" spc="-10">
                <a:latin typeface="Times New Roman"/>
                <a:cs typeface="Times New Roman"/>
              </a:rPr>
              <a:t>ask </a:t>
            </a:r>
            <a:r>
              <a:rPr dirty="0" sz="1450" spc="-5">
                <a:latin typeface="Times New Roman"/>
                <a:cs typeface="Times New Roman"/>
              </a:rPr>
              <a:t>you not </a:t>
            </a:r>
            <a:r>
              <a:rPr dirty="0" sz="1450" spc="-10">
                <a:latin typeface="Times New Roman"/>
                <a:cs typeface="Times New Roman"/>
              </a:rPr>
              <a:t>to take me </a:t>
            </a:r>
            <a:r>
              <a:rPr dirty="0" sz="1450" spc="-30">
                <a:latin typeface="Times New Roman"/>
                <a:cs typeface="Times New Roman"/>
              </a:rPr>
              <a:t>away. </a:t>
            </a:r>
            <a:r>
              <a:rPr dirty="0" sz="1450" spc="-10">
                <a:latin typeface="Times New Roman"/>
                <a:cs typeface="Times New Roman"/>
              </a:rPr>
              <a:t>My God, what </a:t>
            </a:r>
            <a:r>
              <a:rPr dirty="0" sz="1450" spc="-5">
                <a:latin typeface="Times New Roman"/>
                <a:cs typeface="Times New Roman"/>
              </a:rPr>
              <a:t>a </a:t>
            </a:r>
            <a:r>
              <a:rPr dirty="0" sz="1450" spc="-10">
                <a:latin typeface="Times New Roman"/>
                <a:cs typeface="Times New Roman"/>
              </a:rPr>
              <a:t>strange idea! </a:t>
            </a:r>
            <a:r>
              <a:rPr dirty="0" sz="1450" spc="-5">
                <a:latin typeface="Times New Roman"/>
                <a:cs typeface="Times New Roman"/>
              </a:rPr>
              <a:t>I </a:t>
            </a:r>
            <a:r>
              <a:rPr dirty="0" sz="1450" spc="-10">
                <a:latin typeface="Times New Roman"/>
                <a:cs typeface="Times New Roman"/>
              </a:rPr>
              <a:t>can  hardly stand </a:t>
            </a:r>
            <a:r>
              <a:rPr dirty="0" sz="1450" spc="-5">
                <a:latin typeface="Times New Roman"/>
                <a:cs typeface="Times New Roman"/>
              </a:rPr>
              <a:t>on </a:t>
            </a:r>
            <a:r>
              <a:rPr dirty="0" sz="1450" spc="-10">
                <a:latin typeface="Times New Roman"/>
                <a:cs typeface="Times New Roman"/>
              </a:rPr>
              <a:t>my feet and </a:t>
            </a:r>
            <a:r>
              <a:rPr dirty="0" sz="1450" spc="-5">
                <a:latin typeface="Times New Roman"/>
                <a:cs typeface="Times New Roman"/>
              </a:rPr>
              <a:t>you </a:t>
            </a:r>
            <a:r>
              <a:rPr dirty="0" sz="1450" spc="-10">
                <a:latin typeface="Times New Roman"/>
                <a:cs typeface="Times New Roman"/>
              </a:rPr>
              <a:t>frighten me with </a:t>
            </a:r>
            <a:r>
              <a:rPr dirty="0" sz="1450" spc="-20">
                <a:latin typeface="Times New Roman"/>
                <a:cs typeface="Times New Roman"/>
              </a:rPr>
              <a:t>humanity. </a:t>
            </a:r>
            <a:r>
              <a:rPr dirty="0" sz="1450" spc="-10">
                <a:latin typeface="Times New Roman"/>
                <a:cs typeface="Times New Roman"/>
              </a:rPr>
              <a:t>I'm </a:t>
            </a:r>
            <a:r>
              <a:rPr dirty="0" sz="1450" spc="-5">
                <a:latin typeface="Times New Roman"/>
                <a:cs typeface="Times New Roman"/>
              </a:rPr>
              <a:t>not </a:t>
            </a:r>
            <a:r>
              <a:rPr dirty="0" sz="1450" spc="-10">
                <a:latin typeface="Times New Roman"/>
                <a:cs typeface="Times New Roman"/>
              </a:rPr>
              <a:t>fit for  anything </a:t>
            </a:r>
            <a:r>
              <a:rPr dirty="0" sz="1450" spc="-30">
                <a:latin typeface="Times New Roman"/>
                <a:cs typeface="Times New Roman"/>
              </a:rPr>
              <a:t>now. </a:t>
            </a:r>
            <a:r>
              <a:rPr dirty="0" sz="1450" spc="-5">
                <a:latin typeface="Times New Roman"/>
                <a:cs typeface="Times New Roman"/>
              </a:rPr>
              <a:t>I </a:t>
            </a:r>
            <a:r>
              <a:rPr dirty="0" sz="1450" spc="-10">
                <a:latin typeface="Times New Roman"/>
                <a:cs typeface="Times New Roman"/>
              </a:rPr>
              <a:t>won't </a:t>
            </a:r>
            <a:r>
              <a:rPr dirty="0" sz="1450" spc="-5">
                <a:latin typeface="Times New Roman"/>
                <a:cs typeface="Times New Roman"/>
              </a:rPr>
              <a:t>go </a:t>
            </a:r>
            <a:r>
              <a:rPr dirty="0" sz="1450" spc="-10">
                <a:latin typeface="Times New Roman"/>
                <a:cs typeface="Times New Roman"/>
              </a:rPr>
              <a:t>for anything. </a:t>
            </a:r>
            <a:r>
              <a:rPr dirty="0" sz="1450" spc="-25">
                <a:latin typeface="Times New Roman"/>
                <a:cs typeface="Times New Roman"/>
              </a:rPr>
              <a:t>With </a:t>
            </a:r>
            <a:r>
              <a:rPr dirty="0" sz="1450" spc="-10">
                <a:latin typeface="Times New Roman"/>
                <a:cs typeface="Times New Roman"/>
              </a:rPr>
              <a:t>whom shall </a:t>
            </a:r>
            <a:r>
              <a:rPr dirty="0" sz="1450" spc="-5">
                <a:latin typeface="Times New Roman"/>
                <a:cs typeface="Times New Roman"/>
              </a:rPr>
              <a:t>I </a:t>
            </a:r>
            <a:r>
              <a:rPr dirty="0" sz="1450" spc="-10">
                <a:latin typeface="Times New Roman"/>
                <a:cs typeface="Times New Roman"/>
              </a:rPr>
              <a:t>leave my wife? No,  </a:t>
            </a:r>
            <a:r>
              <a:rPr dirty="0" sz="1450" spc="-5">
                <a:latin typeface="Times New Roman"/>
                <a:cs typeface="Times New Roman"/>
              </a:rPr>
              <a:t>no...."</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Kirilov flung </a:t>
            </a:r>
            <a:r>
              <a:rPr dirty="0" sz="1450" spc="-5">
                <a:latin typeface="Times New Roman"/>
                <a:cs typeface="Times New Roman"/>
              </a:rPr>
              <a:t>out </a:t>
            </a:r>
            <a:r>
              <a:rPr dirty="0" sz="1450" spc="-10">
                <a:latin typeface="Times New Roman"/>
                <a:cs typeface="Times New Roman"/>
              </a:rPr>
              <a:t>his open hands and drew</a:t>
            </a:r>
            <a:r>
              <a:rPr dirty="0" sz="1450" spc="30">
                <a:latin typeface="Times New Roman"/>
                <a:cs typeface="Times New Roman"/>
              </a:rPr>
              <a:t> </a:t>
            </a:r>
            <a:r>
              <a:rPr dirty="0" sz="1450" spc="-10">
                <a:latin typeface="Times New Roman"/>
                <a:cs typeface="Times New Roman"/>
              </a:rPr>
              <a:t>back.</a:t>
            </a:r>
            <a:endParaRPr sz="1450">
              <a:latin typeface="Times New Roman"/>
              <a:cs typeface="Times New Roman"/>
            </a:endParaRPr>
          </a:p>
          <a:p>
            <a:pPr algn="just" marL="12700" marR="9525" indent="255904">
              <a:lnSpc>
                <a:spcPts val="1730"/>
              </a:lnSpc>
              <a:spcBef>
                <a:spcPts val="775"/>
              </a:spcBef>
            </a:pPr>
            <a:r>
              <a:rPr dirty="0" sz="1450" spc="-10">
                <a:latin typeface="Times New Roman"/>
                <a:cs typeface="Times New Roman"/>
              </a:rPr>
              <a:t>"And </a:t>
            </a:r>
            <a:r>
              <a:rPr dirty="0" sz="1450" spc="-5">
                <a:latin typeface="Times New Roman"/>
                <a:cs typeface="Times New Roman"/>
              </a:rPr>
              <a:t>... </a:t>
            </a:r>
            <a:r>
              <a:rPr dirty="0" sz="1450" spc="-10">
                <a:latin typeface="Times New Roman"/>
                <a:cs typeface="Times New Roman"/>
              </a:rPr>
              <a:t>and </a:t>
            </a:r>
            <a:r>
              <a:rPr dirty="0" sz="1450" spc="-5">
                <a:latin typeface="Times New Roman"/>
                <a:cs typeface="Times New Roman"/>
              </a:rPr>
              <a:t>don't </a:t>
            </a:r>
            <a:r>
              <a:rPr dirty="0" sz="1450" spc="-10">
                <a:latin typeface="Times New Roman"/>
                <a:cs typeface="Times New Roman"/>
              </a:rPr>
              <a:t>ask me," </a:t>
            </a:r>
            <a:r>
              <a:rPr dirty="0" sz="1450" spc="-5">
                <a:latin typeface="Times New Roman"/>
                <a:cs typeface="Times New Roman"/>
              </a:rPr>
              <a:t>he </a:t>
            </a:r>
            <a:r>
              <a:rPr dirty="0" sz="1450" spc="-10">
                <a:latin typeface="Times New Roman"/>
                <a:cs typeface="Times New Roman"/>
              </a:rPr>
              <a:t>continued, disturbed. "I'm </a:t>
            </a:r>
            <a:r>
              <a:rPr dirty="0" sz="1450" spc="-20">
                <a:latin typeface="Times New Roman"/>
                <a:cs typeface="Times New Roman"/>
              </a:rPr>
              <a:t>sorry.... </a:t>
            </a:r>
            <a:r>
              <a:rPr dirty="0" sz="1450" spc="-10">
                <a:latin typeface="Times New Roman"/>
                <a:cs typeface="Times New Roman"/>
              </a:rPr>
              <a:t>Under the  Laws, </a:t>
            </a:r>
            <a:r>
              <a:rPr dirty="0" sz="1450" spc="-40">
                <a:latin typeface="Times New Roman"/>
                <a:cs typeface="Times New Roman"/>
              </a:rPr>
              <a:t>Volume </a:t>
            </a:r>
            <a:r>
              <a:rPr dirty="0" sz="1450" spc="-10">
                <a:latin typeface="Times New Roman"/>
                <a:cs typeface="Times New Roman"/>
              </a:rPr>
              <a:t>XIII., I'm obliged to </a:t>
            </a:r>
            <a:r>
              <a:rPr dirty="0" sz="1450" spc="-5">
                <a:latin typeface="Times New Roman"/>
                <a:cs typeface="Times New Roman"/>
              </a:rPr>
              <a:t>go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have the right to drag me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neck.... </a:t>
            </a:r>
            <a:r>
              <a:rPr dirty="0" sz="1450" spc="-35">
                <a:latin typeface="Times New Roman"/>
                <a:cs typeface="Times New Roman"/>
              </a:rPr>
              <a:t>Well, </a:t>
            </a:r>
            <a:r>
              <a:rPr dirty="0" sz="1450" spc="-10">
                <a:latin typeface="Times New Roman"/>
                <a:cs typeface="Times New Roman"/>
              </a:rPr>
              <a:t>drag me, </a:t>
            </a:r>
            <a:r>
              <a:rPr dirty="0" sz="1450" spc="-5">
                <a:latin typeface="Times New Roman"/>
                <a:cs typeface="Times New Roman"/>
              </a:rPr>
              <a:t>but ... </a:t>
            </a:r>
            <a:r>
              <a:rPr dirty="0" sz="1450" spc="-10">
                <a:latin typeface="Times New Roman"/>
                <a:cs typeface="Times New Roman"/>
              </a:rPr>
              <a:t>I'm </a:t>
            </a:r>
            <a:r>
              <a:rPr dirty="0" sz="1450" spc="-5">
                <a:latin typeface="Times New Roman"/>
                <a:cs typeface="Times New Roman"/>
              </a:rPr>
              <a:t>not fit.... </a:t>
            </a:r>
            <a:r>
              <a:rPr dirty="0" sz="1450" spc="-10">
                <a:latin typeface="Times New Roman"/>
                <a:cs typeface="Times New Roman"/>
              </a:rPr>
              <a:t>I'm </a:t>
            </a:r>
            <a:r>
              <a:rPr dirty="0" sz="1450" spc="-5">
                <a:latin typeface="Times New Roman"/>
                <a:cs typeface="Times New Roman"/>
              </a:rPr>
              <a:t>not </a:t>
            </a:r>
            <a:r>
              <a:rPr dirty="0" sz="1450" spc="-10">
                <a:latin typeface="Times New Roman"/>
                <a:cs typeface="Times New Roman"/>
              </a:rPr>
              <a:t>even able to speak.  Excuse me."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"It's quite unfair to speak to me in that tone, </a:t>
            </a:r>
            <a:r>
              <a:rPr dirty="0" sz="1450" spc="-15">
                <a:latin typeface="Times New Roman"/>
                <a:cs typeface="Times New Roman"/>
              </a:rPr>
              <a:t>Doctor," </a:t>
            </a:r>
            <a:r>
              <a:rPr dirty="0" sz="1450" spc="-10">
                <a:latin typeface="Times New Roman"/>
                <a:cs typeface="Times New Roman"/>
              </a:rPr>
              <a:t>said Aboguin, again  taking the doctor </a:t>
            </a:r>
            <a:r>
              <a:rPr dirty="0" sz="1450" spc="-5">
                <a:latin typeface="Times New Roman"/>
                <a:cs typeface="Times New Roman"/>
              </a:rPr>
              <a:t>by </a:t>
            </a:r>
            <a:r>
              <a:rPr dirty="0" sz="1450" spc="-10">
                <a:latin typeface="Times New Roman"/>
                <a:cs typeface="Times New Roman"/>
              </a:rPr>
              <a:t>the sleeve. "The thirteenth volume </a:t>
            </a:r>
            <a:r>
              <a:rPr dirty="0" sz="1450" spc="-5">
                <a:latin typeface="Times New Roman"/>
                <a:cs typeface="Times New Roman"/>
              </a:rPr>
              <a:t>be </a:t>
            </a:r>
            <a:r>
              <a:rPr dirty="0" sz="1450" spc="-10">
                <a:latin typeface="Times New Roman"/>
                <a:cs typeface="Times New Roman"/>
              </a:rPr>
              <a:t>damned!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right to </a:t>
            </a:r>
            <a:r>
              <a:rPr dirty="0" sz="1450" spc="-5">
                <a:latin typeface="Times New Roman"/>
                <a:cs typeface="Times New Roman"/>
              </a:rPr>
              <a:t>do </a:t>
            </a:r>
            <a:r>
              <a:rPr dirty="0" sz="1450" spc="-10">
                <a:latin typeface="Times New Roman"/>
                <a:cs typeface="Times New Roman"/>
              </a:rPr>
              <a:t>violence to </a:t>
            </a:r>
            <a:r>
              <a:rPr dirty="0" sz="1450" spc="-5">
                <a:latin typeface="Times New Roman"/>
                <a:cs typeface="Times New Roman"/>
              </a:rPr>
              <a:t>your </a:t>
            </a:r>
            <a:r>
              <a:rPr dirty="0" sz="1450" spc="-10">
                <a:latin typeface="Times New Roman"/>
                <a:cs typeface="Times New Roman"/>
              </a:rPr>
              <a:t>will. If </a:t>
            </a:r>
            <a:r>
              <a:rPr dirty="0" sz="1450" spc="-5">
                <a:latin typeface="Times New Roman"/>
                <a:cs typeface="Times New Roman"/>
              </a:rPr>
              <a:t>you </a:t>
            </a:r>
            <a:r>
              <a:rPr dirty="0" sz="1450" spc="-10">
                <a:latin typeface="Times New Roman"/>
                <a:cs typeface="Times New Roman"/>
              </a:rPr>
              <a:t>want </a:t>
            </a:r>
            <a:r>
              <a:rPr dirty="0" sz="1450" spc="-5">
                <a:latin typeface="Times New Roman"/>
                <a:cs typeface="Times New Roman"/>
              </a:rPr>
              <a:t>to, </a:t>
            </a:r>
            <a:r>
              <a:rPr dirty="0" sz="1450" spc="-10">
                <a:latin typeface="Times New Roman"/>
                <a:cs typeface="Times New Roman"/>
              </a:rPr>
              <a:t>come; if </a:t>
            </a:r>
            <a:r>
              <a:rPr dirty="0" sz="1450" spc="-5">
                <a:latin typeface="Times New Roman"/>
                <a:cs typeface="Times New Roman"/>
              </a:rPr>
              <a:t>you </a:t>
            </a:r>
            <a:r>
              <a:rPr dirty="0" sz="1450" spc="-10">
                <a:latin typeface="Times New Roman"/>
                <a:cs typeface="Times New Roman"/>
              </a:rPr>
              <a:t>don't, then God  </a:t>
            </a:r>
            <a:r>
              <a:rPr dirty="0" sz="1450" spc="-5">
                <a:latin typeface="Times New Roman"/>
                <a:cs typeface="Times New Roman"/>
              </a:rPr>
              <a:t>be </a:t>
            </a:r>
            <a:r>
              <a:rPr dirty="0" sz="1450" spc="-10">
                <a:latin typeface="Times New Roman"/>
                <a:cs typeface="Times New Roman"/>
              </a:rPr>
              <a:t>with </a:t>
            </a:r>
            <a:r>
              <a:rPr dirty="0" sz="1450" spc="-5">
                <a:latin typeface="Times New Roman"/>
                <a:cs typeface="Times New Roman"/>
              </a:rPr>
              <a:t>you; but </a:t>
            </a:r>
            <a:r>
              <a:rPr dirty="0" sz="1450" spc="-10">
                <a:latin typeface="Times New Roman"/>
                <a:cs typeface="Times New Roman"/>
              </a:rPr>
              <a:t>it's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your </a:t>
            </a:r>
            <a:r>
              <a:rPr dirty="0" sz="1450" spc="-10">
                <a:latin typeface="Times New Roman"/>
                <a:cs typeface="Times New Roman"/>
              </a:rPr>
              <a:t>will that </a:t>
            </a:r>
            <a:r>
              <a:rPr dirty="0" sz="1450" spc="-5">
                <a:latin typeface="Times New Roman"/>
                <a:cs typeface="Times New Roman"/>
              </a:rPr>
              <a:t>I </a:t>
            </a:r>
            <a:r>
              <a:rPr dirty="0" sz="1450" spc="-25">
                <a:latin typeface="Times New Roman"/>
                <a:cs typeface="Times New Roman"/>
              </a:rPr>
              <a:t>apply, </a:t>
            </a:r>
            <a:r>
              <a:rPr dirty="0" sz="1450" spc="-5">
                <a:latin typeface="Times New Roman"/>
                <a:cs typeface="Times New Roman"/>
              </a:rPr>
              <a:t>but </a:t>
            </a:r>
            <a:r>
              <a:rPr dirty="0" sz="1450" spc="-10">
                <a:latin typeface="Times New Roman"/>
                <a:cs typeface="Times New Roman"/>
              </a:rPr>
              <a:t>to </a:t>
            </a:r>
            <a:r>
              <a:rPr dirty="0" sz="1450" spc="-5">
                <a:latin typeface="Times New Roman"/>
                <a:cs typeface="Times New Roman"/>
              </a:rPr>
              <a:t>your </a:t>
            </a:r>
            <a:r>
              <a:rPr dirty="0" sz="1450" spc="-10">
                <a:latin typeface="Times New Roman"/>
                <a:cs typeface="Times New Roman"/>
              </a:rPr>
              <a:t>feelings. A </a:t>
            </a:r>
            <a:r>
              <a:rPr dirty="0" sz="1450" spc="-5">
                <a:latin typeface="Times New Roman"/>
                <a:cs typeface="Times New Roman"/>
              </a:rPr>
              <a:t>young  </a:t>
            </a:r>
            <a:r>
              <a:rPr dirty="0" sz="1450" spc="-10">
                <a:latin typeface="Times New Roman"/>
                <a:cs typeface="Times New Roman"/>
              </a:rPr>
              <a:t>woman is </a:t>
            </a:r>
            <a:r>
              <a:rPr dirty="0" sz="1450" spc="-5">
                <a:latin typeface="Times New Roman"/>
                <a:cs typeface="Times New Roman"/>
              </a:rPr>
              <a:t>dying! </a:t>
            </a:r>
            <a:r>
              <a:rPr dirty="0" sz="1450" spc="-60">
                <a:latin typeface="Times New Roman"/>
                <a:cs typeface="Times New Roman"/>
              </a:rPr>
              <a:t>You </a:t>
            </a:r>
            <a:r>
              <a:rPr dirty="0" sz="1450" spc="-10">
                <a:latin typeface="Times New Roman"/>
                <a:cs typeface="Times New Roman"/>
              </a:rPr>
              <a:t>say </a:t>
            </a:r>
            <a:r>
              <a:rPr dirty="0" sz="1450" spc="-5">
                <a:latin typeface="Times New Roman"/>
                <a:cs typeface="Times New Roman"/>
              </a:rPr>
              <a:t>your </a:t>
            </a:r>
            <a:r>
              <a:rPr dirty="0" sz="1450" spc="-10">
                <a:latin typeface="Times New Roman"/>
                <a:cs typeface="Times New Roman"/>
              </a:rPr>
              <a:t>son died just </a:t>
            </a:r>
            <a:r>
              <a:rPr dirty="0" sz="1450" spc="-30">
                <a:latin typeface="Times New Roman"/>
                <a:cs typeface="Times New Roman"/>
              </a:rPr>
              <a:t>now. </a:t>
            </a:r>
            <a:r>
              <a:rPr dirty="0" sz="1450" spc="-10">
                <a:latin typeface="Times New Roman"/>
                <a:cs typeface="Times New Roman"/>
              </a:rPr>
              <a:t>Who could understand my  terror better than</a:t>
            </a:r>
            <a:r>
              <a:rPr dirty="0" sz="1450">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Aboguin's voice trembled with agitation. His tremor and his tone were  much more convincing than his words. Aboguin was sincere, </a:t>
            </a:r>
            <a:r>
              <a:rPr dirty="0" sz="1450" spc="-5">
                <a:latin typeface="Times New Roman"/>
                <a:cs typeface="Times New Roman"/>
              </a:rPr>
              <a:t>but </a:t>
            </a:r>
            <a:r>
              <a:rPr dirty="0" sz="1450" spc="-10">
                <a:latin typeface="Times New Roman"/>
                <a:cs typeface="Times New Roman"/>
              </a:rPr>
              <a:t>it is  remarkable that every phrase </a:t>
            </a:r>
            <a:r>
              <a:rPr dirty="0" sz="1450" spc="-5">
                <a:latin typeface="Times New Roman"/>
                <a:cs typeface="Times New Roman"/>
              </a:rPr>
              <a:t>he </a:t>
            </a:r>
            <a:r>
              <a:rPr dirty="0" sz="1450" spc="-10">
                <a:latin typeface="Times New Roman"/>
                <a:cs typeface="Times New Roman"/>
              </a:rPr>
              <a:t>used came </a:t>
            </a:r>
            <a:r>
              <a:rPr dirty="0" sz="1450" spc="-5">
                <a:latin typeface="Times New Roman"/>
                <a:cs typeface="Times New Roman"/>
              </a:rPr>
              <a:t>out </a:t>
            </a:r>
            <a:r>
              <a:rPr dirty="0" sz="1450" spc="-10">
                <a:latin typeface="Times New Roman"/>
                <a:cs typeface="Times New Roman"/>
              </a:rPr>
              <a:t>stilted, soulless, inopportunely  florid, and as it were insulted the atmosphere </a:t>
            </a:r>
            <a:r>
              <a:rPr dirty="0" sz="1450" spc="-5">
                <a:latin typeface="Times New Roman"/>
                <a:cs typeface="Times New Roman"/>
              </a:rPr>
              <a:t>of </a:t>
            </a:r>
            <a:r>
              <a:rPr dirty="0" sz="1450" spc="-10">
                <a:latin typeface="Times New Roman"/>
                <a:cs typeface="Times New Roman"/>
              </a:rPr>
              <a:t>the doctor's house and the  woman who was </a:t>
            </a:r>
            <a:r>
              <a:rPr dirty="0" sz="1450" spc="-5">
                <a:latin typeface="Times New Roman"/>
                <a:cs typeface="Times New Roman"/>
              </a:rPr>
              <a:t>dying. </a:t>
            </a:r>
            <a:r>
              <a:rPr dirty="0" sz="1450" spc="-10">
                <a:latin typeface="Times New Roman"/>
                <a:cs typeface="Times New Roman"/>
              </a:rPr>
              <a:t>He felt it himself, and in his fear </a:t>
            </a:r>
            <a:r>
              <a:rPr dirty="0" sz="1450" spc="-5">
                <a:latin typeface="Times New Roman"/>
                <a:cs typeface="Times New Roman"/>
              </a:rPr>
              <a:t>of </a:t>
            </a:r>
            <a:r>
              <a:rPr dirty="0" sz="1450" spc="-10">
                <a:latin typeface="Times New Roman"/>
                <a:cs typeface="Times New Roman"/>
              </a:rPr>
              <a:t>being  misunderstood </a:t>
            </a:r>
            <a:r>
              <a:rPr dirty="0" sz="1450" spc="-5">
                <a:latin typeface="Times New Roman"/>
                <a:cs typeface="Times New Roman"/>
              </a:rPr>
              <a:t>he </a:t>
            </a:r>
            <a:r>
              <a:rPr dirty="0" sz="1450" spc="-10">
                <a:latin typeface="Times New Roman"/>
                <a:cs typeface="Times New Roman"/>
              </a:rPr>
              <a:t>exerted himself to the utmost to make his voice soft and  tender so as to convince </a:t>
            </a:r>
            <a:r>
              <a:rPr dirty="0" sz="1450" spc="-5">
                <a:latin typeface="Times New Roman"/>
                <a:cs typeface="Times New Roman"/>
              </a:rPr>
              <a:t>by </a:t>
            </a:r>
            <a:r>
              <a:rPr dirty="0" sz="1450" spc="-10">
                <a:latin typeface="Times New Roman"/>
                <a:cs typeface="Times New Roman"/>
              </a:rPr>
              <a:t>the sincerity </a:t>
            </a:r>
            <a:r>
              <a:rPr dirty="0" sz="1450" spc="-5">
                <a:latin typeface="Times New Roman"/>
                <a:cs typeface="Times New Roman"/>
              </a:rPr>
              <a:t>of </a:t>
            </a:r>
            <a:r>
              <a:rPr dirty="0" sz="1450" spc="-10">
                <a:latin typeface="Times New Roman"/>
                <a:cs typeface="Times New Roman"/>
              </a:rPr>
              <a:t>his tone at least, if </a:t>
            </a:r>
            <a:r>
              <a:rPr dirty="0" sz="1450" spc="-5">
                <a:latin typeface="Times New Roman"/>
                <a:cs typeface="Times New Roman"/>
              </a:rPr>
              <a:t>not by </a:t>
            </a:r>
            <a:r>
              <a:rPr dirty="0" sz="1450" spc="-10">
                <a:latin typeface="Times New Roman"/>
                <a:cs typeface="Times New Roman"/>
              </a:rPr>
              <a:t>his  words. As </a:t>
            </a:r>
            <a:r>
              <a:rPr dirty="0" sz="1450" spc="-5">
                <a:latin typeface="Times New Roman"/>
                <a:cs typeface="Times New Roman"/>
              </a:rPr>
              <a:t>a </a:t>
            </a:r>
            <a:r>
              <a:rPr dirty="0" sz="1450" spc="-10">
                <a:latin typeface="Times New Roman"/>
                <a:cs typeface="Times New Roman"/>
              </a:rPr>
              <a:t>rule, however deep and beautiful the words they </a:t>
            </a:r>
            <a:r>
              <a:rPr dirty="0" sz="1450" spc="-15">
                <a:latin typeface="Times New Roman"/>
                <a:cs typeface="Times New Roman"/>
              </a:rPr>
              <a:t>affect </a:t>
            </a:r>
            <a:r>
              <a:rPr dirty="0" sz="1450" spc="-10">
                <a:latin typeface="Times New Roman"/>
                <a:cs typeface="Times New Roman"/>
              </a:rPr>
              <a:t>only the  unconcerned. They cannot always satisfy those who are happy </a:t>
            </a:r>
            <a:r>
              <a:rPr dirty="0" sz="1450" spc="-5">
                <a:latin typeface="Times New Roman"/>
                <a:cs typeface="Times New Roman"/>
              </a:rPr>
              <a:t>or </a:t>
            </a:r>
            <a:r>
              <a:rPr dirty="0" sz="1450" spc="-10">
                <a:latin typeface="Times New Roman"/>
                <a:cs typeface="Times New Roman"/>
              </a:rPr>
              <a:t>distressed  because the highest expression </a:t>
            </a:r>
            <a:r>
              <a:rPr dirty="0" sz="1450" spc="-5">
                <a:latin typeface="Times New Roman"/>
                <a:cs typeface="Times New Roman"/>
              </a:rPr>
              <a:t>of </a:t>
            </a:r>
            <a:r>
              <a:rPr dirty="0" sz="1450" spc="-10">
                <a:latin typeface="Times New Roman"/>
                <a:cs typeface="Times New Roman"/>
              </a:rPr>
              <a:t>happiness </a:t>
            </a:r>
            <a:r>
              <a:rPr dirty="0" sz="1450" spc="-5">
                <a:latin typeface="Times New Roman"/>
                <a:cs typeface="Times New Roman"/>
              </a:rPr>
              <a:t>or </a:t>
            </a:r>
            <a:r>
              <a:rPr dirty="0" sz="1450" spc="-10">
                <a:latin typeface="Times New Roman"/>
                <a:cs typeface="Times New Roman"/>
              </a:rPr>
              <a:t>distress is most often silence.  Lovers understand each other best when they are silent, and </a:t>
            </a:r>
            <a:r>
              <a:rPr dirty="0" sz="1450" spc="-5">
                <a:latin typeface="Times New Roman"/>
                <a:cs typeface="Times New Roman"/>
              </a:rPr>
              <a:t>a </a:t>
            </a:r>
            <a:r>
              <a:rPr dirty="0" sz="1450" spc="-10">
                <a:latin typeface="Times New Roman"/>
                <a:cs typeface="Times New Roman"/>
              </a:rPr>
              <a:t>fervent  passionate speech at the graveside </a:t>
            </a:r>
            <a:r>
              <a:rPr dirty="0" sz="1450" spc="-15">
                <a:latin typeface="Times New Roman"/>
                <a:cs typeface="Times New Roman"/>
              </a:rPr>
              <a:t>affects </a:t>
            </a:r>
            <a:r>
              <a:rPr dirty="0" sz="1450" spc="-10">
                <a:latin typeface="Times New Roman"/>
                <a:cs typeface="Times New Roman"/>
              </a:rPr>
              <a:t>only outsiders. </a:t>
            </a:r>
            <a:r>
              <a:rPr dirty="0" sz="1450" spc="-60">
                <a:latin typeface="Times New Roman"/>
                <a:cs typeface="Times New Roman"/>
              </a:rPr>
              <a:t>To </a:t>
            </a:r>
            <a:r>
              <a:rPr dirty="0" sz="1450" spc="-10">
                <a:latin typeface="Times New Roman"/>
                <a:cs typeface="Times New Roman"/>
              </a:rPr>
              <a:t>the widow and  children it seems cold and</a:t>
            </a:r>
            <a:r>
              <a:rPr dirty="0" sz="1450" spc="10">
                <a:latin typeface="Times New Roman"/>
                <a:cs typeface="Times New Roman"/>
              </a:rPr>
              <a:t> </a:t>
            </a:r>
            <a:r>
              <a:rPr dirty="0" sz="1450" spc="-10">
                <a:latin typeface="Times New Roman"/>
                <a:cs typeface="Times New Roman"/>
              </a:rPr>
              <a:t>trivial.</a:t>
            </a:r>
            <a:endParaRPr sz="1450">
              <a:latin typeface="Times New Roman"/>
              <a:cs typeface="Times New Roman"/>
            </a:endParaRPr>
          </a:p>
          <a:p>
            <a:pPr algn="just" marL="12700" marR="6985" indent="255904">
              <a:lnSpc>
                <a:spcPts val="1730"/>
              </a:lnSpc>
              <a:spcBef>
                <a:spcPts val="700"/>
              </a:spcBef>
            </a:pPr>
            <a:r>
              <a:rPr dirty="0" sz="1450" spc="-10">
                <a:latin typeface="Times New Roman"/>
                <a:cs typeface="Times New Roman"/>
              </a:rPr>
              <a:t>Kirilov stood still and was silent. When Aboguin uttered some more words  </a:t>
            </a:r>
            <a:r>
              <a:rPr dirty="0" sz="1450" spc="-5">
                <a:latin typeface="Times New Roman"/>
                <a:cs typeface="Times New Roman"/>
              </a:rPr>
              <a:t>on </a:t>
            </a:r>
            <a:r>
              <a:rPr dirty="0" sz="1450" spc="-10">
                <a:latin typeface="Times New Roman"/>
                <a:cs typeface="Times New Roman"/>
              </a:rPr>
              <a:t>the higher vocation </a:t>
            </a:r>
            <a:r>
              <a:rPr dirty="0" sz="1450" spc="-5">
                <a:latin typeface="Times New Roman"/>
                <a:cs typeface="Times New Roman"/>
              </a:rPr>
              <a:t>of a </a:t>
            </a:r>
            <a:r>
              <a:rPr dirty="0" sz="1450" spc="-15">
                <a:latin typeface="Times New Roman"/>
                <a:cs typeface="Times New Roman"/>
              </a:rPr>
              <a:t>doctor, </a:t>
            </a:r>
            <a:r>
              <a:rPr dirty="0" sz="1450" spc="-10">
                <a:latin typeface="Times New Roman"/>
                <a:cs typeface="Times New Roman"/>
              </a:rPr>
              <a:t>and self-sacrifice, the doctor sternly</a:t>
            </a:r>
            <a:r>
              <a:rPr dirty="0" sz="1450" spc="125">
                <a:latin typeface="Times New Roman"/>
                <a:cs typeface="Times New Roman"/>
              </a:rPr>
              <a:t> </a:t>
            </a:r>
            <a:r>
              <a:rPr dirty="0" sz="1450" spc="-10">
                <a:latin typeface="Times New Roman"/>
                <a:cs typeface="Times New Roman"/>
              </a:rPr>
              <a:t>asked:</a:t>
            </a:r>
            <a:endParaRPr sz="1450">
              <a:latin typeface="Times New Roman"/>
              <a:cs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537700"/>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"Is it</a:t>
            </a:r>
            <a:r>
              <a:rPr dirty="0" sz="1450" spc="-5">
                <a:latin typeface="Times New Roman"/>
                <a:cs typeface="Times New Roman"/>
              </a:rPr>
              <a:t> </a:t>
            </a:r>
            <a:r>
              <a:rPr dirty="0" sz="1450" spc="-10">
                <a:latin typeface="Times New Roman"/>
                <a:cs typeface="Times New Roman"/>
              </a:rPr>
              <a:t>far?"</a:t>
            </a:r>
            <a:endParaRPr sz="1450">
              <a:latin typeface="Times New Roman"/>
              <a:cs typeface="Times New Roman"/>
            </a:endParaRPr>
          </a:p>
          <a:p>
            <a:pPr algn="just" marL="12700" marR="12700" indent="255904">
              <a:lnSpc>
                <a:spcPts val="1730"/>
              </a:lnSpc>
              <a:spcBef>
                <a:spcPts val="850"/>
              </a:spcBef>
            </a:pPr>
            <a:r>
              <a:rPr dirty="0" sz="1450" spc="-10">
                <a:latin typeface="Times New Roman"/>
                <a:cs typeface="Times New Roman"/>
              </a:rPr>
              <a:t>"Thirteen </a:t>
            </a:r>
            <a:r>
              <a:rPr dirty="0" sz="1450" spc="-5">
                <a:latin typeface="Times New Roman"/>
                <a:cs typeface="Times New Roman"/>
              </a:rPr>
              <a:t>or </a:t>
            </a:r>
            <a:r>
              <a:rPr dirty="0" sz="1450" spc="-10">
                <a:latin typeface="Times New Roman"/>
                <a:cs typeface="Times New Roman"/>
              </a:rPr>
              <a:t>fourteen versts. I've </a:t>
            </a:r>
            <a:r>
              <a:rPr dirty="0" sz="1450" spc="-5">
                <a:latin typeface="Times New Roman"/>
                <a:cs typeface="Times New Roman"/>
              </a:rPr>
              <a:t>got good </a:t>
            </a:r>
            <a:r>
              <a:rPr dirty="0" sz="1450" spc="-10">
                <a:latin typeface="Times New Roman"/>
                <a:cs typeface="Times New Roman"/>
              </a:rPr>
              <a:t>horses, </a:t>
            </a:r>
            <a:r>
              <a:rPr dirty="0" sz="1450" spc="-20">
                <a:latin typeface="Times New Roman"/>
                <a:cs typeface="Times New Roman"/>
              </a:rPr>
              <a:t>doctor. </a:t>
            </a:r>
            <a:r>
              <a:rPr dirty="0" sz="1450" spc="-5">
                <a:latin typeface="Times New Roman"/>
                <a:cs typeface="Times New Roman"/>
              </a:rPr>
              <a:t>I </a:t>
            </a:r>
            <a:r>
              <a:rPr dirty="0" sz="1450" spc="-10">
                <a:latin typeface="Times New Roman"/>
                <a:cs typeface="Times New Roman"/>
              </a:rPr>
              <a:t>give </a:t>
            </a:r>
            <a:r>
              <a:rPr dirty="0" sz="1450" spc="-5">
                <a:latin typeface="Times New Roman"/>
                <a:cs typeface="Times New Roman"/>
              </a:rPr>
              <a:t>you </a:t>
            </a:r>
            <a:r>
              <a:rPr dirty="0" sz="1450" spc="-10">
                <a:latin typeface="Times New Roman"/>
                <a:cs typeface="Times New Roman"/>
              </a:rPr>
              <a:t>my  word </a:t>
            </a:r>
            <a:r>
              <a:rPr dirty="0" sz="1450" spc="-5">
                <a:latin typeface="Times New Roman"/>
                <a:cs typeface="Times New Roman"/>
              </a:rPr>
              <a:t>of honour </a:t>
            </a:r>
            <a:r>
              <a:rPr dirty="0" sz="1450" spc="-10">
                <a:latin typeface="Times New Roman"/>
                <a:cs typeface="Times New Roman"/>
              </a:rPr>
              <a:t>that I'll take </a:t>
            </a:r>
            <a:r>
              <a:rPr dirty="0" sz="1450" spc="-5">
                <a:latin typeface="Times New Roman"/>
                <a:cs typeface="Times New Roman"/>
              </a:rPr>
              <a:t>you </a:t>
            </a:r>
            <a:r>
              <a:rPr dirty="0" sz="1450" spc="-10">
                <a:latin typeface="Times New Roman"/>
                <a:cs typeface="Times New Roman"/>
              </a:rPr>
              <a:t>there and back in an </a:t>
            </a:r>
            <a:r>
              <a:rPr dirty="0" sz="1450" spc="-25">
                <a:latin typeface="Times New Roman"/>
                <a:cs typeface="Times New Roman"/>
              </a:rPr>
              <a:t>hour. </a:t>
            </a:r>
            <a:r>
              <a:rPr dirty="0" sz="1450" spc="-10">
                <a:latin typeface="Times New Roman"/>
                <a:cs typeface="Times New Roman"/>
              </a:rPr>
              <a:t>Only an</a:t>
            </a:r>
            <a:r>
              <a:rPr dirty="0" sz="1450" spc="110">
                <a:latin typeface="Times New Roman"/>
                <a:cs typeface="Times New Roman"/>
              </a:rPr>
              <a:t> </a:t>
            </a:r>
            <a:r>
              <a:rPr dirty="0" sz="1450" spc="-20">
                <a:latin typeface="Times New Roman"/>
                <a:cs typeface="Times New Roman"/>
              </a:rPr>
              <a:t>hour."</a:t>
            </a:r>
            <a:endParaRPr sz="1450">
              <a:latin typeface="Times New Roman"/>
              <a:cs typeface="Times New Roman"/>
            </a:endParaRPr>
          </a:p>
          <a:p>
            <a:pPr algn="just" marL="12700" marR="10160" indent="255904">
              <a:lnSpc>
                <a:spcPts val="1730"/>
              </a:lnSpc>
              <a:spcBef>
                <a:spcPts val="715"/>
              </a:spcBef>
            </a:pPr>
            <a:r>
              <a:rPr dirty="0" sz="1450" spc="-10">
                <a:latin typeface="Times New Roman"/>
                <a:cs typeface="Times New Roman"/>
              </a:rPr>
              <a:t>The last words impressed the doctor more strongly than the references to  humanity </a:t>
            </a:r>
            <a:r>
              <a:rPr dirty="0" sz="1450" spc="-5">
                <a:latin typeface="Times New Roman"/>
                <a:cs typeface="Times New Roman"/>
              </a:rPr>
              <a:t>or </a:t>
            </a:r>
            <a:r>
              <a:rPr dirty="0" sz="1450" spc="-10">
                <a:latin typeface="Times New Roman"/>
                <a:cs typeface="Times New Roman"/>
              </a:rPr>
              <a:t>the doctor's vocation. He </a:t>
            </a:r>
            <a:r>
              <a:rPr dirty="0" sz="1450" spc="-5">
                <a:latin typeface="Times New Roman"/>
                <a:cs typeface="Times New Roman"/>
              </a:rPr>
              <a:t>thought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while and said with </a:t>
            </a:r>
            <a:r>
              <a:rPr dirty="0" sz="1450" spc="-5">
                <a:latin typeface="Times New Roman"/>
                <a:cs typeface="Times New Roman"/>
              </a:rPr>
              <a:t>a</a:t>
            </a:r>
            <a:r>
              <a:rPr dirty="0" sz="1450" spc="130">
                <a:latin typeface="Times New Roman"/>
                <a:cs typeface="Times New Roman"/>
              </a:rPr>
              <a:t> </a:t>
            </a:r>
            <a:r>
              <a:rPr dirty="0" sz="1450" spc="-10">
                <a:latin typeface="Times New Roman"/>
                <a:cs typeface="Times New Roman"/>
              </a:rPr>
              <a:t>sigh.</a:t>
            </a:r>
            <a:endParaRPr sz="1450">
              <a:latin typeface="Times New Roman"/>
              <a:cs typeface="Times New Roman"/>
            </a:endParaRPr>
          </a:p>
          <a:p>
            <a:pPr algn="just" marL="268605">
              <a:lnSpc>
                <a:spcPct val="100000"/>
              </a:lnSpc>
              <a:spcBef>
                <a:spcPts val="725"/>
              </a:spcBef>
            </a:pPr>
            <a:r>
              <a:rPr dirty="0" sz="1450" spc="-30">
                <a:latin typeface="Times New Roman"/>
                <a:cs typeface="Times New Roman"/>
              </a:rPr>
              <a:t>"Well, </a:t>
            </a:r>
            <a:r>
              <a:rPr dirty="0" sz="1450" spc="-10">
                <a:latin typeface="Times New Roman"/>
                <a:cs typeface="Times New Roman"/>
              </a:rPr>
              <a:t>let </a:t>
            </a:r>
            <a:r>
              <a:rPr dirty="0" sz="1450" spc="-5">
                <a:latin typeface="Times New Roman"/>
                <a:cs typeface="Times New Roman"/>
              </a:rPr>
              <a:t>us</a:t>
            </a:r>
            <a:r>
              <a:rPr dirty="0" sz="1450" spc="20">
                <a:latin typeface="Times New Roman"/>
                <a:cs typeface="Times New Roman"/>
              </a:rPr>
              <a:t> </a:t>
            </a:r>
            <a:r>
              <a:rPr dirty="0" sz="1450" spc="-10">
                <a:latin typeface="Times New Roman"/>
                <a:cs typeface="Times New Roman"/>
              </a:rPr>
              <a:t>go!"</a:t>
            </a:r>
            <a:endParaRPr sz="1450">
              <a:latin typeface="Times New Roman"/>
              <a:cs typeface="Times New Roman"/>
            </a:endParaRPr>
          </a:p>
          <a:p>
            <a:pPr algn="just" marL="12700" marR="12065" indent="255904">
              <a:lnSpc>
                <a:spcPts val="1730"/>
              </a:lnSpc>
              <a:spcBef>
                <a:spcPts val="844"/>
              </a:spcBef>
            </a:pPr>
            <a:r>
              <a:rPr dirty="0" sz="1450" spc="-10">
                <a:latin typeface="Times New Roman"/>
                <a:cs typeface="Times New Roman"/>
              </a:rPr>
              <a:t>He went </a:t>
            </a:r>
            <a:r>
              <a:rPr dirty="0" sz="1450" spc="-15">
                <a:latin typeface="Times New Roman"/>
                <a:cs typeface="Times New Roman"/>
              </a:rPr>
              <a:t>off </a:t>
            </a:r>
            <a:r>
              <a:rPr dirty="0" sz="1450" spc="-20">
                <a:latin typeface="Times New Roman"/>
                <a:cs typeface="Times New Roman"/>
              </a:rPr>
              <a:t>quickly,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step that was now sure, to his study and soon  after returned in </a:t>
            </a:r>
            <a:r>
              <a:rPr dirty="0" sz="1450" spc="-5">
                <a:latin typeface="Times New Roman"/>
                <a:cs typeface="Times New Roman"/>
              </a:rPr>
              <a:t>a </a:t>
            </a:r>
            <a:r>
              <a:rPr dirty="0" sz="1450" spc="-10">
                <a:latin typeface="Times New Roman"/>
                <a:cs typeface="Times New Roman"/>
              </a:rPr>
              <a:t>long coat. Aboguin, delighted, danced impatiently round  him, helped him </a:t>
            </a:r>
            <a:r>
              <a:rPr dirty="0" sz="1450" spc="-5">
                <a:latin typeface="Times New Roman"/>
                <a:cs typeface="Times New Roman"/>
              </a:rPr>
              <a:t>on </a:t>
            </a:r>
            <a:r>
              <a:rPr dirty="0" sz="1450" spc="-10">
                <a:latin typeface="Times New Roman"/>
                <a:cs typeface="Times New Roman"/>
              </a:rPr>
              <a:t>with his overcoat, and accompanied him </a:t>
            </a:r>
            <a:r>
              <a:rPr dirty="0" sz="1450" spc="-5">
                <a:latin typeface="Times New Roman"/>
                <a:cs typeface="Times New Roman"/>
              </a:rPr>
              <a:t>out of </a:t>
            </a:r>
            <a:r>
              <a:rPr dirty="0" sz="1450" spc="-10">
                <a:latin typeface="Times New Roman"/>
                <a:cs typeface="Times New Roman"/>
              </a:rPr>
              <a:t>the</a:t>
            </a:r>
            <a:r>
              <a:rPr dirty="0" sz="1450" spc="114">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Outside it was dark, </a:t>
            </a:r>
            <a:r>
              <a:rPr dirty="0" sz="1450" spc="-5">
                <a:latin typeface="Times New Roman"/>
                <a:cs typeface="Times New Roman"/>
              </a:rPr>
              <a:t>but </a:t>
            </a:r>
            <a:r>
              <a:rPr dirty="0" sz="1450" spc="-10">
                <a:latin typeface="Times New Roman"/>
                <a:cs typeface="Times New Roman"/>
              </a:rPr>
              <a:t>brighter than in the hall. Now in the darkness the  tall stooping figure </a:t>
            </a:r>
            <a:r>
              <a:rPr dirty="0" sz="1450" spc="-5">
                <a:latin typeface="Times New Roman"/>
                <a:cs typeface="Times New Roman"/>
              </a:rPr>
              <a:t>of </a:t>
            </a:r>
            <a:r>
              <a:rPr dirty="0" sz="1450" spc="-10">
                <a:latin typeface="Times New Roman"/>
                <a:cs typeface="Times New Roman"/>
              </a:rPr>
              <a:t>the doctor was clearly visible with the </a:t>
            </a:r>
            <a:r>
              <a:rPr dirty="0" sz="1450" spc="-5">
                <a:latin typeface="Times New Roman"/>
                <a:cs typeface="Times New Roman"/>
              </a:rPr>
              <a:t>long, </a:t>
            </a:r>
            <a:r>
              <a:rPr dirty="0" sz="1450" spc="-10">
                <a:latin typeface="Times New Roman"/>
                <a:cs typeface="Times New Roman"/>
              </a:rPr>
              <a:t>narrow  beard and the aquiline nose. Besides his pale face Aboguin's big face could  now </a:t>
            </a:r>
            <a:r>
              <a:rPr dirty="0" sz="1450" spc="-5">
                <a:latin typeface="Times New Roman"/>
                <a:cs typeface="Times New Roman"/>
              </a:rPr>
              <a:t>be </a:t>
            </a:r>
            <a:r>
              <a:rPr dirty="0" sz="1450" spc="-10">
                <a:latin typeface="Times New Roman"/>
                <a:cs typeface="Times New Roman"/>
              </a:rPr>
              <a:t>seen and </a:t>
            </a:r>
            <a:r>
              <a:rPr dirty="0" sz="1450" spc="-5">
                <a:latin typeface="Times New Roman"/>
                <a:cs typeface="Times New Roman"/>
              </a:rPr>
              <a:t>a </a:t>
            </a:r>
            <a:r>
              <a:rPr dirty="0" sz="1450" spc="-10">
                <a:latin typeface="Times New Roman"/>
                <a:cs typeface="Times New Roman"/>
              </a:rPr>
              <a:t>little student's cap which hardly covered the crown </a:t>
            </a:r>
            <a:r>
              <a:rPr dirty="0" sz="1450" spc="-5">
                <a:latin typeface="Times New Roman"/>
                <a:cs typeface="Times New Roman"/>
              </a:rPr>
              <a:t>of </a:t>
            </a:r>
            <a:r>
              <a:rPr dirty="0" sz="1450" spc="-10">
                <a:latin typeface="Times New Roman"/>
                <a:cs typeface="Times New Roman"/>
              </a:rPr>
              <a:t>his  head. The scarf showed white only in front, </a:t>
            </a:r>
            <a:r>
              <a:rPr dirty="0" sz="1450" spc="-5">
                <a:latin typeface="Times New Roman"/>
                <a:cs typeface="Times New Roman"/>
              </a:rPr>
              <a:t>but </a:t>
            </a:r>
            <a:r>
              <a:rPr dirty="0" sz="1450" spc="-10">
                <a:latin typeface="Times New Roman"/>
                <a:cs typeface="Times New Roman"/>
              </a:rPr>
              <a:t>behind it was hid under his  long </a:t>
            </a:r>
            <a:r>
              <a:rPr dirty="0" sz="1450" spc="-25">
                <a:latin typeface="Times New Roman"/>
                <a:cs typeface="Times New Roman"/>
              </a:rPr>
              <a:t>hair.</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"Believe me, I'm able to appreciate </a:t>
            </a:r>
            <a:r>
              <a:rPr dirty="0" sz="1450" spc="-5">
                <a:latin typeface="Times New Roman"/>
                <a:cs typeface="Times New Roman"/>
              </a:rPr>
              <a:t>your </a:t>
            </a:r>
            <a:r>
              <a:rPr dirty="0" sz="1450" spc="-15">
                <a:latin typeface="Times New Roman"/>
                <a:cs typeface="Times New Roman"/>
              </a:rPr>
              <a:t>magnanimity," </a:t>
            </a:r>
            <a:r>
              <a:rPr dirty="0" sz="1450" spc="-10">
                <a:latin typeface="Times New Roman"/>
                <a:cs typeface="Times New Roman"/>
              </a:rPr>
              <a:t>murmured  Aboguin, as </a:t>
            </a:r>
            <a:r>
              <a:rPr dirty="0" sz="1450" spc="-5">
                <a:latin typeface="Times New Roman"/>
                <a:cs typeface="Times New Roman"/>
              </a:rPr>
              <a:t>he </a:t>
            </a:r>
            <a:r>
              <a:rPr dirty="0" sz="1450" spc="-10">
                <a:latin typeface="Times New Roman"/>
                <a:cs typeface="Times New Roman"/>
              </a:rPr>
              <a:t>helped the doctor to </a:t>
            </a:r>
            <a:r>
              <a:rPr dirty="0" sz="1450" spc="-5">
                <a:latin typeface="Times New Roman"/>
                <a:cs typeface="Times New Roman"/>
              </a:rPr>
              <a:t>a </a:t>
            </a:r>
            <a:r>
              <a:rPr dirty="0" sz="1450" spc="-10">
                <a:latin typeface="Times New Roman"/>
                <a:cs typeface="Times New Roman"/>
              </a:rPr>
              <a:t>seat in the carriage. </a:t>
            </a:r>
            <a:r>
              <a:rPr dirty="0" sz="1450" spc="-30">
                <a:latin typeface="Times New Roman"/>
                <a:cs typeface="Times New Roman"/>
              </a:rPr>
              <a:t>"We'll </a:t>
            </a:r>
            <a:r>
              <a:rPr dirty="0" sz="1450" spc="-10">
                <a:latin typeface="Times New Roman"/>
                <a:cs typeface="Times New Roman"/>
              </a:rPr>
              <a:t>whirl </a:t>
            </a:r>
            <a:r>
              <a:rPr dirty="0" sz="1450" spc="-30">
                <a:latin typeface="Times New Roman"/>
                <a:cs typeface="Times New Roman"/>
              </a:rPr>
              <a:t>away.  </a:t>
            </a:r>
            <a:r>
              <a:rPr dirty="0" sz="1450" spc="-10">
                <a:latin typeface="Times New Roman"/>
                <a:cs typeface="Times New Roman"/>
              </a:rPr>
              <a:t>Luke, dear man, drive as fast as </a:t>
            </a:r>
            <a:r>
              <a:rPr dirty="0" sz="1450" spc="-5">
                <a:latin typeface="Times New Roman"/>
                <a:cs typeface="Times New Roman"/>
              </a:rPr>
              <a:t>you </a:t>
            </a:r>
            <a:r>
              <a:rPr dirty="0" sz="1450" spc="-10">
                <a:latin typeface="Times New Roman"/>
                <a:cs typeface="Times New Roman"/>
              </a:rPr>
              <a:t>can,</a:t>
            </a:r>
            <a:r>
              <a:rPr dirty="0" sz="1450" spc="30">
                <a:latin typeface="Times New Roman"/>
                <a:cs typeface="Times New Roman"/>
              </a:rPr>
              <a:t> </a:t>
            </a:r>
            <a:r>
              <a:rPr dirty="0" sz="1450" spc="-10">
                <a:latin typeface="Times New Roman"/>
                <a:cs typeface="Times New Roman"/>
              </a:rPr>
              <a:t>do!"</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 coachman drove </a:t>
            </a:r>
            <a:r>
              <a:rPr dirty="0" sz="1450" spc="-20">
                <a:latin typeface="Times New Roman"/>
                <a:cs typeface="Times New Roman"/>
              </a:rPr>
              <a:t>quickly. </a:t>
            </a:r>
            <a:r>
              <a:rPr dirty="0" sz="1450" spc="-10">
                <a:latin typeface="Times New Roman"/>
                <a:cs typeface="Times New Roman"/>
              </a:rPr>
              <a:t>First appeared </a:t>
            </a:r>
            <a:r>
              <a:rPr dirty="0" sz="1450" spc="-5">
                <a:latin typeface="Times New Roman"/>
                <a:cs typeface="Times New Roman"/>
              </a:rPr>
              <a:t>a </a:t>
            </a:r>
            <a:r>
              <a:rPr dirty="0" sz="1450" spc="-10">
                <a:latin typeface="Times New Roman"/>
                <a:cs typeface="Times New Roman"/>
              </a:rPr>
              <a:t>row </a:t>
            </a:r>
            <a:r>
              <a:rPr dirty="0" sz="1450" spc="-5">
                <a:latin typeface="Times New Roman"/>
                <a:cs typeface="Times New Roman"/>
              </a:rPr>
              <a:t>of </a:t>
            </a:r>
            <a:r>
              <a:rPr dirty="0" sz="1450" spc="-10">
                <a:latin typeface="Times New Roman"/>
                <a:cs typeface="Times New Roman"/>
              </a:rPr>
              <a:t>bare buildings,  which stood along the hospital yard. It was dark everywhere, save that at the  end </a:t>
            </a:r>
            <a:r>
              <a:rPr dirty="0" sz="1450" spc="-5">
                <a:latin typeface="Times New Roman"/>
                <a:cs typeface="Times New Roman"/>
              </a:rPr>
              <a:t>of </a:t>
            </a:r>
            <a:r>
              <a:rPr dirty="0" sz="1450" spc="-10">
                <a:latin typeface="Times New Roman"/>
                <a:cs typeface="Times New Roman"/>
              </a:rPr>
              <a:t>the yard </a:t>
            </a:r>
            <a:r>
              <a:rPr dirty="0" sz="1450" spc="-5">
                <a:latin typeface="Times New Roman"/>
                <a:cs typeface="Times New Roman"/>
              </a:rPr>
              <a:t>a </a:t>
            </a:r>
            <a:r>
              <a:rPr dirty="0" sz="1450" spc="-10">
                <a:latin typeface="Times New Roman"/>
                <a:cs typeface="Times New Roman"/>
              </a:rPr>
              <a:t>bright light from someone's window broke through the  garden fence, and three windows in the upper story </a:t>
            </a:r>
            <a:r>
              <a:rPr dirty="0" sz="1450" spc="-5">
                <a:latin typeface="Times New Roman"/>
                <a:cs typeface="Times New Roman"/>
              </a:rPr>
              <a:t>of </a:t>
            </a:r>
            <a:r>
              <a:rPr dirty="0" sz="1450" spc="-10">
                <a:latin typeface="Times New Roman"/>
                <a:cs typeface="Times New Roman"/>
              </a:rPr>
              <a:t>the separate house  seemed to </a:t>
            </a:r>
            <a:r>
              <a:rPr dirty="0" sz="1450" spc="-5">
                <a:latin typeface="Times New Roman"/>
                <a:cs typeface="Times New Roman"/>
              </a:rPr>
              <a:t>be </a:t>
            </a:r>
            <a:r>
              <a:rPr dirty="0" sz="1450" spc="-10">
                <a:latin typeface="Times New Roman"/>
                <a:cs typeface="Times New Roman"/>
              </a:rPr>
              <a:t>paler than the </a:t>
            </a:r>
            <a:r>
              <a:rPr dirty="0" sz="1450" spc="-30">
                <a:latin typeface="Times New Roman"/>
                <a:cs typeface="Times New Roman"/>
              </a:rPr>
              <a:t>air. </a:t>
            </a:r>
            <a:r>
              <a:rPr dirty="0" sz="1450" spc="-10">
                <a:latin typeface="Times New Roman"/>
                <a:cs typeface="Times New Roman"/>
              </a:rPr>
              <a:t>Then the carriage drove into dense obscurity  where </a:t>
            </a:r>
            <a:r>
              <a:rPr dirty="0" sz="1450" spc="-5">
                <a:latin typeface="Times New Roman"/>
                <a:cs typeface="Times New Roman"/>
              </a:rPr>
              <a:t>you </a:t>
            </a:r>
            <a:r>
              <a:rPr dirty="0" sz="1450" spc="-10">
                <a:latin typeface="Times New Roman"/>
                <a:cs typeface="Times New Roman"/>
              </a:rPr>
              <a:t>could smell mushroom damp, and hear the whisper </a:t>
            </a:r>
            <a:r>
              <a:rPr dirty="0" sz="1450" spc="-5">
                <a:latin typeface="Times New Roman"/>
                <a:cs typeface="Times New Roman"/>
              </a:rPr>
              <a:t>of </a:t>
            </a:r>
            <a:r>
              <a:rPr dirty="0" sz="1450" spc="-10">
                <a:latin typeface="Times New Roman"/>
                <a:cs typeface="Times New Roman"/>
              </a:rPr>
              <a:t>the trees.  The noise </a:t>
            </a:r>
            <a:r>
              <a:rPr dirty="0" sz="1450" spc="-5">
                <a:latin typeface="Times New Roman"/>
                <a:cs typeface="Times New Roman"/>
              </a:rPr>
              <a:t>of </a:t>
            </a:r>
            <a:r>
              <a:rPr dirty="0" sz="1450" spc="-10">
                <a:latin typeface="Times New Roman"/>
                <a:cs typeface="Times New Roman"/>
              </a:rPr>
              <a:t>the wheels awoke the rooks who began to stir in the leaves and  raised </a:t>
            </a:r>
            <a:r>
              <a:rPr dirty="0" sz="1450" spc="-5">
                <a:latin typeface="Times New Roman"/>
                <a:cs typeface="Times New Roman"/>
              </a:rPr>
              <a:t>a </a:t>
            </a:r>
            <a:r>
              <a:rPr dirty="0" sz="1450" spc="-10">
                <a:latin typeface="Times New Roman"/>
                <a:cs typeface="Times New Roman"/>
              </a:rPr>
              <a:t>doleful, bewildered cry as if they knew that the doctor's son was dead  and Aboguin's wife ill. Then began to appear separate trees, </a:t>
            </a:r>
            <a:r>
              <a:rPr dirty="0" sz="1450" spc="-5">
                <a:latin typeface="Times New Roman"/>
                <a:cs typeface="Times New Roman"/>
              </a:rPr>
              <a:t>a </a:t>
            </a:r>
            <a:r>
              <a:rPr dirty="0" sz="1450" spc="-10">
                <a:latin typeface="Times New Roman"/>
                <a:cs typeface="Times New Roman"/>
              </a:rPr>
              <a:t>shrub. Sternly  gleamed the </a:t>
            </a:r>
            <a:r>
              <a:rPr dirty="0" sz="1450" spc="-5">
                <a:latin typeface="Times New Roman"/>
                <a:cs typeface="Times New Roman"/>
              </a:rPr>
              <a:t>pond, </a:t>
            </a:r>
            <a:r>
              <a:rPr dirty="0" sz="1450" spc="-10">
                <a:latin typeface="Times New Roman"/>
                <a:cs typeface="Times New Roman"/>
              </a:rPr>
              <a:t>where big black shadows slept. The carriage rolled along  over an even plain. Now the cry </a:t>
            </a:r>
            <a:r>
              <a:rPr dirty="0" sz="1450" spc="-5">
                <a:latin typeface="Times New Roman"/>
                <a:cs typeface="Times New Roman"/>
              </a:rPr>
              <a:t>of </a:t>
            </a:r>
            <a:r>
              <a:rPr dirty="0" sz="1450" spc="-10">
                <a:latin typeface="Times New Roman"/>
                <a:cs typeface="Times New Roman"/>
              </a:rPr>
              <a:t>the rooks was </a:t>
            </a:r>
            <a:r>
              <a:rPr dirty="0" sz="1450" spc="-5">
                <a:latin typeface="Times New Roman"/>
                <a:cs typeface="Times New Roman"/>
              </a:rPr>
              <a:t>but </a:t>
            </a:r>
            <a:r>
              <a:rPr dirty="0" sz="1450" spc="-10">
                <a:latin typeface="Times New Roman"/>
                <a:cs typeface="Times New Roman"/>
              </a:rPr>
              <a:t>faintly heard far away  behind. Soon it became completely</a:t>
            </a:r>
            <a:r>
              <a:rPr dirty="0" sz="1450" spc="15">
                <a:latin typeface="Times New Roman"/>
                <a:cs typeface="Times New Roman"/>
              </a:rPr>
              <a:t> </a:t>
            </a:r>
            <a:r>
              <a:rPr dirty="0" sz="1450" spc="-10">
                <a:latin typeface="Times New Roman"/>
                <a:cs typeface="Times New Roman"/>
              </a:rPr>
              <a:t>still.</a:t>
            </a:r>
            <a:endParaRPr sz="1450">
              <a:latin typeface="Times New Roman"/>
              <a:cs typeface="Times New Roman"/>
            </a:endParaRPr>
          </a:p>
          <a:p>
            <a:pPr algn="just" marL="12700" marR="13335" indent="255904">
              <a:lnSpc>
                <a:spcPts val="1730"/>
              </a:lnSpc>
              <a:spcBef>
                <a:spcPts val="700"/>
              </a:spcBef>
            </a:pPr>
            <a:r>
              <a:rPr dirty="0" sz="1450" spc="-10">
                <a:latin typeface="Times New Roman"/>
                <a:cs typeface="Times New Roman"/>
              </a:rPr>
              <a:t>Almost all the way Kirilov and Aboguin were silent; save that once  Aboguin sighed profoundly and</a:t>
            </a:r>
            <a:r>
              <a:rPr dirty="0" sz="1450" spc="10">
                <a:latin typeface="Times New Roman"/>
                <a:cs typeface="Times New Roman"/>
              </a:rPr>
              <a:t> </a:t>
            </a:r>
            <a:r>
              <a:rPr dirty="0" sz="1450" spc="-10">
                <a:latin typeface="Times New Roman"/>
                <a:cs typeface="Times New Roman"/>
              </a:rPr>
              <a:t>murmured.</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"It's terrible pain. One never loves his nearest so much as when there is the  risk </a:t>
            </a:r>
            <a:r>
              <a:rPr dirty="0" sz="1450" spc="-5">
                <a:latin typeface="Times New Roman"/>
                <a:cs typeface="Times New Roman"/>
              </a:rPr>
              <a:t>of </a:t>
            </a:r>
            <a:r>
              <a:rPr dirty="0" sz="1450" spc="-10">
                <a:latin typeface="Times New Roman"/>
                <a:cs typeface="Times New Roman"/>
              </a:rPr>
              <a:t>losing</a:t>
            </a:r>
            <a:r>
              <a:rPr dirty="0" sz="1450" spc="-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11430" indent="255904">
              <a:lnSpc>
                <a:spcPts val="1730"/>
              </a:lnSpc>
              <a:spcBef>
                <a:spcPts val="790"/>
              </a:spcBef>
            </a:pPr>
            <a:r>
              <a:rPr dirty="0" sz="1450" spc="-10">
                <a:latin typeface="Times New Roman"/>
                <a:cs typeface="Times New Roman"/>
              </a:rPr>
              <a:t>And when the carriage was quietly passing through the </a:t>
            </a:r>
            <a:r>
              <a:rPr dirty="0" sz="1450" spc="-20">
                <a:latin typeface="Times New Roman"/>
                <a:cs typeface="Times New Roman"/>
              </a:rPr>
              <a:t>river, </a:t>
            </a:r>
            <a:r>
              <a:rPr dirty="0" sz="1450" spc="-10">
                <a:latin typeface="Times New Roman"/>
                <a:cs typeface="Times New Roman"/>
              </a:rPr>
              <a:t>Kirilov gave  </a:t>
            </a:r>
            <a:r>
              <a:rPr dirty="0" sz="1450" spc="-5">
                <a:latin typeface="Times New Roman"/>
                <a:cs typeface="Times New Roman"/>
              </a:rPr>
              <a:t>a </a:t>
            </a:r>
            <a:r>
              <a:rPr dirty="0" sz="1450" spc="-10">
                <a:latin typeface="Times New Roman"/>
                <a:cs typeface="Times New Roman"/>
              </a:rPr>
              <a:t>sudden start, as though the dashing </a:t>
            </a:r>
            <a:r>
              <a:rPr dirty="0" sz="1450" spc="-5">
                <a:latin typeface="Times New Roman"/>
                <a:cs typeface="Times New Roman"/>
              </a:rPr>
              <a:t>of </a:t>
            </a:r>
            <a:r>
              <a:rPr dirty="0" sz="1450" spc="-10">
                <a:latin typeface="Times New Roman"/>
                <a:cs typeface="Times New Roman"/>
              </a:rPr>
              <a:t>the water frightened him, and </a:t>
            </a:r>
            <a:r>
              <a:rPr dirty="0" sz="1450" spc="-5">
                <a:latin typeface="Times New Roman"/>
                <a:cs typeface="Times New Roman"/>
              </a:rPr>
              <a:t>he  </a:t>
            </a:r>
            <a:r>
              <a:rPr dirty="0" sz="1450" spc="-10">
                <a:latin typeface="Times New Roman"/>
                <a:cs typeface="Times New Roman"/>
              </a:rPr>
              <a:t>began to move</a:t>
            </a:r>
            <a:r>
              <a:rPr dirty="0" sz="1450">
                <a:latin typeface="Times New Roman"/>
                <a:cs typeface="Times New Roman"/>
              </a:rPr>
              <a:t> </a:t>
            </a:r>
            <a:r>
              <a:rPr dirty="0" sz="1450" spc="-15">
                <a:latin typeface="Times New Roman"/>
                <a:cs typeface="Times New Roman"/>
              </a:rPr>
              <a:t>impatiently.</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"Let</a:t>
            </a:r>
            <a:r>
              <a:rPr dirty="0" sz="1450" spc="25">
                <a:latin typeface="Times New Roman"/>
                <a:cs typeface="Times New Roman"/>
              </a:rPr>
              <a:t> </a:t>
            </a:r>
            <a:r>
              <a:rPr dirty="0" sz="1450" spc="-10">
                <a:latin typeface="Times New Roman"/>
                <a:cs typeface="Times New Roman"/>
              </a:rPr>
              <a:t>me</a:t>
            </a:r>
            <a:r>
              <a:rPr dirty="0" sz="1450" spc="25">
                <a:latin typeface="Times New Roman"/>
                <a:cs typeface="Times New Roman"/>
              </a:rPr>
              <a:t> </a:t>
            </a:r>
            <a:r>
              <a:rPr dirty="0" sz="1450" spc="-5">
                <a:latin typeface="Times New Roman"/>
                <a:cs typeface="Times New Roman"/>
              </a:rPr>
              <a:t>go,"</a:t>
            </a:r>
            <a:r>
              <a:rPr dirty="0" sz="1450" spc="25">
                <a:latin typeface="Times New Roman"/>
                <a:cs typeface="Times New Roman"/>
              </a:rPr>
              <a:t> </a:t>
            </a:r>
            <a:r>
              <a:rPr dirty="0" sz="1450" spc="-5">
                <a:latin typeface="Times New Roman"/>
                <a:cs typeface="Times New Roman"/>
              </a:rPr>
              <a:t>he</a:t>
            </a:r>
            <a:r>
              <a:rPr dirty="0" sz="1450" spc="25">
                <a:latin typeface="Times New Roman"/>
                <a:cs typeface="Times New Roman"/>
              </a:rPr>
              <a:t> </a:t>
            </a:r>
            <a:r>
              <a:rPr dirty="0" sz="1450" spc="-10">
                <a:latin typeface="Times New Roman"/>
                <a:cs typeface="Times New Roman"/>
              </a:rPr>
              <a:t>said</a:t>
            </a:r>
            <a:r>
              <a:rPr dirty="0" sz="1450" spc="25">
                <a:latin typeface="Times New Roman"/>
                <a:cs typeface="Times New Roman"/>
              </a:rPr>
              <a:t> </a:t>
            </a:r>
            <a:r>
              <a:rPr dirty="0" sz="1450" spc="-10">
                <a:latin typeface="Times New Roman"/>
                <a:cs typeface="Times New Roman"/>
              </a:rPr>
              <a:t>in</a:t>
            </a:r>
            <a:r>
              <a:rPr dirty="0" sz="1450" spc="25">
                <a:latin typeface="Times New Roman"/>
                <a:cs typeface="Times New Roman"/>
              </a:rPr>
              <a:t> </a:t>
            </a:r>
            <a:r>
              <a:rPr dirty="0" sz="1450" spc="-10">
                <a:latin typeface="Times New Roman"/>
                <a:cs typeface="Times New Roman"/>
              </a:rPr>
              <a:t>anguish.</a:t>
            </a:r>
            <a:r>
              <a:rPr dirty="0" sz="1450" spc="25">
                <a:latin typeface="Times New Roman"/>
                <a:cs typeface="Times New Roman"/>
              </a:rPr>
              <a:t> </a:t>
            </a:r>
            <a:r>
              <a:rPr dirty="0" sz="1450" spc="-10">
                <a:latin typeface="Times New Roman"/>
                <a:cs typeface="Times New Roman"/>
              </a:rPr>
              <a:t>"I'll</a:t>
            </a:r>
            <a:r>
              <a:rPr dirty="0" sz="1450" spc="25">
                <a:latin typeface="Times New Roman"/>
                <a:cs typeface="Times New Roman"/>
              </a:rPr>
              <a:t> </a:t>
            </a:r>
            <a:r>
              <a:rPr dirty="0" sz="1450" spc="-10">
                <a:latin typeface="Times New Roman"/>
                <a:cs typeface="Times New Roman"/>
              </a:rPr>
              <a:t>come</a:t>
            </a:r>
            <a:r>
              <a:rPr dirty="0" sz="1450" spc="25">
                <a:latin typeface="Times New Roman"/>
                <a:cs typeface="Times New Roman"/>
              </a:rPr>
              <a:t> </a:t>
            </a:r>
            <a:r>
              <a:rPr dirty="0" sz="1450" spc="-10">
                <a:latin typeface="Times New Roman"/>
                <a:cs typeface="Times New Roman"/>
              </a:rPr>
              <a:t>to</a:t>
            </a:r>
            <a:r>
              <a:rPr dirty="0" sz="1450" spc="25">
                <a:latin typeface="Times New Roman"/>
                <a:cs typeface="Times New Roman"/>
              </a:rPr>
              <a:t> </a:t>
            </a:r>
            <a:r>
              <a:rPr dirty="0" sz="1450" spc="-5">
                <a:latin typeface="Times New Roman"/>
                <a:cs typeface="Times New Roman"/>
              </a:rPr>
              <a:t>you</a:t>
            </a:r>
            <a:r>
              <a:rPr dirty="0" sz="1450" spc="25">
                <a:latin typeface="Times New Roman"/>
                <a:cs typeface="Times New Roman"/>
              </a:rPr>
              <a:t> </a:t>
            </a:r>
            <a:r>
              <a:rPr dirty="0" sz="1450" spc="-25">
                <a:latin typeface="Times New Roman"/>
                <a:cs typeface="Times New Roman"/>
              </a:rPr>
              <a:t>later.</a:t>
            </a:r>
            <a:r>
              <a:rPr dirty="0" sz="1450" spc="25">
                <a:latin typeface="Times New Roman"/>
                <a:cs typeface="Times New Roman"/>
              </a:rPr>
              <a:t>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only</a:t>
            </a:r>
            <a:r>
              <a:rPr dirty="0" sz="1450" spc="25">
                <a:latin typeface="Times New Roman"/>
                <a:cs typeface="Times New Roman"/>
              </a:rPr>
              <a:t> </a:t>
            </a:r>
            <a:r>
              <a:rPr dirty="0" sz="1450" spc="-10">
                <a:latin typeface="Times New Roman"/>
                <a:cs typeface="Times New Roman"/>
              </a:rPr>
              <a:t>want</a:t>
            </a:r>
            <a:r>
              <a:rPr dirty="0" sz="1450" spc="25">
                <a:latin typeface="Times New Roman"/>
                <a:cs typeface="Times New Roman"/>
              </a:rPr>
              <a:t> </a:t>
            </a:r>
            <a:r>
              <a:rPr dirty="0" sz="1450" spc="-10">
                <a:latin typeface="Times New Roman"/>
                <a:cs typeface="Times New Roman"/>
              </a:rPr>
              <a:t>to</a:t>
            </a:r>
            <a:r>
              <a:rPr dirty="0" sz="1450" spc="25">
                <a:latin typeface="Times New Roman"/>
                <a:cs typeface="Times New Roman"/>
              </a:rPr>
              <a:t> </a:t>
            </a:r>
            <a:r>
              <a:rPr dirty="0" sz="1450" spc="-10">
                <a:latin typeface="Times New Roman"/>
                <a:cs typeface="Times New Roman"/>
              </a:rPr>
              <a:t>send</a:t>
            </a:r>
            <a:endParaRPr sz="1450">
              <a:latin typeface="Times New Roman"/>
              <a:cs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5488"/>
            <a:ext cx="5807710" cy="9395460"/>
          </a:xfrm>
          <a:prstGeom prst="rect">
            <a:avLst/>
          </a:prstGeom>
        </p:spPr>
        <p:txBody>
          <a:bodyPr wrap="square" lIns="0" tIns="113664" rIns="0" bIns="0" rtlCol="0" vert="horz">
            <a:spAutoFit/>
          </a:bodyPr>
          <a:lstStyle/>
          <a:p>
            <a:pPr algn="just" marL="12700">
              <a:lnSpc>
                <a:spcPct val="100000"/>
              </a:lnSpc>
              <a:spcBef>
                <a:spcPts val="894"/>
              </a:spcBef>
            </a:pPr>
            <a:r>
              <a:rPr dirty="0" sz="1450" spc="-10">
                <a:latin typeface="Times New Roman"/>
                <a:cs typeface="Times New Roman"/>
              </a:rPr>
              <a:t>the attendant to my wife. She is all</a:t>
            </a:r>
            <a:r>
              <a:rPr dirty="0" sz="1450" spc="30">
                <a:latin typeface="Times New Roman"/>
                <a:cs typeface="Times New Roman"/>
              </a:rPr>
              <a:t> </a:t>
            </a:r>
            <a:r>
              <a:rPr dirty="0" sz="1450" spc="-10">
                <a:latin typeface="Times New Roman"/>
                <a:cs typeface="Times New Roman"/>
              </a:rPr>
              <a:t>alone."</a:t>
            </a:r>
            <a:endParaRPr sz="1450">
              <a:latin typeface="Times New Roman"/>
              <a:cs typeface="Times New Roman"/>
            </a:endParaRPr>
          </a:p>
          <a:p>
            <a:pPr algn="just" marL="12700" marR="5080" indent="255904">
              <a:lnSpc>
                <a:spcPts val="1730"/>
              </a:lnSpc>
              <a:spcBef>
                <a:spcPts val="865"/>
              </a:spcBef>
            </a:pPr>
            <a:r>
              <a:rPr dirty="0" sz="1450" spc="-10">
                <a:latin typeface="Times New Roman"/>
                <a:cs typeface="Times New Roman"/>
              </a:rPr>
              <a:t>Aboguin was silent. The carriage, swaying and rattling against the stones,  drove over the sandy bank and went </a:t>
            </a:r>
            <a:r>
              <a:rPr dirty="0" sz="1450" spc="-5">
                <a:latin typeface="Times New Roman"/>
                <a:cs typeface="Times New Roman"/>
              </a:rPr>
              <a:t>on. </a:t>
            </a:r>
            <a:r>
              <a:rPr dirty="0" sz="1450" spc="-10">
                <a:latin typeface="Times New Roman"/>
                <a:cs typeface="Times New Roman"/>
              </a:rPr>
              <a:t>Kirilov began to toss about in  anguish, and glanced around. Behind the road was visible in the scant light </a:t>
            </a:r>
            <a:r>
              <a:rPr dirty="0" sz="1450" spc="-5">
                <a:latin typeface="Times New Roman"/>
                <a:cs typeface="Times New Roman"/>
              </a:rPr>
              <a:t>of  </a:t>
            </a:r>
            <a:r>
              <a:rPr dirty="0" sz="1450" spc="-10">
                <a:latin typeface="Times New Roman"/>
                <a:cs typeface="Times New Roman"/>
              </a:rPr>
              <a:t>the stars and the willows that fringed the bank disappearing into the darkness.  </a:t>
            </a:r>
            <a:r>
              <a:rPr dirty="0" sz="1450" spc="-60">
                <a:latin typeface="Times New Roman"/>
                <a:cs typeface="Times New Roman"/>
              </a:rPr>
              <a:t>To </a:t>
            </a:r>
            <a:r>
              <a:rPr dirty="0" sz="1450" spc="-10">
                <a:latin typeface="Times New Roman"/>
                <a:cs typeface="Times New Roman"/>
              </a:rPr>
              <a:t>the right the plain stretched smooth and boundless as heaven. On it in the  distance here and there dim lights were burning, probably </a:t>
            </a:r>
            <a:r>
              <a:rPr dirty="0" sz="1450" spc="-5">
                <a:latin typeface="Times New Roman"/>
                <a:cs typeface="Times New Roman"/>
              </a:rPr>
              <a:t>on </a:t>
            </a:r>
            <a:r>
              <a:rPr dirty="0" sz="1450" spc="-10">
                <a:latin typeface="Times New Roman"/>
                <a:cs typeface="Times New Roman"/>
              </a:rPr>
              <a:t>the turf-pits. </a:t>
            </a:r>
            <a:r>
              <a:rPr dirty="0" sz="1450" spc="-60">
                <a:latin typeface="Times New Roman"/>
                <a:cs typeface="Times New Roman"/>
              </a:rPr>
              <a:t>To  </a:t>
            </a:r>
            <a:r>
              <a:rPr dirty="0" sz="1450" spc="-10">
                <a:latin typeface="Times New Roman"/>
                <a:cs typeface="Times New Roman"/>
              </a:rPr>
              <a:t>the left, parallel with the road stretched </a:t>
            </a:r>
            <a:r>
              <a:rPr dirty="0" sz="1450" spc="-5">
                <a:latin typeface="Times New Roman"/>
                <a:cs typeface="Times New Roman"/>
              </a:rPr>
              <a:t>a </a:t>
            </a:r>
            <a:r>
              <a:rPr dirty="0" sz="1450" spc="-10">
                <a:latin typeface="Times New Roman"/>
                <a:cs typeface="Times New Roman"/>
              </a:rPr>
              <a:t>little hill, tufted with tiny shrubs, and  </a:t>
            </a:r>
            <a:r>
              <a:rPr dirty="0" sz="1450" spc="-5">
                <a:latin typeface="Times New Roman"/>
                <a:cs typeface="Times New Roman"/>
              </a:rPr>
              <a:t>on </a:t>
            </a:r>
            <a:r>
              <a:rPr dirty="0" sz="1450" spc="-10">
                <a:latin typeface="Times New Roman"/>
                <a:cs typeface="Times New Roman"/>
              </a:rPr>
              <a:t>the hill </a:t>
            </a:r>
            <a:r>
              <a:rPr dirty="0" sz="1450" spc="-5">
                <a:latin typeface="Times New Roman"/>
                <a:cs typeface="Times New Roman"/>
              </a:rPr>
              <a:t>a </a:t>
            </a:r>
            <a:r>
              <a:rPr dirty="0" sz="1450" spc="-10">
                <a:latin typeface="Times New Roman"/>
                <a:cs typeface="Times New Roman"/>
              </a:rPr>
              <a:t>big half-moon stood motionless, red, slightly veiled with </a:t>
            </a:r>
            <a:r>
              <a:rPr dirty="0" sz="1450" spc="-5">
                <a:latin typeface="Times New Roman"/>
                <a:cs typeface="Times New Roman"/>
              </a:rPr>
              <a:t>a </a:t>
            </a:r>
            <a:r>
              <a:rPr dirty="0" sz="1450" spc="-10">
                <a:latin typeface="Times New Roman"/>
                <a:cs typeface="Times New Roman"/>
              </a:rPr>
              <a:t>mist,  and surrounded with fine clouds which seemed to </a:t>
            </a:r>
            <a:r>
              <a:rPr dirty="0" sz="1450" spc="-5">
                <a:latin typeface="Times New Roman"/>
                <a:cs typeface="Times New Roman"/>
              </a:rPr>
              <a:t>be </a:t>
            </a:r>
            <a:r>
              <a:rPr dirty="0" sz="1450" spc="-10">
                <a:latin typeface="Times New Roman"/>
                <a:cs typeface="Times New Roman"/>
              </a:rPr>
              <a:t>gazing </a:t>
            </a:r>
            <a:r>
              <a:rPr dirty="0" sz="1450" spc="-5">
                <a:latin typeface="Times New Roman"/>
                <a:cs typeface="Times New Roman"/>
              </a:rPr>
              <a:t>upon </a:t>
            </a:r>
            <a:r>
              <a:rPr dirty="0" sz="1450" spc="-10">
                <a:latin typeface="Times New Roman"/>
                <a:cs typeface="Times New Roman"/>
              </a:rPr>
              <a:t>it from  every side, and guarding it, lest it should</a:t>
            </a:r>
            <a:r>
              <a:rPr dirty="0" sz="1450" spc="35">
                <a:latin typeface="Times New Roman"/>
                <a:cs typeface="Times New Roman"/>
              </a:rPr>
              <a:t> </a:t>
            </a:r>
            <a:r>
              <a:rPr dirty="0" sz="1450" spc="-15">
                <a:latin typeface="Times New Roman"/>
                <a:cs typeface="Times New Roman"/>
              </a:rPr>
              <a:t>disappear.</a:t>
            </a:r>
            <a:endParaRPr sz="1450">
              <a:latin typeface="Times New Roman"/>
              <a:cs typeface="Times New Roman"/>
            </a:endParaRPr>
          </a:p>
          <a:p>
            <a:pPr algn="just" marL="12700" marR="6985" indent="255904">
              <a:lnSpc>
                <a:spcPts val="1730"/>
              </a:lnSpc>
              <a:spcBef>
                <a:spcPts val="705"/>
              </a:spcBef>
            </a:pPr>
            <a:r>
              <a:rPr dirty="0" sz="1450" spc="-10">
                <a:latin typeface="Times New Roman"/>
                <a:cs typeface="Times New Roman"/>
              </a:rPr>
              <a:t>In all nature </a:t>
            </a:r>
            <a:r>
              <a:rPr dirty="0" sz="1450" spc="-5">
                <a:latin typeface="Times New Roman"/>
                <a:cs typeface="Times New Roman"/>
              </a:rPr>
              <a:t>one </a:t>
            </a:r>
            <a:r>
              <a:rPr dirty="0" sz="1450" spc="-10">
                <a:latin typeface="Times New Roman"/>
                <a:cs typeface="Times New Roman"/>
              </a:rPr>
              <a:t>felt something hopeless and sick. Like </a:t>
            </a:r>
            <a:r>
              <a:rPr dirty="0" sz="1450" spc="-5">
                <a:latin typeface="Times New Roman"/>
                <a:cs typeface="Times New Roman"/>
              </a:rPr>
              <a:t>a </a:t>
            </a:r>
            <a:r>
              <a:rPr dirty="0" sz="1450" spc="-10">
                <a:latin typeface="Times New Roman"/>
                <a:cs typeface="Times New Roman"/>
              </a:rPr>
              <a:t>fallen woman  who sits alone in </a:t>
            </a:r>
            <a:r>
              <a:rPr dirty="0" sz="1450" spc="-5">
                <a:latin typeface="Times New Roman"/>
                <a:cs typeface="Times New Roman"/>
              </a:rPr>
              <a:t>a </a:t>
            </a:r>
            <a:r>
              <a:rPr dirty="0" sz="1450" spc="-10">
                <a:latin typeface="Times New Roman"/>
                <a:cs typeface="Times New Roman"/>
              </a:rPr>
              <a:t>dark room trying </a:t>
            </a:r>
            <a:r>
              <a:rPr dirty="0" sz="1450" spc="-5">
                <a:latin typeface="Times New Roman"/>
                <a:cs typeface="Times New Roman"/>
              </a:rPr>
              <a:t>not </a:t>
            </a:r>
            <a:r>
              <a:rPr dirty="0" sz="1450" spc="-10">
                <a:latin typeface="Times New Roman"/>
                <a:cs typeface="Times New Roman"/>
              </a:rPr>
              <a:t>to think </a:t>
            </a:r>
            <a:r>
              <a:rPr dirty="0" sz="1450" spc="-5">
                <a:latin typeface="Times New Roman"/>
                <a:cs typeface="Times New Roman"/>
              </a:rPr>
              <a:t>of </a:t>
            </a:r>
            <a:r>
              <a:rPr dirty="0" sz="1450" spc="-10">
                <a:latin typeface="Times New Roman"/>
                <a:cs typeface="Times New Roman"/>
              </a:rPr>
              <a:t>her past, the earth  languished with reminiscence </a:t>
            </a:r>
            <a:r>
              <a:rPr dirty="0" sz="1450" spc="-5">
                <a:latin typeface="Times New Roman"/>
                <a:cs typeface="Times New Roman"/>
              </a:rPr>
              <a:t>of </a:t>
            </a:r>
            <a:r>
              <a:rPr dirty="0" sz="1450" spc="-10">
                <a:latin typeface="Times New Roman"/>
                <a:cs typeface="Times New Roman"/>
              </a:rPr>
              <a:t>spring and summer and waited in apathy for  ineluctable </a:t>
            </a:r>
            <a:r>
              <a:rPr dirty="0" sz="1450" spc="-20">
                <a:latin typeface="Times New Roman"/>
                <a:cs typeface="Times New Roman"/>
              </a:rPr>
              <a:t>winter. </a:t>
            </a:r>
            <a:r>
              <a:rPr dirty="0" sz="1450" spc="-10">
                <a:latin typeface="Times New Roman"/>
                <a:cs typeface="Times New Roman"/>
              </a:rPr>
              <a:t>Wherever one's glance turned nature showed everywhere  like </a:t>
            </a:r>
            <a:r>
              <a:rPr dirty="0" sz="1450" spc="-5">
                <a:latin typeface="Times New Roman"/>
                <a:cs typeface="Times New Roman"/>
              </a:rPr>
              <a:t>a </a:t>
            </a:r>
            <a:r>
              <a:rPr dirty="0" sz="1450" spc="-10">
                <a:latin typeface="Times New Roman"/>
                <a:cs typeface="Times New Roman"/>
              </a:rPr>
              <a:t>dark, cold, bottomless pit, whence neither Kirilov </a:t>
            </a:r>
            <a:r>
              <a:rPr dirty="0" sz="1450" spc="-5">
                <a:latin typeface="Times New Roman"/>
                <a:cs typeface="Times New Roman"/>
              </a:rPr>
              <a:t>nor </a:t>
            </a:r>
            <a:r>
              <a:rPr dirty="0" sz="1450" spc="-10">
                <a:latin typeface="Times New Roman"/>
                <a:cs typeface="Times New Roman"/>
              </a:rPr>
              <a:t>Aboguin </a:t>
            </a:r>
            <a:r>
              <a:rPr dirty="0" sz="1450" spc="-5">
                <a:latin typeface="Times New Roman"/>
                <a:cs typeface="Times New Roman"/>
              </a:rPr>
              <a:t>nor </a:t>
            </a:r>
            <a:r>
              <a:rPr dirty="0" sz="1450" spc="-10">
                <a:latin typeface="Times New Roman"/>
                <a:cs typeface="Times New Roman"/>
              </a:rPr>
              <a:t>the  red half-moon could</a:t>
            </a:r>
            <a:r>
              <a:rPr dirty="0" sz="1450">
                <a:latin typeface="Times New Roman"/>
                <a:cs typeface="Times New Roman"/>
              </a:rPr>
              <a:t> </a:t>
            </a:r>
            <a:r>
              <a:rPr dirty="0" sz="1450" spc="-10">
                <a:latin typeface="Times New Roman"/>
                <a:cs typeface="Times New Roman"/>
              </a:rPr>
              <a:t>escape....</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The nearer the carriage approached the destination the more impatient did  Aboguin become. He moved about, jumped </a:t>
            </a:r>
            <a:r>
              <a:rPr dirty="0" sz="1450" spc="-5">
                <a:latin typeface="Times New Roman"/>
                <a:cs typeface="Times New Roman"/>
              </a:rPr>
              <a:t>up </a:t>
            </a:r>
            <a:r>
              <a:rPr dirty="0" sz="1450" spc="-10">
                <a:latin typeface="Times New Roman"/>
                <a:cs typeface="Times New Roman"/>
              </a:rPr>
              <a:t>and stared over the driver's  shoulder in front </a:t>
            </a:r>
            <a:r>
              <a:rPr dirty="0" sz="1450" spc="-5">
                <a:latin typeface="Times New Roman"/>
                <a:cs typeface="Times New Roman"/>
              </a:rPr>
              <a:t>of </a:t>
            </a:r>
            <a:r>
              <a:rPr dirty="0" sz="1450" spc="-10">
                <a:latin typeface="Times New Roman"/>
                <a:cs typeface="Times New Roman"/>
              </a:rPr>
              <a:t>him. And when at last the carriage drew </a:t>
            </a:r>
            <a:r>
              <a:rPr dirty="0" sz="1450" spc="-5">
                <a:latin typeface="Times New Roman"/>
                <a:cs typeface="Times New Roman"/>
              </a:rPr>
              <a:t>up </a:t>
            </a:r>
            <a:r>
              <a:rPr dirty="0" sz="1450" spc="-10">
                <a:latin typeface="Times New Roman"/>
                <a:cs typeface="Times New Roman"/>
              </a:rPr>
              <a:t>at the </a:t>
            </a:r>
            <a:r>
              <a:rPr dirty="0" sz="1450" spc="-5">
                <a:latin typeface="Times New Roman"/>
                <a:cs typeface="Times New Roman"/>
              </a:rPr>
              <a:t>foot of  </a:t>
            </a:r>
            <a:r>
              <a:rPr dirty="0" sz="1450" spc="-10">
                <a:latin typeface="Times New Roman"/>
                <a:cs typeface="Times New Roman"/>
              </a:rPr>
              <a:t>the grand staircase, nicely covered with </a:t>
            </a:r>
            <a:r>
              <a:rPr dirty="0" sz="1450" spc="-5">
                <a:latin typeface="Times New Roman"/>
                <a:cs typeface="Times New Roman"/>
              </a:rPr>
              <a:t>a </a:t>
            </a:r>
            <a:r>
              <a:rPr dirty="0" sz="1450" spc="-10">
                <a:latin typeface="Times New Roman"/>
                <a:cs typeface="Times New Roman"/>
              </a:rPr>
              <a:t>striped linen awning and </a:t>
            </a:r>
            <a:r>
              <a:rPr dirty="0" sz="1450" spc="-5">
                <a:latin typeface="Times New Roman"/>
                <a:cs typeface="Times New Roman"/>
              </a:rPr>
              <a:t>he </a:t>
            </a:r>
            <a:r>
              <a:rPr dirty="0" sz="1450" spc="-10">
                <a:latin typeface="Times New Roman"/>
                <a:cs typeface="Times New Roman"/>
              </a:rPr>
              <a:t>looked  </a:t>
            </a:r>
            <a:r>
              <a:rPr dirty="0" sz="1450" spc="-5">
                <a:latin typeface="Times New Roman"/>
                <a:cs typeface="Times New Roman"/>
              </a:rPr>
              <a:t>up </a:t>
            </a:r>
            <a:r>
              <a:rPr dirty="0" sz="1450" spc="-10">
                <a:latin typeface="Times New Roman"/>
                <a:cs typeface="Times New Roman"/>
              </a:rPr>
              <a:t>at the lighted windows </a:t>
            </a:r>
            <a:r>
              <a:rPr dirty="0" sz="1450" spc="-5">
                <a:latin typeface="Times New Roman"/>
                <a:cs typeface="Times New Roman"/>
              </a:rPr>
              <a:t>of </a:t>
            </a:r>
            <a:r>
              <a:rPr dirty="0" sz="1450" spc="-10">
                <a:latin typeface="Times New Roman"/>
                <a:cs typeface="Times New Roman"/>
              </a:rPr>
              <a:t>the first floor </a:t>
            </a:r>
            <a:r>
              <a:rPr dirty="0" sz="1450" spc="-5">
                <a:latin typeface="Times New Roman"/>
                <a:cs typeface="Times New Roman"/>
              </a:rPr>
              <a:t>one </a:t>
            </a:r>
            <a:r>
              <a:rPr dirty="0" sz="1450" spc="-10">
                <a:latin typeface="Times New Roman"/>
                <a:cs typeface="Times New Roman"/>
              </a:rPr>
              <a:t>could hear his breath  trembling.</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"If anything happens </a:t>
            </a:r>
            <a:r>
              <a:rPr dirty="0" sz="1450" spc="-5">
                <a:latin typeface="Times New Roman"/>
                <a:cs typeface="Times New Roman"/>
              </a:rPr>
              <a:t>... I </a:t>
            </a:r>
            <a:r>
              <a:rPr dirty="0" sz="1450" spc="-10">
                <a:latin typeface="Times New Roman"/>
                <a:cs typeface="Times New Roman"/>
              </a:rPr>
              <a:t>shan't survive it," </a:t>
            </a:r>
            <a:r>
              <a:rPr dirty="0" sz="1450" spc="-5">
                <a:latin typeface="Times New Roman"/>
                <a:cs typeface="Times New Roman"/>
              </a:rPr>
              <a:t>he </a:t>
            </a:r>
            <a:r>
              <a:rPr dirty="0" sz="1450" spc="-10">
                <a:latin typeface="Times New Roman"/>
                <a:cs typeface="Times New Roman"/>
              </a:rPr>
              <a:t>said entering the hall with  the doctor and slowly rubbing his hands in his agitation. "But </a:t>
            </a:r>
            <a:r>
              <a:rPr dirty="0" sz="1450" spc="-5">
                <a:latin typeface="Times New Roman"/>
                <a:cs typeface="Times New Roman"/>
              </a:rPr>
              <a:t>I </a:t>
            </a:r>
            <a:r>
              <a:rPr dirty="0" sz="1450" spc="-10">
                <a:latin typeface="Times New Roman"/>
                <a:cs typeface="Times New Roman"/>
              </a:rPr>
              <a:t>can't hear any  noise. That means it's all right so </a:t>
            </a:r>
            <a:r>
              <a:rPr dirty="0" sz="1450" spc="-20">
                <a:latin typeface="Times New Roman"/>
                <a:cs typeface="Times New Roman"/>
              </a:rPr>
              <a:t>far," </a:t>
            </a:r>
            <a:r>
              <a:rPr dirty="0" sz="1450" spc="-5">
                <a:latin typeface="Times New Roman"/>
                <a:cs typeface="Times New Roman"/>
              </a:rPr>
              <a:t>he </a:t>
            </a:r>
            <a:r>
              <a:rPr dirty="0" sz="1450" spc="-10">
                <a:latin typeface="Times New Roman"/>
                <a:cs typeface="Times New Roman"/>
              </a:rPr>
              <a:t>added, listening to the</a:t>
            </a:r>
            <a:r>
              <a:rPr dirty="0" sz="1450" spc="125">
                <a:latin typeface="Times New Roman"/>
                <a:cs typeface="Times New Roman"/>
              </a:rPr>
              <a:t> </a:t>
            </a:r>
            <a:r>
              <a:rPr dirty="0" sz="1450" spc="-10">
                <a:latin typeface="Times New Roman"/>
                <a:cs typeface="Times New Roman"/>
              </a:rPr>
              <a:t>stillness.</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No voices </a:t>
            </a:r>
            <a:r>
              <a:rPr dirty="0" sz="1450" spc="-5">
                <a:latin typeface="Times New Roman"/>
                <a:cs typeface="Times New Roman"/>
              </a:rPr>
              <a:t>or </a:t>
            </a:r>
            <a:r>
              <a:rPr dirty="0" sz="1450" spc="-10">
                <a:latin typeface="Times New Roman"/>
                <a:cs typeface="Times New Roman"/>
              </a:rPr>
              <a:t>steps were heard in the hall. For all the bright illumination the  whole house seemed asleep. Now the doctor and Aboguin who had been in  darkness </a:t>
            </a:r>
            <a:r>
              <a:rPr dirty="0" sz="1450" spc="-5">
                <a:latin typeface="Times New Roman"/>
                <a:cs typeface="Times New Roman"/>
              </a:rPr>
              <a:t>up </a:t>
            </a:r>
            <a:r>
              <a:rPr dirty="0" sz="1450" spc="-10">
                <a:latin typeface="Times New Roman"/>
                <a:cs typeface="Times New Roman"/>
              </a:rPr>
              <a:t>till now could examine each </a:t>
            </a:r>
            <a:r>
              <a:rPr dirty="0" sz="1450" spc="-20">
                <a:latin typeface="Times New Roman"/>
                <a:cs typeface="Times New Roman"/>
              </a:rPr>
              <a:t>other. </a:t>
            </a:r>
            <a:r>
              <a:rPr dirty="0" sz="1450" spc="-10">
                <a:latin typeface="Times New Roman"/>
                <a:cs typeface="Times New Roman"/>
              </a:rPr>
              <a:t>The doctor was tall, with </a:t>
            </a:r>
            <a:r>
              <a:rPr dirty="0" sz="1450" spc="-5">
                <a:latin typeface="Times New Roman"/>
                <a:cs typeface="Times New Roman"/>
              </a:rPr>
              <a:t>a  </a:t>
            </a:r>
            <a:r>
              <a:rPr dirty="0" sz="1450" spc="-10">
                <a:latin typeface="Times New Roman"/>
                <a:cs typeface="Times New Roman"/>
              </a:rPr>
              <a:t>stoop, slovenly dressed, and his face was plain. There was something  unpleasantly sharp, ungracious, and severe in his thick negro lips, his aquiline  nose and his faded, indifferent </a:t>
            </a:r>
            <a:r>
              <a:rPr dirty="0" sz="1450" spc="-5">
                <a:latin typeface="Times New Roman"/>
                <a:cs typeface="Times New Roman"/>
              </a:rPr>
              <a:t>look. </a:t>
            </a:r>
            <a:r>
              <a:rPr dirty="0" sz="1450" spc="-10">
                <a:latin typeface="Times New Roman"/>
                <a:cs typeface="Times New Roman"/>
              </a:rPr>
              <a:t>His tangled </a:t>
            </a:r>
            <a:r>
              <a:rPr dirty="0" sz="1450" spc="-20">
                <a:latin typeface="Times New Roman"/>
                <a:cs typeface="Times New Roman"/>
              </a:rPr>
              <a:t>hair, </a:t>
            </a:r>
            <a:r>
              <a:rPr dirty="0" sz="1450" spc="-10">
                <a:latin typeface="Times New Roman"/>
                <a:cs typeface="Times New Roman"/>
              </a:rPr>
              <a:t>his sunken temples, the  early grey in his long thin beard, that showed his shining chin, his pale grey  complexion and the slipshod awkwardness </a:t>
            </a:r>
            <a:r>
              <a:rPr dirty="0" sz="1450" spc="-5">
                <a:latin typeface="Times New Roman"/>
                <a:cs typeface="Times New Roman"/>
              </a:rPr>
              <a:t>of </a:t>
            </a:r>
            <a:r>
              <a:rPr dirty="0" sz="1450" spc="-10">
                <a:latin typeface="Times New Roman"/>
                <a:cs typeface="Times New Roman"/>
              </a:rPr>
              <a:t>his manners—the hardness </a:t>
            </a:r>
            <a:r>
              <a:rPr dirty="0" sz="1450" spc="-5">
                <a:latin typeface="Times New Roman"/>
                <a:cs typeface="Times New Roman"/>
              </a:rPr>
              <a:t>of </a:t>
            </a:r>
            <a:r>
              <a:rPr dirty="0" sz="1450" spc="-10">
                <a:latin typeface="Times New Roman"/>
                <a:cs typeface="Times New Roman"/>
              </a:rPr>
              <a:t>it  all suggested to the mind bad times undergone, an unjust </a:t>
            </a:r>
            <a:r>
              <a:rPr dirty="0" sz="1450" spc="-5">
                <a:latin typeface="Times New Roman"/>
                <a:cs typeface="Times New Roman"/>
              </a:rPr>
              <a:t>lot </a:t>
            </a:r>
            <a:r>
              <a:rPr dirty="0" sz="1450" spc="-10">
                <a:latin typeface="Times New Roman"/>
                <a:cs typeface="Times New Roman"/>
              </a:rPr>
              <a:t>and weariness </a:t>
            </a:r>
            <a:r>
              <a:rPr dirty="0" sz="1450" spc="-5">
                <a:latin typeface="Times New Roman"/>
                <a:cs typeface="Times New Roman"/>
              </a:rPr>
              <a:t>of  </a:t>
            </a:r>
            <a:r>
              <a:rPr dirty="0" sz="1450" spc="-10">
                <a:latin typeface="Times New Roman"/>
                <a:cs typeface="Times New Roman"/>
              </a:rPr>
              <a:t>life and men. </a:t>
            </a:r>
            <a:r>
              <a:rPr dirty="0" sz="1450" spc="-60">
                <a:latin typeface="Times New Roman"/>
                <a:cs typeface="Times New Roman"/>
              </a:rPr>
              <a:t>To </a:t>
            </a:r>
            <a:r>
              <a:rPr dirty="0" sz="1450" spc="-10">
                <a:latin typeface="Times New Roman"/>
                <a:cs typeface="Times New Roman"/>
              </a:rPr>
              <a:t>look at the hard figure </a:t>
            </a:r>
            <a:r>
              <a:rPr dirty="0" sz="1450" spc="-5">
                <a:latin typeface="Times New Roman"/>
                <a:cs typeface="Times New Roman"/>
              </a:rPr>
              <a:t>of </a:t>
            </a:r>
            <a:r>
              <a:rPr dirty="0" sz="1450" spc="-10">
                <a:latin typeface="Times New Roman"/>
                <a:cs typeface="Times New Roman"/>
              </a:rPr>
              <a:t>the man, </a:t>
            </a:r>
            <a:r>
              <a:rPr dirty="0" sz="1450" spc="-5">
                <a:latin typeface="Times New Roman"/>
                <a:cs typeface="Times New Roman"/>
              </a:rPr>
              <a:t>you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believe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wife and could weep over his child. Aboguin revealed something  different. He was robust, solid and fair-haired, with </a:t>
            </a:r>
            <a:r>
              <a:rPr dirty="0" sz="1450" spc="-5">
                <a:latin typeface="Times New Roman"/>
                <a:cs typeface="Times New Roman"/>
              </a:rPr>
              <a:t>a </a:t>
            </a:r>
            <a:r>
              <a:rPr dirty="0" sz="1450" spc="-10">
                <a:latin typeface="Times New Roman"/>
                <a:cs typeface="Times New Roman"/>
              </a:rPr>
              <a:t>big head and </a:t>
            </a:r>
            <a:r>
              <a:rPr dirty="0" sz="1450" spc="-15">
                <a:latin typeface="Times New Roman"/>
                <a:cs typeface="Times New Roman"/>
              </a:rPr>
              <a:t>large, </a:t>
            </a:r>
            <a:r>
              <a:rPr dirty="0" sz="1450" spc="-10">
                <a:latin typeface="Times New Roman"/>
                <a:cs typeface="Times New Roman"/>
              </a:rPr>
              <a:t>yet  soft, features, exquisitely dressed in the latest fashion. In his carriage, his  tight-buttoned</a:t>
            </a:r>
            <a:r>
              <a:rPr dirty="0" sz="1450" spc="35">
                <a:latin typeface="Times New Roman"/>
                <a:cs typeface="Times New Roman"/>
              </a:rPr>
              <a:t> </a:t>
            </a:r>
            <a:r>
              <a:rPr dirty="0" sz="1450" spc="-10">
                <a:latin typeface="Times New Roman"/>
                <a:cs typeface="Times New Roman"/>
              </a:rPr>
              <a:t>coat</a:t>
            </a:r>
            <a:r>
              <a:rPr dirty="0" sz="1450" spc="35">
                <a:latin typeface="Times New Roman"/>
                <a:cs typeface="Times New Roman"/>
              </a:rPr>
              <a:t> </a:t>
            </a:r>
            <a:r>
              <a:rPr dirty="0" sz="1450" spc="-10">
                <a:latin typeface="Times New Roman"/>
                <a:cs typeface="Times New Roman"/>
              </a:rPr>
              <a:t>and</a:t>
            </a:r>
            <a:r>
              <a:rPr dirty="0" sz="1450" spc="35">
                <a:latin typeface="Times New Roman"/>
                <a:cs typeface="Times New Roman"/>
              </a:rPr>
              <a:t> </a:t>
            </a:r>
            <a:r>
              <a:rPr dirty="0" sz="1450" spc="-10">
                <a:latin typeface="Times New Roman"/>
                <a:cs typeface="Times New Roman"/>
              </a:rPr>
              <a:t>his</a:t>
            </a:r>
            <a:r>
              <a:rPr dirty="0" sz="1450" spc="35">
                <a:latin typeface="Times New Roman"/>
                <a:cs typeface="Times New Roman"/>
              </a:rPr>
              <a:t> </a:t>
            </a:r>
            <a:r>
              <a:rPr dirty="0" sz="1450" spc="-10">
                <a:latin typeface="Times New Roman"/>
                <a:cs typeface="Times New Roman"/>
              </a:rPr>
              <a:t>mane</a:t>
            </a:r>
            <a:r>
              <a:rPr dirty="0" sz="1450" spc="35">
                <a:latin typeface="Times New Roman"/>
                <a:cs typeface="Times New Roman"/>
              </a:rPr>
              <a:t>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hair</a:t>
            </a:r>
            <a:r>
              <a:rPr dirty="0" sz="1450" spc="35">
                <a:latin typeface="Times New Roman"/>
                <a:cs typeface="Times New Roman"/>
              </a:rPr>
              <a:t> </a:t>
            </a:r>
            <a:r>
              <a:rPr dirty="0" sz="1450" spc="-5">
                <a:latin typeface="Times New Roman"/>
                <a:cs typeface="Times New Roman"/>
              </a:rPr>
              <a:t>you</a:t>
            </a:r>
            <a:r>
              <a:rPr dirty="0" sz="1450" spc="35">
                <a:latin typeface="Times New Roman"/>
                <a:cs typeface="Times New Roman"/>
              </a:rPr>
              <a:t> </a:t>
            </a:r>
            <a:r>
              <a:rPr dirty="0" sz="1450" spc="-10">
                <a:latin typeface="Times New Roman"/>
                <a:cs typeface="Times New Roman"/>
              </a:rPr>
              <a:t>felt</a:t>
            </a:r>
            <a:r>
              <a:rPr dirty="0" sz="1450" spc="35">
                <a:latin typeface="Times New Roman"/>
                <a:cs typeface="Times New Roman"/>
              </a:rPr>
              <a:t> </a:t>
            </a:r>
            <a:r>
              <a:rPr dirty="0" sz="1450" spc="-10">
                <a:latin typeface="Times New Roman"/>
                <a:cs typeface="Times New Roman"/>
              </a:rPr>
              <a:t>something</a:t>
            </a:r>
            <a:r>
              <a:rPr dirty="0" sz="1450" spc="35">
                <a:latin typeface="Times New Roman"/>
                <a:cs typeface="Times New Roman"/>
              </a:rPr>
              <a:t> </a:t>
            </a:r>
            <a:r>
              <a:rPr dirty="0" sz="1450" spc="-10">
                <a:latin typeface="Times New Roman"/>
                <a:cs typeface="Times New Roman"/>
              </a:rPr>
              <a:t>noble</a:t>
            </a:r>
            <a:r>
              <a:rPr dirty="0" sz="1450" spc="35">
                <a:latin typeface="Times New Roman"/>
                <a:cs typeface="Times New Roman"/>
              </a:rPr>
              <a:t> </a:t>
            </a:r>
            <a:r>
              <a:rPr dirty="0" sz="1450" spc="-10">
                <a:latin typeface="Times New Roman"/>
                <a:cs typeface="Times New Roman"/>
              </a:rPr>
              <a:t>and</a:t>
            </a:r>
            <a:r>
              <a:rPr dirty="0" sz="1450" spc="35">
                <a:latin typeface="Times New Roman"/>
                <a:cs typeface="Times New Roman"/>
              </a:rPr>
              <a:t> </a:t>
            </a:r>
            <a:r>
              <a:rPr dirty="0" sz="1450" spc="-10">
                <a:latin typeface="Times New Roman"/>
                <a:cs typeface="Times New Roman"/>
              </a:rPr>
              <a:t>leonine.</a:t>
            </a:r>
            <a:endParaRPr sz="1450">
              <a:latin typeface="Times New Roman"/>
              <a:cs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147175"/>
          </a:xfrm>
          <a:prstGeom prst="rect">
            <a:avLst/>
          </a:prstGeom>
        </p:spPr>
        <p:txBody>
          <a:bodyPr wrap="square" lIns="0" tIns="12065" rIns="0" bIns="0" rtlCol="0" vert="horz">
            <a:spAutoFit/>
          </a:bodyPr>
          <a:lstStyle/>
          <a:p>
            <a:pPr algn="just" marL="12700" marR="5080">
              <a:lnSpc>
                <a:spcPct val="99600"/>
              </a:lnSpc>
              <a:spcBef>
                <a:spcPts val="95"/>
              </a:spcBef>
            </a:pPr>
            <a:r>
              <a:rPr dirty="0" sz="1450" spc="-10">
                <a:latin typeface="Times New Roman"/>
                <a:cs typeface="Times New Roman"/>
              </a:rPr>
              <a:t>He walked with his head straight and his chest prominent, </a:t>
            </a:r>
            <a:r>
              <a:rPr dirty="0" sz="1450" spc="-5">
                <a:latin typeface="Times New Roman"/>
                <a:cs typeface="Times New Roman"/>
              </a:rPr>
              <a:t>he </a:t>
            </a:r>
            <a:r>
              <a:rPr dirty="0" sz="1450" spc="-10">
                <a:latin typeface="Times New Roman"/>
                <a:cs typeface="Times New Roman"/>
              </a:rPr>
              <a:t>spoke in </a:t>
            </a:r>
            <a:r>
              <a:rPr dirty="0" sz="1450" spc="-5">
                <a:latin typeface="Times New Roman"/>
                <a:cs typeface="Times New Roman"/>
              </a:rPr>
              <a:t>a  </a:t>
            </a:r>
            <a:r>
              <a:rPr dirty="0" sz="1450" spc="-10">
                <a:latin typeface="Times New Roman"/>
                <a:cs typeface="Times New Roman"/>
              </a:rPr>
              <a:t>pleasant baritone, and in his manner </a:t>
            </a:r>
            <a:r>
              <a:rPr dirty="0" sz="1450" spc="-5">
                <a:latin typeface="Times New Roman"/>
                <a:cs typeface="Times New Roman"/>
              </a:rPr>
              <a:t>of </a:t>
            </a:r>
            <a:r>
              <a:rPr dirty="0" sz="1450" spc="-10">
                <a:latin typeface="Times New Roman"/>
                <a:cs typeface="Times New Roman"/>
              </a:rPr>
              <a:t>removing his scarf </a:t>
            </a:r>
            <a:r>
              <a:rPr dirty="0" sz="1450" spc="-5">
                <a:latin typeface="Times New Roman"/>
                <a:cs typeface="Times New Roman"/>
              </a:rPr>
              <a:t>or </a:t>
            </a:r>
            <a:r>
              <a:rPr dirty="0" sz="1450" spc="-10">
                <a:latin typeface="Times New Roman"/>
                <a:cs typeface="Times New Roman"/>
              </a:rPr>
              <a:t>arranging his hair  there appeared </a:t>
            </a:r>
            <a:r>
              <a:rPr dirty="0" sz="1450" spc="-5">
                <a:latin typeface="Times New Roman"/>
                <a:cs typeface="Times New Roman"/>
              </a:rPr>
              <a:t>a </a:t>
            </a:r>
            <a:r>
              <a:rPr dirty="0" sz="1450" spc="-10">
                <a:latin typeface="Times New Roman"/>
                <a:cs typeface="Times New Roman"/>
              </a:rPr>
              <a:t>subtle, almost feminine, elegance. Even his pallor and  childish fear as </a:t>
            </a:r>
            <a:r>
              <a:rPr dirty="0" sz="1450" spc="-5">
                <a:latin typeface="Times New Roman"/>
                <a:cs typeface="Times New Roman"/>
              </a:rPr>
              <a:t>he </a:t>
            </a:r>
            <a:r>
              <a:rPr dirty="0" sz="1450" spc="-10">
                <a:latin typeface="Times New Roman"/>
                <a:cs typeface="Times New Roman"/>
              </a:rPr>
              <a:t>glanced upwards to the staircase while taking </a:t>
            </a:r>
            <a:r>
              <a:rPr dirty="0" sz="1450" spc="-15">
                <a:latin typeface="Times New Roman"/>
                <a:cs typeface="Times New Roman"/>
              </a:rPr>
              <a:t>off </a:t>
            </a:r>
            <a:r>
              <a:rPr dirty="0" sz="1450" spc="-10">
                <a:latin typeface="Times New Roman"/>
                <a:cs typeface="Times New Roman"/>
              </a:rPr>
              <a:t>his coat,  did </a:t>
            </a:r>
            <a:r>
              <a:rPr dirty="0" sz="1450" spc="-5">
                <a:latin typeface="Times New Roman"/>
                <a:cs typeface="Times New Roman"/>
              </a:rPr>
              <a:t>not </a:t>
            </a:r>
            <a:r>
              <a:rPr dirty="0" sz="1450" spc="-10">
                <a:latin typeface="Times New Roman"/>
                <a:cs typeface="Times New Roman"/>
              </a:rPr>
              <a:t>disturb his carriage </a:t>
            </a:r>
            <a:r>
              <a:rPr dirty="0" sz="1450" spc="-5">
                <a:latin typeface="Times New Roman"/>
                <a:cs typeface="Times New Roman"/>
              </a:rPr>
              <a:t>or </a:t>
            </a:r>
            <a:r>
              <a:rPr dirty="0" sz="1450" spc="-10">
                <a:latin typeface="Times New Roman"/>
                <a:cs typeface="Times New Roman"/>
              </a:rPr>
              <a:t>take from the satisfaction, the health and aplomb  which his figure</a:t>
            </a:r>
            <a:r>
              <a:rPr dirty="0" sz="1450">
                <a:latin typeface="Times New Roman"/>
                <a:cs typeface="Times New Roman"/>
              </a:rPr>
              <a:t> </a:t>
            </a:r>
            <a:r>
              <a:rPr dirty="0" sz="1450" spc="-10">
                <a:latin typeface="Times New Roman"/>
                <a:cs typeface="Times New Roman"/>
              </a:rPr>
              <a:t>breathed.</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"There's </a:t>
            </a:r>
            <a:r>
              <a:rPr dirty="0" sz="1450" spc="-5">
                <a:latin typeface="Times New Roman"/>
                <a:cs typeface="Times New Roman"/>
              </a:rPr>
              <a:t>no one </a:t>
            </a:r>
            <a:r>
              <a:rPr dirty="0" sz="1450" spc="-10">
                <a:latin typeface="Times New Roman"/>
                <a:cs typeface="Times New Roman"/>
              </a:rPr>
              <a:t>about, nothing </a:t>
            </a:r>
            <a:r>
              <a:rPr dirty="0" sz="1450" spc="-5">
                <a:latin typeface="Times New Roman"/>
                <a:cs typeface="Times New Roman"/>
              </a:rPr>
              <a:t>I </a:t>
            </a:r>
            <a:r>
              <a:rPr dirty="0" sz="1450" spc="-10">
                <a:latin typeface="Times New Roman"/>
                <a:cs typeface="Times New Roman"/>
              </a:rPr>
              <a:t>can </a:t>
            </a:r>
            <a:r>
              <a:rPr dirty="0" sz="1450" spc="-20">
                <a:latin typeface="Times New Roman"/>
                <a:cs typeface="Times New Roman"/>
              </a:rPr>
              <a:t>hear," </a:t>
            </a:r>
            <a:r>
              <a:rPr dirty="0" sz="1450" spc="-5">
                <a:latin typeface="Times New Roman"/>
                <a:cs typeface="Times New Roman"/>
              </a:rPr>
              <a:t>he </a:t>
            </a:r>
            <a:r>
              <a:rPr dirty="0" sz="1450" spc="-10">
                <a:latin typeface="Times New Roman"/>
                <a:cs typeface="Times New Roman"/>
              </a:rPr>
              <a:t>said walking upstairs. "No  commotion. May God </a:t>
            </a:r>
            <a:r>
              <a:rPr dirty="0" sz="1450" spc="-5">
                <a:latin typeface="Times New Roman"/>
                <a:cs typeface="Times New Roman"/>
              </a:rPr>
              <a:t>be</a:t>
            </a:r>
            <a:r>
              <a:rPr dirty="0" sz="1450" spc="5">
                <a:latin typeface="Times New Roman"/>
                <a:cs typeface="Times New Roman"/>
              </a:rPr>
              <a:t> </a:t>
            </a:r>
            <a:r>
              <a:rPr dirty="0" sz="1450" spc="-10">
                <a:latin typeface="Times New Roman"/>
                <a:cs typeface="Times New Roman"/>
              </a:rPr>
              <a:t>good!"</a:t>
            </a:r>
            <a:endParaRPr sz="1450">
              <a:latin typeface="Times New Roman"/>
              <a:cs typeface="Times New Roman"/>
            </a:endParaRPr>
          </a:p>
          <a:p>
            <a:pPr algn="just" marL="12700" marR="10160" indent="255904">
              <a:lnSpc>
                <a:spcPts val="1730"/>
              </a:lnSpc>
              <a:spcBef>
                <a:spcPts val="720"/>
              </a:spcBef>
            </a:pPr>
            <a:r>
              <a:rPr dirty="0" sz="1450" spc="-10">
                <a:latin typeface="Times New Roman"/>
                <a:cs typeface="Times New Roman"/>
              </a:rPr>
              <a:t>He accompanied the doctor through the hall to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salon, where </a:t>
            </a:r>
            <a:r>
              <a:rPr dirty="0" sz="1450" spc="-5">
                <a:latin typeface="Times New Roman"/>
                <a:cs typeface="Times New Roman"/>
              </a:rPr>
              <a:t>a </a:t>
            </a:r>
            <a:r>
              <a:rPr dirty="0" sz="1450" spc="-10">
                <a:latin typeface="Times New Roman"/>
                <a:cs typeface="Times New Roman"/>
              </a:rPr>
              <a:t>big  piano showed dark and </a:t>
            </a:r>
            <a:r>
              <a:rPr dirty="0" sz="1450" spc="-5">
                <a:latin typeface="Times New Roman"/>
                <a:cs typeface="Times New Roman"/>
              </a:rPr>
              <a:t>a </a:t>
            </a:r>
            <a:r>
              <a:rPr dirty="0" sz="1450" spc="-10">
                <a:latin typeface="Times New Roman"/>
                <a:cs typeface="Times New Roman"/>
              </a:rPr>
              <a:t>lustre </a:t>
            </a:r>
            <a:r>
              <a:rPr dirty="0" sz="1450" spc="-5">
                <a:latin typeface="Times New Roman"/>
                <a:cs typeface="Times New Roman"/>
              </a:rPr>
              <a:t>hung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white </a:t>
            </a:r>
            <a:r>
              <a:rPr dirty="0" sz="1450" spc="-20">
                <a:latin typeface="Times New Roman"/>
                <a:cs typeface="Times New Roman"/>
              </a:rPr>
              <a:t>cover. </a:t>
            </a:r>
            <a:r>
              <a:rPr dirty="0" sz="1450" spc="-10">
                <a:latin typeface="Times New Roman"/>
                <a:cs typeface="Times New Roman"/>
              </a:rPr>
              <a:t>Thence they both  passed into </a:t>
            </a:r>
            <a:r>
              <a:rPr dirty="0" sz="1450" spc="-5">
                <a:latin typeface="Times New Roman"/>
                <a:cs typeface="Times New Roman"/>
              </a:rPr>
              <a:t>a </a:t>
            </a:r>
            <a:r>
              <a:rPr dirty="0" sz="1450" spc="-10">
                <a:latin typeface="Times New Roman"/>
                <a:cs typeface="Times New Roman"/>
              </a:rPr>
              <a:t>small and beautiful drawing-room, very </a:t>
            </a:r>
            <a:r>
              <a:rPr dirty="0" sz="1450" spc="-25">
                <a:latin typeface="Times New Roman"/>
                <a:cs typeface="Times New Roman"/>
              </a:rPr>
              <a:t>cosy, </a:t>
            </a:r>
            <a:r>
              <a:rPr dirty="0" sz="1450" spc="-10">
                <a:latin typeface="Times New Roman"/>
                <a:cs typeface="Times New Roman"/>
              </a:rPr>
              <a:t>filled with </a:t>
            </a:r>
            <a:r>
              <a:rPr dirty="0" sz="1450" spc="-5">
                <a:latin typeface="Times New Roman"/>
                <a:cs typeface="Times New Roman"/>
              </a:rPr>
              <a:t>a  </a:t>
            </a:r>
            <a:r>
              <a:rPr dirty="0" sz="1450" spc="-10">
                <a:latin typeface="Times New Roman"/>
                <a:cs typeface="Times New Roman"/>
              </a:rPr>
              <a:t>pleasant, rosy</a:t>
            </a:r>
            <a:r>
              <a:rPr dirty="0" sz="1450" spc="-5">
                <a:latin typeface="Times New Roman"/>
                <a:cs typeface="Times New Roman"/>
              </a:rPr>
              <a:t> </a:t>
            </a:r>
            <a:r>
              <a:rPr dirty="0" sz="1450" spc="-10">
                <a:latin typeface="Times New Roman"/>
                <a:cs typeface="Times New Roman"/>
              </a:rPr>
              <a:t>half-darkness.</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"Please sit here </a:t>
            </a:r>
            <a:r>
              <a:rPr dirty="0" sz="1450" spc="-5">
                <a:latin typeface="Times New Roman"/>
                <a:cs typeface="Times New Roman"/>
              </a:rPr>
              <a:t>a </a:t>
            </a:r>
            <a:r>
              <a:rPr dirty="0" sz="1450" spc="-10">
                <a:latin typeface="Times New Roman"/>
                <a:cs typeface="Times New Roman"/>
              </a:rPr>
              <a:t>moment, </a:t>
            </a:r>
            <a:r>
              <a:rPr dirty="0" sz="1450" spc="-15">
                <a:latin typeface="Times New Roman"/>
                <a:cs typeface="Times New Roman"/>
              </a:rPr>
              <a:t>Doctor," </a:t>
            </a:r>
            <a:r>
              <a:rPr dirty="0" sz="1450" spc="-10">
                <a:latin typeface="Times New Roman"/>
                <a:cs typeface="Times New Roman"/>
              </a:rPr>
              <a:t>said Aboguin, "I </a:t>
            </a:r>
            <a:r>
              <a:rPr dirty="0" sz="1450" spc="-5">
                <a:latin typeface="Times New Roman"/>
                <a:cs typeface="Times New Roman"/>
              </a:rPr>
              <a:t>... I </a:t>
            </a:r>
            <a:r>
              <a:rPr dirty="0" sz="1450" spc="-10">
                <a:latin typeface="Times New Roman"/>
                <a:cs typeface="Times New Roman"/>
              </a:rPr>
              <a:t>won't </a:t>
            </a:r>
            <a:r>
              <a:rPr dirty="0" sz="1450" spc="-5">
                <a:latin typeface="Times New Roman"/>
                <a:cs typeface="Times New Roman"/>
              </a:rPr>
              <a:t>be a  </a:t>
            </a:r>
            <a:r>
              <a:rPr dirty="0" sz="1450" spc="-10">
                <a:latin typeface="Times New Roman"/>
                <a:cs typeface="Times New Roman"/>
              </a:rPr>
              <a:t>second. I'll just have </a:t>
            </a:r>
            <a:r>
              <a:rPr dirty="0" sz="1450" spc="-5">
                <a:latin typeface="Times New Roman"/>
                <a:cs typeface="Times New Roman"/>
              </a:rPr>
              <a:t>a </a:t>
            </a:r>
            <a:r>
              <a:rPr dirty="0" sz="1450" spc="-10">
                <a:latin typeface="Times New Roman"/>
                <a:cs typeface="Times New Roman"/>
              </a:rPr>
              <a:t>look and tell</a:t>
            </a:r>
            <a:r>
              <a:rPr dirty="0" sz="1450" spc="2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Kirilov was left alone. The luxury </a:t>
            </a:r>
            <a:r>
              <a:rPr dirty="0" sz="1450" spc="-5">
                <a:latin typeface="Times New Roman"/>
                <a:cs typeface="Times New Roman"/>
              </a:rPr>
              <a:t>of </a:t>
            </a:r>
            <a:r>
              <a:rPr dirty="0" sz="1450" spc="-10">
                <a:latin typeface="Times New Roman"/>
                <a:cs typeface="Times New Roman"/>
              </a:rPr>
              <a:t>the drawing-room, the pleasant half-  darkness, even his presence in </a:t>
            </a:r>
            <a:r>
              <a:rPr dirty="0" sz="1450" spc="-5">
                <a:latin typeface="Times New Roman"/>
                <a:cs typeface="Times New Roman"/>
              </a:rPr>
              <a:t>a </a:t>
            </a:r>
            <a:r>
              <a:rPr dirty="0" sz="1450" spc="-10">
                <a:latin typeface="Times New Roman"/>
                <a:cs typeface="Times New Roman"/>
              </a:rPr>
              <a:t>stranger's unfamiliar house evidently did </a:t>
            </a:r>
            <a:r>
              <a:rPr dirty="0" sz="1450" spc="-5">
                <a:latin typeface="Times New Roman"/>
                <a:cs typeface="Times New Roman"/>
              </a:rPr>
              <a:t>not  </a:t>
            </a:r>
            <a:r>
              <a:rPr dirty="0" sz="1450" spc="-10">
                <a:latin typeface="Times New Roman"/>
                <a:cs typeface="Times New Roman"/>
              </a:rPr>
              <a:t>move him. He sat in </a:t>
            </a:r>
            <a:r>
              <a:rPr dirty="0" sz="1450" spc="-5">
                <a:latin typeface="Times New Roman"/>
                <a:cs typeface="Times New Roman"/>
              </a:rPr>
              <a:t>a </a:t>
            </a:r>
            <a:r>
              <a:rPr dirty="0" sz="1450" spc="-10">
                <a:latin typeface="Times New Roman"/>
                <a:cs typeface="Times New Roman"/>
              </a:rPr>
              <a:t>chair looking at his hands </a:t>
            </a:r>
            <a:r>
              <a:rPr dirty="0" sz="1450" spc="-5">
                <a:latin typeface="Times New Roman"/>
                <a:cs typeface="Times New Roman"/>
              </a:rPr>
              <a:t>burnt </a:t>
            </a:r>
            <a:r>
              <a:rPr dirty="0" sz="1450" spc="-10">
                <a:latin typeface="Times New Roman"/>
                <a:cs typeface="Times New Roman"/>
              </a:rPr>
              <a:t>with carbolic acid. He  had </a:t>
            </a:r>
            <a:r>
              <a:rPr dirty="0" sz="1450" spc="-5">
                <a:latin typeface="Times New Roman"/>
                <a:cs typeface="Times New Roman"/>
              </a:rPr>
              <a:t>no </a:t>
            </a:r>
            <a:r>
              <a:rPr dirty="0" sz="1450" spc="-10">
                <a:latin typeface="Times New Roman"/>
                <a:cs typeface="Times New Roman"/>
              </a:rPr>
              <a:t>more than </a:t>
            </a:r>
            <a:r>
              <a:rPr dirty="0" sz="1450" spc="-5">
                <a:latin typeface="Times New Roman"/>
                <a:cs typeface="Times New Roman"/>
              </a:rPr>
              <a:t>a </a:t>
            </a:r>
            <a:r>
              <a:rPr dirty="0" sz="1450" spc="-10">
                <a:latin typeface="Times New Roman"/>
                <a:cs typeface="Times New Roman"/>
              </a:rPr>
              <a:t>glimpse </a:t>
            </a:r>
            <a:r>
              <a:rPr dirty="0" sz="1450" spc="-5">
                <a:latin typeface="Times New Roman"/>
                <a:cs typeface="Times New Roman"/>
              </a:rPr>
              <a:t>of </a:t>
            </a:r>
            <a:r>
              <a:rPr dirty="0" sz="1450" spc="-10">
                <a:latin typeface="Times New Roman"/>
                <a:cs typeface="Times New Roman"/>
              </a:rPr>
              <a:t>the bright red lampshade, the cello case, and  when </a:t>
            </a:r>
            <a:r>
              <a:rPr dirty="0" sz="1450" spc="-5">
                <a:latin typeface="Times New Roman"/>
                <a:cs typeface="Times New Roman"/>
              </a:rPr>
              <a:t>he </a:t>
            </a:r>
            <a:r>
              <a:rPr dirty="0" sz="1450" spc="-10">
                <a:latin typeface="Times New Roman"/>
                <a:cs typeface="Times New Roman"/>
              </a:rPr>
              <a:t>looked sideways across the room to where the dock was ticking, </a:t>
            </a:r>
            <a:r>
              <a:rPr dirty="0" sz="1450" spc="-5">
                <a:latin typeface="Times New Roman"/>
                <a:cs typeface="Times New Roman"/>
              </a:rPr>
              <a:t>he  </a:t>
            </a:r>
            <a:r>
              <a:rPr dirty="0" sz="1450" spc="-10">
                <a:latin typeface="Times New Roman"/>
                <a:cs typeface="Times New Roman"/>
              </a:rPr>
              <a:t>noticed </a:t>
            </a:r>
            <a:r>
              <a:rPr dirty="0" sz="1450" spc="-5">
                <a:latin typeface="Times New Roman"/>
                <a:cs typeface="Times New Roman"/>
              </a:rPr>
              <a:t>a </a:t>
            </a:r>
            <a:r>
              <a:rPr dirty="0" sz="1450" spc="-15">
                <a:latin typeface="Times New Roman"/>
                <a:cs typeface="Times New Roman"/>
              </a:rPr>
              <a:t>stuffed </a:t>
            </a:r>
            <a:r>
              <a:rPr dirty="0" sz="1450" spc="-10">
                <a:latin typeface="Times New Roman"/>
                <a:cs typeface="Times New Roman"/>
              </a:rPr>
              <a:t>wolf, as solid and satisfied as Aboguin</a:t>
            </a:r>
            <a:r>
              <a:rPr dirty="0" sz="1450" spc="60">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algn="just" marL="12700" marR="8890" indent="255904">
              <a:lnSpc>
                <a:spcPts val="1730"/>
              </a:lnSpc>
              <a:spcBef>
                <a:spcPts val="710"/>
              </a:spcBef>
            </a:pPr>
            <a:r>
              <a:rPr dirty="0" sz="1450" spc="-10">
                <a:latin typeface="Times New Roman"/>
                <a:cs typeface="Times New Roman"/>
              </a:rPr>
              <a:t>It was still.... Somewhere far away in the other rooms someone uttered </a:t>
            </a:r>
            <a:r>
              <a:rPr dirty="0" sz="1450" spc="-5">
                <a:latin typeface="Times New Roman"/>
                <a:cs typeface="Times New Roman"/>
              </a:rPr>
              <a:t>a  </a:t>
            </a:r>
            <a:r>
              <a:rPr dirty="0" sz="1450" spc="-10">
                <a:latin typeface="Times New Roman"/>
                <a:cs typeface="Times New Roman"/>
              </a:rPr>
              <a:t>loud "Ah!" A glass </a:t>
            </a:r>
            <a:r>
              <a:rPr dirty="0" sz="1450" spc="-20">
                <a:latin typeface="Times New Roman"/>
                <a:cs typeface="Times New Roman"/>
              </a:rPr>
              <a:t>door, </a:t>
            </a:r>
            <a:r>
              <a:rPr dirty="0" sz="1450" spc="-10">
                <a:latin typeface="Times New Roman"/>
                <a:cs typeface="Times New Roman"/>
              </a:rPr>
              <a:t>probably </a:t>
            </a:r>
            <a:r>
              <a:rPr dirty="0" sz="1450" spc="-5">
                <a:latin typeface="Times New Roman"/>
                <a:cs typeface="Times New Roman"/>
              </a:rPr>
              <a:t>a </a:t>
            </a:r>
            <a:r>
              <a:rPr dirty="0" sz="1450" spc="-10">
                <a:latin typeface="Times New Roman"/>
                <a:cs typeface="Times New Roman"/>
              </a:rPr>
              <a:t>cupboard </a:t>
            </a:r>
            <a:r>
              <a:rPr dirty="0" sz="1450" spc="-20">
                <a:latin typeface="Times New Roman"/>
                <a:cs typeface="Times New Roman"/>
              </a:rPr>
              <a:t>door, </a:t>
            </a:r>
            <a:r>
              <a:rPr dirty="0" sz="1450" spc="-10">
                <a:latin typeface="Times New Roman"/>
                <a:cs typeface="Times New Roman"/>
              </a:rPr>
              <a:t>rang, and again everything  was still. After five minutes had passed, Kirilov did </a:t>
            </a:r>
            <a:r>
              <a:rPr dirty="0" sz="1450" spc="-5">
                <a:latin typeface="Times New Roman"/>
                <a:cs typeface="Times New Roman"/>
              </a:rPr>
              <a:t>not </a:t>
            </a:r>
            <a:r>
              <a:rPr dirty="0" sz="1450" spc="-10">
                <a:latin typeface="Times New Roman"/>
                <a:cs typeface="Times New Roman"/>
              </a:rPr>
              <a:t>look at his hands any  more. He raised his eyes to the </a:t>
            </a:r>
            <a:r>
              <a:rPr dirty="0" sz="1450" spc="-5">
                <a:latin typeface="Times New Roman"/>
                <a:cs typeface="Times New Roman"/>
              </a:rPr>
              <a:t>door </a:t>
            </a:r>
            <a:r>
              <a:rPr dirty="0" sz="1450" spc="-10">
                <a:latin typeface="Times New Roman"/>
                <a:cs typeface="Times New Roman"/>
              </a:rPr>
              <a:t>through which Aboguin had</a:t>
            </a:r>
            <a:r>
              <a:rPr dirty="0" sz="1450" spc="130">
                <a:latin typeface="Times New Roman"/>
                <a:cs typeface="Times New Roman"/>
              </a:rPr>
              <a:t> </a:t>
            </a:r>
            <a:r>
              <a:rPr dirty="0" sz="1450" spc="-10">
                <a:latin typeface="Times New Roman"/>
                <a:cs typeface="Times New Roman"/>
              </a:rPr>
              <a:t>disappeared.</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Aboguin was standing </a:t>
            </a:r>
            <a:r>
              <a:rPr dirty="0" sz="1450" spc="-5">
                <a:latin typeface="Times New Roman"/>
                <a:cs typeface="Times New Roman"/>
              </a:rPr>
              <a:t>on </a:t>
            </a:r>
            <a:r>
              <a:rPr dirty="0" sz="1450" spc="-10">
                <a:latin typeface="Times New Roman"/>
                <a:cs typeface="Times New Roman"/>
              </a:rPr>
              <a:t>the threshold, </a:t>
            </a:r>
            <a:r>
              <a:rPr dirty="0" sz="1450" spc="-5">
                <a:latin typeface="Times New Roman"/>
                <a:cs typeface="Times New Roman"/>
              </a:rPr>
              <a:t>but not </a:t>
            </a:r>
            <a:r>
              <a:rPr dirty="0" sz="1450" spc="-10">
                <a:latin typeface="Times New Roman"/>
                <a:cs typeface="Times New Roman"/>
              </a:rPr>
              <a:t>the same man as went </a:t>
            </a:r>
            <a:r>
              <a:rPr dirty="0" sz="1450" spc="-5">
                <a:latin typeface="Times New Roman"/>
                <a:cs typeface="Times New Roman"/>
              </a:rPr>
              <a:t>out.  </a:t>
            </a:r>
            <a:r>
              <a:rPr dirty="0" sz="1450" spc="-10">
                <a:latin typeface="Times New Roman"/>
                <a:cs typeface="Times New Roman"/>
              </a:rPr>
              <a:t>The expression </a:t>
            </a:r>
            <a:r>
              <a:rPr dirty="0" sz="1450" spc="-5">
                <a:latin typeface="Times New Roman"/>
                <a:cs typeface="Times New Roman"/>
              </a:rPr>
              <a:t>of </a:t>
            </a:r>
            <a:r>
              <a:rPr dirty="0" sz="1450" spc="-10">
                <a:latin typeface="Times New Roman"/>
                <a:cs typeface="Times New Roman"/>
              </a:rPr>
              <a:t>satisfaction and subtle elegance had disappeared from him.  His face and hands, the attitude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body </a:t>
            </a:r>
            <a:r>
              <a:rPr dirty="0" sz="1450" spc="-10">
                <a:latin typeface="Times New Roman"/>
                <a:cs typeface="Times New Roman"/>
              </a:rPr>
              <a:t>were distorted with </a:t>
            </a:r>
            <a:r>
              <a:rPr dirty="0" sz="1450" spc="-5">
                <a:latin typeface="Times New Roman"/>
                <a:cs typeface="Times New Roman"/>
              </a:rPr>
              <a:t>a </a:t>
            </a:r>
            <a:r>
              <a:rPr dirty="0" sz="1450" spc="-10">
                <a:latin typeface="Times New Roman"/>
                <a:cs typeface="Times New Roman"/>
              </a:rPr>
              <a:t>disgusting  expression either </a:t>
            </a:r>
            <a:r>
              <a:rPr dirty="0" sz="1450" spc="-5">
                <a:latin typeface="Times New Roman"/>
                <a:cs typeface="Times New Roman"/>
              </a:rPr>
              <a:t>of </a:t>
            </a:r>
            <a:r>
              <a:rPr dirty="0" sz="1450" spc="-10">
                <a:latin typeface="Times New Roman"/>
                <a:cs typeface="Times New Roman"/>
              </a:rPr>
              <a:t>horror </a:t>
            </a:r>
            <a:r>
              <a:rPr dirty="0" sz="1450" spc="-5">
                <a:latin typeface="Times New Roman"/>
                <a:cs typeface="Times New Roman"/>
              </a:rPr>
              <a:t>or of </a:t>
            </a:r>
            <a:r>
              <a:rPr dirty="0" sz="1450" spc="-10">
                <a:latin typeface="Times New Roman"/>
                <a:cs typeface="Times New Roman"/>
              </a:rPr>
              <a:t>tormenting physical pain. His nose, lips,  moustache, all his features were moving and as it were trying to tear  themselves away from his face, </a:t>
            </a:r>
            <a:r>
              <a:rPr dirty="0" sz="1450" spc="-5">
                <a:latin typeface="Times New Roman"/>
                <a:cs typeface="Times New Roman"/>
              </a:rPr>
              <a:t>but </a:t>
            </a:r>
            <a:r>
              <a:rPr dirty="0" sz="1450" spc="-10">
                <a:latin typeface="Times New Roman"/>
                <a:cs typeface="Times New Roman"/>
              </a:rPr>
              <a:t>the eyes were as though laughing from  pain.</a:t>
            </a:r>
            <a:endParaRPr sz="1450">
              <a:latin typeface="Times New Roman"/>
              <a:cs typeface="Times New Roman"/>
            </a:endParaRPr>
          </a:p>
          <a:p>
            <a:pPr algn="just" marL="12700" marR="10160" indent="255904">
              <a:lnSpc>
                <a:spcPts val="1730"/>
              </a:lnSpc>
              <a:spcBef>
                <a:spcPts val="780"/>
              </a:spcBef>
            </a:pPr>
            <a:r>
              <a:rPr dirty="0" sz="1450" spc="-10">
                <a:latin typeface="Times New Roman"/>
                <a:cs typeface="Times New Roman"/>
              </a:rPr>
              <a:t>Aboguin took </a:t>
            </a:r>
            <a:r>
              <a:rPr dirty="0" sz="1450" spc="-5">
                <a:latin typeface="Times New Roman"/>
                <a:cs typeface="Times New Roman"/>
              </a:rPr>
              <a:t>a </a:t>
            </a:r>
            <a:r>
              <a:rPr dirty="0" sz="1450" spc="-10">
                <a:latin typeface="Times New Roman"/>
                <a:cs typeface="Times New Roman"/>
              </a:rPr>
              <a:t>long heavy step into the middle </a:t>
            </a:r>
            <a:r>
              <a:rPr dirty="0" sz="1450" spc="-5">
                <a:latin typeface="Times New Roman"/>
                <a:cs typeface="Times New Roman"/>
              </a:rPr>
              <a:t>of </a:t>
            </a:r>
            <a:r>
              <a:rPr dirty="0" sz="1450" spc="-10">
                <a:latin typeface="Times New Roman"/>
                <a:cs typeface="Times New Roman"/>
              </a:rPr>
              <a:t>the room, stooped,  moaned, and shook his</a:t>
            </a:r>
            <a:r>
              <a:rPr dirty="0" sz="1450" spc="5">
                <a:latin typeface="Times New Roman"/>
                <a:cs typeface="Times New Roman"/>
              </a:rPr>
              <a:t> </a:t>
            </a:r>
            <a:r>
              <a:rPr dirty="0" sz="1450" spc="-10">
                <a:latin typeface="Times New Roman"/>
                <a:cs typeface="Times New Roman"/>
              </a:rPr>
              <a:t>fists.</a:t>
            </a:r>
            <a:endParaRPr sz="1450">
              <a:latin typeface="Times New Roman"/>
              <a:cs typeface="Times New Roman"/>
            </a:endParaRPr>
          </a:p>
          <a:p>
            <a:pPr algn="just" marL="12700" marR="6350" indent="255904">
              <a:lnSpc>
                <a:spcPts val="1730"/>
              </a:lnSpc>
              <a:spcBef>
                <a:spcPts val="720"/>
              </a:spcBef>
            </a:pPr>
            <a:r>
              <a:rPr dirty="0" sz="1450" spc="-10">
                <a:latin typeface="Times New Roman"/>
                <a:cs typeface="Times New Roman"/>
              </a:rPr>
              <a:t>"Deceived!" </a:t>
            </a:r>
            <a:r>
              <a:rPr dirty="0" sz="1450" spc="-5">
                <a:latin typeface="Times New Roman"/>
                <a:cs typeface="Times New Roman"/>
              </a:rPr>
              <a:t>he </a:t>
            </a:r>
            <a:r>
              <a:rPr dirty="0" sz="1450" spc="-10">
                <a:latin typeface="Times New Roman"/>
                <a:cs typeface="Times New Roman"/>
              </a:rPr>
              <a:t>cried, emphasising the syllable cei. "She deceived me!  She's gone! She fell ill and sent me for the doctor only to run away with this  </a:t>
            </a:r>
            <a:r>
              <a:rPr dirty="0" sz="1450" spc="-5">
                <a:latin typeface="Times New Roman"/>
                <a:cs typeface="Times New Roman"/>
              </a:rPr>
              <a:t>fool </a:t>
            </a:r>
            <a:r>
              <a:rPr dirty="0" sz="1450" spc="-15">
                <a:latin typeface="Times New Roman"/>
                <a:cs typeface="Times New Roman"/>
              </a:rPr>
              <a:t>Papchinsky. </a:t>
            </a:r>
            <a:r>
              <a:rPr dirty="0" sz="1450" spc="-10">
                <a:latin typeface="Times New Roman"/>
                <a:cs typeface="Times New Roman"/>
              </a:rPr>
              <a:t>My God!" Aboguin stepped heavily towards the </a:t>
            </a:r>
            <a:r>
              <a:rPr dirty="0" sz="1450" spc="-15">
                <a:latin typeface="Times New Roman"/>
                <a:cs typeface="Times New Roman"/>
              </a:rPr>
              <a:t>doctor,  </a:t>
            </a:r>
            <a:r>
              <a:rPr dirty="0" sz="1450" spc="-10">
                <a:latin typeface="Times New Roman"/>
                <a:cs typeface="Times New Roman"/>
              </a:rPr>
              <a:t>thrust his white soft fists before his face, and went </a:t>
            </a:r>
            <a:r>
              <a:rPr dirty="0" sz="1450" spc="-5">
                <a:latin typeface="Times New Roman"/>
                <a:cs typeface="Times New Roman"/>
              </a:rPr>
              <a:t>on </a:t>
            </a:r>
            <a:r>
              <a:rPr dirty="0" sz="1450" spc="-10">
                <a:latin typeface="Times New Roman"/>
                <a:cs typeface="Times New Roman"/>
              </a:rPr>
              <a:t>wailing, shaking his fists  the while.</a:t>
            </a:r>
            <a:endParaRPr sz="1450">
              <a:latin typeface="Times New Roman"/>
              <a:cs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"She's </a:t>
            </a:r>
            <a:r>
              <a:rPr dirty="0" sz="1450" spc="-5">
                <a:latin typeface="Times New Roman"/>
                <a:cs typeface="Times New Roman"/>
              </a:rPr>
              <a:t>gone </a:t>
            </a:r>
            <a:r>
              <a:rPr dirty="0" sz="1450" spc="-15">
                <a:latin typeface="Times New Roman"/>
                <a:cs typeface="Times New Roman"/>
              </a:rPr>
              <a:t>off! </a:t>
            </a:r>
            <a:r>
              <a:rPr dirty="0" sz="1450" spc="-10">
                <a:latin typeface="Times New Roman"/>
                <a:cs typeface="Times New Roman"/>
              </a:rPr>
              <a:t>She's deceived me! But why this lie? My God, my God!  Why this </a:t>
            </a:r>
            <a:r>
              <a:rPr dirty="0" sz="1450" spc="-25">
                <a:latin typeface="Times New Roman"/>
                <a:cs typeface="Times New Roman"/>
              </a:rPr>
              <a:t>dirty, </a:t>
            </a:r>
            <a:r>
              <a:rPr dirty="0" sz="1450" spc="-5">
                <a:latin typeface="Times New Roman"/>
                <a:cs typeface="Times New Roman"/>
              </a:rPr>
              <a:t>foul </a:t>
            </a:r>
            <a:r>
              <a:rPr dirty="0" sz="1450" spc="-10">
                <a:latin typeface="Times New Roman"/>
                <a:cs typeface="Times New Roman"/>
              </a:rPr>
              <a:t>trick, this devilish, serpent's game? What have </a:t>
            </a:r>
            <a:r>
              <a:rPr dirty="0" sz="1450" spc="-5">
                <a:latin typeface="Times New Roman"/>
                <a:cs typeface="Times New Roman"/>
              </a:rPr>
              <a:t>I done </a:t>
            </a:r>
            <a:r>
              <a:rPr dirty="0" sz="1450" spc="-10">
                <a:latin typeface="Times New Roman"/>
                <a:cs typeface="Times New Roman"/>
              </a:rPr>
              <a:t>to  her? She's </a:t>
            </a:r>
            <a:r>
              <a:rPr dirty="0" sz="1450" spc="-5">
                <a:latin typeface="Times New Roman"/>
                <a:cs typeface="Times New Roman"/>
              </a:rPr>
              <a:t>gone </a:t>
            </a:r>
            <a:r>
              <a:rPr dirty="0" sz="1450" spc="-15">
                <a:latin typeface="Times New Roman"/>
                <a:cs typeface="Times New Roman"/>
              </a:rPr>
              <a:t>off." </a:t>
            </a:r>
            <a:r>
              <a:rPr dirty="0" sz="1450" spc="-30">
                <a:latin typeface="Times New Roman"/>
                <a:cs typeface="Times New Roman"/>
              </a:rPr>
              <a:t>Tears </a:t>
            </a:r>
            <a:r>
              <a:rPr dirty="0" sz="1450" spc="-10">
                <a:latin typeface="Times New Roman"/>
                <a:cs typeface="Times New Roman"/>
              </a:rPr>
              <a:t>gushed from his eyes. He turned </a:t>
            </a:r>
            <a:r>
              <a:rPr dirty="0" sz="1450" spc="-5">
                <a:latin typeface="Times New Roman"/>
                <a:cs typeface="Times New Roman"/>
              </a:rPr>
              <a:t>on </a:t>
            </a:r>
            <a:r>
              <a:rPr dirty="0" sz="1450" spc="-10">
                <a:latin typeface="Times New Roman"/>
                <a:cs typeface="Times New Roman"/>
              </a:rPr>
              <a:t>his heel and  began to pace the drawing-room. Now in his short jacket and his fashionable  narrow trousers in which his legs seemed too thin for his </a:t>
            </a:r>
            <a:r>
              <a:rPr dirty="0" sz="1450" spc="-25">
                <a:latin typeface="Times New Roman"/>
                <a:cs typeface="Times New Roman"/>
              </a:rPr>
              <a:t>body, </a:t>
            </a:r>
            <a:r>
              <a:rPr dirty="0" sz="1450" spc="-5">
                <a:latin typeface="Times New Roman"/>
                <a:cs typeface="Times New Roman"/>
              </a:rPr>
              <a:t>he </a:t>
            </a:r>
            <a:r>
              <a:rPr dirty="0" sz="1450" spc="-10">
                <a:latin typeface="Times New Roman"/>
                <a:cs typeface="Times New Roman"/>
              </a:rPr>
              <a:t>was  extraordinarily like </a:t>
            </a:r>
            <a:r>
              <a:rPr dirty="0" sz="1450" spc="-5">
                <a:latin typeface="Times New Roman"/>
                <a:cs typeface="Times New Roman"/>
              </a:rPr>
              <a:t>a </a:t>
            </a:r>
            <a:r>
              <a:rPr dirty="0" sz="1450" spc="-10">
                <a:latin typeface="Times New Roman"/>
                <a:cs typeface="Times New Roman"/>
              </a:rPr>
              <a:t>lion. Curiosity kindled in the doctor's impassive face. He  rose and eyed</a:t>
            </a:r>
            <a:r>
              <a:rPr dirty="0" sz="1450">
                <a:latin typeface="Times New Roman"/>
                <a:cs typeface="Times New Roman"/>
              </a:rPr>
              <a:t> </a:t>
            </a:r>
            <a:r>
              <a:rPr dirty="0" sz="1450" spc="-10">
                <a:latin typeface="Times New Roman"/>
                <a:cs typeface="Times New Roman"/>
              </a:rPr>
              <a:t>Aboguin.</a:t>
            </a:r>
            <a:endParaRPr sz="1450">
              <a:latin typeface="Times New Roman"/>
              <a:cs typeface="Times New Roman"/>
            </a:endParaRPr>
          </a:p>
          <a:p>
            <a:pPr algn="just" marL="268605">
              <a:lnSpc>
                <a:spcPct val="100000"/>
              </a:lnSpc>
              <a:spcBef>
                <a:spcPts val="715"/>
              </a:spcBef>
            </a:pPr>
            <a:r>
              <a:rPr dirty="0" sz="1450" spc="-30">
                <a:latin typeface="Times New Roman"/>
                <a:cs typeface="Times New Roman"/>
              </a:rPr>
              <a:t>"Well, </a:t>
            </a:r>
            <a:r>
              <a:rPr dirty="0" sz="1450" spc="-10">
                <a:latin typeface="Times New Roman"/>
                <a:cs typeface="Times New Roman"/>
              </a:rPr>
              <a:t>where's the</a:t>
            </a:r>
            <a:r>
              <a:rPr dirty="0" sz="1450" spc="20">
                <a:latin typeface="Times New Roman"/>
                <a:cs typeface="Times New Roman"/>
              </a:rPr>
              <a:t> </a:t>
            </a:r>
            <a:r>
              <a:rPr dirty="0" sz="1450" spc="-10">
                <a:latin typeface="Times New Roman"/>
                <a:cs typeface="Times New Roman"/>
              </a:rPr>
              <a:t>patient?"</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"The patient, the patient," cried Aboguin, laughing, weeping, and still  shaking his fists. "She's </a:t>
            </a:r>
            <a:r>
              <a:rPr dirty="0" sz="1450" spc="-5">
                <a:latin typeface="Times New Roman"/>
                <a:cs typeface="Times New Roman"/>
              </a:rPr>
              <a:t>not </a:t>
            </a:r>
            <a:r>
              <a:rPr dirty="0" sz="1450" spc="-10">
                <a:latin typeface="Times New Roman"/>
                <a:cs typeface="Times New Roman"/>
              </a:rPr>
              <a:t>ill, </a:t>
            </a:r>
            <a:r>
              <a:rPr dirty="0" sz="1450" spc="-5">
                <a:latin typeface="Times New Roman"/>
                <a:cs typeface="Times New Roman"/>
              </a:rPr>
              <a:t>but </a:t>
            </a:r>
            <a:r>
              <a:rPr dirty="0" sz="1450" spc="-10">
                <a:latin typeface="Times New Roman"/>
                <a:cs typeface="Times New Roman"/>
              </a:rPr>
              <a:t>accursed. </a:t>
            </a:r>
            <a:r>
              <a:rPr dirty="0" sz="1450" spc="-20">
                <a:latin typeface="Times New Roman"/>
                <a:cs typeface="Times New Roman"/>
              </a:rPr>
              <a:t>Vile—dastardly. </a:t>
            </a:r>
            <a:r>
              <a:rPr dirty="0" sz="1450" spc="-10">
                <a:latin typeface="Times New Roman"/>
                <a:cs typeface="Times New Roman"/>
              </a:rPr>
              <a:t>The Devil  himself couldn't have planned </a:t>
            </a:r>
            <a:r>
              <a:rPr dirty="0" sz="1450" spc="-5">
                <a:latin typeface="Times New Roman"/>
                <a:cs typeface="Times New Roman"/>
              </a:rPr>
              <a:t>a </a:t>
            </a:r>
            <a:r>
              <a:rPr dirty="0" sz="1450" spc="-10">
                <a:latin typeface="Times New Roman"/>
                <a:cs typeface="Times New Roman"/>
              </a:rPr>
              <a:t>fouler trick. She sent me so that she could run  away with </a:t>
            </a:r>
            <a:r>
              <a:rPr dirty="0" sz="1450" spc="-5">
                <a:latin typeface="Times New Roman"/>
                <a:cs typeface="Times New Roman"/>
              </a:rPr>
              <a:t>a </a:t>
            </a:r>
            <a:r>
              <a:rPr dirty="0" sz="1450" spc="-10">
                <a:latin typeface="Times New Roman"/>
                <a:cs typeface="Times New Roman"/>
              </a:rPr>
              <a:t>fool, an utter clown, an Alphonse! My God, far better she should  have died. I'll </a:t>
            </a:r>
            <a:r>
              <a:rPr dirty="0" sz="1450" spc="-5">
                <a:latin typeface="Times New Roman"/>
                <a:cs typeface="Times New Roman"/>
              </a:rPr>
              <a:t>not </a:t>
            </a:r>
            <a:r>
              <a:rPr dirty="0" sz="1450" spc="-10">
                <a:latin typeface="Times New Roman"/>
                <a:cs typeface="Times New Roman"/>
              </a:rPr>
              <a:t>bear it.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not </a:t>
            </a:r>
            <a:r>
              <a:rPr dirty="0" sz="1450" spc="-10">
                <a:latin typeface="Times New Roman"/>
                <a:cs typeface="Times New Roman"/>
              </a:rPr>
              <a:t>bear</a:t>
            </a:r>
            <a:r>
              <a:rPr dirty="0" sz="1450" spc="3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0160" indent="255904">
              <a:lnSpc>
                <a:spcPts val="1730"/>
              </a:lnSpc>
              <a:spcBef>
                <a:spcPts val="785"/>
              </a:spcBef>
            </a:pPr>
            <a:r>
              <a:rPr dirty="0" sz="1450" spc="-10">
                <a:latin typeface="Times New Roman"/>
                <a:cs typeface="Times New Roman"/>
              </a:rPr>
              <a:t>The doctor stood </a:t>
            </a:r>
            <a:r>
              <a:rPr dirty="0" sz="1450" spc="-5">
                <a:latin typeface="Times New Roman"/>
                <a:cs typeface="Times New Roman"/>
              </a:rPr>
              <a:t>up </a:t>
            </a:r>
            <a:r>
              <a:rPr dirty="0" sz="1450" spc="-10">
                <a:latin typeface="Times New Roman"/>
                <a:cs typeface="Times New Roman"/>
              </a:rPr>
              <a:t>straight. His eyes began to blink, filled with tears; his  thin beard began to move with his jaw right and</a:t>
            </a:r>
            <a:r>
              <a:rPr dirty="0" sz="1450" spc="45">
                <a:latin typeface="Times New Roman"/>
                <a:cs typeface="Times New Roman"/>
              </a:rPr>
              <a:t> </a:t>
            </a:r>
            <a:r>
              <a:rPr dirty="0" sz="1450" spc="-10">
                <a:latin typeface="Times New Roman"/>
                <a:cs typeface="Times New Roman"/>
              </a:rPr>
              <a:t>left.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"What's this?" </a:t>
            </a:r>
            <a:r>
              <a:rPr dirty="0" sz="1450" spc="-5">
                <a:latin typeface="Times New Roman"/>
                <a:cs typeface="Times New Roman"/>
              </a:rPr>
              <a:t>he </a:t>
            </a:r>
            <a:r>
              <a:rPr dirty="0" sz="1450" spc="-10">
                <a:latin typeface="Times New Roman"/>
                <a:cs typeface="Times New Roman"/>
              </a:rPr>
              <a:t>asked, looking curiously about. "My child's dead. My  wife in anguish, alone in all the </a:t>
            </a:r>
            <a:r>
              <a:rPr dirty="0" sz="1450" spc="-5">
                <a:latin typeface="Times New Roman"/>
                <a:cs typeface="Times New Roman"/>
              </a:rPr>
              <a:t>house.... I </a:t>
            </a:r>
            <a:r>
              <a:rPr dirty="0" sz="1450" spc="-10">
                <a:latin typeface="Times New Roman"/>
                <a:cs typeface="Times New Roman"/>
              </a:rPr>
              <a:t>can hardly stand </a:t>
            </a:r>
            <a:r>
              <a:rPr dirty="0" sz="1450" spc="-5">
                <a:latin typeface="Times New Roman"/>
                <a:cs typeface="Times New Roman"/>
              </a:rPr>
              <a:t>on </a:t>
            </a:r>
            <a:r>
              <a:rPr dirty="0" sz="1450" spc="-10">
                <a:latin typeface="Times New Roman"/>
                <a:cs typeface="Times New Roman"/>
              </a:rPr>
              <a:t>my feet, </a:t>
            </a:r>
            <a:r>
              <a:rPr dirty="0" sz="1450" spc="-5">
                <a:latin typeface="Times New Roman"/>
                <a:cs typeface="Times New Roman"/>
              </a:rPr>
              <a:t>I  </a:t>
            </a:r>
            <a:r>
              <a:rPr dirty="0" sz="1450" spc="-10">
                <a:latin typeface="Times New Roman"/>
                <a:cs typeface="Times New Roman"/>
              </a:rPr>
              <a:t>haven't slept for three nights </a:t>
            </a:r>
            <a:r>
              <a:rPr dirty="0" sz="1450" spc="-5">
                <a:latin typeface="Times New Roman"/>
                <a:cs typeface="Times New Roman"/>
              </a:rPr>
              <a:t>... </a:t>
            </a:r>
            <a:r>
              <a:rPr dirty="0" sz="1450" spc="-10">
                <a:latin typeface="Times New Roman"/>
                <a:cs typeface="Times New Roman"/>
              </a:rPr>
              <a:t>and I'm made to play in </a:t>
            </a:r>
            <a:r>
              <a:rPr dirty="0" sz="1450" spc="-5">
                <a:latin typeface="Times New Roman"/>
                <a:cs typeface="Times New Roman"/>
              </a:rPr>
              <a:t>a </a:t>
            </a:r>
            <a:r>
              <a:rPr dirty="0" sz="1450" spc="-10">
                <a:latin typeface="Times New Roman"/>
                <a:cs typeface="Times New Roman"/>
              </a:rPr>
              <a:t>vulgar </a:t>
            </a:r>
            <a:r>
              <a:rPr dirty="0" sz="1450" spc="-25">
                <a:latin typeface="Times New Roman"/>
                <a:cs typeface="Times New Roman"/>
              </a:rPr>
              <a:t>comedy, </a:t>
            </a:r>
            <a:r>
              <a:rPr dirty="0" sz="1450" spc="-10">
                <a:latin typeface="Times New Roman"/>
                <a:cs typeface="Times New Roman"/>
              </a:rPr>
              <a:t>to  play the part </a:t>
            </a:r>
            <a:r>
              <a:rPr dirty="0" sz="1450" spc="-5">
                <a:latin typeface="Times New Roman"/>
                <a:cs typeface="Times New Roman"/>
              </a:rPr>
              <a:t>of a </a:t>
            </a:r>
            <a:r>
              <a:rPr dirty="0" sz="1450" spc="-10">
                <a:latin typeface="Times New Roman"/>
                <a:cs typeface="Times New Roman"/>
              </a:rPr>
              <a:t>stage property! </a:t>
            </a:r>
            <a:r>
              <a:rPr dirty="0" sz="1450" spc="-5">
                <a:latin typeface="Times New Roman"/>
                <a:cs typeface="Times New Roman"/>
              </a:rPr>
              <a:t>I don't ... I don't </a:t>
            </a:r>
            <a:r>
              <a:rPr dirty="0" sz="1450" spc="-10">
                <a:latin typeface="Times New Roman"/>
                <a:cs typeface="Times New Roman"/>
              </a:rPr>
              <a:t>understand</a:t>
            </a:r>
            <a:r>
              <a:rPr dirty="0" sz="1450" spc="4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8890" indent="255904">
              <a:lnSpc>
                <a:spcPts val="1730"/>
              </a:lnSpc>
              <a:spcBef>
                <a:spcPts val="710"/>
              </a:spcBef>
            </a:pPr>
            <a:r>
              <a:rPr dirty="0" sz="1450" spc="-10">
                <a:latin typeface="Times New Roman"/>
                <a:cs typeface="Times New Roman"/>
              </a:rPr>
              <a:t>Aboguin opened </a:t>
            </a:r>
            <a:r>
              <a:rPr dirty="0" sz="1450" spc="-5">
                <a:latin typeface="Times New Roman"/>
                <a:cs typeface="Times New Roman"/>
              </a:rPr>
              <a:t>one </a:t>
            </a:r>
            <a:r>
              <a:rPr dirty="0" sz="1450" spc="-10">
                <a:latin typeface="Times New Roman"/>
                <a:cs typeface="Times New Roman"/>
              </a:rPr>
              <a:t>fist, flung </a:t>
            </a:r>
            <a:r>
              <a:rPr dirty="0" sz="1450" spc="-5">
                <a:latin typeface="Times New Roman"/>
                <a:cs typeface="Times New Roman"/>
              </a:rPr>
              <a:t>a </a:t>
            </a:r>
            <a:r>
              <a:rPr dirty="0" sz="1450" spc="-10">
                <a:latin typeface="Times New Roman"/>
                <a:cs typeface="Times New Roman"/>
              </a:rPr>
              <a:t>crumpled note </a:t>
            </a:r>
            <a:r>
              <a:rPr dirty="0" sz="1450" spc="-5">
                <a:latin typeface="Times New Roman"/>
                <a:cs typeface="Times New Roman"/>
              </a:rPr>
              <a:t>on </a:t>
            </a:r>
            <a:r>
              <a:rPr dirty="0" sz="1450" spc="-10">
                <a:latin typeface="Times New Roman"/>
                <a:cs typeface="Times New Roman"/>
              </a:rPr>
              <a:t>the floor and trod </a:t>
            </a:r>
            <a:r>
              <a:rPr dirty="0" sz="1450" spc="-5">
                <a:latin typeface="Times New Roman"/>
                <a:cs typeface="Times New Roman"/>
              </a:rPr>
              <a:t>on </a:t>
            </a:r>
            <a:r>
              <a:rPr dirty="0" sz="1450" spc="-10">
                <a:latin typeface="Times New Roman"/>
                <a:cs typeface="Times New Roman"/>
              </a:rPr>
              <a:t>it,  as </a:t>
            </a:r>
            <a:r>
              <a:rPr dirty="0" sz="1450" spc="-5">
                <a:latin typeface="Times New Roman"/>
                <a:cs typeface="Times New Roman"/>
              </a:rPr>
              <a:t>upon </a:t>
            </a:r>
            <a:r>
              <a:rPr dirty="0" sz="1450" spc="-10">
                <a:latin typeface="Times New Roman"/>
                <a:cs typeface="Times New Roman"/>
              </a:rPr>
              <a:t>an insect </a:t>
            </a:r>
            <a:r>
              <a:rPr dirty="0" sz="1450" spc="-5">
                <a:latin typeface="Times New Roman"/>
                <a:cs typeface="Times New Roman"/>
              </a:rPr>
              <a:t>he </a:t>
            </a:r>
            <a:r>
              <a:rPr dirty="0" sz="1450" spc="-10">
                <a:latin typeface="Times New Roman"/>
                <a:cs typeface="Times New Roman"/>
              </a:rPr>
              <a:t>wished to</a:t>
            </a:r>
            <a:r>
              <a:rPr dirty="0" sz="1450" spc="10">
                <a:latin typeface="Times New Roman"/>
                <a:cs typeface="Times New Roman"/>
              </a:rPr>
              <a:t> </a:t>
            </a:r>
            <a:r>
              <a:rPr dirty="0" sz="1450" spc="-10">
                <a:latin typeface="Times New Roman"/>
                <a:cs typeface="Times New Roman"/>
              </a:rPr>
              <a:t>crush.</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didn't see </a:t>
            </a:r>
            <a:r>
              <a:rPr dirty="0" sz="1450" spc="-5">
                <a:latin typeface="Times New Roman"/>
                <a:cs typeface="Times New Roman"/>
              </a:rPr>
              <a:t>... </a:t>
            </a:r>
            <a:r>
              <a:rPr dirty="0" sz="1450" spc="-10">
                <a:latin typeface="Times New Roman"/>
                <a:cs typeface="Times New Roman"/>
              </a:rPr>
              <a:t>didn't understand," </a:t>
            </a:r>
            <a:r>
              <a:rPr dirty="0" sz="1450" spc="-5">
                <a:latin typeface="Times New Roman"/>
                <a:cs typeface="Times New Roman"/>
              </a:rPr>
              <a:t>he </a:t>
            </a:r>
            <a:r>
              <a:rPr dirty="0" sz="1450" spc="-10">
                <a:latin typeface="Times New Roman"/>
                <a:cs typeface="Times New Roman"/>
              </a:rPr>
              <a:t>said through his set teeth,  brandishing </a:t>
            </a:r>
            <a:r>
              <a:rPr dirty="0" sz="1450" spc="-5">
                <a:latin typeface="Times New Roman"/>
                <a:cs typeface="Times New Roman"/>
              </a:rPr>
              <a:t>one </a:t>
            </a:r>
            <a:r>
              <a:rPr dirty="0" sz="1450" spc="-10">
                <a:latin typeface="Times New Roman"/>
                <a:cs typeface="Times New Roman"/>
              </a:rPr>
              <a:t>fist round his head, with an expression as though someone  had trod </a:t>
            </a:r>
            <a:r>
              <a:rPr dirty="0" sz="1450" spc="-5">
                <a:latin typeface="Times New Roman"/>
                <a:cs typeface="Times New Roman"/>
              </a:rPr>
              <a:t>on a </a:t>
            </a:r>
            <a:r>
              <a:rPr dirty="0" sz="1450" spc="-10">
                <a:latin typeface="Times New Roman"/>
                <a:cs typeface="Times New Roman"/>
              </a:rPr>
              <a:t>corn. "I didn't notice how </a:t>
            </a:r>
            <a:r>
              <a:rPr dirty="0" sz="1450" spc="-5">
                <a:latin typeface="Times New Roman"/>
                <a:cs typeface="Times New Roman"/>
              </a:rPr>
              <a:t>he </a:t>
            </a:r>
            <a:r>
              <a:rPr dirty="0" sz="1450" spc="-10">
                <a:latin typeface="Times New Roman"/>
                <a:cs typeface="Times New Roman"/>
              </a:rPr>
              <a:t>came to see </a:t>
            </a:r>
            <a:r>
              <a:rPr dirty="0" sz="1450" spc="-5">
                <a:latin typeface="Times New Roman"/>
                <a:cs typeface="Times New Roman"/>
              </a:rPr>
              <a:t>us </a:t>
            </a:r>
            <a:r>
              <a:rPr dirty="0" sz="1450" spc="-10">
                <a:latin typeface="Times New Roman"/>
                <a:cs typeface="Times New Roman"/>
              </a:rPr>
              <a:t>every </a:t>
            </a:r>
            <a:r>
              <a:rPr dirty="0" sz="1450" spc="-30">
                <a:latin typeface="Times New Roman"/>
                <a:cs typeface="Times New Roman"/>
              </a:rPr>
              <a:t>day. </a:t>
            </a:r>
            <a:r>
              <a:rPr dirty="0" sz="1450" spc="-5">
                <a:latin typeface="Times New Roman"/>
                <a:cs typeface="Times New Roman"/>
              </a:rPr>
              <a:t>I </a:t>
            </a:r>
            <a:r>
              <a:rPr dirty="0" sz="1450" spc="-10">
                <a:latin typeface="Times New Roman"/>
                <a:cs typeface="Times New Roman"/>
              </a:rPr>
              <a:t>didn't  notice that </a:t>
            </a:r>
            <a:r>
              <a:rPr dirty="0" sz="1450" spc="-5">
                <a:latin typeface="Times New Roman"/>
                <a:cs typeface="Times New Roman"/>
              </a:rPr>
              <a:t>he </a:t>
            </a:r>
            <a:r>
              <a:rPr dirty="0" sz="1450" spc="-10">
                <a:latin typeface="Times New Roman"/>
                <a:cs typeface="Times New Roman"/>
              </a:rPr>
              <a:t>came in </a:t>
            </a:r>
            <a:r>
              <a:rPr dirty="0" sz="1450" spc="-5">
                <a:latin typeface="Times New Roman"/>
                <a:cs typeface="Times New Roman"/>
              </a:rPr>
              <a:t>a </a:t>
            </a:r>
            <a:r>
              <a:rPr dirty="0" sz="1450" spc="-10">
                <a:latin typeface="Times New Roman"/>
                <a:cs typeface="Times New Roman"/>
              </a:rPr>
              <a:t>carriage to-day! What was the carriage for? And </a:t>
            </a:r>
            <a:r>
              <a:rPr dirty="0" sz="1450" spc="-5">
                <a:latin typeface="Times New Roman"/>
                <a:cs typeface="Times New Roman"/>
              </a:rPr>
              <a:t>I  </a:t>
            </a:r>
            <a:r>
              <a:rPr dirty="0" sz="1450" spc="-10">
                <a:latin typeface="Times New Roman"/>
                <a:cs typeface="Times New Roman"/>
              </a:rPr>
              <a:t>didn't see!</a:t>
            </a:r>
            <a:r>
              <a:rPr dirty="0" sz="1450" spc="-5">
                <a:latin typeface="Times New Roman"/>
                <a:cs typeface="Times New Roman"/>
              </a:rPr>
              <a:t> </a:t>
            </a:r>
            <a:r>
              <a:rPr dirty="0" sz="1450" spc="-10">
                <a:latin typeface="Times New Roman"/>
                <a:cs typeface="Times New Roman"/>
              </a:rPr>
              <a:t>Innocent!"</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"I </a:t>
            </a:r>
            <a:r>
              <a:rPr dirty="0" sz="1450" spc="-5">
                <a:latin typeface="Times New Roman"/>
                <a:cs typeface="Times New Roman"/>
              </a:rPr>
              <a:t>don't ... I don't </a:t>
            </a:r>
            <a:r>
              <a:rPr dirty="0" sz="1450" spc="-10">
                <a:latin typeface="Times New Roman"/>
                <a:cs typeface="Times New Roman"/>
              </a:rPr>
              <a:t>understand," the doctor murmured. "What's it all mean?  It's jeering at </a:t>
            </a:r>
            <a:r>
              <a:rPr dirty="0" sz="1450" spc="-5">
                <a:latin typeface="Times New Roman"/>
                <a:cs typeface="Times New Roman"/>
              </a:rPr>
              <a:t>a </a:t>
            </a:r>
            <a:r>
              <a:rPr dirty="0" sz="1450" spc="-10">
                <a:latin typeface="Times New Roman"/>
                <a:cs typeface="Times New Roman"/>
              </a:rPr>
              <a:t>man, laughing </a:t>
            </a:r>
            <a:r>
              <a:rPr dirty="0" sz="1450" spc="-5">
                <a:latin typeface="Times New Roman"/>
                <a:cs typeface="Times New Roman"/>
              </a:rPr>
              <a:t>at a </a:t>
            </a:r>
            <a:r>
              <a:rPr dirty="0" sz="1450" spc="-10">
                <a:latin typeface="Times New Roman"/>
                <a:cs typeface="Times New Roman"/>
              </a:rPr>
              <a:t>man's suffering! That's impossible.... I've  never seen it in my life</a:t>
            </a:r>
            <a:r>
              <a:rPr dirty="0" sz="1450" spc="15">
                <a:latin typeface="Times New Roman"/>
                <a:cs typeface="Times New Roman"/>
              </a:rPr>
              <a:t> </a:t>
            </a:r>
            <a:r>
              <a:rPr dirty="0" sz="1450" spc="-10">
                <a:latin typeface="Times New Roman"/>
                <a:cs typeface="Times New Roman"/>
              </a:rPr>
              <a:t>before!"</a:t>
            </a:r>
            <a:endParaRPr sz="1450">
              <a:latin typeface="Times New Roman"/>
              <a:cs typeface="Times New Roman"/>
            </a:endParaRPr>
          </a:p>
          <a:p>
            <a:pPr algn="just" marL="12700" marR="8255" indent="255904">
              <a:lnSpc>
                <a:spcPts val="1730"/>
              </a:lnSpc>
              <a:spcBef>
                <a:spcPts val="715"/>
              </a:spcBef>
            </a:pPr>
            <a:r>
              <a:rPr dirty="0" sz="1450" spc="-25">
                <a:latin typeface="Times New Roman"/>
                <a:cs typeface="Times New Roman"/>
              </a:rPr>
              <a:t>With </a:t>
            </a:r>
            <a:r>
              <a:rPr dirty="0" sz="1450" spc="-10">
                <a:latin typeface="Times New Roman"/>
                <a:cs typeface="Times New Roman"/>
              </a:rPr>
              <a:t>the </a:t>
            </a:r>
            <a:r>
              <a:rPr dirty="0" sz="1450" spc="-5">
                <a:latin typeface="Times New Roman"/>
                <a:cs typeface="Times New Roman"/>
              </a:rPr>
              <a:t>dull </a:t>
            </a:r>
            <a:r>
              <a:rPr dirty="0" sz="1450" spc="-10">
                <a:latin typeface="Times New Roman"/>
                <a:cs typeface="Times New Roman"/>
              </a:rPr>
              <a:t>bewilderment </a:t>
            </a:r>
            <a:r>
              <a:rPr dirty="0" sz="1450" spc="-5">
                <a:latin typeface="Times New Roman"/>
                <a:cs typeface="Times New Roman"/>
              </a:rPr>
              <a:t>of a </a:t>
            </a:r>
            <a:r>
              <a:rPr dirty="0" sz="1450" spc="-10">
                <a:latin typeface="Times New Roman"/>
                <a:cs typeface="Times New Roman"/>
              </a:rPr>
              <a:t>man who has just begun to understand that  someone has bitterly offended him, the doctor shrugged his shoulders, waved  his hands and </a:t>
            </a:r>
            <a:r>
              <a:rPr dirty="0" sz="1450" spc="-5">
                <a:latin typeface="Times New Roman"/>
                <a:cs typeface="Times New Roman"/>
              </a:rPr>
              <a:t>not </a:t>
            </a:r>
            <a:r>
              <a:rPr dirty="0" sz="1450" spc="-10">
                <a:latin typeface="Times New Roman"/>
                <a:cs typeface="Times New Roman"/>
              </a:rPr>
              <a:t>knowing what to say </a:t>
            </a:r>
            <a:r>
              <a:rPr dirty="0" sz="1450" spc="-5">
                <a:latin typeface="Times New Roman"/>
                <a:cs typeface="Times New Roman"/>
              </a:rPr>
              <a:t>or do, </a:t>
            </a:r>
            <a:r>
              <a:rPr dirty="0" sz="1450" spc="-10">
                <a:latin typeface="Times New Roman"/>
                <a:cs typeface="Times New Roman"/>
              </a:rPr>
              <a:t>dropped exhausted into </a:t>
            </a:r>
            <a:r>
              <a:rPr dirty="0" sz="1450" spc="-5">
                <a:latin typeface="Times New Roman"/>
                <a:cs typeface="Times New Roman"/>
              </a:rPr>
              <a:t>a</a:t>
            </a:r>
            <a:r>
              <a:rPr dirty="0" sz="1450" spc="135">
                <a:latin typeface="Times New Roman"/>
                <a:cs typeface="Times New Roman"/>
              </a:rPr>
              <a:t> </a:t>
            </a:r>
            <a:r>
              <a:rPr dirty="0" sz="1450" spc="-25">
                <a:latin typeface="Times New Roman"/>
                <a:cs typeface="Times New Roman"/>
              </a:rPr>
              <a:t>chair.</a:t>
            </a:r>
            <a:endParaRPr sz="1450">
              <a:latin typeface="Times New Roman"/>
              <a:cs typeface="Times New Roman"/>
            </a:endParaRPr>
          </a:p>
          <a:p>
            <a:pPr algn="just" marL="12700" marR="5715" indent="255904">
              <a:lnSpc>
                <a:spcPts val="1730"/>
              </a:lnSpc>
              <a:spcBef>
                <a:spcPts val="790"/>
              </a:spcBef>
            </a:pPr>
            <a:r>
              <a:rPr dirty="0" sz="1450" spc="-30">
                <a:latin typeface="Times New Roman"/>
                <a:cs typeface="Times New Roman"/>
              </a:rPr>
              <a:t>"Well, </a:t>
            </a:r>
            <a:r>
              <a:rPr dirty="0" sz="1450" spc="-10">
                <a:latin typeface="Times New Roman"/>
                <a:cs typeface="Times New Roman"/>
              </a:rPr>
              <a:t>she didn't love me any more. She loved another man. </a:t>
            </a:r>
            <a:r>
              <a:rPr dirty="0" sz="1450" spc="-50">
                <a:latin typeface="Times New Roman"/>
                <a:cs typeface="Times New Roman"/>
              </a:rPr>
              <a:t>Very </a:t>
            </a:r>
            <a:r>
              <a:rPr dirty="0" sz="1450" spc="-10">
                <a:latin typeface="Times New Roman"/>
                <a:cs typeface="Times New Roman"/>
              </a:rPr>
              <a:t>well. But  why the deceit, why this </a:t>
            </a:r>
            <a:r>
              <a:rPr dirty="0" sz="1450" spc="-5">
                <a:latin typeface="Times New Roman"/>
                <a:cs typeface="Times New Roman"/>
              </a:rPr>
              <a:t>foul </a:t>
            </a:r>
            <a:r>
              <a:rPr dirty="0" sz="1450" spc="-10">
                <a:latin typeface="Times New Roman"/>
                <a:cs typeface="Times New Roman"/>
              </a:rPr>
              <a:t>treachery?" Aboguin spoke with tears in his  voice. </a:t>
            </a:r>
            <a:r>
              <a:rPr dirty="0" sz="1450" spc="-30">
                <a:latin typeface="Times New Roman"/>
                <a:cs typeface="Times New Roman"/>
              </a:rPr>
              <a:t>"Why, </a:t>
            </a:r>
            <a:r>
              <a:rPr dirty="0" sz="1450" spc="-10">
                <a:latin typeface="Times New Roman"/>
                <a:cs typeface="Times New Roman"/>
              </a:rPr>
              <a:t>why? What have </a:t>
            </a:r>
            <a:r>
              <a:rPr dirty="0" sz="1450" spc="-5">
                <a:latin typeface="Times New Roman"/>
                <a:cs typeface="Times New Roman"/>
              </a:rPr>
              <a:t>I done </a:t>
            </a:r>
            <a:r>
              <a:rPr dirty="0" sz="1450" spc="-10">
                <a:latin typeface="Times New Roman"/>
                <a:cs typeface="Times New Roman"/>
              </a:rPr>
              <a:t>to </a:t>
            </a:r>
            <a:r>
              <a:rPr dirty="0" sz="1450" spc="-5">
                <a:latin typeface="Times New Roman"/>
                <a:cs typeface="Times New Roman"/>
              </a:rPr>
              <a:t>you? </a:t>
            </a:r>
            <a:r>
              <a:rPr dirty="0" sz="1450" spc="-10">
                <a:latin typeface="Times New Roman"/>
                <a:cs typeface="Times New Roman"/>
              </a:rPr>
              <a:t>Listen, </a:t>
            </a:r>
            <a:r>
              <a:rPr dirty="0" sz="1450" spc="-15">
                <a:latin typeface="Times New Roman"/>
                <a:cs typeface="Times New Roman"/>
              </a:rPr>
              <a:t>doctor," </a:t>
            </a:r>
            <a:r>
              <a:rPr dirty="0" sz="1450" spc="-5">
                <a:latin typeface="Times New Roman"/>
                <a:cs typeface="Times New Roman"/>
              </a:rPr>
              <a:t>he </a:t>
            </a:r>
            <a:r>
              <a:rPr dirty="0" sz="1450" spc="-10">
                <a:latin typeface="Times New Roman"/>
                <a:cs typeface="Times New Roman"/>
              </a:rPr>
              <a:t>said  passionately approaching </a:t>
            </a:r>
            <a:r>
              <a:rPr dirty="0" sz="1450" spc="-20">
                <a:latin typeface="Times New Roman"/>
                <a:cs typeface="Times New Roman"/>
              </a:rPr>
              <a:t>Kirilov. </a:t>
            </a:r>
            <a:r>
              <a:rPr dirty="0" sz="1450" spc="-45">
                <a:latin typeface="Times New Roman"/>
                <a:cs typeface="Times New Roman"/>
              </a:rPr>
              <a:t>"You </a:t>
            </a:r>
            <a:r>
              <a:rPr dirty="0" sz="1450" spc="-10">
                <a:latin typeface="Times New Roman"/>
                <a:cs typeface="Times New Roman"/>
              </a:rPr>
              <a:t>were the unwilling witness </a:t>
            </a:r>
            <a:r>
              <a:rPr dirty="0" sz="1450" spc="-5">
                <a:latin typeface="Times New Roman"/>
                <a:cs typeface="Times New Roman"/>
              </a:rPr>
              <a:t>of </a:t>
            </a:r>
            <a:r>
              <a:rPr dirty="0" sz="1450" spc="-10">
                <a:latin typeface="Times New Roman"/>
                <a:cs typeface="Times New Roman"/>
              </a:rPr>
              <a:t>my  misfortune, and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going to hide the truth from </a:t>
            </a:r>
            <a:r>
              <a:rPr dirty="0" sz="1450" spc="-5">
                <a:latin typeface="Times New Roman"/>
                <a:cs typeface="Times New Roman"/>
              </a:rPr>
              <a:t>you. I </a:t>
            </a:r>
            <a:r>
              <a:rPr dirty="0" sz="1450" spc="-10">
                <a:latin typeface="Times New Roman"/>
                <a:cs typeface="Times New Roman"/>
              </a:rPr>
              <a:t>swear </a:t>
            </a:r>
            <a:r>
              <a:rPr dirty="0" sz="1450" spc="-5">
                <a:latin typeface="Times New Roman"/>
                <a:cs typeface="Times New Roman"/>
              </a:rPr>
              <a:t>I </a:t>
            </a:r>
            <a:r>
              <a:rPr dirty="0" sz="1450" spc="-10">
                <a:latin typeface="Times New Roman"/>
                <a:cs typeface="Times New Roman"/>
              </a:rPr>
              <a:t>loved this  woman.</a:t>
            </a:r>
            <a:r>
              <a:rPr dirty="0" sz="1450" spc="45">
                <a:latin typeface="Times New Roman"/>
                <a:cs typeface="Times New Roman"/>
              </a:rPr>
              <a:t> </a:t>
            </a:r>
            <a:r>
              <a:rPr dirty="0" sz="1450" spc="-5">
                <a:latin typeface="Times New Roman"/>
                <a:cs typeface="Times New Roman"/>
              </a:rPr>
              <a:t>I</a:t>
            </a:r>
            <a:r>
              <a:rPr dirty="0" sz="1450" spc="50">
                <a:latin typeface="Times New Roman"/>
                <a:cs typeface="Times New Roman"/>
              </a:rPr>
              <a:t> </a:t>
            </a:r>
            <a:r>
              <a:rPr dirty="0" sz="1450" spc="-10">
                <a:latin typeface="Times New Roman"/>
                <a:cs typeface="Times New Roman"/>
              </a:rPr>
              <a:t>loved</a:t>
            </a:r>
            <a:r>
              <a:rPr dirty="0" sz="1450" spc="50">
                <a:latin typeface="Times New Roman"/>
                <a:cs typeface="Times New Roman"/>
              </a:rPr>
              <a:t> </a:t>
            </a:r>
            <a:r>
              <a:rPr dirty="0" sz="1450" spc="-10">
                <a:latin typeface="Times New Roman"/>
                <a:cs typeface="Times New Roman"/>
              </a:rPr>
              <a:t>her</a:t>
            </a:r>
            <a:r>
              <a:rPr dirty="0" sz="1450" spc="50">
                <a:latin typeface="Times New Roman"/>
                <a:cs typeface="Times New Roman"/>
              </a:rPr>
              <a:t> </a:t>
            </a:r>
            <a:r>
              <a:rPr dirty="0" sz="1450" spc="-10">
                <a:latin typeface="Times New Roman"/>
                <a:cs typeface="Times New Roman"/>
              </a:rPr>
              <a:t>with</a:t>
            </a:r>
            <a:r>
              <a:rPr dirty="0" sz="1450" spc="45">
                <a:latin typeface="Times New Roman"/>
                <a:cs typeface="Times New Roman"/>
              </a:rPr>
              <a:t> </a:t>
            </a:r>
            <a:r>
              <a:rPr dirty="0" sz="1450" spc="-10">
                <a:latin typeface="Times New Roman"/>
                <a:cs typeface="Times New Roman"/>
              </a:rPr>
              <a:t>devotion,</a:t>
            </a:r>
            <a:r>
              <a:rPr dirty="0" sz="1450" spc="50">
                <a:latin typeface="Times New Roman"/>
                <a:cs typeface="Times New Roman"/>
              </a:rPr>
              <a:t> </a:t>
            </a:r>
            <a:r>
              <a:rPr dirty="0" sz="1450" spc="-10">
                <a:latin typeface="Times New Roman"/>
                <a:cs typeface="Times New Roman"/>
              </a:rPr>
              <a:t>like</a:t>
            </a:r>
            <a:r>
              <a:rPr dirty="0" sz="1450" spc="50">
                <a:latin typeface="Times New Roman"/>
                <a:cs typeface="Times New Roman"/>
              </a:rPr>
              <a:t> </a:t>
            </a:r>
            <a:r>
              <a:rPr dirty="0" sz="1450" spc="-5">
                <a:latin typeface="Times New Roman"/>
                <a:cs typeface="Times New Roman"/>
              </a:rPr>
              <a:t>a</a:t>
            </a:r>
            <a:r>
              <a:rPr dirty="0" sz="1450" spc="50">
                <a:latin typeface="Times New Roman"/>
                <a:cs typeface="Times New Roman"/>
              </a:rPr>
              <a:t> </a:t>
            </a:r>
            <a:r>
              <a:rPr dirty="0" sz="1450" spc="-10">
                <a:latin typeface="Times New Roman"/>
                <a:cs typeface="Times New Roman"/>
              </a:rPr>
              <a:t>slave.</a:t>
            </a:r>
            <a:r>
              <a:rPr dirty="0" sz="1450" spc="50">
                <a:latin typeface="Times New Roman"/>
                <a:cs typeface="Times New Roman"/>
              </a:rPr>
              <a:t> </a:t>
            </a:r>
            <a:r>
              <a:rPr dirty="0" sz="1450" spc="-5">
                <a:latin typeface="Times New Roman"/>
                <a:cs typeface="Times New Roman"/>
              </a:rPr>
              <a:t>I</a:t>
            </a:r>
            <a:r>
              <a:rPr dirty="0" sz="1450" spc="45">
                <a:latin typeface="Times New Roman"/>
                <a:cs typeface="Times New Roman"/>
              </a:rPr>
              <a:t> </a:t>
            </a:r>
            <a:r>
              <a:rPr dirty="0" sz="1450" spc="-10">
                <a:latin typeface="Times New Roman"/>
                <a:cs typeface="Times New Roman"/>
              </a:rPr>
              <a:t>sacrificed</a:t>
            </a:r>
            <a:r>
              <a:rPr dirty="0" sz="1450" spc="50">
                <a:latin typeface="Times New Roman"/>
                <a:cs typeface="Times New Roman"/>
              </a:rPr>
              <a:t> </a:t>
            </a:r>
            <a:r>
              <a:rPr dirty="0" sz="1450" spc="-10">
                <a:latin typeface="Times New Roman"/>
                <a:cs typeface="Times New Roman"/>
              </a:rPr>
              <a:t>everything</a:t>
            </a:r>
            <a:r>
              <a:rPr dirty="0" sz="1450" spc="50">
                <a:latin typeface="Times New Roman"/>
                <a:cs typeface="Times New Roman"/>
              </a:rPr>
              <a:t> </a:t>
            </a:r>
            <a:r>
              <a:rPr dirty="0" sz="1450" spc="-10">
                <a:latin typeface="Times New Roman"/>
                <a:cs typeface="Times New Roman"/>
              </a:rPr>
              <a:t>for</a:t>
            </a:r>
            <a:r>
              <a:rPr dirty="0" sz="1450" spc="50">
                <a:latin typeface="Times New Roman"/>
                <a:cs typeface="Times New Roman"/>
              </a:rPr>
              <a:t> </a:t>
            </a:r>
            <a:r>
              <a:rPr dirty="0" sz="1450" spc="-30">
                <a:latin typeface="Times New Roman"/>
                <a:cs typeface="Times New Roman"/>
              </a:rPr>
              <a:t>her.</a:t>
            </a:r>
            <a:endParaRPr sz="1450">
              <a:latin typeface="Times New Roman"/>
              <a:cs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271635"/>
          </a:xfrm>
          <a:prstGeom prst="rect">
            <a:avLst/>
          </a:prstGeom>
        </p:spPr>
        <p:txBody>
          <a:bodyPr wrap="square" lIns="0" tIns="13335" rIns="0" bIns="0" rtlCol="0" vert="horz">
            <a:spAutoFit/>
          </a:bodyPr>
          <a:lstStyle/>
          <a:p>
            <a:pPr algn="just" marL="12700" marR="5715">
              <a:lnSpc>
                <a:spcPct val="99200"/>
              </a:lnSpc>
              <a:spcBef>
                <a:spcPts val="105"/>
              </a:spcBef>
            </a:pPr>
            <a:r>
              <a:rPr dirty="0" sz="1450" spc="-5">
                <a:latin typeface="Times New Roman"/>
                <a:cs typeface="Times New Roman"/>
              </a:rPr>
              <a:t>I </a:t>
            </a:r>
            <a:r>
              <a:rPr dirty="0" sz="1450" spc="-10">
                <a:latin typeface="Times New Roman"/>
                <a:cs typeface="Times New Roman"/>
              </a:rPr>
              <a:t>broke with my </a:t>
            </a:r>
            <a:r>
              <a:rPr dirty="0" sz="1450" spc="-25">
                <a:latin typeface="Times New Roman"/>
                <a:cs typeface="Times New Roman"/>
              </a:rPr>
              <a:t>family, </a:t>
            </a:r>
            <a:r>
              <a:rPr dirty="0" sz="1450" spc="-5">
                <a:latin typeface="Times New Roman"/>
                <a:cs typeface="Times New Roman"/>
              </a:rPr>
              <a:t>I </a:t>
            </a:r>
            <a:r>
              <a:rPr dirty="0" sz="1450" spc="-10">
                <a:latin typeface="Times New Roman"/>
                <a:cs typeface="Times New Roman"/>
              </a:rPr>
              <a:t>gave </a:t>
            </a:r>
            <a:r>
              <a:rPr dirty="0" sz="1450" spc="-5">
                <a:latin typeface="Times New Roman"/>
                <a:cs typeface="Times New Roman"/>
              </a:rPr>
              <a:t>up </a:t>
            </a:r>
            <a:r>
              <a:rPr dirty="0" sz="1450" spc="-10">
                <a:latin typeface="Times New Roman"/>
                <a:cs typeface="Times New Roman"/>
              </a:rPr>
              <a:t>the service and my music. </a:t>
            </a:r>
            <a:r>
              <a:rPr dirty="0" sz="1450" spc="-5">
                <a:latin typeface="Times New Roman"/>
                <a:cs typeface="Times New Roman"/>
              </a:rPr>
              <a:t>I </a:t>
            </a:r>
            <a:r>
              <a:rPr dirty="0" sz="1450" spc="-10">
                <a:latin typeface="Times New Roman"/>
                <a:cs typeface="Times New Roman"/>
              </a:rPr>
              <a:t>forgave her  things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have forgiven my mother and </a:t>
            </a:r>
            <a:r>
              <a:rPr dirty="0" sz="1450" spc="-15">
                <a:latin typeface="Times New Roman"/>
                <a:cs typeface="Times New Roman"/>
              </a:rPr>
              <a:t>sister.... </a:t>
            </a:r>
            <a:r>
              <a:rPr dirty="0" sz="1450" spc="-5">
                <a:latin typeface="Times New Roman"/>
                <a:cs typeface="Times New Roman"/>
              </a:rPr>
              <a:t>I </a:t>
            </a:r>
            <a:r>
              <a:rPr dirty="0" sz="1450" spc="-10">
                <a:latin typeface="Times New Roman"/>
                <a:cs typeface="Times New Roman"/>
              </a:rPr>
              <a:t>never once gave her  an angry look </a:t>
            </a:r>
            <a:r>
              <a:rPr dirty="0" sz="1450" spc="-5">
                <a:latin typeface="Times New Roman"/>
                <a:cs typeface="Times New Roman"/>
              </a:rPr>
              <a:t>... I </a:t>
            </a:r>
            <a:r>
              <a:rPr dirty="0" sz="1450" spc="-10">
                <a:latin typeface="Times New Roman"/>
                <a:cs typeface="Times New Roman"/>
              </a:rPr>
              <a:t>never gave her any cause. Why this lie then? </a:t>
            </a:r>
            <a:r>
              <a:rPr dirty="0" sz="1450" spc="-5">
                <a:latin typeface="Times New Roman"/>
                <a:cs typeface="Times New Roman"/>
              </a:rPr>
              <a:t>I do not  </a:t>
            </a:r>
            <a:r>
              <a:rPr dirty="0" sz="1450" spc="-10">
                <a:latin typeface="Times New Roman"/>
                <a:cs typeface="Times New Roman"/>
              </a:rPr>
              <a:t>demand love, </a:t>
            </a:r>
            <a:r>
              <a:rPr dirty="0" sz="1450" spc="-5">
                <a:latin typeface="Times New Roman"/>
                <a:cs typeface="Times New Roman"/>
              </a:rPr>
              <a:t>but </a:t>
            </a:r>
            <a:r>
              <a:rPr dirty="0" sz="1450" spc="-10">
                <a:latin typeface="Times New Roman"/>
                <a:cs typeface="Times New Roman"/>
              </a:rPr>
              <a:t>why this abominable deceit? If </a:t>
            </a:r>
            <a:r>
              <a:rPr dirty="0" sz="1450" spc="-5">
                <a:latin typeface="Times New Roman"/>
                <a:cs typeface="Times New Roman"/>
              </a:rPr>
              <a:t>you don't </a:t>
            </a:r>
            <a:r>
              <a:rPr dirty="0" sz="1450" spc="-10">
                <a:latin typeface="Times New Roman"/>
                <a:cs typeface="Times New Roman"/>
              </a:rPr>
              <a:t>love any more then  speak </a:t>
            </a:r>
            <a:r>
              <a:rPr dirty="0" sz="1450" spc="-5">
                <a:latin typeface="Times New Roman"/>
                <a:cs typeface="Times New Roman"/>
              </a:rPr>
              <a:t>out </a:t>
            </a:r>
            <a:r>
              <a:rPr dirty="0" sz="1450" spc="-20">
                <a:latin typeface="Times New Roman"/>
                <a:cs typeface="Times New Roman"/>
              </a:rPr>
              <a:t>honestly, </a:t>
            </a:r>
            <a:r>
              <a:rPr dirty="0" sz="1450" spc="-10">
                <a:latin typeface="Times New Roman"/>
                <a:cs typeface="Times New Roman"/>
              </a:rPr>
              <a:t>above all when </a:t>
            </a:r>
            <a:r>
              <a:rPr dirty="0" sz="1450" spc="-5">
                <a:latin typeface="Times New Roman"/>
                <a:cs typeface="Times New Roman"/>
              </a:rPr>
              <a:t>you </a:t>
            </a:r>
            <a:r>
              <a:rPr dirty="0" sz="1450" spc="-10">
                <a:latin typeface="Times New Roman"/>
                <a:cs typeface="Times New Roman"/>
              </a:rPr>
              <a:t>know what </a:t>
            </a:r>
            <a:r>
              <a:rPr dirty="0" sz="1450" spc="-5">
                <a:latin typeface="Times New Roman"/>
                <a:cs typeface="Times New Roman"/>
              </a:rPr>
              <a:t>I </a:t>
            </a:r>
            <a:r>
              <a:rPr dirty="0" sz="1450" spc="-10">
                <a:latin typeface="Times New Roman"/>
                <a:cs typeface="Times New Roman"/>
              </a:rPr>
              <a:t>feel about this</a:t>
            </a:r>
            <a:r>
              <a:rPr dirty="0" sz="1450" spc="125">
                <a:latin typeface="Times New Roman"/>
                <a:cs typeface="Times New Roman"/>
              </a:rPr>
              <a:t> </a:t>
            </a:r>
            <a:r>
              <a:rPr dirty="0" sz="1450" spc="-15">
                <a:latin typeface="Times New Roman"/>
                <a:cs typeface="Times New Roman"/>
              </a:rPr>
              <a:t>matter...."</a:t>
            </a:r>
            <a:endParaRPr sz="1450">
              <a:latin typeface="Times New Roman"/>
              <a:cs typeface="Times New Roman"/>
            </a:endParaRPr>
          </a:p>
          <a:p>
            <a:pPr algn="just" marL="12700" marR="5715" indent="255904">
              <a:lnSpc>
                <a:spcPts val="1730"/>
              </a:lnSpc>
              <a:spcBef>
                <a:spcPts val="844"/>
              </a:spcBef>
            </a:pPr>
            <a:r>
              <a:rPr dirty="0" sz="1450" spc="-25">
                <a:latin typeface="Times New Roman"/>
                <a:cs typeface="Times New Roman"/>
              </a:rPr>
              <a:t>With </a:t>
            </a:r>
            <a:r>
              <a:rPr dirty="0" sz="1450" spc="-10">
                <a:latin typeface="Times New Roman"/>
                <a:cs typeface="Times New Roman"/>
              </a:rPr>
              <a:t>tears in his eyes and trembling in all his bones, Aboguin was pouring  </a:t>
            </a:r>
            <a:r>
              <a:rPr dirty="0" sz="1450" spc="-5">
                <a:latin typeface="Times New Roman"/>
                <a:cs typeface="Times New Roman"/>
              </a:rPr>
              <a:t>out </a:t>
            </a:r>
            <a:r>
              <a:rPr dirty="0" sz="1450" spc="-10">
                <a:latin typeface="Times New Roman"/>
                <a:cs typeface="Times New Roman"/>
              </a:rPr>
              <a:t>his soul to the </a:t>
            </a:r>
            <a:r>
              <a:rPr dirty="0" sz="1450" spc="-20">
                <a:latin typeface="Times New Roman"/>
                <a:cs typeface="Times New Roman"/>
              </a:rPr>
              <a:t>doctor. </a:t>
            </a:r>
            <a:r>
              <a:rPr dirty="0" sz="1450" spc="-10">
                <a:latin typeface="Times New Roman"/>
                <a:cs typeface="Times New Roman"/>
              </a:rPr>
              <a:t>He spoke </a:t>
            </a:r>
            <a:r>
              <a:rPr dirty="0" sz="1450" spc="-15">
                <a:latin typeface="Times New Roman"/>
                <a:cs typeface="Times New Roman"/>
              </a:rPr>
              <a:t>passionately, </a:t>
            </a:r>
            <a:r>
              <a:rPr dirty="0" sz="1450" spc="-10">
                <a:latin typeface="Times New Roman"/>
                <a:cs typeface="Times New Roman"/>
              </a:rPr>
              <a:t>pressing both hands to his  heart. He revealed all the family secrets without hesitation, as though </a:t>
            </a:r>
            <a:r>
              <a:rPr dirty="0" sz="1450" spc="-5">
                <a:latin typeface="Times New Roman"/>
                <a:cs typeface="Times New Roman"/>
              </a:rPr>
              <a:t>he </a:t>
            </a:r>
            <a:r>
              <a:rPr dirty="0" sz="1450" spc="-10">
                <a:latin typeface="Times New Roman"/>
                <a:cs typeface="Times New Roman"/>
              </a:rPr>
              <a:t>were  glad that these secrets were being tom from his heart. Had </a:t>
            </a:r>
            <a:r>
              <a:rPr dirty="0" sz="1450" spc="-5">
                <a:latin typeface="Times New Roman"/>
                <a:cs typeface="Times New Roman"/>
              </a:rPr>
              <a:t>he </a:t>
            </a:r>
            <a:r>
              <a:rPr dirty="0" sz="1450" spc="-10">
                <a:latin typeface="Times New Roman"/>
                <a:cs typeface="Times New Roman"/>
              </a:rPr>
              <a:t>spoken thus for  an </a:t>
            </a:r>
            <a:r>
              <a:rPr dirty="0" sz="1450" spc="-5">
                <a:latin typeface="Times New Roman"/>
                <a:cs typeface="Times New Roman"/>
              </a:rPr>
              <a:t>hour or </a:t>
            </a:r>
            <a:r>
              <a:rPr dirty="0" sz="1450" spc="-10">
                <a:latin typeface="Times New Roman"/>
                <a:cs typeface="Times New Roman"/>
              </a:rPr>
              <a:t>two and poured </a:t>
            </a:r>
            <a:r>
              <a:rPr dirty="0" sz="1450" spc="-5">
                <a:latin typeface="Times New Roman"/>
                <a:cs typeface="Times New Roman"/>
              </a:rPr>
              <a:t>out </a:t>
            </a:r>
            <a:r>
              <a:rPr dirty="0" sz="1450" spc="-10">
                <a:latin typeface="Times New Roman"/>
                <a:cs typeface="Times New Roman"/>
              </a:rPr>
              <a:t>all his soul, </a:t>
            </a:r>
            <a:r>
              <a:rPr dirty="0" sz="1450" spc="-5">
                <a:latin typeface="Times New Roman"/>
                <a:cs typeface="Times New Roman"/>
              </a:rPr>
              <a:t>he </a:t>
            </a:r>
            <a:r>
              <a:rPr dirty="0" sz="1450" spc="-10">
                <a:latin typeface="Times New Roman"/>
                <a:cs typeface="Times New Roman"/>
              </a:rPr>
              <a:t>would surely have been</a:t>
            </a:r>
            <a:r>
              <a:rPr dirty="0" sz="1450" spc="100">
                <a:latin typeface="Times New Roman"/>
                <a:cs typeface="Times New Roman"/>
              </a:rPr>
              <a:t> </a:t>
            </a:r>
            <a:r>
              <a:rPr dirty="0" sz="1450" spc="-20">
                <a:latin typeface="Times New Roman"/>
                <a:cs typeface="Times New Roman"/>
              </a:rPr>
              <a:t>easier.</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Who can say </a:t>
            </a:r>
            <a:r>
              <a:rPr dirty="0" sz="1450" spc="-15">
                <a:latin typeface="Times New Roman"/>
                <a:cs typeface="Times New Roman"/>
              </a:rPr>
              <a:t>whether, </a:t>
            </a:r>
            <a:r>
              <a:rPr dirty="0" sz="1450" spc="-10">
                <a:latin typeface="Times New Roman"/>
                <a:cs typeface="Times New Roman"/>
              </a:rPr>
              <a:t>had the doctor listened and given him friendly  </a:t>
            </a:r>
            <a:r>
              <a:rPr dirty="0" sz="1450" spc="-20">
                <a:latin typeface="Times New Roman"/>
                <a:cs typeface="Times New Roman"/>
              </a:rPr>
              <a:t>sympathy,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as so often happens, have been reconciled to his grief  unprotesting, without turning to unprofitable follies? But it happened  otherwise. While Aboguin was speaking the offended doctor changed  countenance </a:t>
            </a:r>
            <a:r>
              <a:rPr dirty="0" sz="1450" spc="-20">
                <a:latin typeface="Times New Roman"/>
                <a:cs typeface="Times New Roman"/>
              </a:rPr>
              <a:t>visibly. </a:t>
            </a:r>
            <a:r>
              <a:rPr dirty="0" sz="1450" spc="-10">
                <a:latin typeface="Times New Roman"/>
                <a:cs typeface="Times New Roman"/>
              </a:rPr>
              <a:t>The indifference and amazement in his face gradually  gave way to an expression </a:t>
            </a:r>
            <a:r>
              <a:rPr dirty="0" sz="1450" spc="-5">
                <a:latin typeface="Times New Roman"/>
                <a:cs typeface="Times New Roman"/>
              </a:rPr>
              <a:t>of </a:t>
            </a:r>
            <a:r>
              <a:rPr dirty="0" sz="1450" spc="-10">
                <a:latin typeface="Times New Roman"/>
                <a:cs typeface="Times New Roman"/>
              </a:rPr>
              <a:t>bitter outrage, indignation, and </a:t>
            </a:r>
            <a:r>
              <a:rPr dirty="0" sz="1450" spc="-20">
                <a:latin typeface="Times New Roman"/>
                <a:cs typeface="Times New Roman"/>
              </a:rPr>
              <a:t>anger. </a:t>
            </a:r>
            <a:r>
              <a:rPr dirty="0" sz="1450" spc="-10">
                <a:latin typeface="Times New Roman"/>
                <a:cs typeface="Times New Roman"/>
              </a:rPr>
              <a:t>His  features became still </a:t>
            </a:r>
            <a:r>
              <a:rPr dirty="0" sz="1450" spc="-15">
                <a:latin typeface="Times New Roman"/>
                <a:cs typeface="Times New Roman"/>
              </a:rPr>
              <a:t>sharper, harder, </a:t>
            </a:r>
            <a:r>
              <a:rPr dirty="0" sz="1450" spc="-10">
                <a:latin typeface="Times New Roman"/>
                <a:cs typeface="Times New Roman"/>
              </a:rPr>
              <a:t>and more forbidding. When Aboguin </a:t>
            </a:r>
            <a:r>
              <a:rPr dirty="0" sz="1450" spc="-5">
                <a:latin typeface="Times New Roman"/>
                <a:cs typeface="Times New Roman"/>
              </a:rPr>
              <a:t>put  </a:t>
            </a:r>
            <a:r>
              <a:rPr dirty="0" sz="1450" spc="-10">
                <a:latin typeface="Times New Roman"/>
                <a:cs typeface="Times New Roman"/>
              </a:rPr>
              <a:t>before his eyes the photograph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young </a:t>
            </a:r>
            <a:r>
              <a:rPr dirty="0" sz="1450" spc="-10">
                <a:latin typeface="Times New Roman"/>
                <a:cs typeface="Times New Roman"/>
              </a:rPr>
              <a:t>wife, with </a:t>
            </a:r>
            <a:r>
              <a:rPr dirty="0" sz="1450" spc="-5">
                <a:latin typeface="Times New Roman"/>
                <a:cs typeface="Times New Roman"/>
              </a:rPr>
              <a:t>a </a:t>
            </a:r>
            <a:r>
              <a:rPr dirty="0" sz="1450" spc="-20">
                <a:latin typeface="Times New Roman"/>
                <a:cs typeface="Times New Roman"/>
              </a:rPr>
              <a:t>pretty, </a:t>
            </a:r>
            <a:r>
              <a:rPr dirty="0" sz="1450" spc="-5">
                <a:latin typeface="Times New Roman"/>
                <a:cs typeface="Times New Roman"/>
              </a:rPr>
              <a:t>but </a:t>
            </a:r>
            <a:r>
              <a:rPr dirty="0" sz="1450" spc="-30">
                <a:latin typeface="Times New Roman"/>
                <a:cs typeface="Times New Roman"/>
              </a:rPr>
              <a:t>dry,  </a:t>
            </a:r>
            <a:r>
              <a:rPr dirty="0" sz="1450" spc="-10">
                <a:latin typeface="Times New Roman"/>
                <a:cs typeface="Times New Roman"/>
              </a:rPr>
              <a:t>inexpressive face like </a:t>
            </a:r>
            <a:r>
              <a:rPr dirty="0" sz="1450" spc="-5">
                <a:latin typeface="Times New Roman"/>
                <a:cs typeface="Times New Roman"/>
              </a:rPr>
              <a:t>a </a:t>
            </a:r>
            <a:r>
              <a:rPr dirty="0" sz="1450" spc="-10">
                <a:latin typeface="Times New Roman"/>
                <a:cs typeface="Times New Roman"/>
              </a:rPr>
              <a:t>nun's, and asked if it were possible to look at that face  and grant that it could express </a:t>
            </a:r>
            <a:r>
              <a:rPr dirty="0" sz="1450" spc="-5">
                <a:latin typeface="Times New Roman"/>
                <a:cs typeface="Times New Roman"/>
              </a:rPr>
              <a:t>a </a:t>
            </a:r>
            <a:r>
              <a:rPr dirty="0" sz="1450" spc="-10">
                <a:latin typeface="Times New Roman"/>
                <a:cs typeface="Times New Roman"/>
              </a:rPr>
              <a:t>lie, the doctor suddenly started </a:t>
            </a:r>
            <a:r>
              <a:rPr dirty="0" sz="1450" spc="-30">
                <a:latin typeface="Times New Roman"/>
                <a:cs typeface="Times New Roman"/>
              </a:rPr>
              <a:t>away, </a:t>
            </a:r>
            <a:r>
              <a:rPr dirty="0" sz="1450" spc="-10">
                <a:latin typeface="Times New Roman"/>
                <a:cs typeface="Times New Roman"/>
              </a:rPr>
              <a:t>with  flashing eyes, and said, coarsely forging </a:t>
            </a:r>
            <a:r>
              <a:rPr dirty="0" sz="1450" spc="-5">
                <a:latin typeface="Times New Roman"/>
                <a:cs typeface="Times New Roman"/>
              </a:rPr>
              <a:t>out </a:t>
            </a:r>
            <a:r>
              <a:rPr dirty="0" sz="1450" spc="-10">
                <a:latin typeface="Times New Roman"/>
                <a:cs typeface="Times New Roman"/>
              </a:rPr>
              <a:t>each several</a:t>
            </a:r>
            <a:r>
              <a:rPr dirty="0" sz="1450" spc="40">
                <a:latin typeface="Times New Roman"/>
                <a:cs typeface="Times New Roman"/>
              </a:rPr>
              <a:t> </a:t>
            </a:r>
            <a:r>
              <a:rPr dirty="0" sz="1450" spc="-10">
                <a:latin typeface="Times New Roman"/>
                <a:cs typeface="Times New Roman"/>
              </a:rPr>
              <a:t>word:</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"Why </a:t>
            </a:r>
            <a:r>
              <a:rPr dirty="0" sz="1450" spc="-5">
                <a:latin typeface="Times New Roman"/>
                <a:cs typeface="Times New Roman"/>
              </a:rPr>
              <a:t>do you </a:t>
            </a:r>
            <a:r>
              <a:rPr dirty="0" sz="1450" spc="-10">
                <a:latin typeface="Times New Roman"/>
                <a:cs typeface="Times New Roman"/>
              </a:rPr>
              <a:t>tell me all this? </a:t>
            </a:r>
            <a:r>
              <a:rPr dirty="0" sz="1450" spc="-5">
                <a:latin typeface="Times New Roman"/>
                <a:cs typeface="Times New Roman"/>
              </a:rPr>
              <a:t>I do not </a:t>
            </a:r>
            <a:r>
              <a:rPr dirty="0" sz="1450" spc="-10">
                <a:latin typeface="Times New Roman"/>
                <a:cs typeface="Times New Roman"/>
              </a:rPr>
              <a:t>want to hear! </a:t>
            </a:r>
            <a:r>
              <a:rPr dirty="0" sz="1450" spc="-5">
                <a:latin typeface="Times New Roman"/>
                <a:cs typeface="Times New Roman"/>
              </a:rPr>
              <a:t>I don't </a:t>
            </a:r>
            <a:r>
              <a:rPr dirty="0" sz="1450" spc="-10">
                <a:latin typeface="Times New Roman"/>
                <a:cs typeface="Times New Roman"/>
              </a:rPr>
              <a:t>want </a:t>
            </a:r>
            <a:r>
              <a:rPr dirty="0" sz="1450" spc="-5">
                <a:latin typeface="Times New Roman"/>
                <a:cs typeface="Times New Roman"/>
              </a:rPr>
              <a:t>to," he  </a:t>
            </a:r>
            <a:r>
              <a:rPr dirty="0" sz="1450" spc="-10">
                <a:latin typeface="Times New Roman"/>
                <a:cs typeface="Times New Roman"/>
              </a:rPr>
              <a:t>cried and banged his fist </a:t>
            </a:r>
            <a:r>
              <a:rPr dirty="0" sz="1450" spc="-5">
                <a:latin typeface="Times New Roman"/>
                <a:cs typeface="Times New Roman"/>
              </a:rPr>
              <a:t>upon </a:t>
            </a:r>
            <a:r>
              <a:rPr dirty="0" sz="1450" spc="-10">
                <a:latin typeface="Times New Roman"/>
                <a:cs typeface="Times New Roman"/>
              </a:rPr>
              <a:t>the table. "I </a:t>
            </a:r>
            <a:r>
              <a:rPr dirty="0" sz="1450" spc="-5">
                <a:latin typeface="Times New Roman"/>
                <a:cs typeface="Times New Roman"/>
              </a:rPr>
              <a:t>don't </a:t>
            </a:r>
            <a:r>
              <a:rPr dirty="0" sz="1450" spc="-10">
                <a:latin typeface="Times New Roman"/>
                <a:cs typeface="Times New Roman"/>
              </a:rPr>
              <a:t>want </a:t>
            </a:r>
            <a:r>
              <a:rPr dirty="0" sz="1450" spc="-5">
                <a:latin typeface="Times New Roman"/>
                <a:cs typeface="Times New Roman"/>
              </a:rPr>
              <a:t>your </a:t>
            </a:r>
            <a:r>
              <a:rPr dirty="0" sz="1450" spc="-10">
                <a:latin typeface="Times New Roman"/>
                <a:cs typeface="Times New Roman"/>
              </a:rPr>
              <a:t>trivial vulgar  secrets—to Hell with them. </a:t>
            </a:r>
            <a:r>
              <a:rPr dirty="0" sz="1450" spc="-60">
                <a:latin typeface="Times New Roman"/>
                <a:cs typeface="Times New Roman"/>
              </a:rPr>
              <a:t>You </a:t>
            </a:r>
            <a:r>
              <a:rPr dirty="0" sz="1450" spc="-10">
                <a:latin typeface="Times New Roman"/>
                <a:cs typeface="Times New Roman"/>
              </a:rPr>
              <a:t>dare </a:t>
            </a:r>
            <a:r>
              <a:rPr dirty="0" sz="1450" spc="-5">
                <a:latin typeface="Times New Roman"/>
                <a:cs typeface="Times New Roman"/>
              </a:rPr>
              <a:t>not </a:t>
            </a:r>
            <a:r>
              <a:rPr dirty="0" sz="1450" spc="-10">
                <a:latin typeface="Times New Roman"/>
                <a:cs typeface="Times New Roman"/>
              </a:rPr>
              <a:t>tell me such trivialities. Or </a:t>
            </a:r>
            <a:r>
              <a:rPr dirty="0" sz="1450" spc="-5">
                <a:latin typeface="Times New Roman"/>
                <a:cs typeface="Times New Roman"/>
              </a:rPr>
              <a:t>do you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yet been insulted </a:t>
            </a:r>
            <a:r>
              <a:rPr dirty="0" sz="1450" spc="-5">
                <a:latin typeface="Times New Roman"/>
                <a:cs typeface="Times New Roman"/>
              </a:rPr>
              <a:t>enough! </a:t>
            </a:r>
            <a:r>
              <a:rPr dirty="0" sz="1450" spc="-10">
                <a:latin typeface="Times New Roman"/>
                <a:cs typeface="Times New Roman"/>
              </a:rPr>
              <a:t>That I'm </a:t>
            </a:r>
            <a:r>
              <a:rPr dirty="0" sz="1450" spc="-5">
                <a:latin typeface="Times New Roman"/>
                <a:cs typeface="Times New Roman"/>
              </a:rPr>
              <a:t>a </a:t>
            </a:r>
            <a:r>
              <a:rPr dirty="0" sz="1450" spc="-10">
                <a:latin typeface="Times New Roman"/>
                <a:cs typeface="Times New Roman"/>
              </a:rPr>
              <a:t>lackey to whom </a:t>
            </a:r>
            <a:r>
              <a:rPr dirty="0" sz="1450" spc="-5">
                <a:latin typeface="Times New Roman"/>
                <a:cs typeface="Times New Roman"/>
              </a:rPr>
              <a:t>you </a:t>
            </a:r>
            <a:r>
              <a:rPr dirty="0" sz="1450" spc="-10">
                <a:latin typeface="Times New Roman"/>
                <a:cs typeface="Times New Roman"/>
              </a:rPr>
              <a:t>can  give the last insult?</a:t>
            </a:r>
            <a:r>
              <a:rPr dirty="0" sz="1450" spc="5">
                <a:latin typeface="Times New Roman"/>
                <a:cs typeface="Times New Roman"/>
              </a:rPr>
              <a:t> </a:t>
            </a:r>
            <a:r>
              <a:rPr dirty="0" sz="1450" spc="-40">
                <a:latin typeface="Times New Roman"/>
                <a:cs typeface="Times New Roman"/>
              </a:rPr>
              <a:t>Yes?"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Aboguin drew back from Kirilov and stared at him in</a:t>
            </a:r>
            <a:r>
              <a:rPr dirty="0" sz="1450" spc="55">
                <a:latin typeface="Times New Roman"/>
                <a:cs typeface="Times New Roman"/>
              </a:rPr>
              <a:t> </a:t>
            </a:r>
            <a:r>
              <a:rPr dirty="0" sz="1450" spc="-10">
                <a:latin typeface="Times New Roman"/>
                <a:cs typeface="Times New Roman"/>
              </a:rPr>
              <a:t>surprise.</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"Why did </a:t>
            </a:r>
            <a:r>
              <a:rPr dirty="0" sz="1450" spc="-5">
                <a:latin typeface="Times New Roman"/>
                <a:cs typeface="Times New Roman"/>
              </a:rPr>
              <a:t>you </a:t>
            </a:r>
            <a:r>
              <a:rPr dirty="0" sz="1450" spc="-10">
                <a:latin typeface="Times New Roman"/>
                <a:cs typeface="Times New Roman"/>
              </a:rPr>
              <a:t>bring me here?" the doctor went </a:t>
            </a:r>
            <a:r>
              <a:rPr dirty="0" sz="1450" spc="-5">
                <a:latin typeface="Times New Roman"/>
                <a:cs typeface="Times New Roman"/>
              </a:rPr>
              <a:t>on, </a:t>
            </a:r>
            <a:r>
              <a:rPr dirty="0" sz="1450" spc="-10">
                <a:latin typeface="Times New Roman"/>
                <a:cs typeface="Times New Roman"/>
              </a:rPr>
              <a:t>shaking his beard. </a:t>
            </a:r>
            <a:r>
              <a:rPr dirty="0" sz="1450" spc="-45">
                <a:latin typeface="Times New Roman"/>
                <a:cs typeface="Times New Roman"/>
              </a:rPr>
              <a:t>"You  </a:t>
            </a:r>
            <a:r>
              <a:rPr dirty="0" sz="1450" spc="-10">
                <a:latin typeface="Times New Roman"/>
                <a:cs typeface="Times New Roman"/>
              </a:rPr>
              <a:t>marry</a:t>
            </a:r>
            <a:r>
              <a:rPr dirty="0" sz="1450" spc="50">
                <a:latin typeface="Times New Roman"/>
                <a:cs typeface="Times New Roman"/>
              </a:rPr>
              <a:t> </a:t>
            </a:r>
            <a:r>
              <a:rPr dirty="0" sz="1450" spc="-5">
                <a:latin typeface="Times New Roman"/>
                <a:cs typeface="Times New Roman"/>
              </a:rPr>
              <a:t>out</a:t>
            </a:r>
            <a:r>
              <a:rPr dirty="0" sz="1450" spc="50">
                <a:latin typeface="Times New Roman"/>
                <a:cs typeface="Times New Roman"/>
              </a:rPr>
              <a:t> </a:t>
            </a:r>
            <a:r>
              <a:rPr dirty="0" sz="1450" spc="-5">
                <a:latin typeface="Times New Roman"/>
                <a:cs typeface="Times New Roman"/>
              </a:rPr>
              <a:t>of</a:t>
            </a:r>
            <a:r>
              <a:rPr dirty="0" sz="1450" spc="50">
                <a:latin typeface="Times New Roman"/>
                <a:cs typeface="Times New Roman"/>
              </a:rPr>
              <a:t> </a:t>
            </a:r>
            <a:r>
              <a:rPr dirty="0" sz="1450" spc="-10">
                <a:latin typeface="Times New Roman"/>
                <a:cs typeface="Times New Roman"/>
              </a:rPr>
              <a:t>high</a:t>
            </a:r>
            <a:r>
              <a:rPr dirty="0" sz="1450" spc="50">
                <a:latin typeface="Times New Roman"/>
                <a:cs typeface="Times New Roman"/>
              </a:rPr>
              <a:t> </a:t>
            </a:r>
            <a:r>
              <a:rPr dirty="0" sz="1450" spc="-10">
                <a:latin typeface="Times New Roman"/>
                <a:cs typeface="Times New Roman"/>
              </a:rPr>
              <a:t>spirits,</a:t>
            </a:r>
            <a:r>
              <a:rPr dirty="0" sz="1450" spc="50">
                <a:latin typeface="Times New Roman"/>
                <a:cs typeface="Times New Roman"/>
              </a:rPr>
              <a:t> </a:t>
            </a:r>
            <a:r>
              <a:rPr dirty="0" sz="1450" spc="-10">
                <a:latin typeface="Times New Roman"/>
                <a:cs typeface="Times New Roman"/>
              </a:rPr>
              <a:t>get</a:t>
            </a:r>
            <a:r>
              <a:rPr dirty="0" sz="1450" spc="50">
                <a:latin typeface="Times New Roman"/>
                <a:cs typeface="Times New Roman"/>
              </a:rPr>
              <a:t> </a:t>
            </a:r>
            <a:r>
              <a:rPr dirty="0" sz="1450" spc="-10">
                <a:latin typeface="Times New Roman"/>
                <a:cs typeface="Times New Roman"/>
              </a:rPr>
              <a:t>angry</a:t>
            </a:r>
            <a:r>
              <a:rPr dirty="0" sz="1450" spc="50">
                <a:latin typeface="Times New Roman"/>
                <a:cs typeface="Times New Roman"/>
              </a:rPr>
              <a:t> </a:t>
            </a:r>
            <a:r>
              <a:rPr dirty="0" sz="1450" spc="-5">
                <a:latin typeface="Times New Roman"/>
                <a:cs typeface="Times New Roman"/>
              </a:rPr>
              <a:t>out</a:t>
            </a:r>
            <a:r>
              <a:rPr dirty="0" sz="1450" spc="55">
                <a:latin typeface="Times New Roman"/>
                <a:cs typeface="Times New Roman"/>
              </a:rPr>
              <a:t> </a:t>
            </a:r>
            <a:r>
              <a:rPr dirty="0" sz="1450" spc="-5">
                <a:latin typeface="Times New Roman"/>
                <a:cs typeface="Times New Roman"/>
              </a:rPr>
              <a:t>of</a:t>
            </a:r>
            <a:r>
              <a:rPr dirty="0" sz="1450" spc="50">
                <a:latin typeface="Times New Roman"/>
                <a:cs typeface="Times New Roman"/>
              </a:rPr>
              <a:t> </a:t>
            </a:r>
            <a:r>
              <a:rPr dirty="0" sz="1450" spc="-10">
                <a:latin typeface="Times New Roman"/>
                <a:cs typeface="Times New Roman"/>
              </a:rPr>
              <a:t>high</a:t>
            </a:r>
            <a:r>
              <a:rPr dirty="0" sz="1450" spc="50">
                <a:latin typeface="Times New Roman"/>
                <a:cs typeface="Times New Roman"/>
              </a:rPr>
              <a:t> </a:t>
            </a:r>
            <a:r>
              <a:rPr dirty="0" sz="1450" spc="-10">
                <a:latin typeface="Times New Roman"/>
                <a:cs typeface="Times New Roman"/>
              </a:rPr>
              <a:t>spirits,</a:t>
            </a:r>
            <a:r>
              <a:rPr dirty="0" sz="1450" spc="50">
                <a:latin typeface="Times New Roman"/>
                <a:cs typeface="Times New Roman"/>
              </a:rPr>
              <a:t> </a:t>
            </a:r>
            <a:r>
              <a:rPr dirty="0" sz="1450" spc="-10">
                <a:latin typeface="Times New Roman"/>
                <a:cs typeface="Times New Roman"/>
              </a:rPr>
              <a:t>and</a:t>
            </a:r>
            <a:r>
              <a:rPr dirty="0" sz="1450" spc="50">
                <a:latin typeface="Times New Roman"/>
                <a:cs typeface="Times New Roman"/>
              </a:rPr>
              <a:t> </a:t>
            </a:r>
            <a:r>
              <a:rPr dirty="0" sz="1450" spc="-10">
                <a:latin typeface="Times New Roman"/>
                <a:cs typeface="Times New Roman"/>
              </a:rPr>
              <a:t>make</a:t>
            </a:r>
            <a:r>
              <a:rPr dirty="0" sz="1450" spc="50">
                <a:latin typeface="Times New Roman"/>
                <a:cs typeface="Times New Roman"/>
              </a:rPr>
              <a:t> </a:t>
            </a:r>
            <a:r>
              <a:rPr dirty="0" sz="1450" spc="-5">
                <a:latin typeface="Times New Roman"/>
                <a:cs typeface="Times New Roman"/>
              </a:rPr>
              <a:t>a</a:t>
            </a:r>
            <a:r>
              <a:rPr dirty="0" sz="1450" spc="50">
                <a:latin typeface="Times New Roman"/>
                <a:cs typeface="Times New Roman"/>
              </a:rPr>
              <a:t> </a:t>
            </a:r>
            <a:r>
              <a:rPr dirty="0" sz="1450" spc="-10">
                <a:latin typeface="Times New Roman"/>
                <a:cs typeface="Times New Roman"/>
              </a:rPr>
              <a:t>melodrama</a:t>
            </a:r>
            <a:endParaRPr sz="1450">
              <a:latin typeface="Times New Roman"/>
              <a:cs typeface="Times New Roman"/>
            </a:endParaRPr>
          </a:p>
          <a:p>
            <a:pPr algn="just" marL="12700">
              <a:lnSpc>
                <a:spcPts val="1664"/>
              </a:lnSpc>
            </a:pPr>
            <a:r>
              <a:rPr dirty="0" sz="1450" spc="-10">
                <a:latin typeface="Times New Roman"/>
                <a:cs typeface="Times New Roman"/>
              </a:rPr>
              <a:t>—but</a:t>
            </a:r>
            <a:r>
              <a:rPr dirty="0" sz="1450" spc="50">
                <a:latin typeface="Times New Roman"/>
                <a:cs typeface="Times New Roman"/>
              </a:rPr>
              <a:t> </a:t>
            </a:r>
            <a:r>
              <a:rPr dirty="0" sz="1450" spc="-10">
                <a:latin typeface="Times New Roman"/>
                <a:cs typeface="Times New Roman"/>
              </a:rPr>
              <a:t>where</a:t>
            </a:r>
            <a:r>
              <a:rPr dirty="0" sz="1450" spc="60">
                <a:latin typeface="Times New Roman"/>
                <a:cs typeface="Times New Roman"/>
              </a:rPr>
              <a:t> </a:t>
            </a:r>
            <a:r>
              <a:rPr dirty="0" sz="1450" spc="-5">
                <a:latin typeface="Times New Roman"/>
                <a:cs typeface="Times New Roman"/>
              </a:rPr>
              <a:t>do</a:t>
            </a:r>
            <a:r>
              <a:rPr dirty="0" sz="1450" spc="55">
                <a:latin typeface="Times New Roman"/>
                <a:cs typeface="Times New Roman"/>
              </a:rPr>
              <a:t> </a:t>
            </a:r>
            <a:r>
              <a:rPr dirty="0" sz="1450" spc="-5">
                <a:latin typeface="Times New Roman"/>
                <a:cs typeface="Times New Roman"/>
              </a:rPr>
              <a:t>I</a:t>
            </a:r>
            <a:r>
              <a:rPr dirty="0" sz="1450" spc="55">
                <a:latin typeface="Times New Roman"/>
                <a:cs typeface="Times New Roman"/>
              </a:rPr>
              <a:t> </a:t>
            </a:r>
            <a:r>
              <a:rPr dirty="0" sz="1450" spc="-10">
                <a:latin typeface="Times New Roman"/>
                <a:cs typeface="Times New Roman"/>
              </a:rPr>
              <a:t>come</a:t>
            </a:r>
            <a:r>
              <a:rPr dirty="0" sz="1450" spc="55">
                <a:latin typeface="Times New Roman"/>
                <a:cs typeface="Times New Roman"/>
              </a:rPr>
              <a:t> </a:t>
            </a:r>
            <a:r>
              <a:rPr dirty="0" sz="1450" spc="-10">
                <a:latin typeface="Times New Roman"/>
                <a:cs typeface="Times New Roman"/>
              </a:rPr>
              <a:t>in?</a:t>
            </a:r>
            <a:r>
              <a:rPr dirty="0" sz="1450" spc="60">
                <a:latin typeface="Times New Roman"/>
                <a:cs typeface="Times New Roman"/>
              </a:rPr>
              <a:t> </a:t>
            </a:r>
            <a:r>
              <a:rPr dirty="0" sz="1450" spc="-10">
                <a:latin typeface="Times New Roman"/>
                <a:cs typeface="Times New Roman"/>
              </a:rPr>
              <a:t>What</a:t>
            </a:r>
            <a:r>
              <a:rPr dirty="0" sz="1450" spc="55">
                <a:latin typeface="Times New Roman"/>
                <a:cs typeface="Times New Roman"/>
              </a:rPr>
              <a:t> </a:t>
            </a:r>
            <a:r>
              <a:rPr dirty="0" sz="1450" spc="-10">
                <a:latin typeface="Times New Roman"/>
                <a:cs typeface="Times New Roman"/>
              </a:rPr>
              <a:t>have</a:t>
            </a:r>
            <a:r>
              <a:rPr dirty="0" sz="1450" spc="55">
                <a:latin typeface="Times New Roman"/>
                <a:cs typeface="Times New Roman"/>
              </a:rPr>
              <a:t> </a:t>
            </a:r>
            <a:r>
              <a:rPr dirty="0" sz="1450" spc="-5">
                <a:latin typeface="Times New Roman"/>
                <a:cs typeface="Times New Roman"/>
              </a:rPr>
              <a:t>I</a:t>
            </a:r>
            <a:r>
              <a:rPr dirty="0" sz="1450" spc="55">
                <a:latin typeface="Times New Roman"/>
                <a:cs typeface="Times New Roman"/>
              </a:rPr>
              <a:t> </a:t>
            </a:r>
            <a:r>
              <a:rPr dirty="0" sz="1450" spc="-5">
                <a:latin typeface="Times New Roman"/>
                <a:cs typeface="Times New Roman"/>
              </a:rPr>
              <a:t>got</a:t>
            </a:r>
            <a:r>
              <a:rPr dirty="0" sz="1450" spc="50">
                <a:latin typeface="Times New Roman"/>
                <a:cs typeface="Times New Roman"/>
              </a:rPr>
              <a:t> </a:t>
            </a:r>
            <a:r>
              <a:rPr dirty="0" sz="1450" spc="-10">
                <a:latin typeface="Times New Roman"/>
                <a:cs typeface="Times New Roman"/>
              </a:rPr>
              <a:t>to</a:t>
            </a:r>
            <a:r>
              <a:rPr dirty="0" sz="1450" spc="60">
                <a:latin typeface="Times New Roman"/>
                <a:cs typeface="Times New Roman"/>
              </a:rPr>
              <a:t> </a:t>
            </a:r>
            <a:r>
              <a:rPr dirty="0" sz="1450" spc="-5">
                <a:latin typeface="Times New Roman"/>
                <a:cs typeface="Times New Roman"/>
              </a:rPr>
              <a:t>do</a:t>
            </a:r>
            <a:r>
              <a:rPr dirty="0" sz="1450" spc="55">
                <a:latin typeface="Times New Roman"/>
                <a:cs typeface="Times New Roman"/>
              </a:rPr>
              <a:t> </a:t>
            </a:r>
            <a:r>
              <a:rPr dirty="0" sz="1450" spc="-10">
                <a:latin typeface="Times New Roman"/>
                <a:cs typeface="Times New Roman"/>
              </a:rPr>
              <a:t>with</a:t>
            </a:r>
            <a:r>
              <a:rPr dirty="0" sz="1450" spc="60">
                <a:latin typeface="Times New Roman"/>
                <a:cs typeface="Times New Roman"/>
              </a:rPr>
              <a:t> </a:t>
            </a:r>
            <a:r>
              <a:rPr dirty="0" sz="1450" spc="-5">
                <a:latin typeface="Times New Roman"/>
                <a:cs typeface="Times New Roman"/>
              </a:rPr>
              <a:t>your</a:t>
            </a:r>
            <a:r>
              <a:rPr dirty="0" sz="1450" spc="55">
                <a:latin typeface="Times New Roman"/>
                <a:cs typeface="Times New Roman"/>
              </a:rPr>
              <a:t> </a:t>
            </a:r>
            <a:r>
              <a:rPr dirty="0" sz="1450" spc="-10">
                <a:latin typeface="Times New Roman"/>
                <a:cs typeface="Times New Roman"/>
              </a:rPr>
              <a:t>romances?</a:t>
            </a:r>
            <a:r>
              <a:rPr dirty="0" sz="1450" spc="55">
                <a:latin typeface="Times New Roman"/>
                <a:cs typeface="Times New Roman"/>
              </a:rPr>
              <a:t> </a:t>
            </a:r>
            <a:r>
              <a:rPr dirty="0" sz="1450" spc="-10">
                <a:latin typeface="Times New Roman"/>
                <a:cs typeface="Times New Roman"/>
              </a:rPr>
              <a:t>Leave</a:t>
            </a:r>
            <a:endParaRPr sz="1450">
              <a:latin typeface="Times New Roman"/>
              <a:cs typeface="Times New Roman"/>
            </a:endParaRPr>
          </a:p>
          <a:p>
            <a:pPr algn="just" marL="12700">
              <a:lnSpc>
                <a:spcPts val="1730"/>
              </a:lnSpc>
            </a:pPr>
            <a:r>
              <a:rPr dirty="0" sz="1450" spc="-10">
                <a:latin typeface="Times New Roman"/>
                <a:cs typeface="Times New Roman"/>
              </a:rPr>
              <a:t>me</a:t>
            </a:r>
            <a:r>
              <a:rPr dirty="0" sz="1450" spc="95">
                <a:latin typeface="Times New Roman"/>
                <a:cs typeface="Times New Roman"/>
              </a:rPr>
              <a:t> </a:t>
            </a:r>
            <a:r>
              <a:rPr dirty="0" sz="1450" spc="-10">
                <a:latin typeface="Times New Roman"/>
                <a:cs typeface="Times New Roman"/>
              </a:rPr>
              <a:t>alone</a:t>
            </a:r>
            <a:r>
              <a:rPr dirty="0" sz="1450" spc="95">
                <a:latin typeface="Times New Roman"/>
                <a:cs typeface="Times New Roman"/>
              </a:rPr>
              <a:t> </a:t>
            </a:r>
            <a:r>
              <a:rPr dirty="0" sz="1450" spc="-5">
                <a:latin typeface="Times New Roman"/>
                <a:cs typeface="Times New Roman"/>
              </a:rPr>
              <a:t>I</a:t>
            </a:r>
            <a:r>
              <a:rPr dirty="0" sz="1450" spc="95">
                <a:latin typeface="Times New Roman"/>
                <a:cs typeface="Times New Roman"/>
              </a:rPr>
              <a:t> </a:t>
            </a:r>
            <a:r>
              <a:rPr dirty="0" sz="1450" spc="-10">
                <a:latin typeface="Times New Roman"/>
                <a:cs typeface="Times New Roman"/>
              </a:rPr>
              <a:t>Get</a:t>
            </a:r>
            <a:r>
              <a:rPr dirty="0" sz="1450" spc="100">
                <a:latin typeface="Times New Roman"/>
                <a:cs typeface="Times New Roman"/>
              </a:rPr>
              <a:t> </a:t>
            </a:r>
            <a:r>
              <a:rPr dirty="0" sz="1450" spc="-5">
                <a:latin typeface="Times New Roman"/>
                <a:cs typeface="Times New Roman"/>
              </a:rPr>
              <a:t>on</a:t>
            </a:r>
            <a:r>
              <a:rPr dirty="0" sz="1450" spc="95">
                <a:latin typeface="Times New Roman"/>
                <a:cs typeface="Times New Roman"/>
              </a:rPr>
              <a:t> </a:t>
            </a:r>
            <a:r>
              <a:rPr dirty="0" sz="1450" spc="-10">
                <a:latin typeface="Times New Roman"/>
                <a:cs typeface="Times New Roman"/>
              </a:rPr>
              <a:t>with</a:t>
            </a:r>
            <a:r>
              <a:rPr dirty="0" sz="1450" spc="95">
                <a:latin typeface="Times New Roman"/>
                <a:cs typeface="Times New Roman"/>
              </a:rPr>
              <a:t> </a:t>
            </a:r>
            <a:r>
              <a:rPr dirty="0" sz="1450" spc="-5">
                <a:latin typeface="Times New Roman"/>
                <a:cs typeface="Times New Roman"/>
              </a:rPr>
              <a:t>your</a:t>
            </a:r>
            <a:r>
              <a:rPr dirty="0" sz="1450" spc="100">
                <a:latin typeface="Times New Roman"/>
                <a:cs typeface="Times New Roman"/>
              </a:rPr>
              <a:t> </a:t>
            </a:r>
            <a:r>
              <a:rPr dirty="0" sz="1450" spc="-10">
                <a:latin typeface="Times New Roman"/>
                <a:cs typeface="Times New Roman"/>
              </a:rPr>
              <a:t>noble</a:t>
            </a:r>
            <a:r>
              <a:rPr dirty="0" sz="1450" spc="95">
                <a:latin typeface="Times New Roman"/>
                <a:cs typeface="Times New Roman"/>
              </a:rPr>
              <a:t> </a:t>
            </a:r>
            <a:r>
              <a:rPr dirty="0" sz="1450" spc="-10">
                <a:latin typeface="Times New Roman"/>
                <a:cs typeface="Times New Roman"/>
              </a:rPr>
              <a:t>grabbing,</a:t>
            </a:r>
            <a:r>
              <a:rPr dirty="0" sz="1450" spc="95">
                <a:latin typeface="Times New Roman"/>
                <a:cs typeface="Times New Roman"/>
              </a:rPr>
              <a:t> </a:t>
            </a:r>
            <a:r>
              <a:rPr dirty="0" sz="1450" spc="-10">
                <a:latin typeface="Times New Roman"/>
                <a:cs typeface="Times New Roman"/>
              </a:rPr>
              <a:t>parade</a:t>
            </a:r>
            <a:r>
              <a:rPr dirty="0" sz="1450" spc="100">
                <a:latin typeface="Times New Roman"/>
                <a:cs typeface="Times New Roman"/>
              </a:rPr>
              <a:t> </a:t>
            </a:r>
            <a:r>
              <a:rPr dirty="0" sz="1450" spc="-5">
                <a:latin typeface="Times New Roman"/>
                <a:cs typeface="Times New Roman"/>
              </a:rPr>
              <a:t>your</a:t>
            </a:r>
            <a:r>
              <a:rPr dirty="0" sz="1450" spc="95">
                <a:latin typeface="Times New Roman"/>
                <a:cs typeface="Times New Roman"/>
              </a:rPr>
              <a:t> </a:t>
            </a:r>
            <a:r>
              <a:rPr dirty="0" sz="1450" spc="-10">
                <a:latin typeface="Times New Roman"/>
                <a:cs typeface="Times New Roman"/>
              </a:rPr>
              <a:t>humane</a:t>
            </a:r>
            <a:r>
              <a:rPr dirty="0" sz="1450" spc="95">
                <a:latin typeface="Times New Roman"/>
                <a:cs typeface="Times New Roman"/>
              </a:rPr>
              <a:t> </a:t>
            </a:r>
            <a:r>
              <a:rPr dirty="0" sz="1450" spc="-10">
                <a:latin typeface="Times New Roman"/>
                <a:cs typeface="Times New Roman"/>
              </a:rPr>
              <a:t>ideas,</a:t>
            </a:r>
            <a:r>
              <a:rPr dirty="0" sz="1450" spc="100">
                <a:latin typeface="Times New Roman"/>
                <a:cs typeface="Times New Roman"/>
              </a:rPr>
              <a:t> </a:t>
            </a:r>
            <a:r>
              <a:rPr dirty="0" sz="1450" spc="-10">
                <a:latin typeface="Times New Roman"/>
                <a:cs typeface="Times New Roman"/>
              </a:rPr>
              <a:t>play</a:t>
            </a:r>
            <a:endParaRPr sz="1450">
              <a:latin typeface="Times New Roman"/>
              <a:cs typeface="Times New Roman"/>
            </a:endParaRPr>
          </a:p>
          <a:p>
            <a:pPr algn="just" marL="12700" marR="9525">
              <a:lnSpc>
                <a:spcPts val="1730"/>
              </a:lnSpc>
              <a:spcBef>
                <a:spcPts val="60"/>
              </a:spcBef>
            </a:pPr>
            <a:r>
              <a:rPr dirty="0" sz="1450" spc="-10">
                <a:latin typeface="Times New Roman"/>
                <a:cs typeface="Times New Roman"/>
              </a:rPr>
              <a:t>—" the doctor gave </a:t>
            </a:r>
            <a:r>
              <a:rPr dirty="0" sz="1450" spc="-5">
                <a:latin typeface="Times New Roman"/>
                <a:cs typeface="Times New Roman"/>
              </a:rPr>
              <a:t>a </a:t>
            </a:r>
            <a:r>
              <a:rPr dirty="0" sz="1450" spc="-10">
                <a:latin typeface="Times New Roman"/>
                <a:cs typeface="Times New Roman"/>
              </a:rPr>
              <a:t>side-glance at the cello-case—"the double-bass and the  trombone, </a:t>
            </a:r>
            <a:r>
              <a:rPr dirty="0" sz="1450" spc="-15">
                <a:latin typeface="Times New Roman"/>
                <a:cs typeface="Times New Roman"/>
              </a:rPr>
              <a:t>stuff </a:t>
            </a:r>
            <a:r>
              <a:rPr dirty="0" sz="1450" spc="-10">
                <a:latin typeface="Times New Roman"/>
                <a:cs typeface="Times New Roman"/>
              </a:rPr>
              <a:t>yourselves like capons, </a:t>
            </a:r>
            <a:r>
              <a:rPr dirty="0" sz="1450" spc="-5">
                <a:latin typeface="Times New Roman"/>
                <a:cs typeface="Times New Roman"/>
              </a:rPr>
              <a:t>but don't </a:t>
            </a:r>
            <a:r>
              <a:rPr dirty="0" sz="1450" spc="-10">
                <a:latin typeface="Times New Roman"/>
                <a:cs typeface="Times New Roman"/>
              </a:rPr>
              <a:t>dare to jeer at </a:t>
            </a:r>
            <a:r>
              <a:rPr dirty="0" sz="1450" spc="-5">
                <a:latin typeface="Times New Roman"/>
                <a:cs typeface="Times New Roman"/>
              </a:rPr>
              <a:t>a </a:t>
            </a:r>
            <a:r>
              <a:rPr dirty="0" sz="1450" spc="-10">
                <a:latin typeface="Times New Roman"/>
                <a:cs typeface="Times New Roman"/>
              </a:rPr>
              <a:t>real man! If  </a:t>
            </a:r>
            <a:r>
              <a:rPr dirty="0" sz="1450" spc="-5">
                <a:latin typeface="Times New Roman"/>
                <a:cs typeface="Times New Roman"/>
              </a:rPr>
              <a:t>you </a:t>
            </a:r>
            <a:r>
              <a:rPr dirty="0" sz="1450" spc="-10">
                <a:latin typeface="Times New Roman"/>
                <a:cs typeface="Times New Roman"/>
              </a:rPr>
              <a:t>can't respect him, then </a:t>
            </a:r>
            <a:r>
              <a:rPr dirty="0" sz="1450" spc="-5">
                <a:latin typeface="Times New Roman"/>
                <a:cs typeface="Times New Roman"/>
              </a:rPr>
              <a:t>you </a:t>
            </a:r>
            <a:r>
              <a:rPr dirty="0" sz="1450" spc="-10">
                <a:latin typeface="Times New Roman"/>
                <a:cs typeface="Times New Roman"/>
              </a:rPr>
              <a:t>can at least spare him </a:t>
            </a:r>
            <a:r>
              <a:rPr dirty="0" sz="1450" spc="-5">
                <a:latin typeface="Times New Roman"/>
                <a:cs typeface="Times New Roman"/>
              </a:rPr>
              <a:t>your</a:t>
            </a:r>
            <a:r>
              <a:rPr dirty="0" sz="1450" spc="70">
                <a:latin typeface="Times New Roman"/>
                <a:cs typeface="Times New Roman"/>
              </a:rPr>
              <a:t> </a:t>
            </a:r>
            <a:r>
              <a:rPr dirty="0" sz="1450" spc="-10">
                <a:latin typeface="Times New Roman"/>
                <a:cs typeface="Times New Roman"/>
              </a:rPr>
              <a:t>attentions."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"What does all this mean?" Aboguin asked,</a:t>
            </a:r>
            <a:r>
              <a:rPr dirty="0" sz="1450" spc="30">
                <a:latin typeface="Times New Roman"/>
                <a:cs typeface="Times New Roman"/>
              </a:rPr>
              <a:t> </a:t>
            </a:r>
            <a:r>
              <a:rPr dirty="0" sz="1450" spc="-10">
                <a:latin typeface="Times New Roman"/>
                <a:cs typeface="Times New Roman"/>
              </a:rPr>
              <a:t>blushing.</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"It means that it's vile and </a:t>
            </a:r>
            <a:r>
              <a:rPr dirty="0" sz="1450" spc="-5">
                <a:latin typeface="Times New Roman"/>
                <a:cs typeface="Times New Roman"/>
              </a:rPr>
              <a:t>foul </a:t>
            </a:r>
            <a:r>
              <a:rPr dirty="0" sz="1450" spc="-10">
                <a:latin typeface="Times New Roman"/>
                <a:cs typeface="Times New Roman"/>
              </a:rPr>
              <a:t>to play with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I </a:t>
            </a:r>
            <a:r>
              <a:rPr dirty="0" sz="1450" spc="-10">
                <a:latin typeface="Times New Roman"/>
                <a:cs typeface="Times New Roman"/>
              </a:rPr>
              <a:t>I'm </a:t>
            </a:r>
            <a:r>
              <a:rPr dirty="0" sz="1450" spc="-5">
                <a:latin typeface="Times New Roman"/>
                <a:cs typeface="Times New Roman"/>
              </a:rPr>
              <a:t>a </a:t>
            </a:r>
            <a:r>
              <a:rPr dirty="0" sz="1450" spc="-20">
                <a:latin typeface="Times New Roman"/>
                <a:cs typeface="Times New Roman"/>
              </a:rPr>
              <a:t>doctor. </a:t>
            </a:r>
            <a:r>
              <a:rPr dirty="0" sz="1450" spc="-60">
                <a:latin typeface="Times New Roman"/>
                <a:cs typeface="Times New Roman"/>
              </a:rPr>
              <a:t>You   </a:t>
            </a:r>
            <a:r>
              <a:rPr dirty="0" sz="1450" spc="-10">
                <a:latin typeface="Times New Roman"/>
                <a:cs typeface="Times New Roman"/>
              </a:rPr>
              <a:t>consider doctors and all men who work and </a:t>
            </a:r>
            <a:r>
              <a:rPr dirty="0" sz="1450" spc="-5">
                <a:latin typeface="Times New Roman"/>
                <a:cs typeface="Times New Roman"/>
              </a:rPr>
              <a:t>don't </a:t>
            </a:r>
            <a:r>
              <a:rPr dirty="0" sz="1450" spc="-10">
                <a:latin typeface="Times New Roman"/>
                <a:cs typeface="Times New Roman"/>
              </a:rPr>
              <a:t>reek </a:t>
            </a:r>
            <a:r>
              <a:rPr dirty="0" sz="1450" spc="-5">
                <a:latin typeface="Times New Roman"/>
                <a:cs typeface="Times New Roman"/>
              </a:rPr>
              <a:t>of </a:t>
            </a:r>
            <a:r>
              <a:rPr dirty="0" sz="1450" spc="-10">
                <a:latin typeface="Times New Roman"/>
                <a:cs typeface="Times New Roman"/>
              </a:rPr>
              <a:t>scent and </a:t>
            </a:r>
            <a:r>
              <a:rPr dirty="0" sz="1450" spc="-20">
                <a:latin typeface="Times New Roman"/>
                <a:cs typeface="Times New Roman"/>
              </a:rPr>
              <a:t>harlotry, </a:t>
            </a:r>
            <a:r>
              <a:rPr dirty="0" sz="1450" spc="320">
                <a:latin typeface="Times New Roman"/>
                <a:cs typeface="Times New Roman"/>
              </a:rPr>
              <a:t> </a:t>
            </a:r>
            <a:r>
              <a:rPr dirty="0" sz="1450" spc="-5">
                <a:latin typeface="Times New Roman"/>
                <a:cs typeface="Times New Roman"/>
              </a:rPr>
              <a:t>your </a:t>
            </a:r>
            <a:r>
              <a:rPr dirty="0" sz="1450" spc="-10">
                <a:latin typeface="Times New Roman"/>
                <a:cs typeface="Times New Roman"/>
              </a:rPr>
              <a:t>footmen, </a:t>
            </a:r>
            <a:r>
              <a:rPr dirty="0" sz="1450" spc="-5">
                <a:latin typeface="Times New Roman"/>
                <a:cs typeface="Times New Roman"/>
              </a:rPr>
              <a:t>your </a:t>
            </a:r>
            <a:r>
              <a:rPr dirty="0" sz="1450" spc="-10">
                <a:latin typeface="Times New Roman"/>
                <a:cs typeface="Times New Roman"/>
              </a:rPr>
              <a:t>mauvais tons. </a:t>
            </a:r>
            <a:r>
              <a:rPr dirty="0" sz="1450" spc="-50">
                <a:latin typeface="Times New Roman"/>
                <a:cs typeface="Times New Roman"/>
              </a:rPr>
              <a:t>Very </a:t>
            </a:r>
            <a:r>
              <a:rPr dirty="0" sz="1450" spc="-10">
                <a:latin typeface="Times New Roman"/>
                <a:cs typeface="Times New Roman"/>
              </a:rPr>
              <a:t>well, </a:t>
            </a:r>
            <a:r>
              <a:rPr dirty="0" sz="1450" spc="-5">
                <a:latin typeface="Times New Roman"/>
                <a:cs typeface="Times New Roman"/>
              </a:rPr>
              <a:t>but no one </a:t>
            </a:r>
            <a:r>
              <a:rPr dirty="0" sz="1450" spc="-10">
                <a:latin typeface="Times New Roman"/>
                <a:cs typeface="Times New Roman"/>
              </a:rPr>
              <a:t>gave </a:t>
            </a:r>
            <a:r>
              <a:rPr dirty="0" sz="1450" spc="-5">
                <a:latin typeface="Times New Roman"/>
                <a:cs typeface="Times New Roman"/>
              </a:rPr>
              <a:t>you </a:t>
            </a:r>
            <a:r>
              <a:rPr dirty="0" sz="1450" spc="-10">
                <a:latin typeface="Times New Roman"/>
                <a:cs typeface="Times New Roman"/>
              </a:rPr>
              <a:t>the right to  turn </a:t>
            </a:r>
            <a:r>
              <a:rPr dirty="0" sz="1450" spc="-5">
                <a:latin typeface="Times New Roman"/>
                <a:cs typeface="Times New Roman"/>
              </a:rPr>
              <a:t>a </a:t>
            </a:r>
            <a:r>
              <a:rPr dirty="0" sz="1450" spc="-10">
                <a:latin typeface="Times New Roman"/>
                <a:cs typeface="Times New Roman"/>
              </a:rPr>
              <a:t>man who </a:t>
            </a:r>
            <a:r>
              <a:rPr dirty="0" sz="1450" spc="-15">
                <a:latin typeface="Times New Roman"/>
                <a:cs typeface="Times New Roman"/>
              </a:rPr>
              <a:t>suffers </a:t>
            </a:r>
            <a:r>
              <a:rPr dirty="0" sz="1450" spc="-10">
                <a:latin typeface="Times New Roman"/>
                <a:cs typeface="Times New Roman"/>
              </a:rPr>
              <a:t>into </a:t>
            </a:r>
            <a:r>
              <a:rPr dirty="0" sz="1450" spc="-5">
                <a:latin typeface="Times New Roman"/>
                <a:cs typeface="Times New Roman"/>
              </a:rPr>
              <a:t>a</a:t>
            </a:r>
            <a:r>
              <a:rPr dirty="0" sz="1450" spc="25">
                <a:latin typeface="Times New Roman"/>
                <a:cs typeface="Times New Roman"/>
              </a:rPr>
              <a:t> </a:t>
            </a:r>
            <a:r>
              <a:rPr dirty="0" sz="1450" spc="-20">
                <a:latin typeface="Times New Roman"/>
                <a:cs typeface="Times New Roman"/>
              </a:rPr>
              <a:t>property."</a:t>
            </a:r>
            <a:endParaRPr sz="1450">
              <a:latin typeface="Times New Roman"/>
              <a:cs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18625"/>
          </a:xfrm>
          <a:prstGeom prst="rect">
            <a:avLst/>
          </a:prstGeom>
        </p:spPr>
        <p:txBody>
          <a:bodyPr wrap="square" lIns="0" tIns="19685" rIns="0" bIns="0" rtlCol="0" vert="horz">
            <a:spAutoFit/>
          </a:bodyPr>
          <a:lstStyle/>
          <a:p>
            <a:pPr algn="just" marL="12700" marR="7620" indent="255904">
              <a:lnSpc>
                <a:spcPts val="1730"/>
              </a:lnSpc>
              <a:spcBef>
                <a:spcPts val="155"/>
              </a:spcBef>
            </a:pPr>
            <a:r>
              <a:rPr dirty="0" sz="1450" spc="-10">
                <a:latin typeface="Times New Roman"/>
                <a:cs typeface="Times New Roman"/>
              </a:rPr>
              <a:t>"How dare </a:t>
            </a:r>
            <a:r>
              <a:rPr dirty="0" sz="1450" spc="-5">
                <a:latin typeface="Times New Roman"/>
                <a:cs typeface="Times New Roman"/>
              </a:rPr>
              <a:t>you </a:t>
            </a:r>
            <a:r>
              <a:rPr dirty="0" sz="1450" spc="-10">
                <a:latin typeface="Times New Roman"/>
                <a:cs typeface="Times New Roman"/>
              </a:rPr>
              <a:t>say that?" Aboguin asked </a:t>
            </a:r>
            <a:r>
              <a:rPr dirty="0" sz="1450" spc="-20">
                <a:latin typeface="Times New Roman"/>
                <a:cs typeface="Times New Roman"/>
              </a:rPr>
              <a:t>quietly. </a:t>
            </a:r>
            <a:r>
              <a:rPr dirty="0" sz="1450" spc="-10">
                <a:latin typeface="Times New Roman"/>
                <a:cs typeface="Times New Roman"/>
              </a:rPr>
              <a:t>Again his face began to  twist about, this time in visible</a:t>
            </a:r>
            <a:r>
              <a:rPr dirty="0" sz="1450" spc="20">
                <a:latin typeface="Times New Roman"/>
                <a:cs typeface="Times New Roman"/>
              </a:rPr>
              <a:t> </a:t>
            </a:r>
            <a:r>
              <a:rPr dirty="0" sz="1450" spc="-20">
                <a:latin typeface="Times New Roman"/>
                <a:cs typeface="Times New Roman"/>
              </a:rPr>
              <a:t>anger.</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"How dare </a:t>
            </a:r>
            <a:r>
              <a:rPr dirty="0" sz="1450" spc="-5">
                <a:latin typeface="Times New Roman"/>
                <a:cs typeface="Times New Roman"/>
              </a:rPr>
              <a:t>you </a:t>
            </a:r>
            <a:r>
              <a:rPr dirty="0" sz="1450" spc="-10">
                <a:latin typeface="Times New Roman"/>
                <a:cs typeface="Times New Roman"/>
              </a:rPr>
              <a:t>bring me here to listen to trivial rubbish, when </a:t>
            </a:r>
            <a:r>
              <a:rPr dirty="0" sz="1450" spc="-5">
                <a:latin typeface="Times New Roman"/>
                <a:cs typeface="Times New Roman"/>
              </a:rPr>
              <a:t>you </a:t>
            </a:r>
            <a:r>
              <a:rPr dirty="0" sz="1450" spc="-10">
                <a:latin typeface="Times New Roman"/>
                <a:cs typeface="Times New Roman"/>
              </a:rPr>
              <a:t>know  that I'm in sorrow?" the doctor cried and banged his fists </a:t>
            </a:r>
            <a:r>
              <a:rPr dirty="0" sz="1450" spc="-5">
                <a:latin typeface="Times New Roman"/>
                <a:cs typeface="Times New Roman"/>
              </a:rPr>
              <a:t>on </a:t>
            </a:r>
            <a:r>
              <a:rPr dirty="0" sz="1450" spc="-10">
                <a:latin typeface="Times New Roman"/>
                <a:cs typeface="Times New Roman"/>
              </a:rPr>
              <a:t>the table once  more. "Who gave </a:t>
            </a:r>
            <a:r>
              <a:rPr dirty="0" sz="1450" spc="-5">
                <a:latin typeface="Times New Roman"/>
                <a:cs typeface="Times New Roman"/>
              </a:rPr>
              <a:t>you </a:t>
            </a:r>
            <a:r>
              <a:rPr dirty="0" sz="1450" spc="-10">
                <a:latin typeface="Times New Roman"/>
                <a:cs typeface="Times New Roman"/>
              </a:rPr>
              <a:t>the right to jeer at another's</a:t>
            </a:r>
            <a:r>
              <a:rPr dirty="0" sz="1450" spc="45">
                <a:latin typeface="Times New Roman"/>
                <a:cs typeface="Times New Roman"/>
              </a:rPr>
              <a:t> </a:t>
            </a:r>
            <a:r>
              <a:rPr dirty="0" sz="1450" spc="-10">
                <a:latin typeface="Times New Roman"/>
                <a:cs typeface="Times New Roman"/>
              </a:rPr>
              <a:t>grief?"</a:t>
            </a:r>
            <a:endParaRPr sz="1450">
              <a:latin typeface="Times New Roman"/>
              <a:cs typeface="Times New Roman"/>
            </a:endParaRPr>
          </a:p>
          <a:p>
            <a:pPr algn="just" marL="12700" marR="12700" indent="255904">
              <a:lnSpc>
                <a:spcPts val="1730"/>
              </a:lnSpc>
              <a:spcBef>
                <a:spcPts val="715"/>
              </a:spcBef>
            </a:pPr>
            <a:r>
              <a:rPr dirty="0" sz="1450" spc="-30">
                <a:latin typeface="Times New Roman"/>
                <a:cs typeface="Times New Roman"/>
              </a:rPr>
              <a:t>"You're </a:t>
            </a:r>
            <a:r>
              <a:rPr dirty="0" sz="1450" spc="-10">
                <a:latin typeface="Times New Roman"/>
                <a:cs typeface="Times New Roman"/>
              </a:rPr>
              <a:t>mad," cried Aboguin. </a:t>
            </a:r>
            <a:r>
              <a:rPr dirty="0" sz="1450" spc="-30">
                <a:latin typeface="Times New Roman"/>
                <a:cs typeface="Times New Roman"/>
              </a:rPr>
              <a:t>"You're </a:t>
            </a:r>
            <a:r>
              <a:rPr dirty="0" sz="1450" spc="-10">
                <a:latin typeface="Times New Roman"/>
                <a:cs typeface="Times New Roman"/>
              </a:rPr>
              <a:t>ungenerous. </a:t>
            </a:r>
            <a:r>
              <a:rPr dirty="0" sz="1450" spc="-5">
                <a:latin typeface="Times New Roman"/>
                <a:cs typeface="Times New Roman"/>
              </a:rPr>
              <a:t>I </a:t>
            </a:r>
            <a:r>
              <a:rPr dirty="0" sz="1450" spc="-10">
                <a:latin typeface="Times New Roman"/>
                <a:cs typeface="Times New Roman"/>
              </a:rPr>
              <a:t>too am deeply  unhappy and </a:t>
            </a:r>
            <a:r>
              <a:rPr dirty="0" sz="1450" spc="-5">
                <a:latin typeface="Times New Roman"/>
                <a:cs typeface="Times New Roman"/>
              </a:rPr>
              <a:t>... </a:t>
            </a:r>
            <a:r>
              <a:rPr dirty="0" sz="1450" spc="-10">
                <a:latin typeface="Times New Roman"/>
                <a:cs typeface="Times New Roman"/>
              </a:rPr>
              <a:t>and</a:t>
            </a:r>
            <a:r>
              <a:rPr dirty="0" sz="1450">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"Unhappy"—the doctor gave </a:t>
            </a:r>
            <a:r>
              <a:rPr dirty="0" sz="1450" spc="-5">
                <a:latin typeface="Times New Roman"/>
                <a:cs typeface="Times New Roman"/>
              </a:rPr>
              <a:t>a </a:t>
            </a:r>
            <a:r>
              <a:rPr dirty="0" sz="1450" spc="-10">
                <a:latin typeface="Times New Roman"/>
                <a:cs typeface="Times New Roman"/>
              </a:rPr>
              <a:t>sneering laugh—"Don't touch the word, it's  </a:t>
            </a:r>
            <a:r>
              <a:rPr dirty="0" sz="1450" spc="-5">
                <a:latin typeface="Times New Roman"/>
                <a:cs typeface="Times New Roman"/>
              </a:rPr>
              <a:t>got </a:t>
            </a:r>
            <a:r>
              <a:rPr dirty="0" sz="1450" spc="-10">
                <a:latin typeface="Times New Roman"/>
                <a:cs typeface="Times New Roman"/>
              </a:rPr>
              <a:t>nothing to </a:t>
            </a:r>
            <a:r>
              <a:rPr dirty="0" sz="1450" spc="-5">
                <a:latin typeface="Times New Roman"/>
                <a:cs typeface="Times New Roman"/>
              </a:rPr>
              <a:t>do </a:t>
            </a:r>
            <a:r>
              <a:rPr dirty="0" sz="1450" spc="-10">
                <a:latin typeface="Times New Roman"/>
                <a:cs typeface="Times New Roman"/>
              </a:rPr>
              <a:t>with </a:t>
            </a:r>
            <a:r>
              <a:rPr dirty="0" sz="1450" spc="-5">
                <a:latin typeface="Times New Roman"/>
                <a:cs typeface="Times New Roman"/>
              </a:rPr>
              <a:t>you. </a:t>
            </a:r>
            <a:r>
              <a:rPr dirty="0" sz="1450" spc="-25">
                <a:latin typeface="Times New Roman"/>
                <a:cs typeface="Times New Roman"/>
              </a:rPr>
              <a:t>Wasters </a:t>
            </a:r>
            <a:r>
              <a:rPr dirty="0" sz="1450" spc="-10">
                <a:latin typeface="Times New Roman"/>
                <a:cs typeface="Times New Roman"/>
              </a:rPr>
              <a:t>who can't get money </a:t>
            </a:r>
            <a:r>
              <a:rPr dirty="0" sz="1450" spc="-5">
                <a:latin typeface="Times New Roman"/>
                <a:cs typeface="Times New Roman"/>
              </a:rPr>
              <a:t>on a </a:t>
            </a:r>
            <a:r>
              <a:rPr dirty="0" sz="1450" spc="-10">
                <a:latin typeface="Times New Roman"/>
                <a:cs typeface="Times New Roman"/>
              </a:rPr>
              <a:t>bill call  themselves unhappy </a:t>
            </a:r>
            <a:r>
              <a:rPr dirty="0" sz="1450" spc="-5">
                <a:latin typeface="Times New Roman"/>
                <a:cs typeface="Times New Roman"/>
              </a:rPr>
              <a:t>too. </a:t>
            </a:r>
            <a:r>
              <a:rPr dirty="0" sz="1450" spc="-10">
                <a:latin typeface="Times New Roman"/>
                <a:cs typeface="Times New Roman"/>
              </a:rPr>
              <a:t>A capon's </a:t>
            </a:r>
            <a:r>
              <a:rPr dirty="0" sz="1450" spc="-20">
                <a:latin typeface="Times New Roman"/>
                <a:cs typeface="Times New Roman"/>
              </a:rPr>
              <a:t>unhappy, </a:t>
            </a:r>
            <a:r>
              <a:rPr dirty="0" sz="1450" spc="-10">
                <a:latin typeface="Times New Roman"/>
                <a:cs typeface="Times New Roman"/>
              </a:rPr>
              <a:t>oppressed with all its superfluous  fat. </a:t>
            </a:r>
            <a:r>
              <a:rPr dirty="0" sz="1450" spc="-60">
                <a:latin typeface="Times New Roman"/>
                <a:cs typeface="Times New Roman"/>
              </a:rPr>
              <a:t>You </a:t>
            </a:r>
            <a:r>
              <a:rPr dirty="0" sz="1450" spc="-10">
                <a:latin typeface="Times New Roman"/>
                <a:cs typeface="Times New Roman"/>
              </a:rPr>
              <a:t>worthless</a:t>
            </a:r>
            <a:r>
              <a:rPr dirty="0" sz="1450" spc="50">
                <a:latin typeface="Times New Roman"/>
                <a:cs typeface="Times New Roman"/>
              </a:rPr>
              <a:t> </a:t>
            </a:r>
            <a:r>
              <a:rPr dirty="0" sz="1450" spc="-10">
                <a:latin typeface="Times New Roman"/>
                <a:cs typeface="Times New Roman"/>
              </a:rPr>
              <a:t>lot!"</a:t>
            </a:r>
            <a:endParaRPr sz="1450">
              <a:latin typeface="Times New Roman"/>
              <a:cs typeface="Times New Roman"/>
            </a:endParaRPr>
          </a:p>
          <a:p>
            <a:pPr algn="just" marL="12700" marR="7620" indent="255904">
              <a:lnSpc>
                <a:spcPts val="1730"/>
              </a:lnSpc>
              <a:spcBef>
                <a:spcPts val="785"/>
              </a:spcBef>
            </a:pPr>
            <a:r>
              <a:rPr dirty="0" sz="1450" spc="-20">
                <a:latin typeface="Times New Roman"/>
                <a:cs typeface="Times New Roman"/>
              </a:rPr>
              <a:t>"Sir, </a:t>
            </a:r>
            <a:r>
              <a:rPr dirty="0" sz="1450" spc="-10">
                <a:latin typeface="Times New Roman"/>
                <a:cs typeface="Times New Roman"/>
              </a:rPr>
              <a:t>you're forgetting yourself," Aboguin gave </a:t>
            </a:r>
            <a:r>
              <a:rPr dirty="0" sz="1450" spc="-5">
                <a:latin typeface="Times New Roman"/>
                <a:cs typeface="Times New Roman"/>
              </a:rPr>
              <a:t>a </a:t>
            </a:r>
            <a:r>
              <a:rPr dirty="0" sz="1450" spc="-10">
                <a:latin typeface="Times New Roman"/>
                <a:cs typeface="Times New Roman"/>
              </a:rPr>
              <a:t>piercing scream. "For  words like those, people are beaten. Do </a:t>
            </a:r>
            <a:r>
              <a:rPr dirty="0" sz="1450" spc="-5">
                <a:latin typeface="Times New Roman"/>
                <a:cs typeface="Times New Roman"/>
              </a:rPr>
              <a:t>you</a:t>
            </a:r>
            <a:r>
              <a:rPr dirty="0" sz="1450" spc="40">
                <a:latin typeface="Times New Roman"/>
                <a:cs typeface="Times New Roman"/>
              </a:rPr>
              <a:t> </a:t>
            </a:r>
            <a:r>
              <a:rPr dirty="0" sz="1450" spc="-10">
                <a:latin typeface="Times New Roman"/>
                <a:cs typeface="Times New Roman"/>
              </a:rPr>
              <a:t>understand?"</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Aboguin thrust his hand into his side pocket, took </a:t>
            </a:r>
            <a:r>
              <a:rPr dirty="0" sz="1450" spc="-5">
                <a:latin typeface="Times New Roman"/>
                <a:cs typeface="Times New Roman"/>
              </a:rPr>
              <a:t>out a </a:t>
            </a:r>
            <a:r>
              <a:rPr dirty="0" sz="1450" spc="-10">
                <a:latin typeface="Times New Roman"/>
                <a:cs typeface="Times New Roman"/>
              </a:rPr>
              <a:t>pocket-book,  found two notes and flung them </a:t>
            </a:r>
            <a:r>
              <a:rPr dirty="0" sz="1450" spc="-5">
                <a:latin typeface="Times New Roman"/>
                <a:cs typeface="Times New Roman"/>
              </a:rPr>
              <a:t>on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table.</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"There's </a:t>
            </a:r>
            <a:r>
              <a:rPr dirty="0" sz="1450" spc="-5">
                <a:latin typeface="Times New Roman"/>
                <a:cs typeface="Times New Roman"/>
              </a:rPr>
              <a:t>your </a:t>
            </a:r>
            <a:r>
              <a:rPr dirty="0" sz="1450" spc="-10">
                <a:latin typeface="Times New Roman"/>
                <a:cs typeface="Times New Roman"/>
              </a:rPr>
              <a:t>fee," </a:t>
            </a:r>
            <a:r>
              <a:rPr dirty="0" sz="1450" spc="-5">
                <a:latin typeface="Times New Roman"/>
                <a:cs typeface="Times New Roman"/>
              </a:rPr>
              <a:t>he </a:t>
            </a:r>
            <a:r>
              <a:rPr dirty="0" sz="1450" spc="-10">
                <a:latin typeface="Times New Roman"/>
                <a:cs typeface="Times New Roman"/>
              </a:rPr>
              <a:t>said, and his nostrils trembled. </a:t>
            </a:r>
            <a:r>
              <a:rPr dirty="0" sz="1450" spc="-30">
                <a:latin typeface="Times New Roman"/>
                <a:cs typeface="Times New Roman"/>
              </a:rPr>
              <a:t>"You're</a:t>
            </a:r>
            <a:r>
              <a:rPr dirty="0" sz="1450" spc="60">
                <a:latin typeface="Times New Roman"/>
                <a:cs typeface="Times New Roman"/>
              </a:rPr>
              <a:t> </a:t>
            </a:r>
            <a:r>
              <a:rPr dirty="0" sz="1450" spc="-10">
                <a:latin typeface="Times New Roman"/>
                <a:cs typeface="Times New Roman"/>
              </a:rPr>
              <a:t>paid."</a:t>
            </a:r>
            <a:endParaRPr sz="1450">
              <a:latin typeface="Times New Roman"/>
              <a:cs typeface="Times New Roman"/>
            </a:endParaRPr>
          </a:p>
          <a:p>
            <a:pPr algn="just" marL="12700" marR="8890" indent="255904">
              <a:lnSpc>
                <a:spcPts val="1730"/>
              </a:lnSpc>
              <a:spcBef>
                <a:spcPts val="844"/>
              </a:spcBef>
            </a:pPr>
            <a:r>
              <a:rPr dirty="0" sz="1450" spc="-45">
                <a:latin typeface="Times New Roman"/>
                <a:cs typeface="Times New Roman"/>
              </a:rPr>
              <a:t>"You </a:t>
            </a:r>
            <a:r>
              <a:rPr dirty="0" sz="1450" spc="-10">
                <a:latin typeface="Times New Roman"/>
                <a:cs typeface="Times New Roman"/>
              </a:rPr>
              <a:t>dare </a:t>
            </a:r>
            <a:r>
              <a:rPr dirty="0" sz="1450" spc="-5">
                <a:latin typeface="Times New Roman"/>
                <a:cs typeface="Times New Roman"/>
              </a:rPr>
              <a:t>not </a:t>
            </a:r>
            <a:r>
              <a:rPr dirty="0" sz="1450" spc="-15">
                <a:latin typeface="Times New Roman"/>
                <a:cs typeface="Times New Roman"/>
              </a:rPr>
              <a:t>offer </a:t>
            </a:r>
            <a:r>
              <a:rPr dirty="0" sz="1450" spc="-10">
                <a:latin typeface="Times New Roman"/>
                <a:cs typeface="Times New Roman"/>
              </a:rPr>
              <a:t>me </a:t>
            </a:r>
            <a:r>
              <a:rPr dirty="0" sz="1450" spc="-20">
                <a:latin typeface="Times New Roman"/>
                <a:cs typeface="Times New Roman"/>
              </a:rPr>
              <a:t>money," </a:t>
            </a:r>
            <a:r>
              <a:rPr dirty="0" sz="1450" spc="-10">
                <a:latin typeface="Times New Roman"/>
                <a:cs typeface="Times New Roman"/>
              </a:rPr>
              <a:t>said the </a:t>
            </a:r>
            <a:r>
              <a:rPr dirty="0" sz="1450" spc="-15">
                <a:latin typeface="Times New Roman"/>
                <a:cs typeface="Times New Roman"/>
              </a:rPr>
              <a:t>doctor, </a:t>
            </a:r>
            <a:r>
              <a:rPr dirty="0" sz="1450" spc="-10">
                <a:latin typeface="Times New Roman"/>
                <a:cs typeface="Times New Roman"/>
              </a:rPr>
              <a:t>and brushed the notes  from the table to the </a:t>
            </a:r>
            <a:r>
              <a:rPr dirty="0" sz="1450" spc="-20">
                <a:latin typeface="Times New Roman"/>
                <a:cs typeface="Times New Roman"/>
              </a:rPr>
              <a:t>floor. </a:t>
            </a:r>
            <a:r>
              <a:rPr dirty="0" sz="1450" spc="-45">
                <a:latin typeface="Times New Roman"/>
                <a:cs typeface="Times New Roman"/>
              </a:rPr>
              <a:t>"You </a:t>
            </a:r>
            <a:r>
              <a:rPr dirty="0" sz="1450" spc="-5">
                <a:latin typeface="Times New Roman"/>
                <a:cs typeface="Times New Roman"/>
              </a:rPr>
              <a:t>don't </a:t>
            </a:r>
            <a:r>
              <a:rPr dirty="0" sz="1450" spc="-10">
                <a:latin typeface="Times New Roman"/>
                <a:cs typeface="Times New Roman"/>
              </a:rPr>
              <a:t>settle an insult with</a:t>
            </a:r>
            <a:r>
              <a:rPr dirty="0" sz="1450" spc="100">
                <a:latin typeface="Times New Roman"/>
                <a:cs typeface="Times New Roman"/>
              </a:rPr>
              <a:t> </a:t>
            </a:r>
            <a:r>
              <a:rPr dirty="0" sz="1450" spc="-20">
                <a:latin typeface="Times New Roman"/>
                <a:cs typeface="Times New Roman"/>
              </a:rPr>
              <a:t>money."</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Aboguin and the doctor stood face to face, heaping each other with  undeserved insults. Never in their lives, even in </a:t>
            </a:r>
            <a:r>
              <a:rPr dirty="0" sz="1450" spc="-5">
                <a:latin typeface="Times New Roman"/>
                <a:cs typeface="Times New Roman"/>
              </a:rPr>
              <a:t>a </a:t>
            </a:r>
            <a:r>
              <a:rPr dirty="0" sz="1450" spc="-25">
                <a:latin typeface="Times New Roman"/>
                <a:cs typeface="Times New Roman"/>
              </a:rPr>
              <a:t>frenzy, </a:t>
            </a:r>
            <a:r>
              <a:rPr dirty="0" sz="1450" spc="-10">
                <a:latin typeface="Times New Roman"/>
                <a:cs typeface="Times New Roman"/>
              </a:rPr>
              <a:t>had they said so  much that was unjust and cruel and absurd. In both the selfishness </a:t>
            </a:r>
            <a:r>
              <a:rPr dirty="0" sz="1450" spc="-5">
                <a:latin typeface="Times New Roman"/>
                <a:cs typeface="Times New Roman"/>
              </a:rPr>
              <a:t>of </a:t>
            </a:r>
            <a:r>
              <a:rPr dirty="0" sz="1450" spc="-10">
                <a:latin typeface="Times New Roman"/>
                <a:cs typeface="Times New Roman"/>
              </a:rPr>
              <a:t>the  unhappy is violently manifest. Unhappy men are selfish, wicked, unjust, and  less able to understand each other than fools. Unhappiness does </a:t>
            </a:r>
            <a:r>
              <a:rPr dirty="0" sz="1450" spc="-5">
                <a:latin typeface="Times New Roman"/>
                <a:cs typeface="Times New Roman"/>
              </a:rPr>
              <a:t>not </a:t>
            </a:r>
            <a:r>
              <a:rPr dirty="0" sz="1450" spc="-10">
                <a:latin typeface="Times New Roman"/>
                <a:cs typeface="Times New Roman"/>
              </a:rPr>
              <a:t>unite  people, </a:t>
            </a:r>
            <a:r>
              <a:rPr dirty="0" sz="1450" spc="-5">
                <a:latin typeface="Times New Roman"/>
                <a:cs typeface="Times New Roman"/>
              </a:rPr>
              <a:t>but </a:t>
            </a:r>
            <a:r>
              <a:rPr dirty="0" sz="1450" spc="-10">
                <a:latin typeface="Times New Roman"/>
                <a:cs typeface="Times New Roman"/>
              </a:rPr>
              <a:t>separates them; and just where </a:t>
            </a:r>
            <a:r>
              <a:rPr dirty="0" sz="1450" spc="-5">
                <a:latin typeface="Times New Roman"/>
                <a:cs typeface="Times New Roman"/>
              </a:rPr>
              <a:t>one </a:t>
            </a:r>
            <a:r>
              <a:rPr dirty="0" sz="1450" spc="-10">
                <a:latin typeface="Times New Roman"/>
                <a:cs typeface="Times New Roman"/>
              </a:rPr>
              <a:t>would imagine that people  should </a:t>
            </a:r>
            <a:r>
              <a:rPr dirty="0" sz="1450" spc="-5">
                <a:latin typeface="Times New Roman"/>
                <a:cs typeface="Times New Roman"/>
              </a:rPr>
              <a:t>be </a:t>
            </a:r>
            <a:r>
              <a:rPr dirty="0" sz="1450" spc="-10">
                <a:latin typeface="Times New Roman"/>
                <a:cs typeface="Times New Roman"/>
              </a:rPr>
              <a:t>united </a:t>
            </a:r>
            <a:r>
              <a:rPr dirty="0" sz="1450" spc="-5">
                <a:latin typeface="Times New Roman"/>
                <a:cs typeface="Times New Roman"/>
              </a:rPr>
              <a:t>by </a:t>
            </a:r>
            <a:r>
              <a:rPr dirty="0" sz="1450" spc="-10">
                <a:latin typeface="Times New Roman"/>
                <a:cs typeface="Times New Roman"/>
              </a:rPr>
              <a:t>the community </a:t>
            </a:r>
            <a:r>
              <a:rPr dirty="0" sz="1450" spc="-5">
                <a:latin typeface="Times New Roman"/>
                <a:cs typeface="Times New Roman"/>
              </a:rPr>
              <a:t>of </a:t>
            </a:r>
            <a:r>
              <a:rPr dirty="0" sz="1450" spc="-10">
                <a:latin typeface="Times New Roman"/>
                <a:cs typeface="Times New Roman"/>
              </a:rPr>
              <a:t>grief, there is more injustice and cruelty  </a:t>
            </a:r>
            <a:r>
              <a:rPr dirty="0" sz="1450" spc="-5">
                <a:latin typeface="Times New Roman"/>
                <a:cs typeface="Times New Roman"/>
              </a:rPr>
              <a:t>done </a:t>
            </a:r>
            <a:r>
              <a:rPr dirty="0" sz="1450" spc="-10">
                <a:latin typeface="Times New Roman"/>
                <a:cs typeface="Times New Roman"/>
              </a:rPr>
              <a:t>than among the comparatively</a:t>
            </a:r>
            <a:r>
              <a:rPr dirty="0" sz="1450" spc="10">
                <a:latin typeface="Times New Roman"/>
                <a:cs typeface="Times New Roman"/>
              </a:rPr>
              <a:t> </a:t>
            </a:r>
            <a:r>
              <a:rPr dirty="0" sz="1450" spc="-10">
                <a:latin typeface="Times New Roman"/>
                <a:cs typeface="Times New Roman"/>
              </a:rPr>
              <a:t>contented.</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"Send me home, please," the doctor cried, </a:t>
            </a:r>
            <a:r>
              <a:rPr dirty="0" sz="1450" spc="-5">
                <a:latin typeface="Times New Roman"/>
                <a:cs typeface="Times New Roman"/>
              </a:rPr>
              <a:t>out of</a:t>
            </a:r>
            <a:r>
              <a:rPr dirty="0" sz="1450" spc="40">
                <a:latin typeface="Times New Roman"/>
                <a:cs typeface="Times New Roman"/>
              </a:rPr>
              <a:t> </a:t>
            </a:r>
            <a:r>
              <a:rPr dirty="0" sz="1450" spc="-10">
                <a:latin typeface="Times New Roman"/>
                <a:cs typeface="Times New Roman"/>
              </a:rPr>
              <a:t>breath.</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Aboguin rang the bell </a:t>
            </a:r>
            <a:r>
              <a:rPr dirty="0" sz="1450" spc="-20">
                <a:latin typeface="Times New Roman"/>
                <a:cs typeface="Times New Roman"/>
              </a:rPr>
              <a:t>violently. </a:t>
            </a:r>
            <a:r>
              <a:rPr dirty="0" sz="1450" spc="-10">
                <a:latin typeface="Times New Roman"/>
                <a:cs typeface="Times New Roman"/>
              </a:rPr>
              <a:t>Nobody came. He rang once more; then  flung the bell angrily to the </a:t>
            </a:r>
            <a:r>
              <a:rPr dirty="0" sz="1450" spc="-20">
                <a:latin typeface="Times New Roman"/>
                <a:cs typeface="Times New Roman"/>
              </a:rPr>
              <a:t>floor. </a:t>
            </a:r>
            <a:r>
              <a:rPr dirty="0" sz="1450" spc="-10">
                <a:latin typeface="Times New Roman"/>
                <a:cs typeface="Times New Roman"/>
              </a:rPr>
              <a:t>It struck dully </a:t>
            </a:r>
            <a:r>
              <a:rPr dirty="0" sz="1450" spc="-5">
                <a:latin typeface="Times New Roman"/>
                <a:cs typeface="Times New Roman"/>
              </a:rPr>
              <a:t>on </a:t>
            </a:r>
            <a:r>
              <a:rPr dirty="0" sz="1450" spc="-10">
                <a:latin typeface="Times New Roman"/>
                <a:cs typeface="Times New Roman"/>
              </a:rPr>
              <a:t>the carpet and gave </a:t>
            </a:r>
            <a:r>
              <a:rPr dirty="0" sz="1450" spc="-5">
                <a:latin typeface="Times New Roman"/>
                <a:cs typeface="Times New Roman"/>
              </a:rPr>
              <a:t>out a  </a:t>
            </a:r>
            <a:r>
              <a:rPr dirty="0" sz="1450" spc="-10">
                <a:latin typeface="Times New Roman"/>
                <a:cs typeface="Times New Roman"/>
              </a:rPr>
              <a:t>mournful sound like </a:t>
            </a:r>
            <a:r>
              <a:rPr dirty="0" sz="1450" spc="-5">
                <a:latin typeface="Times New Roman"/>
                <a:cs typeface="Times New Roman"/>
              </a:rPr>
              <a:t>a </a:t>
            </a:r>
            <a:r>
              <a:rPr dirty="0" sz="1450" spc="-10">
                <a:latin typeface="Times New Roman"/>
                <a:cs typeface="Times New Roman"/>
              </a:rPr>
              <a:t>death-moan. The footman</a:t>
            </a:r>
            <a:r>
              <a:rPr dirty="0" sz="1450" spc="30">
                <a:latin typeface="Times New Roman"/>
                <a:cs typeface="Times New Roman"/>
              </a:rPr>
              <a:t> </a:t>
            </a:r>
            <a:r>
              <a:rPr dirty="0" sz="1450" spc="-10">
                <a:latin typeface="Times New Roman"/>
                <a:cs typeface="Times New Roman"/>
              </a:rPr>
              <a:t>appeared.</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"Where have </a:t>
            </a:r>
            <a:r>
              <a:rPr dirty="0" sz="1450" spc="-5">
                <a:latin typeface="Times New Roman"/>
                <a:cs typeface="Times New Roman"/>
              </a:rPr>
              <a:t>you </a:t>
            </a:r>
            <a:r>
              <a:rPr dirty="0" sz="1450" spc="-10">
                <a:latin typeface="Times New Roman"/>
                <a:cs typeface="Times New Roman"/>
              </a:rPr>
              <a:t>been hiding, damn you?" The master sprang </a:t>
            </a:r>
            <a:r>
              <a:rPr dirty="0" sz="1450" spc="-5">
                <a:latin typeface="Times New Roman"/>
                <a:cs typeface="Times New Roman"/>
              </a:rPr>
              <a:t>upon </a:t>
            </a:r>
            <a:r>
              <a:rPr dirty="0" sz="1450" spc="-10">
                <a:latin typeface="Times New Roman"/>
                <a:cs typeface="Times New Roman"/>
              </a:rPr>
              <a:t>him  with clenched fists. "Where have </a:t>
            </a:r>
            <a:r>
              <a:rPr dirty="0" sz="1450" spc="-5">
                <a:latin typeface="Times New Roman"/>
                <a:cs typeface="Times New Roman"/>
              </a:rPr>
              <a:t>you </a:t>
            </a:r>
            <a:r>
              <a:rPr dirty="0" sz="1450" spc="-10">
                <a:latin typeface="Times New Roman"/>
                <a:cs typeface="Times New Roman"/>
              </a:rPr>
              <a:t>been just now? Go away and tell them to  said the carriage round for this gentleman, and get the brougham ready for me.  </a:t>
            </a:r>
            <a:r>
              <a:rPr dirty="0" sz="1450" spc="-30">
                <a:latin typeface="Times New Roman"/>
                <a:cs typeface="Times New Roman"/>
              </a:rPr>
              <a:t>Wait," </a:t>
            </a:r>
            <a:r>
              <a:rPr dirty="0" sz="1450" spc="-5">
                <a:latin typeface="Times New Roman"/>
                <a:cs typeface="Times New Roman"/>
              </a:rPr>
              <a:t>he </a:t>
            </a:r>
            <a:r>
              <a:rPr dirty="0" sz="1450" spc="-10">
                <a:latin typeface="Times New Roman"/>
                <a:cs typeface="Times New Roman"/>
              </a:rPr>
              <a:t>called </a:t>
            </a:r>
            <a:r>
              <a:rPr dirty="0" sz="1450" spc="-5">
                <a:latin typeface="Times New Roman"/>
                <a:cs typeface="Times New Roman"/>
              </a:rPr>
              <a:t>out </a:t>
            </a:r>
            <a:r>
              <a:rPr dirty="0" sz="1450" spc="-10">
                <a:latin typeface="Times New Roman"/>
                <a:cs typeface="Times New Roman"/>
              </a:rPr>
              <a:t>as the footman turned to </a:t>
            </a:r>
            <a:r>
              <a:rPr dirty="0" sz="1450" spc="-5">
                <a:latin typeface="Times New Roman"/>
                <a:cs typeface="Times New Roman"/>
              </a:rPr>
              <a:t>go. </a:t>
            </a:r>
            <a:r>
              <a:rPr dirty="0" sz="1450" spc="-10">
                <a:latin typeface="Times New Roman"/>
                <a:cs typeface="Times New Roman"/>
              </a:rPr>
              <a:t>"Not </a:t>
            </a:r>
            <a:r>
              <a:rPr dirty="0" sz="1450" spc="-5">
                <a:latin typeface="Times New Roman"/>
                <a:cs typeface="Times New Roman"/>
              </a:rPr>
              <a:t>a </a:t>
            </a:r>
            <a:r>
              <a:rPr dirty="0" sz="1450" spc="-10">
                <a:latin typeface="Times New Roman"/>
                <a:cs typeface="Times New Roman"/>
              </a:rPr>
              <a:t>single traitor remains  </a:t>
            </a:r>
            <a:r>
              <a:rPr dirty="0" sz="1450" spc="-20">
                <a:latin typeface="Times New Roman"/>
                <a:cs typeface="Times New Roman"/>
              </a:rPr>
              <a:t>to-morrow. </a:t>
            </a:r>
            <a:r>
              <a:rPr dirty="0" sz="1450" spc="-10">
                <a:latin typeface="Times New Roman"/>
                <a:cs typeface="Times New Roman"/>
              </a:rPr>
              <a:t>Pack </a:t>
            </a:r>
            <a:r>
              <a:rPr dirty="0" sz="1450" spc="-15">
                <a:latin typeface="Times New Roman"/>
                <a:cs typeface="Times New Roman"/>
              </a:rPr>
              <a:t>off </a:t>
            </a:r>
            <a:r>
              <a:rPr dirty="0" sz="1450" spc="-10">
                <a:latin typeface="Times New Roman"/>
                <a:cs typeface="Times New Roman"/>
              </a:rPr>
              <a:t>all </a:t>
            </a:r>
            <a:r>
              <a:rPr dirty="0" sz="1450" spc="-5">
                <a:latin typeface="Times New Roman"/>
                <a:cs typeface="Times New Roman"/>
              </a:rPr>
              <a:t>of you! I </a:t>
            </a:r>
            <a:r>
              <a:rPr dirty="0" sz="1450" spc="-10">
                <a:latin typeface="Times New Roman"/>
                <a:cs typeface="Times New Roman"/>
              </a:rPr>
              <a:t>will engage new ones </a:t>
            </a:r>
            <a:r>
              <a:rPr dirty="0" sz="1450" spc="-5">
                <a:latin typeface="Times New Roman"/>
                <a:cs typeface="Times New Roman"/>
              </a:rPr>
              <a:t>...</a:t>
            </a:r>
            <a:r>
              <a:rPr dirty="0" sz="1450" spc="70">
                <a:latin typeface="Times New Roman"/>
                <a:cs typeface="Times New Roman"/>
              </a:rPr>
              <a:t> </a:t>
            </a:r>
            <a:r>
              <a:rPr dirty="0" sz="1450" spc="-10">
                <a:latin typeface="Times New Roman"/>
                <a:cs typeface="Times New Roman"/>
              </a:rPr>
              <a:t>Rabble!"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While they waited Aboguin and the doctor were silent. Already the  expression</a:t>
            </a:r>
            <a:r>
              <a:rPr dirty="0" sz="1450" spc="125">
                <a:latin typeface="Times New Roman"/>
                <a:cs typeface="Times New Roman"/>
              </a:rPr>
              <a:t> </a:t>
            </a:r>
            <a:r>
              <a:rPr dirty="0" sz="1450" spc="-5">
                <a:latin typeface="Times New Roman"/>
                <a:cs typeface="Times New Roman"/>
              </a:rPr>
              <a:t>of</a:t>
            </a:r>
            <a:r>
              <a:rPr dirty="0" sz="1450" spc="130">
                <a:latin typeface="Times New Roman"/>
                <a:cs typeface="Times New Roman"/>
              </a:rPr>
              <a:t> </a:t>
            </a:r>
            <a:r>
              <a:rPr dirty="0" sz="1450" spc="-10">
                <a:latin typeface="Times New Roman"/>
                <a:cs typeface="Times New Roman"/>
              </a:rPr>
              <a:t>satisfaction</a:t>
            </a:r>
            <a:r>
              <a:rPr dirty="0" sz="1450" spc="130">
                <a:latin typeface="Times New Roman"/>
                <a:cs typeface="Times New Roman"/>
              </a:rPr>
              <a:t> </a:t>
            </a:r>
            <a:r>
              <a:rPr dirty="0" sz="1450" spc="-10">
                <a:latin typeface="Times New Roman"/>
                <a:cs typeface="Times New Roman"/>
              </a:rPr>
              <a:t>and</a:t>
            </a:r>
            <a:r>
              <a:rPr dirty="0" sz="1450" spc="125">
                <a:latin typeface="Times New Roman"/>
                <a:cs typeface="Times New Roman"/>
              </a:rPr>
              <a:t> </a:t>
            </a:r>
            <a:r>
              <a:rPr dirty="0" sz="1450" spc="-10">
                <a:latin typeface="Times New Roman"/>
                <a:cs typeface="Times New Roman"/>
              </a:rPr>
              <a:t>the</a:t>
            </a:r>
            <a:r>
              <a:rPr dirty="0" sz="1450" spc="130">
                <a:latin typeface="Times New Roman"/>
                <a:cs typeface="Times New Roman"/>
              </a:rPr>
              <a:t> </a:t>
            </a:r>
            <a:r>
              <a:rPr dirty="0" sz="1450" spc="-10">
                <a:latin typeface="Times New Roman"/>
                <a:cs typeface="Times New Roman"/>
              </a:rPr>
              <a:t>subtle</a:t>
            </a:r>
            <a:r>
              <a:rPr dirty="0" sz="1450" spc="130">
                <a:latin typeface="Times New Roman"/>
                <a:cs typeface="Times New Roman"/>
              </a:rPr>
              <a:t> </a:t>
            </a:r>
            <a:r>
              <a:rPr dirty="0" sz="1450" spc="-10">
                <a:latin typeface="Times New Roman"/>
                <a:cs typeface="Times New Roman"/>
              </a:rPr>
              <a:t>elegance</a:t>
            </a:r>
            <a:r>
              <a:rPr dirty="0" sz="1450" spc="125">
                <a:latin typeface="Times New Roman"/>
                <a:cs typeface="Times New Roman"/>
              </a:rPr>
              <a:t> </a:t>
            </a:r>
            <a:r>
              <a:rPr dirty="0" sz="1450" spc="-10">
                <a:latin typeface="Times New Roman"/>
                <a:cs typeface="Times New Roman"/>
              </a:rPr>
              <a:t>had</a:t>
            </a:r>
            <a:r>
              <a:rPr dirty="0" sz="1450" spc="130">
                <a:latin typeface="Times New Roman"/>
                <a:cs typeface="Times New Roman"/>
              </a:rPr>
              <a:t> </a:t>
            </a:r>
            <a:r>
              <a:rPr dirty="0" sz="1450" spc="-10">
                <a:latin typeface="Times New Roman"/>
                <a:cs typeface="Times New Roman"/>
              </a:rPr>
              <a:t>returned</a:t>
            </a:r>
            <a:r>
              <a:rPr dirty="0" sz="1450" spc="130">
                <a:latin typeface="Times New Roman"/>
                <a:cs typeface="Times New Roman"/>
              </a:rPr>
              <a:t> </a:t>
            </a:r>
            <a:r>
              <a:rPr dirty="0" sz="1450" spc="-10">
                <a:latin typeface="Times New Roman"/>
                <a:cs typeface="Times New Roman"/>
              </a:rPr>
              <a:t>to</a:t>
            </a:r>
            <a:r>
              <a:rPr dirty="0" sz="1450" spc="125">
                <a:latin typeface="Times New Roman"/>
                <a:cs typeface="Times New Roman"/>
              </a:rPr>
              <a:t> </a:t>
            </a:r>
            <a:r>
              <a:rPr dirty="0" sz="1450" spc="-10">
                <a:latin typeface="Times New Roman"/>
                <a:cs typeface="Times New Roman"/>
              </a:rPr>
              <a:t>the</a:t>
            </a:r>
            <a:r>
              <a:rPr dirty="0" sz="1450" spc="130">
                <a:latin typeface="Times New Roman"/>
                <a:cs typeface="Times New Roman"/>
              </a:rPr>
              <a:t> </a:t>
            </a:r>
            <a:r>
              <a:rPr dirty="0" sz="1450" spc="-20">
                <a:latin typeface="Times New Roman"/>
                <a:cs typeface="Times New Roman"/>
              </a:rPr>
              <a:t>former.</a:t>
            </a:r>
            <a:endParaRPr sz="1450">
              <a:latin typeface="Times New Roman"/>
              <a:cs typeface="Times New Roman"/>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710" cy="4926965"/>
          </a:xfrm>
          <a:prstGeom prst="rect">
            <a:avLst/>
          </a:prstGeom>
        </p:spPr>
        <p:txBody>
          <a:bodyPr wrap="square" lIns="0" tIns="13335" rIns="0" bIns="0" rtlCol="0" vert="horz">
            <a:spAutoFit/>
          </a:bodyPr>
          <a:lstStyle/>
          <a:p>
            <a:pPr algn="just" marL="12700" marR="8890">
              <a:lnSpc>
                <a:spcPct val="99200"/>
              </a:lnSpc>
              <a:spcBef>
                <a:spcPts val="105"/>
              </a:spcBef>
            </a:pPr>
            <a:r>
              <a:rPr dirty="0" sz="1450" spc="-10">
                <a:latin typeface="Times New Roman"/>
                <a:cs typeface="Times New Roman"/>
              </a:rPr>
              <a:t>He paced the drawing-room, shook his head elegantly and evidently was  planning something. His anger was </a:t>
            </a:r>
            <a:r>
              <a:rPr dirty="0" sz="1450" spc="-5">
                <a:latin typeface="Times New Roman"/>
                <a:cs typeface="Times New Roman"/>
              </a:rPr>
              <a:t>not </a:t>
            </a:r>
            <a:r>
              <a:rPr dirty="0" sz="1450" spc="-10">
                <a:latin typeface="Times New Roman"/>
                <a:cs typeface="Times New Roman"/>
              </a:rPr>
              <a:t>yet cool, </a:t>
            </a:r>
            <a:r>
              <a:rPr dirty="0" sz="1450" spc="-5">
                <a:latin typeface="Times New Roman"/>
                <a:cs typeface="Times New Roman"/>
              </a:rPr>
              <a:t>but he </a:t>
            </a:r>
            <a:r>
              <a:rPr dirty="0" sz="1450" spc="-10">
                <a:latin typeface="Times New Roman"/>
                <a:cs typeface="Times New Roman"/>
              </a:rPr>
              <a:t>tried to make as if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notice his </a:t>
            </a:r>
            <a:r>
              <a:rPr dirty="0" sz="1450" spc="-20">
                <a:latin typeface="Times New Roman"/>
                <a:cs typeface="Times New Roman"/>
              </a:rPr>
              <a:t>enemy.... </a:t>
            </a:r>
            <a:r>
              <a:rPr dirty="0" sz="1450" spc="-10">
                <a:latin typeface="Times New Roman"/>
                <a:cs typeface="Times New Roman"/>
              </a:rPr>
              <a:t>The doctor stood with </a:t>
            </a:r>
            <a:r>
              <a:rPr dirty="0" sz="1450" spc="-5">
                <a:latin typeface="Times New Roman"/>
                <a:cs typeface="Times New Roman"/>
              </a:rPr>
              <a:t>one </a:t>
            </a:r>
            <a:r>
              <a:rPr dirty="0" sz="1450" spc="-10">
                <a:latin typeface="Times New Roman"/>
                <a:cs typeface="Times New Roman"/>
              </a:rPr>
              <a:t>hand </a:t>
            </a:r>
            <a:r>
              <a:rPr dirty="0" sz="1450" spc="-5">
                <a:latin typeface="Times New Roman"/>
                <a:cs typeface="Times New Roman"/>
              </a:rPr>
              <a:t>on </a:t>
            </a:r>
            <a:r>
              <a:rPr dirty="0" sz="1450" spc="-10">
                <a:latin typeface="Times New Roman"/>
                <a:cs typeface="Times New Roman"/>
              </a:rPr>
              <a:t>the edge </a:t>
            </a:r>
            <a:r>
              <a:rPr dirty="0" sz="1450" spc="-5">
                <a:latin typeface="Times New Roman"/>
                <a:cs typeface="Times New Roman"/>
              </a:rPr>
              <a:t>of </a:t>
            </a:r>
            <a:r>
              <a:rPr dirty="0" sz="1450" spc="-10">
                <a:latin typeface="Times New Roman"/>
                <a:cs typeface="Times New Roman"/>
              </a:rPr>
              <a:t>the  table, looking at Aboguin with that deep, rather cynical, ugly contempt with  which only grief and an unjust </a:t>
            </a:r>
            <a:r>
              <a:rPr dirty="0" sz="1450" spc="-5">
                <a:latin typeface="Times New Roman"/>
                <a:cs typeface="Times New Roman"/>
              </a:rPr>
              <a:t>lot </a:t>
            </a:r>
            <a:r>
              <a:rPr dirty="0" sz="1450" spc="-10">
                <a:latin typeface="Times New Roman"/>
                <a:cs typeface="Times New Roman"/>
              </a:rPr>
              <a:t>can </a:t>
            </a:r>
            <a:r>
              <a:rPr dirty="0" sz="1450" spc="-5">
                <a:latin typeface="Times New Roman"/>
                <a:cs typeface="Times New Roman"/>
              </a:rPr>
              <a:t>look, </a:t>
            </a:r>
            <a:r>
              <a:rPr dirty="0" sz="1450" spc="-10">
                <a:latin typeface="Times New Roman"/>
                <a:cs typeface="Times New Roman"/>
              </a:rPr>
              <a:t>when they see satiety and  elegance before</a:t>
            </a:r>
            <a:r>
              <a:rPr dirty="0" sz="1450" spc="-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A little </a:t>
            </a:r>
            <a:r>
              <a:rPr dirty="0" sz="1450" spc="-20">
                <a:latin typeface="Times New Roman"/>
                <a:cs typeface="Times New Roman"/>
              </a:rPr>
              <a:t>later, </a:t>
            </a:r>
            <a:r>
              <a:rPr dirty="0" sz="1450" spc="-10">
                <a:latin typeface="Times New Roman"/>
                <a:cs typeface="Times New Roman"/>
              </a:rPr>
              <a:t>when the doctor took his seat in the carriage and drove </a:t>
            </a:r>
            <a:r>
              <a:rPr dirty="0" sz="1450" spc="-30">
                <a:latin typeface="Times New Roman"/>
                <a:cs typeface="Times New Roman"/>
              </a:rPr>
              <a:t>away,  </a:t>
            </a:r>
            <a:r>
              <a:rPr dirty="0" sz="1450" spc="-10">
                <a:latin typeface="Times New Roman"/>
                <a:cs typeface="Times New Roman"/>
              </a:rPr>
              <a:t>his eyes still glanced </a:t>
            </a:r>
            <a:r>
              <a:rPr dirty="0" sz="1450" spc="-15">
                <a:latin typeface="Times New Roman"/>
                <a:cs typeface="Times New Roman"/>
              </a:rPr>
              <a:t>contemptuously. </a:t>
            </a:r>
            <a:r>
              <a:rPr dirty="0" sz="1450" spc="-10">
                <a:latin typeface="Times New Roman"/>
                <a:cs typeface="Times New Roman"/>
              </a:rPr>
              <a:t>It was dark, much darker than an </a:t>
            </a:r>
            <a:r>
              <a:rPr dirty="0" sz="1450" spc="-5">
                <a:latin typeface="Times New Roman"/>
                <a:cs typeface="Times New Roman"/>
              </a:rPr>
              <a:t>hour  </a:t>
            </a:r>
            <a:r>
              <a:rPr dirty="0" sz="1450" spc="-10">
                <a:latin typeface="Times New Roman"/>
                <a:cs typeface="Times New Roman"/>
              </a:rPr>
              <a:t>ago. The red half-moon had now disappeared behind the little hill, and the  clouds which watched it lay in dark spots round the stars. The brougham with  the red lamps began to rattle </a:t>
            </a:r>
            <a:r>
              <a:rPr dirty="0" sz="1450" spc="-5">
                <a:latin typeface="Times New Roman"/>
                <a:cs typeface="Times New Roman"/>
              </a:rPr>
              <a:t>on </a:t>
            </a:r>
            <a:r>
              <a:rPr dirty="0" sz="1450" spc="-10">
                <a:latin typeface="Times New Roman"/>
                <a:cs typeface="Times New Roman"/>
              </a:rPr>
              <a:t>the road and passed the </a:t>
            </a:r>
            <a:r>
              <a:rPr dirty="0" sz="1450" spc="-20">
                <a:latin typeface="Times New Roman"/>
                <a:cs typeface="Times New Roman"/>
              </a:rPr>
              <a:t>doctor. </a:t>
            </a:r>
            <a:r>
              <a:rPr dirty="0" sz="1450" spc="-10">
                <a:latin typeface="Times New Roman"/>
                <a:cs typeface="Times New Roman"/>
              </a:rPr>
              <a:t>It was Aboguin  </a:t>
            </a:r>
            <a:r>
              <a:rPr dirty="0" sz="1450" spc="-5">
                <a:latin typeface="Times New Roman"/>
                <a:cs typeface="Times New Roman"/>
              </a:rPr>
              <a:t>on </a:t>
            </a:r>
            <a:r>
              <a:rPr dirty="0" sz="1450" spc="-10">
                <a:latin typeface="Times New Roman"/>
                <a:cs typeface="Times New Roman"/>
              </a:rPr>
              <a:t>his way to protest, to commit all manner </a:t>
            </a:r>
            <a:r>
              <a:rPr dirty="0" sz="1450" spc="-5">
                <a:latin typeface="Times New Roman"/>
                <a:cs typeface="Times New Roman"/>
              </a:rPr>
              <a:t>of</a:t>
            </a:r>
            <a:r>
              <a:rPr dirty="0" sz="1450" spc="35">
                <a:latin typeface="Times New Roman"/>
                <a:cs typeface="Times New Roman"/>
              </a:rPr>
              <a:t> </a:t>
            </a:r>
            <a:r>
              <a:rPr dirty="0" sz="1450" spc="-25">
                <a:latin typeface="Times New Roman"/>
                <a:cs typeface="Times New Roman"/>
              </a:rPr>
              <a:t>folly.</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All the way the doctor </a:t>
            </a:r>
            <a:r>
              <a:rPr dirty="0" sz="1450" spc="-5">
                <a:latin typeface="Times New Roman"/>
                <a:cs typeface="Times New Roman"/>
              </a:rPr>
              <a:t>thought not of </a:t>
            </a:r>
            <a:r>
              <a:rPr dirty="0" sz="1450" spc="-10">
                <a:latin typeface="Times New Roman"/>
                <a:cs typeface="Times New Roman"/>
              </a:rPr>
              <a:t>his wife </a:t>
            </a:r>
            <a:r>
              <a:rPr dirty="0" sz="1450" spc="-5">
                <a:latin typeface="Times New Roman"/>
                <a:cs typeface="Times New Roman"/>
              </a:rPr>
              <a:t>or </a:t>
            </a:r>
            <a:r>
              <a:rPr dirty="0" sz="1450" spc="-20">
                <a:latin typeface="Times New Roman"/>
                <a:cs typeface="Times New Roman"/>
              </a:rPr>
              <a:t>Andrey, </a:t>
            </a:r>
            <a:r>
              <a:rPr dirty="0" sz="1450" spc="-5">
                <a:latin typeface="Times New Roman"/>
                <a:cs typeface="Times New Roman"/>
              </a:rPr>
              <a:t>but </a:t>
            </a:r>
            <a:r>
              <a:rPr dirty="0" sz="1450" spc="-10">
                <a:latin typeface="Times New Roman"/>
                <a:cs typeface="Times New Roman"/>
              </a:rPr>
              <a:t>only </a:t>
            </a:r>
            <a:r>
              <a:rPr dirty="0" sz="1450" spc="-5">
                <a:latin typeface="Times New Roman"/>
                <a:cs typeface="Times New Roman"/>
              </a:rPr>
              <a:t>of  </a:t>
            </a:r>
            <a:r>
              <a:rPr dirty="0" sz="1450" spc="-10">
                <a:latin typeface="Times New Roman"/>
                <a:cs typeface="Times New Roman"/>
              </a:rPr>
              <a:t>Aboguin and those who lived in the house </a:t>
            </a:r>
            <a:r>
              <a:rPr dirty="0" sz="1450" spc="-5">
                <a:latin typeface="Times New Roman"/>
                <a:cs typeface="Times New Roman"/>
              </a:rPr>
              <a:t>he </a:t>
            </a:r>
            <a:r>
              <a:rPr dirty="0" sz="1450" spc="-10">
                <a:latin typeface="Times New Roman"/>
                <a:cs typeface="Times New Roman"/>
              </a:rPr>
              <a:t>just left. His thoughts were  unjust, inhuman, and cruel. He passed sentence </a:t>
            </a:r>
            <a:r>
              <a:rPr dirty="0" sz="1450" spc="-5">
                <a:latin typeface="Times New Roman"/>
                <a:cs typeface="Times New Roman"/>
              </a:rPr>
              <a:t>on </a:t>
            </a:r>
            <a:r>
              <a:rPr dirty="0" sz="1450" spc="-10">
                <a:latin typeface="Times New Roman"/>
                <a:cs typeface="Times New Roman"/>
              </a:rPr>
              <a:t>Aboguin, his wife,  </a:t>
            </a:r>
            <a:r>
              <a:rPr dirty="0" sz="1450" spc="-15">
                <a:latin typeface="Times New Roman"/>
                <a:cs typeface="Times New Roman"/>
              </a:rPr>
              <a:t>Papchinsky, </a:t>
            </a:r>
            <a:r>
              <a:rPr dirty="0" sz="1450" spc="-10">
                <a:latin typeface="Times New Roman"/>
                <a:cs typeface="Times New Roman"/>
              </a:rPr>
              <a:t>and all those who live in rosy semi-darkness and smell </a:t>
            </a:r>
            <a:r>
              <a:rPr dirty="0" sz="1450" spc="-5">
                <a:latin typeface="Times New Roman"/>
                <a:cs typeface="Times New Roman"/>
              </a:rPr>
              <a:t>of </a:t>
            </a:r>
            <a:r>
              <a:rPr dirty="0" sz="1450" spc="-10">
                <a:latin typeface="Times New Roman"/>
                <a:cs typeface="Times New Roman"/>
              </a:rPr>
              <a:t>scent.  All the way </a:t>
            </a:r>
            <a:r>
              <a:rPr dirty="0" sz="1450" spc="-5">
                <a:latin typeface="Times New Roman"/>
                <a:cs typeface="Times New Roman"/>
              </a:rPr>
              <a:t>he </a:t>
            </a:r>
            <a:r>
              <a:rPr dirty="0" sz="1450" spc="-10">
                <a:latin typeface="Times New Roman"/>
                <a:cs typeface="Times New Roman"/>
              </a:rPr>
              <a:t>hated them, and his heart ached with his contempt for them.  The conviction </a:t>
            </a:r>
            <a:r>
              <a:rPr dirty="0" sz="1450" spc="-5">
                <a:latin typeface="Times New Roman"/>
                <a:cs typeface="Times New Roman"/>
              </a:rPr>
              <a:t>he </a:t>
            </a:r>
            <a:r>
              <a:rPr dirty="0" sz="1450" spc="-10">
                <a:latin typeface="Times New Roman"/>
                <a:cs typeface="Times New Roman"/>
              </a:rPr>
              <a:t>formed about them would last his life</a:t>
            </a:r>
            <a:r>
              <a:rPr dirty="0" sz="1450" spc="45">
                <a:latin typeface="Times New Roman"/>
                <a:cs typeface="Times New Roman"/>
              </a:rPr>
              <a:t> </a:t>
            </a:r>
            <a:r>
              <a:rPr dirty="0" sz="1450" spc="-5">
                <a:latin typeface="Times New Roman"/>
                <a:cs typeface="Times New Roman"/>
              </a:rPr>
              <a:t>long.</a:t>
            </a:r>
            <a:endParaRPr sz="1450">
              <a:latin typeface="Times New Roman"/>
              <a:cs typeface="Times New Roman"/>
            </a:endParaRPr>
          </a:p>
          <a:p>
            <a:pPr algn="just" marL="12700" marR="6985" indent="255904">
              <a:lnSpc>
                <a:spcPts val="1730"/>
              </a:lnSpc>
              <a:spcBef>
                <a:spcPts val="785"/>
              </a:spcBef>
            </a:pPr>
            <a:r>
              <a:rPr dirty="0" sz="1450" spc="-25">
                <a:latin typeface="Times New Roman"/>
                <a:cs typeface="Times New Roman"/>
              </a:rPr>
              <a:t>Time </a:t>
            </a:r>
            <a:r>
              <a:rPr dirty="0" sz="1450" spc="-10">
                <a:latin typeface="Times New Roman"/>
                <a:cs typeface="Times New Roman"/>
              </a:rPr>
              <a:t>will pass and Kirilov's </a:t>
            </a:r>
            <a:r>
              <a:rPr dirty="0" sz="1450" spc="-20">
                <a:latin typeface="Times New Roman"/>
                <a:cs typeface="Times New Roman"/>
              </a:rPr>
              <a:t>sorrow,</a:t>
            </a:r>
            <a:r>
              <a:rPr dirty="0" sz="1450" spc="320">
                <a:latin typeface="Times New Roman"/>
                <a:cs typeface="Times New Roman"/>
              </a:rPr>
              <a:t> </a:t>
            </a:r>
            <a:r>
              <a:rPr dirty="0" sz="1450" spc="-5">
                <a:latin typeface="Times New Roman"/>
                <a:cs typeface="Times New Roman"/>
              </a:rPr>
              <a:t>but </a:t>
            </a:r>
            <a:r>
              <a:rPr dirty="0" sz="1450" spc="-10">
                <a:latin typeface="Times New Roman"/>
                <a:cs typeface="Times New Roman"/>
              </a:rPr>
              <a:t>this conviction, unjust and  unworthy </a:t>
            </a:r>
            <a:r>
              <a:rPr dirty="0" sz="1450" spc="-5">
                <a:latin typeface="Times New Roman"/>
                <a:cs typeface="Times New Roman"/>
              </a:rPr>
              <a:t>of </a:t>
            </a:r>
            <a:r>
              <a:rPr dirty="0" sz="1450" spc="-10">
                <a:latin typeface="Times New Roman"/>
                <a:cs typeface="Times New Roman"/>
              </a:rPr>
              <a:t>the human heart, will </a:t>
            </a:r>
            <a:r>
              <a:rPr dirty="0" sz="1450" spc="-5">
                <a:latin typeface="Times New Roman"/>
                <a:cs typeface="Times New Roman"/>
              </a:rPr>
              <a:t>not </a:t>
            </a:r>
            <a:r>
              <a:rPr dirty="0" sz="1450" spc="-10">
                <a:latin typeface="Times New Roman"/>
                <a:cs typeface="Times New Roman"/>
              </a:rPr>
              <a:t>pass, </a:t>
            </a:r>
            <a:r>
              <a:rPr dirty="0" sz="1450" spc="-5">
                <a:latin typeface="Times New Roman"/>
                <a:cs typeface="Times New Roman"/>
              </a:rPr>
              <a:t>but </a:t>
            </a:r>
            <a:r>
              <a:rPr dirty="0" sz="1450" spc="-10">
                <a:latin typeface="Times New Roman"/>
                <a:cs typeface="Times New Roman"/>
              </a:rPr>
              <a:t>will remain in the doctor's  mind until the</a:t>
            </a:r>
            <a:r>
              <a:rPr dirty="0" sz="1450">
                <a:latin typeface="Times New Roman"/>
                <a:cs typeface="Times New Roman"/>
              </a:rPr>
              <a:t> </a:t>
            </a:r>
            <a:r>
              <a:rPr dirty="0" sz="1450" spc="-10">
                <a:latin typeface="Times New Roman"/>
                <a:cs typeface="Times New Roman"/>
              </a:rPr>
              <a:t>grave.</a:t>
            </a:r>
            <a:endParaRPr sz="1450">
              <a:latin typeface="Times New Roman"/>
              <a:cs typeface="Times New Roman"/>
            </a:endParaRPr>
          </a:p>
        </p:txBody>
      </p:sp>
      <p:sp>
        <p:nvSpPr>
          <p:cNvPr id="3" name="object 3"/>
          <p:cNvSpPr txBox="1"/>
          <p:nvPr/>
        </p:nvSpPr>
        <p:spPr>
          <a:xfrm>
            <a:off x="876300" y="6087863"/>
            <a:ext cx="5807075" cy="3949700"/>
          </a:xfrm>
          <a:prstGeom prst="rect">
            <a:avLst/>
          </a:prstGeom>
        </p:spPr>
        <p:txBody>
          <a:bodyPr wrap="square" lIns="0" tIns="11430" rIns="0" bIns="0" rtlCol="0" vert="horz">
            <a:spAutoFit/>
          </a:bodyPr>
          <a:lstStyle/>
          <a:p>
            <a:pPr algn="ctr">
              <a:lnSpc>
                <a:spcPct val="100000"/>
              </a:lnSpc>
              <a:spcBef>
                <a:spcPts val="90"/>
              </a:spcBef>
            </a:pPr>
            <a:r>
              <a:rPr dirty="0" sz="1450" spc="-10" b="1">
                <a:latin typeface="Times New Roman"/>
                <a:cs typeface="Times New Roman"/>
              </a:rPr>
              <a:t>A </a:t>
            </a:r>
            <a:r>
              <a:rPr dirty="0" sz="1450" spc="-15" b="1">
                <a:latin typeface="Times New Roman"/>
                <a:cs typeface="Times New Roman"/>
              </a:rPr>
              <a:t>TRIFLING</a:t>
            </a:r>
            <a:r>
              <a:rPr dirty="0" sz="1450" spc="-85" b="1">
                <a:latin typeface="Times New Roman"/>
                <a:cs typeface="Times New Roman"/>
              </a:rPr>
              <a:t> </a:t>
            </a:r>
            <a:r>
              <a:rPr dirty="0" sz="1450" spc="-15" b="1">
                <a:latin typeface="Times New Roman"/>
                <a:cs typeface="Times New Roman"/>
              </a:rPr>
              <a:t>OCCURRENCE</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Nicolai Ilyich </a:t>
            </a:r>
            <a:r>
              <a:rPr dirty="0" sz="1450" spc="-20">
                <a:latin typeface="Times New Roman"/>
                <a:cs typeface="Times New Roman"/>
              </a:rPr>
              <a:t>Byelyaev,</a:t>
            </a:r>
            <a:r>
              <a:rPr dirty="0" sz="1450" spc="320">
                <a:latin typeface="Times New Roman"/>
                <a:cs typeface="Times New Roman"/>
              </a:rPr>
              <a:t> </a:t>
            </a:r>
            <a:r>
              <a:rPr dirty="0" sz="1450" spc="-5">
                <a:latin typeface="Times New Roman"/>
                <a:cs typeface="Times New Roman"/>
              </a:rPr>
              <a:t>a </a:t>
            </a:r>
            <a:r>
              <a:rPr dirty="0" sz="1450" spc="-10">
                <a:latin typeface="Times New Roman"/>
                <a:cs typeface="Times New Roman"/>
              </a:rPr>
              <a:t>Petersburg landlord, very fond </a:t>
            </a:r>
            <a:r>
              <a:rPr dirty="0" sz="1450" spc="-5">
                <a:latin typeface="Times New Roman"/>
                <a:cs typeface="Times New Roman"/>
              </a:rPr>
              <a:t>of </a:t>
            </a:r>
            <a:r>
              <a:rPr dirty="0" sz="1450" spc="-10">
                <a:latin typeface="Times New Roman"/>
                <a:cs typeface="Times New Roman"/>
              </a:rPr>
              <a:t>the  racecourse, </a:t>
            </a:r>
            <a:r>
              <a:rPr dirty="0" sz="1450" spc="-5">
                <a:latin typeface="Times New Roman"/>
                <a:cs typeface="Times New Roman"/>
              </a:rPr>
              <a:t>a </a:t>
            </a:r>
            <a:r>
              <a:rPr dirty="0" sz="1450" spc="-10">
                <a:latin typeface="Times New Roman"/>
                <a:cs typeface="Times New Roman"/>
              </a:rPr>
              <a:t>well fed, pink </a:t>
            </a:r>
            <a:r>
              <a:rPr dirty="0" sz="1450" spc="-5">
                <a:latin typeface="Times New Roman"/>
                <a:cs typeface="Times New Roman"/>
              </a:rPr>
              <a:t>young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about thirty-two, once called  towards evening </a:t>
            </a:r>
            <a:r>
              <a:rPr dirty="0" sz="1450" spc="-5">
                <a:latin typeface="Times New Roman"/>
                <a:cs typeface="Times New Roman"/>
              </a:rPr>
              <a:t>on </a:t>
            </a:r>
            <a:r>
              <a:rPr dirty="0" sz="1450" spc="-10">
                <a:latin typeface="Times New Roman"/>
                <a:cs typeface="Times New Roman"/>
              </a:rPr>
              <a:t>Madame Irnin—Olga Ivanovna—with whom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liaison, </a:t>
            </a:r>
            <a:r>
              <a:rPr dirty="0" sz="1450" spc="-25">
                <a:latin typeface="Times New Roman"/>
                <a:cs typeface="Times New Roman"/>
              </a:rPr>
              <a:t>or, </a:t>
            </a:r>
            <a:r>
              <a:rPr dirty="0" sz="1450" spc="-10">
                <a:latin typeface="Times New Roman"/>
                <a:cs typeface="Times New Roman"/>
              </a:rPr>
              <a:t>to use his own phrase, spun </a:t>
            </a:r>
            <a:r>
              <a:rPr dirty="0" sz="1450" spc="-5">
                <a:latin typeface="Times New Roman"/>
                <a:cs typeface="Times New Roman"/>
              </a:rPr>
              <a:t>out a </a:t>
            </a:r>
            <a:r>
              <a:rPr dirty="0" sz="1450" spc="-10">
                <a:latin typeface="Times New Roman"/>
                <a:cs typeface="Times New Roman"/>
              </a:rPr>
              <a:t>long and tedious romance. And  indeed the first pages </a:t>
            </a:r>
            <a:r>
              <a:rPr dirty="0" sz="1450" spc="-5">
                <a:latin typeface="Times New Roman"/>
                <a:cs typeface="Times New Roman"/>
              </a:rPr>
              <a:t>of </a:t>
            </a:r>
            <a:r>
              <a:rPr dirty="0" sz="1450" spc="-10">
                <a:latin typeface="Times New Roman"/>
                <a:cs typeface="Times New Roman"/>
              </a:rPr>
              <a:t>this romance, pages </a:t>
            </a:r>
            <a:r>
              <a:rPr dirty="0" sz="1450" spc="-5">
                <a:latin typeface="Times New Roman"/>
                <a:cs typeface="Times New Roman"/>
              </a:rPr>
              <a:t>of </a:t>
            </a:r>
            <a:r>
              <a:rPr dirty="0" sz="1450" spc="-10">
                <a:latin typeface="Times New Roman"/>
                <a:cs typeface="Times New Roman"/>
              </a:rPr>
              <a:t>interest and inspiration, had  been read long ago; now they dragged </a:t>
            </a:r>
            <a:r>
              <a:rPr dirty="0" sz="1450" spc="-5">
                <a:latin typeface="Times New Roman"/>
                <a:cs typeface="Times New Roman"/>
              </a:rPr>
              <a:t>on </a:t>
            </a:r>
            <a:r>
              <a:rPr dirty="0" sz="1450" spc="-10">
                <a:latin typeface="Times New Roman"/>
                <a:cs typeface="Times New Roman"/>
              </a:rPr>
              <a:t>and </a:t>
            </a:r>
            <a:r>
              <a:rPr dirty="0" sz="1450" spc="-5">
                <a:latin typeface="Times New Roman"/>
                <a:cs typeface="Times New Roman"/>
              </a:rPr>
              <a:t>on, </a:t>
            </a:r>
            <a:r>
              <a:rPr dirty="0" sz="1450" spc="-10">
                <a:latin typeface="Times New Roman"/>
                <a:cs typeface="Times New Roman"/>
              </a:rPr>
              <a:t>and presented neither  novelty </a:t>
            </a:r>
            <a:r>
              <a:rPr dirty="0" sz="1450" spc="-5">
                <a:latin typeface="Times New Roman"/>
                <a:cs typeface="Times New Roman"/>
              </a:rPr>
              <a:t>nor </a:t>
            </a:r>
            <a:r>
              <a:rPr dirty="0" sz="1450" spc="-10">
                <a:latin typeface="Times New Roman"/>
                <a:cs typeface="Times New Roman"/>
              </a:rPr>
              <a:t>interest.</a:t>
            </a:r>
            <a:endParaRPr sz="1450">
              <a:latin typeface="Times New Roman"/>
              <a:cs typeface="Times New Roman"/>
            </a:endParaRPr>
          </a:p>
          <a:p>
            <a:pPr algn="just" marL="12700" marR="10795" indent="255904">
              <a:lnSpc>
                <a:spcPts val="1730"/>
              </a:lnSpc>
              <a:spcBef>
                <a:spcPts val="780"/>
              </a:spcBef>
            </a:pPr>
            <a:r>
              <a:rPr dirty="0" sz="1450" spc="-10">
                <a:latin typeface="Times New Roman"/>
                <a:cs typeface="Times New Roman"/>
              </a:rPr>
              <a:t>Finding that Olga Ivanovna was </a:t>
            </a:r>
            <a:r>
              <a:rPr dirty="0" sz="1450" spc="-5">
                <a:latin typeface="Times New Roman"/>
                <a:cs typeface="Times New Roman"/>
              </a:rPr>
              <a:t>not </a:t>
            </a:r>
            <a:r>
              <a:rPr dirty="0" sz="1450" spc="-10">
                <a:latin typeface="Times New Roman"/>
                <a:cs typeface="Times New Roman"/>
              </a:rPr>
              <a:t>at home, my hero lay down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on </a:t>
            </a:r>
            <a:r>
              <a:rPr dirty="0" sz="1450" spc="-10">
                <a:latin typeface="Times New Roman"/>
                <a:cs typeface="Times New Roman"/>
              </a:rPr>
              <a:t>the drawing-room sofa and began to</a:t>
            </a:r>
            <a:r>
              <a:rPr dirty="0" sz="1450" spc="20">
                <a:latin typeface="Times New Roman"/>
                <a:cs typeface="Times New Roman"/>
              </a:rPr>
              <a:t> </a:t>
            </a:r>
            <a:r>
              <a:rPr dirty="0" sz="1450" spc="-10">
                <a:latin typeface="Times New Roman"/>
                <a:cs typeface="Times New Roman"/>
              </a:rPr>
              <a:t>wait.</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"Good evening, Nicolai Ilyich," </a:t>
            </a:r>
            <a:r>
              <a:rPr dirty="0" sz="1450" spc="-5">
                <a:latin typeface="Times New Roman"/>
                <a:cs typeface="Times New Roman"/>
              </a:rPr>
              <a:t>he </a:t>
            </a:r>
            <a:r>
              <a:rPr dirty="0" sz="1450" spc="-10">
                <a:latin typeface="Times New Roman"/>
                <a:cs typeface="Times New Roman"/>
              </a:rPr>
              <a:t>suddenly heard </a:t>
            </a:r>
            <a:r>
              <a:rPr dirty="0" sz="1450" spc="-5">
                <a:latin typeface="Times New Roman"/>
                <a:cs typeface="Times New Roman"/>
              </a:rPr>
              <a:t>a </a:t>
            </a:r>
            <a:r>
              <a:rPr dirty="0" sz="1450" spc="-10">
                <a:latin typeface="Times New Roman"/>
                <a:cs typeface="Times New Roman"/>
              </a:rPr>
              <a:t>child's voice </a:t>
            </a:r>
            <a:r>
              <a:rPr dirty="0" sz="1450" spc="-30">
                <a:latin typeface="Times New Roman"/>
                <a:cs typeface="Times New Roman"/>
              </a:rPr>
              <a:t>say.  </a:t>
            </a:r>
            <a:r>
              <a:rPr dirty="0" sz="1450" spc="-10">
                <a:latin typeface="Times New Roman"/>
                <a:cs typeface="Times New Roman"/>
              </a:rPr>
              <a:t>"Mother will </a:t>
            </a:r>
            <a:r>
              <a:rPr dirty="0" sz="1450" spc="-5">
                <a:latin typeface="Times New Roman"/>
                <a:cs typeface="Times New Roman"/>
              </a:rPr>
              <a:t>be </a:t>
            </a:r>
            <a:r>
              <a:rPr dirty="0" sz="1450" spc="-10">
                <a:latin typeface="Times New Roman"/>
                <a:cs typeface="Times New Roman"/>
              </a:rPr>
              <a:t>in in </a:t>
            </a:r>
            <a:r>
              <a:rPr dirty="0" sz="1450" spc="-5">
                <a:latin typeface="Times New Roman"/>
                <a:cs typeface="Times New Roman"/>
              </a:rPr>
              <a:t>a </a:t>
            </a:r>
            <a:r>
              <a:rPr dirty="0" sz="1450" spc="-10">
                <a:latin typeface="Times New Roman"/>
                <a:cs typeface="Times New Roman"/>
              </a:rPr>
              <a:t>moment. She's </a:t>
            </a:r>
            <a:r>
              <a:rPr dirty="0" sz="1450" spc="-5">
                <a:latin typeface="Times New Roman"/>
                <a:cs typeface="Times New Roman"/>
              </a:rPr>
              <a:t>gone </a:t>
            </a:r>
            <a:r>
              <a:rPr dirty="0" sz="1450" spc="-10">
                <a:latin typeface="Times New Roman"/>
                <a:cs typeface="Times New Roman"/>
              </a:rPr>
              <a:t>to the dressmaker's with</a:t>
            </a:r>
            <a:r>
              <a:rPr dirty="0" sz="1450" spc="90">
                <a:latin typeface="Times New Roman"/>
                <a:cs typeface="Times New Roman"/>
              </a:rPr>
              <a:t> </a:t>
            </a:r>
            <a:r>
              <a:rPr dirty="0" sz="1450" spc="-10">
                <a:latin typeface="Times New Roman"/>
                <a:cs typeface="Times New Roman"/>
              </a:rPr>
              <a:t>Sonya."</a:t>
            </a:r>
            <a:endParaRPr sz="1450">
              <a:latin typeface="Times New Roman"/>
              <a:cs typeface="Times New Roman"/>
            </a:endParaRPr>
          </a:p>
          <a:p>
            <a:pPr algn="just" marL="12700" marR="5715" indent="255904">
              <a:lnSpc>
                <a:spcPts val="1730"/>
              </a:lnSpc>
              <a:spcBef>
                <a:spcPts val="720"/>
              </a:spcBef>
            </a:pPr>
            <a:r>
              <a:rPr dirty="0" sz="1450" spc="-10">
                <a:latin typeface="Times New Roman"/>
                <a:cs typeface="Times New Roman"/>
              </a:rPr>
              <a:t>In the same drawing-room </a:t>
            </a:r>
            <a:r>
              <a:rPr dirty="0" sz="1450" spc="-5">
                <a:latin typeface="Times New Roman"/>
                <a:cs typeface="Times New Roman"/>
              </a:rPr>
              <a:t>on </a:t>
            </a:r>
            <a:r>
              <a:rPr dirty="0" sz="1450" spc="-10">
                <a:latin typeface="Times New Roman"/>
                <a:cs typeface="Times New Roman"/>
              </a:rPr>
              <a:t>the sofa lay Olga </a:t>
            </a:r>
            <a:r>
              <a:rPr dirty="0" sz="1450" spc="-20">
                <a:latin typeface="Times New Roman"/>
                <a:cs typeface="Times New Roman"/>
              </a:rPr>
              <a:t>Vassilievna's </a:t>
            </a:r>
            <a:r>
              <a:rPr dirty="0" sz="1450" spc="-5">
                <a:latin typeface="Times New Roman"/>
                <a:cs typeface="Times New Roman"/>
              </a:rPr>
              <a:t>son, </a:t>
            </a:r>
            <a:r>
              <a:rPr dirty="0" sz="1450" spc="-10">
                <a:latin typeface="Times New Roman"/>
                <a:cs typeface="Times New Roman"/>
              </a:rPr>
              <a:t>Alyosha,  </a:t>
            </a:r>
            <a:r>
              <a:rPr dirty="0" sz="1450" spc="-5">
                <a:latin typeface="Times New Roman"/>
                <a:cs typeface="Times New Roman"/>
              </a:rPr>
              <a:t>a boy </a:t>
            </a:r>
            <a:r>
              <a:rPr dirty="0" sz="1450" spc="-10">
                <a:latin typeface="Times New Roman"/>
                <a:cs typeface="Times New Roman"/>
              </a:rPr>
              <a:t>about eight years </a:t>
            </a:r>
            <a:r>
              <a:rPr dirty="0" sz="1450" spc="-5">
                <a:latin typeface="Times New Roman"/>
                <a:cs typeface="Times New Roman"/>
              </a:rPr>
              <a:t>old, </a:t>
            </a:r>
            <a:r>
              <a:rPr dirty="0" sz="1450" spc="-10">
                <a:latin typeface="Times New Roman"/>
                <a:cs typeface="Times New Roman"/>
              </a:rPr>
              <a:t>well built, well looked </a:t>
            </a:r>
            <a:r>
              <a:rPr dirty="0" sz="1450" spc="-20">
                <a:latin typeface="Times New Roman"/>
                <a:cs typeface="Times New Roman"/>
              </a:rPr>
              <a:t>after, </a:t>
            </a:r>
            <a:r>
              <a:rPr dirty="0" sz="1450" spc="-10">
                <a:latin typeface="Times New Roman"/>
                <a:cs typeface="Times New Roman"/>
              </a:rPr>
              <a:t>dressed </a:t>
            </a:r>
            <a:r>
              <a:rPr dirty="0" sz="1450" spc="-5">
                <a:latin typeface="Times New Roman"/>
                <a:cs typeface="Times New Roman"/>
              </a:rPr>
              <a:t>up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picture</a:t>
            </a:r>
            <a:r>
              <a:rPr dirty="0" sz="1450" spc="145">
                <a:latin typeface="Times New Roman"/>
                <a:cs typeface="Times New Roman"/>
              </a:rPr>
              <a:t> </a:t>
            </a:r>
            <a:r>
              <a:rPr dirty="0" sz="1450" spc="-10">
                <a:latin typeface="Times New Roman"/>
                <a:cs typeface="Times New Roman"/>
              </a:rPr>
              <a:t>in</a:t>
            </a:r>
            <a:r>
              <a:rPr dirty="0" sz="1450" spc="145">
                <a:latin typeface="Times New Roman"/>
                <a:cs typeface="Times New Roman"/>
              </a:rPr>
              <a:t> </a:t>
            </a:r>
            <a:r>
              <a:rPr dirty="0" sz="1450" spc="-5">
                <a:latin typeface="Times New Roman"/>
                <a:cs typeface="Times New Roman"/>
              </a:rPr>
              <a:t>a</a:t>
            </a:r>
            <a:r>
              <a:rPr dirty="0" sz="1450" spc="145">
                <a:latin typeface="Times New Roman"/>
                <a:cs typeface="Times New Roman"/>
              </a:rPr>
              <a:t> </a:t>
            </a:r>
            <a:r>
              <a:rPr dirty="0" sz="1450" spc="-10">
                <a:latin typeface="Times New Roman"/>
                <a:cs typeface="Times New Roman"/>
              </a:rPr>
              <a:t>velvet</a:t>
            </a:r>
            <a:r>
              <a:rPr dirty="0" sz="1450" spc="145">
                <a:latin typeface="Times New Roman"/>
                <a:cs typeface="Times New Roman"/>
              </a:rPr>
              <a:t> </a:t>
            </a:r>
            <a:r>
              <a:rPr dirty="0" sz="1450" spc="-10">
                <a:latin typeface="Times New Roman"/>
                <a:cs typeface="Times New Roman"/>
              </a:rPr>
              <a:t>jacket</a:t>
            </a:r>
            <a:r>
              <a:rPr dirty="0" sz="1450" spc="150">
                <a:latin typeface="Times New Roman"/>
                <a:cs typeface="Times New Roman"/>
              </a:rPr>
              <a:t> </a:t>
            </a:r>
            <a:r>
              <a:rPr dirty="0" sz="1450" spc="-10">
                <a:latin typeface="Times New Roman"/>
                <a:cs typeface="Times New Roman"/>
              </a:rPr>
              <a:t>and</a:t>
            </a:r>
            <a:r>
              <a:rPr dirty="0" sz="1450" spc="145">
                <a:latin typeface="Times New Roman"/>
                <a:cs typeface="Times New Roman"/>
              </a:rPr>
              <a:t> </a:t>
            </a:r>
            <a:r>
              <a:rPr dirty="0" sz="1450" spc="-10">
                <a:latin typeface="Times New Roman"/>
                <a:cs typeface="Times New Roman"/>
              </a:rPr>
              <a:t>long</a:t>
            </a:r>
            <a:r>
              <a:rPr dirty="0" sz="1450" spc="145">
                <a:latin typeface="Times New Roman"/>
                <a:cs typeface="Times New Roman"/>
              </a:rPr>
              <a:t> </a:t>
            </a:r>
            <a:r>
              <a:rPr dirty="0" sz="1450" spc="-10">
                <a:latin typeface="Times New Roman"/>
                <a:cs typeface="Times New Roman"/>
              </a:rPr>
              <a:t>black</a:t>
            </a:r>
            <a:r>
              <a:rPr dirty="0" sz="1450" spc="145">
                <a:latin typeface="Times New Roman"/>
                <a:cs typeface="Times New Roman"/>
              </a:rPr>
              <a:t> </a:t>
            </a:r>
            <a:r>
              <a:rPr dirty="0" sz="1450" spc="-10">
                <a:latin typeface="Times New Roman"/>
                <a:cs typeface="Times New Roman"/>
              </a:rPr>
              <a:t>stockings.</a:t>
            </a:r>
            <a:r>
              <a:rPr dirty="0" sz="1450" spc="145">
                <a:latin typeface="Times New Roman"/>
                <a:cs typeface="Times New Roman"/>
              </a:rPr>
              <a:t> </a:t>
            </a:r>
            <a:r>
              <a:rPr dirty="0" sz="1450" spc="-10">
                <a:latin typeface="Times New Roman"/>
                <a:cs typeface="Times New Roman"/>
              </a:rPr>
              <a:t>He</a:t>
            </a:r>
            <a:r>
              <a:rPr dirty="0" sz="1450" spc="150">
                <a:latin typeface="Times New Roman"/>
                <a:cs typeface="Times New Roman"/>
              </a:rPr>
              <a:t> </a:t>
            </a:r>
            <a:r>
              <a:rPr dirty="0" sz="1450" spc="-10">
                <a:latin typeface="Times New Roman"/>
                <a:cs typeface="Times New Roman"/>
              </a:rPr>
              <a:t>lay</a:t>
            </a:r>
            <a:r>
              <a:rPr dirty="0" sz="1450" spc="145">
                <a:latin typeface="Times New Roman"/>
                <a:cs typeface="Times New Roman"/>
              </a:rPr>
              <a:t> </a:t>
            </a:r>
            <a:r>
              <a:rPr dirty="0" sz="1450" spc="-5">
                <a:latin typeface="Times New Roman"/>
                <a:cs typeface="Times New Roman"/>
              </a:rPr>
              <a:t>on</a:t>
            </a:r>
            <a:r>
              <a:rPr dirty="0" sz="1450" spc="145">
                <a:latin typeface="Times New Roman"/>
                <a:cs typeface="Times New Roman"/>
              </a:rPr>
              <a:t> </a:t>
            </a:r>
            <a:r>
              <a:rPr dirty="0" sz="1450" spc="-5">
                <a:latin typeface="Times New Roman"/>
                <a:cs typeface="Times New Roman"/>
              </a:rPr>
              <a:t>a</a:t>
            </a:r>
            <a:r>
              <a:rPr dirty="0" sz="1450" spc="145">
                <a:latin typeface="Times New Roman"/>
                <a:cs typeface="Times New Roman"/>
              </a:rPr>
              <a:t> </a:t>
            </a:r>
            <a:r>
              <a:rPr dirty="0" sz="1450" spc="-10">
                <a:latin typeface="Times New Roman"/>
                <a:cs typeface="Times New Roman"/>
              </a:rPr>
              <a:t>satin</a:t>
            </a:r>
            <a:r>
              <a:rPr dirty="0" sz="1450" spc="150">
                <a:latin typeface="Times New Roman"/>
                <a:cs typeface="Times New Roman"/>
              </a:rPr>
              <a:t> </a:t>
            </a:r>
            <a:r>
              <a:rPr dirty="0" sz="1450" spc="-20">
                <a:latin typeface="Times New Roman"/>
                <a:cs typeface="Times New Roman"/>
              </a:rPr>
              <a:t>pillow,</a:t>
            </a:r>
            <a:endParaRPr sz="145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Anton Pavlovich Chekhov</dc:creator>
  <dc:title>The Bet and Other Stories</dc:title>
  <dcterms:created xsi:type="dcterms:W3CDTF">2021-02-03T18:23:10Z</dcterms:created>
  <dcterms:modified xsi:type="dcterms:W3CDTF">2021-02-03T18:23:10Z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2020-12-13T00:00:00Z</vt:filetime>
  </property>
  <property fmtid="{D5CDD505-2E9C-101B-9397-08002B2CF9AE}" pid="3" name="Creator">
    <vt:lpwstr>calibre 2.53.0 [http://calibre-ebook.com]</vt:lpwstr>
  </property>
  <property fmtid="{D5CDD505-2E9C-101B-9397-08002B2CF9AE}" pid="4" name="LastSaved">
    <vt:filetime>2020-12-13T00:00:00Z</vt:filetime>
  </property>
</Properties>
</file>